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sldIdLst>
    <p:sldId id="256" r:id="rId2"/>
    <p:sldId id="371" r:id="rId3"/>
    <p:sldId id="279" r:id="rId4"/>
    <p:sldId id="296" r:id="rId5"/>
    <p:sldId id="297" r:id="rId6"/>
    <p:sldId id="282" r:id="rId7"/>
    <p:sldId id="298" r:id="rId8"/>
    <p:sldId id="299" r:id="rId9"/>
    <p:sldId id="383" r:id="rId10"/>
    <p:sldId id="382" r:id="rId11"/>
    <p:sldId id="283" r:id="rId12"/>
    <p:sldId id="303" r:id="rId13"/>
    <p:sldId id="284" r:id="rId14"/>
    <p:sldId id="304" r:id="rId15"/>
    <p:sldId id="258" r:id="rId16"/>
    <p:sldId id="259" r:id="rId17"/>
    <p:sldId id="289" r:id="rId18"/>
    <p:sldId id="261" r:id="rId19"/>
    <p:sldId id="260" r:id="rId20"/>
    <p:sldId id="307" r:id="rId21"/>
    <p:sldId id="353" r:id="rId22"/>
    <p:sldId id="354" r:id="rId23"/>
    <p:sldId id="306" r:id="rId24"/>
    <p:sldId id="376" r:id="rId25"/>
    <p:sldId id="264" r:id="rId26"/>
    <p:sldId id="269" r:id="rId27"/>
    <p:sldId id="272" r:id="rId28"/>
    <p:sldId id="384" r:id="rId29"/>
    <p:sldId id="310" r:id="rId30"/>
    <p:sldId id="312" r:id="rId31"/>
    <p:sldId id="311" r:id="rId32"/>
    <p:sldId id="285" r:id="rId33"/>
    <p:sldId id="267" r:id="rId34"/>
    <p:sldId id="372" r:id="rId35"/>
    <p:sldId id="361" r:id="rId36"/>
    <p:sldId id="314" r:id="rId37"/>
    <p:sldId id="373" r:id="rId38"/>
    <p:sldId id="363" r:id="rId39"/>
    <p:sldId id="315" r:id="rId40"/>
    <p:sldId id="379" r:id="rId41"/>
    <p:sldId id="268" r:id="rId42"/>
    <p:sldId id="352" r:id="rId43"/>
    <p:sldId id="355" r:id="rId44"/>
    <p:sldId id="356" r:id="rId45"/>
    <p:sldId id="317" r:id="rId46"/>
    <p:sldId id="318" r:id="rId47"/>
    <p:sldId id="319" r:id="rId48"/>
    <p:sldId id="320" r:id="rId49"/>
    <p:sldId id="359" r:id="rId50"/>
    <p:sldId id="377" r:id="rId51"/>
    <p:sldId id="322" r:id="rId52"/>
    <p:sldId id="378" r:id="rId53"/>
    <p:sldId id="323" r:id="rId54"/>
    <p:sldId id="329" r:id="rId55"/>
    <p:sldId id="330" r:id="rId56"/>
    <p:sldId id="385" r:id="rId57"/>
    <p:sldId id="345" r:id="rId58"/>
    <p:sldId id="346" r:id="rId59"/>
    <p:sldId id="347" r:id="rId60"/>
    <p:sldId id="348" r:id="rId61"/>
    <p:sldId id="366" r:id="rId62"/>
    <p:sldId id="321" r:id="rId63"/>
    <p:sldId id="367" r:id="rId64"/>
    <p:sldId id="349" r:id="rId65"/>
    <p:sldId id="380" r:id="rId66"/>
    <p:sldId id="357" r:id="rId67"/>
    <p:sldId id="358" r:id="rId68"/>
    <p:sldId id="381" r:id="rId69"/>
    <p:sldId id="351" r:id="rId70"/>
    <p:sldId id="387" r:id="rId71"/>
    <p:sldId id="337" r:id="rId72"/>
    <p:sldId id="386" r:id="rId73"/>
    <p:sldId id="338" r:id="rId74"/>
    <p:sldId id="339" r:id="rId75"/>
    <p:sldId id="313" r:id="rId76"/>
    <p:sldId id="374" r:id="rId77"/>
    <p:sldId id="350" r:id="rId78"/>
    <p:sldId id="37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F2D"/>
    <a:srgbClr val="3C99CF"/>
    <a:srgbClr val="EA484B"/>
    <a:srgbClr val="ABD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85957"/>
  </p:normalViewPr>
  <p:slideViewPr>
    <p:cSldViewPr snapToGrid="0" snapToObjects="1">
      <p:cViewPr varScale="1">
        <p:scale>
          <a:sx n="85" d="100"/>
          <a:sy n="85" d="100"/>
        </p:scale>
        <p:origin x="192" y="296"/>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85" d="100"/>
          <a:sy n="85" d="100"/>
        </p:scale>
        <p:origin x="3928"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6473-38AE-9F47-9113-E7BA6673DBFE}" type="datetimeFigureOut">
              <a:rPr lang="en-US" smtClean="0"/>
              <a:t>5/28/17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7D134-6622-9041-9F90-C46C49F33A56}" type="slidenum">
              <a:rPr lang="en-US" smtClean="0"/>
              <a:t>‹#›</a:t>
            </a:fld>
            <a:endParaRPr lang="en-US"/>
          </a:p>
        </p:txBody>
      </p:sp>
    </p:spTree>
    <p:extLst>
      <p:ext uri="{BB962C8B-B14F-4D97-AF65-F5344CB8AC3E}">
        <p14:creationId xmlns:p14="http://schemas.microsoft.com/office/powerpoint/2010/main" val="13254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thank you. Today I’m going to be talking about mental representations of infectious disease.</a:t>
            </a:r>
          </a:p>
          <a:p>
            <a:endParaRPr lang="en-US" baseline="0" dirty="0" smtClean="0"/>
          </a:p>
          <a:p>
            <a:r>
              <a:rPr lang="en-US" dirty="0" smtClean="0"/>
              <a:t>Wikipedia:</a:t>
            </a:r>
            <a:r>
              <a:rPr lang="en-US" baseline="0" dirty="0" smtClean="0"/>
              <a:t> </a:t>
            </a:r>
            <a:r>
              <a:rPr lang="en-US" dirty="0" smtClean="0"/>
              <a:t>A mental representation (or cognitive representation), in philosophy of mind, cognitive psychology, neuroscience, and cognitive science, is a hypothetical internal cognitive symbol that represents external reality or else a mental process that makes use of such a symbol: "a formal system for making explicit certain entities or types of information, together with a specification of how the system does this.”</a:t>
            </a:r>
          </a:p>
          <a:p>
            <a:endParaRPr lang="en-US" dirty="0" smtClean="0"/>
          </a:p>
          <a:p>
            <a:r>
              <a:rPr lang="en-US" dirty="0" smtClean="0"/>
              <a:t>Webster:</a:t>
            </a:r>
            <a:r>
              <a:rPr lang="en-US" baseline="0" dirty="0" smtClean="0"/>
              <a:t> a disease caused by the entrance into the body of organisms (as bacteria, protozoans, fungi, or viruses) which grow and multiply there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a:t>
            </a:fld>
            <a:endParaRPr lang="en-US"/>
          </a:p>
        </p:txBody>
      </p:sp>
    </p:spTree>
    <p:extLst>
      <p:ext uri="{BB962C8B-B14F-4D97-AF65-F5344CB8AC3E}">
        <p14:creationId xmlns:p14="http://schemas.microsoft.com/office/powerpoint/2010/main" val="111768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people probably play</a:t>
            </a:r>
            <a:r>
              <a:rPr lang="en-US" baseline="0" dirty="0" smtClean="0"/>
              <a:t> it safe and </a:t>
            </a:r>
            <a:r>
              <a:rPr lang="en-US" dirty="0" smtClean="0"/>
              <a:t>overgeneralize;</a:t>
            </a:r>
            <a:r>
              <a:rPr lang="en-US" baseline="0" dirty="0" smtClean="0"/>
              <a:t> they </a:t>
            </a:r>
            <a:r>
              <a:rPr lang="en-US" dirty="0" smtClean="0"/>
              <a:t>assume that any nonnormative physical feature could be a sign of infectious disease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10</a:t>
            </a:fld>
            <a:endParaRPr lang="en-US"/>
          </a:p>
        </p:txBody>
      </p:sp>
    </p:spTree>
    <p:extLst>
      <p:ext uri="{BB962C8B-B14F-4D97-AF65-F5344CB8AC3E}">
        <p14:creationId xmlns:p14="http://schemas.microsoft.com/office/powerpoint/2010/main" val="70495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some evidence suggests that mental </a:t>
            </a:r>
            <a:r>
              <a:rPr lang="en-US" baseline="0" dirty="0" smtClean="0"/>
              <a:t>representations of faces share processes with direct facial </a:t>
            </a:r>
            <a:r>
              <a:rPr lang="en-US" baseline="0" dirty="0" smtClean="0"/>
              <a:t>perception.</a:t>
            </a:r>
          </a:p>
          <a:p>
            <a:endParaRPr lang="en-US" baseline="0" dirty="0" smtClean="0"/>
          </a:p>
          <a:p>
            <a:r>
              <a:rPr lang="en-US" baseline="0" dirty="0" smtClean="0"/>
              <a:t>So it </a:t>
            </a:r>
            <a:r>
              <a:rPr lang="en-US" baseline="0" dirty="0" smtClean="0"/>
              <a:t>could be </a:t>
            </a:r>
            <a:r>
              <a:rPr lang="en-US" baseline="0" dirty="0" smtClean="0"/>
              <a:t>that the same features we use to detect pathogen threats might show up in our mental representations.</a:t>
            </a:r>
          </a:p>
          <a:p>
            <a:endParaRPr lang="en-US" baseline="0" dirty="0" smtClean="0"/>
          </a:p>
          <a:p>
            <a:r>
              <a:rPr lang="en-US" baseline="0" dirty="0" smtClean="0"/>
              <a:t>But they don't have to.</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11</a:t>
            </a:fld>
            <a:endParaRPr lang="en-US"/>
          </a:p>
        </p:txBody>
      </p:sp>
    </p:spTree>
    <p:extLst>
      <p:ext uri="{BB962C8B-B14F-4D97-AF65-F5344CB8AC3E}">
        <p14:creationId xmlns:p14="http://schemas.microsoft.com/office/powerpoint/2010/main" val="77451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testable </a:t>
            </a:r>
            <a:r>
              <a:rPr lang="en-US" dirty="0" smtClean="0"/>
              <a:t>question.</a:t>
            </a:r>
            <a:r>
              <a:rPr lang="en-US" baseline="0" dirty="0" smtClean="0"/>
              <a:t> This brings me to our research questions.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12</a:t>
            </a:fld>
            <a:endParaRPr lang="en-US"/>
          </a:p>
        </p:txBody>
      </p:sp>
    </p:spTree>
    <p:extLst>
      <p:ext uri="{BB962C8B-B14F-4D97-AF65-F5344CB8AC3E}">
        <p14:creationId xmlns:p14="http://schemas.microsoft.com/office/powerpoint/2010/main" val="191155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start to answer these questions, we used a reverse correlation image classification task,</a:t>
            </a:r>
            <a:r>
              <a:rPr lang="en-US" baseline="0" dirty="0" smtClean="0"/>
              <a:t> which allows us to </a:t>
            </a:r>
            <a:r>
              <a:rPr lang="en-US" dirty="0" smtClean="0"/>
              <a:t>estimate internal representations of a target category.</a:t>
            </a:r>
          </a:p>
          <a:p>
            <a:endParaRPr lang="en-US" dirty="0" smtClean="0"/>
          </a:p>
          <a:p>
            <a:r>
              <a:rPr lang="en-US" dirty="0" smtClean="0"/>
              <a:t>Researchers have used this task to generate a wide variety of mental representations. </a:t>
            </a:r>
          </a:p>
        </p:txBody>
      </p:sp>
      <p:sp>
        <p:nvSpPr>
          <p:cNvPr id="4" name="Slide Number Placeholder 3"/>
          <p:cNvSpPr>
            <a:spLocks noGrp="1"/>
          </p:cNvSpPr>
          <p:nvPr>
            <p:ph type="sldNum" sz="quarter" idx="10"/>
          </p:nvPr>
        </p:nvSpPr>
        <p:spPr/>
        <p:txBody>
          <a:bodyPr/>
          <a:lstStyle/>
          <a:p>
            <a:fld id="{DEA7D134-6622-9041-9F90-C46C49F33A56}" type="slidenum">
              <a:rPr lang="en-US" smtClean="0"/>
              <a:t>13</a:t>
            </a:fld>
            <a:endParaRPr lang="en-US"/>
          </a:p>
        </p:txBody>
      </p:sp>
    </p:spTree>
    <p:extLst>
      <p:ext uri="{BB962C8B-B14F-4D97-AF65-F5344CB8AC3E}">
        <p14:creationId xmlns:p14="http://schemas.microsoft.com/office/powerpoint/2010/main" val="67807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reverse correlation study typically has 2 general phases: an image generation phase in which we create pairs of stimuli that participants use to generate the target category. Then there’s a image rating phase where we create composites and give them to new participants to rate the facial features.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14</a:t>
            </a:fld>
            <a:endParaRPr lang="en-US"/>
          </a:p>
        </p:txBody>
      </p:sp>
    </p:spTree>
    <p:extLst>
      <p:ext uri="{BB962C8B-B14F-4D97-AF65-F5344CB8AC3E}">
        <p14:creationId xmlns:p14="http://schemas.microsoft.com/office/powerpoint/2010/main" val="160384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study, every pair of stimuli is the product of a base image overlain with a random noise mask. This image is a grey scale composite of every male face in the Chicago Face Database.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15</a:t>
            </a:fld>
            <a:endParaRPr lang="en-US"/>
          </a:p>
        </p:txBody>
      </p:sp>
    </p:spTree>
    <p:extLst>
      <p:ext uri="{BB962C8B-B14F-4D97-AF65-F5344CB8AC3E}">
        <p14:creationId xmlns:p14="http://schemas.microsoft.com/office/powerpoint/2010/main" val="30112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face pair comprises the base face with the noise mask added and subtracted. On the left, noise is added and on the right noise is subtracted. </a:t>
            </a:r>
          </a:p>
        </p:txBody>
      </p:sp>
      <p:sp>
        <p:nvSpPr>
          <p:cNvPr id="4" name="Slide Number Placeholder 3"/>
          <p:cNvSpPr>
            <a:spLocks noGrp="1"/>
          </p:cNvSpPr>
          <p:nvPr>
            <p:ph type="sldNum" sz="quarter" idx="10"/>
          </p:nvPr>
        </p:nvSpPr>
        <p:spPr/>
        <p:txBody>
          <a:bodyPr/>
          <a:lstStyle/>
          <a:p>
            <a:fld id="{DEA7D134-6622-9041-9F90-C46C49F33A56}" type="slidenum">
              <a:rPr lang="en-US" smtClean="0"/>
              <a:t>16</a:t>
            </a:fld>
            <a:endParaRPr lang="en-US"/>
          </a:p>
        </p:txBody>
      </p:sp>
    </p:spTree>
    <p:extLst>
      <p:ext uri="{BB962C8B-B14F-4D97-AF65-F5344CB8AC3E}">
        <p14:creationId xmlns:p14="http://schemas.microsoft.com/office/powerpoint/2010/main" val="140951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recruited</a:t>
            </a:r>
            <a:r>
              <a:rPr lang="en-US" baseline="0" dirty="0" smtClean="0"/>
              <a:t> 94 students to complete the task and fill out some questionnaires.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17</a:t>
            </a:fld>
            <a:endParaRPr lang="en-US"/>
          </a:p>
        </p:txBody>
      </p:sp>
    </p:spTree>
    <p:extLst>
      <p:ext uri="{BB962C8B-B14F-4D97-AF65-F5344CB8AC3E}">
        <p14:creationId xmlns:p14="http://schemas.microsoft.com/office/powerpoint/2010/main" val="574367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our target category, we used germy.</a:t>
            </a:r>
          </a:p>
          <a:p>
            <a:r>
              <a:rPr lang="en-US" baseline="0" dirty="0" smtClean="0"/>
              <a:t>During the task, participants selected one face from each pair that looked more germy</a:t>
            </a:r>
            <a:r>
              <a:rPr lang="en-US" baseline="0" dirty="0" smtClean="0"/>
              <a:t>.</a:t>
            </a:r>
          </a:p>
        </p:txBody>
      </p:sp>
      <p:sp>
        <p:nvSpPr>
          <p:cNvPr id="4" name="Slide Number Placeholder 3"/>
          <p:cNvSpPr>
            <a:spLocks noGrp="1"/>
          </p:cNvSpPr>
          <p:nvPr>
            <p:ph type="sldNum" sz="quarter" idx="10"/>
          </p:nvPr>
        </p:nvSpPr>
        <p:spPr/>
        <p:txBody>
          <a:bodyPr/>
          <a:lstStyle/>
          <a:p>
            <a:fld id="{DEA7D134-6622-9041-9F90-C46C49F33A56}" type="slidenum">
              <a:rPr lang="en-US" smtClean="0"/>
              <a:t>18</a:t>
            </a:fld>
            <a:endParaRPr lang="en-US"/>
          </a:p>
        </p:txBody>
      </p:sp>
    </p:spTree>
    <p:extLst>
      <p:ext uri="{BB962C8B-B14F-4D97-AF65-F5344CB8AC3E}">
        <p14:creationId xmlns:p14="http://schemas.microsoft.com/office/powerpoint/2010/main" val="1864332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trial was followed by a fixation cross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19</a:t>
            </a:fld>
            <a:endParaRPr lang="en-US"/>
          </a:p>
        </p:txBody>
      </p:sp>
    </p:spTree>
    <p:extLst>
      <p:ext uri="{BB962C8B-B14F-4D97-AF65-F5344CB8AC3E}">
        <p14:creationId xmlns:p14="http://schemas.microsoft.com/office/powerpoint/2010/main" val="65137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feel for what</a:t>
            </a:r>
            <a:r>
              <a:rPr lang="en-US" baseline="0" dirty="0" smtClean="0"/>
              <a:t> I mean, </a:t>
            </a:r>
            <a:r>
              <a:rPr lang="en-US" dirty="0" smtClean="0"/>
              <a:t>I’d</a:t>
            </a:r>
            <a:r>
              <a:rPr lang="en-US" baseline="0" dirty="0" smtClean="0"/>
              <a:t> like you </a:t>
            </a:r>
            <a:r>
              <a:rPr lang="en-US" baseline="0" dirty="0" smtClean="0"/>
              <a:t>take a moment to </a:t>
            </a:r>
            <a:r>
              <a:rPr lang="en-US" baseline="0" dirty="0" smtClean="0"/>
              <a:t>think of an infected person. </a:t>
            </a:r>
            <a:r>
              <a:rPr lang="en-US" baseline="0" dirty="0" smtClean="0"/>
              <a:t>Think about this person's most obvious facial features.</a:t>
            </a:r>
            <a:endParaRPr lang="en-US" baseline="0" dirty="0" smtClean="0"/>
          </a:p>
          <a:p>
            <a:endParaRPr lang="en-US" baseline="0" dirty="0" smtClean="0"/>
          </a:p>
          <a:p>
            <a:r>
              <a:rPr lang="en-US" baseline="0" dirty="0" smtClean="0"/>
              <a:t>I encourage you to keep this </a:t>
            </a:r>
            <a:r>
              <a:rPr lang="en-US" baseline="0" dirty="0" smtClean="0"/>
              <a:t>image in </a:t>
            </a:r>
            <a:r>
              <a:rPr lang="en-US" baseline="0" dirty="0" smtClean="0"/>
              <a:t>mind throughout my </a:t>
            </a:r>
            <a:r>
              <a:rPr lang="en-US" baseline="0" dirty="0" smtClean="0"/>
              <a:t>talk because that's the centerpiece of this research.</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Where does </a:t>
            </a:r>
            <a:r>
              <a:rPr lang="en-US" baseline="0" dirty="0" smtClean="0"/>
              <a:t>representation come </a:t>
            </a:r>
            <a:r>
              <a:rPr lang="en-US" baseline="0" dirty="0" smtClean="0"/>
              <a:t>from? What does it look like? What does is do for us?</a:t>
            </a:r>
          </a:p>
        </p:txBody>
      </p:sp>
      <p:sp>
        <p:nvSpPr>
          <p:cNvPr id="4" name="Slide Number Placeholder 3"/>
          <p:cNvSpPr>
            <a:spLocks noGrp="1"/>
          </p:cNvSpPr>
          <p:nvPr>
            <p:ph type="sldNum" sz="quarter" idx="10"/>
          </p:nvPr>
        </p:nvSpPr>
        <p:spPr/>
        <p:txBody>
          <a:bodyPr/>
          <a:lstStyle/>
          <a:p>
            <a:fld id="{DEA7D134-6622-9041-9F90-C46C49F33A56}" type="slidenum">
              <a:rPr lang="en-US" smtClean="0"/>
              <a:t>2</a:t>
            </a:fld>
            <a:endParaRPr lang="en-US"/>
          </a:p>
        </p:txBody>
      </p:sp>
    </p:spTree>
    <p:extLst>
      <p:ext uri="{BB962C8B-B14F-4D97-AF65-F5344CB8AC3E}">
        <p14:creationId xmlns:p14="http://schemas.microsoft.com/office/powerpoint/2010/main" val="214040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each participant completed 400 trials.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20</a:t>
            </a:fld>
            <a:endParaRPr lang="en-US"/>
          </a:p>
        </p:txBody>
      </p:sp>
    </p:spTree>
    <p:extLst>
      <p:ext uri="{BB962C8B-B14F-4D97-AF65-F5344CB8AC3E}">
        <p14:creationId xmlns:p14="http://schemas.microsoft.com/office/powerpoint/2010/main" val="991302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also interested in how trait-level differences might affect people’s mental images. Past research suggests people</a:t>
            </a:r>
            <a:r>
              <a:rPr lang="en-US" baseline="0" dirty="0" smtClean="0"/>
              <a:t> vary in how sensitive they are to infectious disease cues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21</a:t>
            </a:fld>
            <a:endParaRPr lang="en-US"/>
          </a:p>
        </p:txBody>
      </p:sp>
    </p:spTree>
    <p:extLst>
      <p:ext uri="{BB962C8B-B14F-4D97-AF65-F5344CB8AC3E}">
        <p14:creationId xmlns:p14="http://schemas.microsoft.com/office/powerpoint/2010/main" val="110103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physical harm cues.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22</a:t>
            </a:fld>
            <a:endParaRPr lang="en-US"/>
          </a:p>
        </p:txBody>
      </p:sp>
    </p:spTree>
    <p:extLst>
      <p:ext uri="{BB962C8B-B14F-4D97-AF65-F5344CB8AC3E}">
        <p14:creationId xmlns:p14="http://schemas.microsoft.com/office/powerpoint/2010/main" val="66978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measured a handful of trait-level threat concerns so</a:t>
            </a:r>
            <a:r>
              <a:rPr lang="en-US" baseline="0" dirty="0" smtClean="0"/>
              <a:t> that we could</a:t>
            </a:r>
            <a:r>
              <a:rPr lang="en-US" dirty="0" smtClean="0"/>
              <a:t> test threats against each other.</a:t>
            </a:r>
          </a:p>
          <a:p>
            <a:endParaRPr lang="en-US" dirty="0" smtClean="0"/>
          </a:p>
          <a:p>
            <a:r>
              <a:rPr lang="en-US" dirty="0" smtClean="0"/>
              <a:t>Germ Aversion measures affective responses to situations when pathogen transmission is likely (e.g. “It really bothers me when people sneeze without covering their mouths.”)</a:t>
            </a:r>
          </a:p>
          <a:p>
            <a:r>
              <a:rPr lang="en-US" dirty="0" smtClean="0"/>
              <a:t>Perceived </a:t>
            </a:r>
            <a:r>
              <a:rPr lang="en-US" dirty="0" err="1" smtClean="0"/>
              <a:t>Infectability</a:t>
            </a:r>
            <a:r>
              <a:rPr lang="en-US" dirty="0" smtClean="0"/>
              <a:t> measures beliefs about susceptibility to disease and personal immune function (e.g. “In general, I am very susceptible to colds, flu and other infectious diseases.”)</a:t>
            </a:r>
          </a:p>
          <a:p>
            <a:r>
              <a:rPr lang="en-US" dirty="0" smtClean="0"/>
              <a:t>Pathogen Disgust (e.g. “Sitting next to someone who has red sores on their arm”) measures motivations to avoid pathogens</a:t>
            </a:r>
          </a:p>
          <a:p>
            <a:r>
              <a:rPr lang="en-US" dirty="0" smtClean="0"/>
              <a:t>Belief in a Dangerous World Scale</a:t>
            </a:r>
            <a:r>
              <a:rPr lang="en-US" baseline="0" dirty="0" smtClean="0"/>
              <a:t> </a:t>
            </a:r>
            <a:r>
              <a:rPr lang="en-US" dirty="0" smtClean="0"/>
              <a:t>measures chronic beliefs about danger in the world that affects safety (e.g. “There are many dangerous people in our society who will attack someone out of pure meanness, for no reason at all.”)</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23</a:t>
            </a:fld>
            <a:endParaRPr lang="en-US"/>
          </a:p>
        </p:txBody>
      </p:sp>
    </p:spTree>
    <p:extLst>
      <p:ext uri="{BB962C8B-B14F-4D97-AF65-F5344CB8AC3E}">
        <p14:creationId xmlns:p14="http://schemas.microsoft.com/office/powerpoint/2010/main" val="2045043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remind you of our first question</a:t>
            </a:r>
            <a:r>
              <a:rPr lang="en-US" baseline="0" dirty="0" smtClean="0"/>
              <a:t>, what does this person look like?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24</a:t>
            </a:fld>
            <a:endParaRPr lang="en-US"/>
          </a:p>
        </p:txBody>
      </p:sp>
    </p:spTree>
    <p:extLst>
      <p:ext uri="{BB962C8B-B14F-4D97-AF65-F5344CB8AC3E}">
        <p14:creationId xmlns:p14="http://schemas.microsoft.com/office/powerpoint/2010/main" val="2009154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Like I mentioned, we </a:t>
            </a:r>
            <a:r>
              <a:rPr lang="en-US" baseline="0" dirty="0" smtClean="0"/>
              <a:t>use participant choices to create two mental representations: on the right is our estimate of </a:t>
            </a:r>
            <a:r>
              <a:rPr lang="en-US" baseline="0" dirty="0" smtClean="0"/>
              <a:t>germy.</a:t>
            </a:r>
          </a:p>
          <a:p>
            <a:endParaRPr lang="en-US" baseline="0" dirty="0" smtClean="0"/>
          </a:p>
          <a:p>
            <a:r>
              <a:rPr lang="en-US" baseline="0" dirty="0" smtClean="0"/>
              <a:t>This is our estimate of what an infected person looks like in people's minds.</a:t>
            </a:r>
          </a:p>
          <a:p>
            <a:endParaRPr lang="en-US" baseline="0" dirty="0" smtClean="0"/>
          </a:p>
          <a:p>
            <a:r>
              <a:rPr lang="en-US" baseline="0" dirty="0" smtClean="0"/>
              <a:t>On the left is our estimate of not germy. It's also called the anti-classification image. This image is super important because it serves as our baseline image during our rating phase. In other words, we compare features of the germy image to features of the not germy image.</a:t>
            </a:r>
          </a:p>
        </p:txBody>
      </p:sp>
      <p:sp>
        <p:nvSpPr>
          <p:cNvPr id="4" name="Slide Number Placeholder 3"/>
          <p:cNvSpPr>
            <a:spLocks noGrp="1"/>
          </p:cNvSpPr>
          <p:nvPr>
            <p:ph type="sldNum" sz="quarter" idx="10"/>
          </p:nvPr>
        </p:nvSpPr>
        <p:spPr/>
        <p:txBody>
          <a:bodyPr/>
          <a:lstStyle/>
          <a:p>
            <a:fld id="{DEA7D134-6622-9041-9F90-C46C49F33A56}" type="slidenum">
              <a:rPr lang="en-US" smtClean="0"/>
              <a:t>25</a:t>
            </a:fld>
            <a:endParaRPr lang="en-US"/>
          </a:p>
        </p:txBody>
      </p:sp>
    </p:spTree>
    <p:extLst>
      <p:ext uri="{BB962C8B-B14F-4D97-AF65-F5344CB8AC3E}">
        <p14:creationId xmlns:p14="http://schemas.microsoft.com/office/powerpoint/2010/main" val="284354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t>
            </a:r>
            <a:r>
              <a:rPr lang="en-US" baseline="0" dirty="0" smtClean="0"/>
              <a:t>assess trait-level differences, we created </a:t>
            </a:r>
            <a:r>
              <a:rPr lang="en-US" baseline="0" dirty="0" smtClean="0"/>
              <a:t>both germy </a:t>
            </a:r>
            <a:r>
              <a:rPr lang="en-US" baseline="0" dirty="0" smtClean="0"/>
              <a:t>and anti-germy </a:t>
            </a:r>
            <a:r>
              <a:rPr lang="en-US" baseline="0" dirty="0" smtClean="0"/>
              <a:t>faces for </a:t>
            </a:r>
            <a:r>
              <a:rPr lang="en-US" baseline="0" dirty="0" smtClean="0"/>
              <a:t>33% quantiles of germ aversion. From left to right are mental representations of </a:t>
            </a:r>
            <a:r>
              <a:rPr lang="en-US" baseline="0" dirty="0" smtClean="0"/>
              <a:t>a germy face for groups of people </a:t>
            </a:r>
            <a:r>
              <a:rPr lang="en-US" baseline="0" dirty="0" smtClean="0"/>
              <a:t>who score higher and higher on Germ Aversion</a:t>
            </a:r>
            <a:r>
              <a:rPr lang="en-US" baseline="0" dirty="0" smtClean="0"/>
              <a:t>.</a:t>
            </a:r>
          </a:p>
          <a:p>
            <a:endParaRPr lang="en-US" baseline="0" dirty="0" smtClean="0"/>
          </a:p>
          <a:p>
            <a:r>
              <a:rPr lang="en-US" baseline="0" dirty="0" smtClean="0"/>
              <a:t>So these are the same 94 people who made the images on the last slide, but we've grouped those people based on their Germ Aversion scores, and we made images based on those groups.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26</a:t>
            </a:fld>
            <a:endParaRPr lang="en-US"/>
          </a:p>
        </p:txBody>
      </p:sp>
    </p:spTree>
    <p:extLst>
      <p:ext uri="{BB962C8B-B14F-4D97-AF65-F5344CB8AC3E}">
        <p14:creationId xmlns:p14="http://schemas.microsoft.com/office/powerpoint/2010/main" val="89596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the same thing for belief in a dangerous world</a:t>
            </a:r>
            <a:r>
              <a:rPr lang="en-US" dirty="0" smtClean="0"/>
              <a:t>.</a:t>
            </a:r>
          </a:p>
          <a:p>
            <a:endParaRPr lang="en-US" dirty="0" smtClean="0"/>
          </a:p>
          <a:p>
            <a:r>
              <a:rPr lang="en-US" dirty="0" smtClean="0"/>
              <a:t>Again,</a:t>
            </a:r>
            <a:r>
              <a:rPr lang="en-US" baseline="0" dirty="0" smtClean="0"/>
              <a:t> calculated people's scores, we classified them into groups, and we created mental representations for each of those groups.</a:t>
            </a:r>
          </a:p>
        </p:txBody>
      </p:sp>
      <p:sp>
        <p:nvSpPr>
          <p:cNvPr id="4" name="Slide Number Placeholder 3"/>
          <p:cNvSpPr>
            <a:spLocks noGrp="1"/>
          </p:cNvSpPr>
          <p:nvPr>
            <p:ph type="sldNum" sz="quarter" idx="10"/>
          </p:nvPr>
        </p:nvSpPr>
        <p:spPr/>
        <p:txBody>
          <a:bodyPr/>
          <a:lstStyle/>
          <a:p>
            <a:fld id="{DEA7D134-6622-9041-9F90-C46C49F33A56}" type="slidenum">
              <a:rPr lang="en-US" smtClean="0"/>
              <a:t>27</a:t>
            </a:fld>
            <a:endParaRPr lang="en-US"/>
          </a:p>
        </p:txBody>
      </p:sp>
    </p:spTree>
    <p:extLst>
      <p:ext uri="{BB962C8B-B14F-4D97-AF65-F5344CB8AC3E}">
        <p14:creationId xmlns:p14="http://schemas.microsoft.com/office/powerpoint/2010/main" val="1784916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in all, we created 20 images:</a:t>
            </a:r>
            <a:r>
              <a:rPr lang="en-US" baseline="0" dirty="0" smtClean="0"/>
              <a:t> 10 are germy images, and 10 are anti-Germy images.</a:t>
            </a:r>
          </a:p>
          <a:p>
            <a:endParaRPr lang="en-US" baseline="0" dirty="0" smtClean="0"/>
          </a:p>
          <a:p>
            <a:r>
              <a:rPr lang="en-US" baseline="0" dirty="0" smtClean="0"/>
              <a:t>The idea here is that there's an average mental representation and there are individual differences in mental representations.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28</a:t>
            </a:fld>
            <a:endParaRPr lang="en-US"/>
          </a:p>
        </p:txBody>
      </p:sp>
    </p:spTree>
    <p:extLst>
      <p:ext uri="{BB962C8B-B14F-4D97-AF65-F5344CB8AC3E}">
        <p14:creationId xmlns:p14="http://schemas.microsoft.com/office/powerpoint/2010/main" val="154720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pre-registered the experiment for </a:t>
            </a:r>
            <a:r>
              <a:rPr lang="en-US" baseline="0" dirty="0" err="1" smtClean="0"/>
              <a:t>MTurkers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29</a:t>
            </a:fld>
            <a:endParaRPr lang="en-US"/>
          </a:p>
        </p:txBody>
      </p:sp>
    </p:spTree>
    <p:extLst>
      <p:ext uri="{BB962C8B-B14F-4D97-AF65-F5344CB8AC3E}">
        <p14:creationId xmlns:p14="http://schemas.microsoft.com/office/powerpoint/2010/main" val="24010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start, I assume that mental representations come from perceptual and cognitive systems designed to address fundamental threats.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A7D134-6622-9041-9F90-C46C49F33A56}" type="slidenum">
              <a:rPr lang="en-US" smtClean="0"/>
              <a:t>3</a:t>
            </a:fld>
            <a:endParaRPr lang="en-US"/>
          </a:p>
        </p:txBody>
      </p:sp>
    </p:spTree>
    <p:extLst>
      <p:ext uri="{BB962C8B-B14F-4D97-AF65-F5344CB8AC3E}">
        <p14:creationId xmlns:p14="http://schemas.microsoft.com/office/powerpoint/2010/main" val="981107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group rated the Germy images and another rated the anti-Germy</a:t>
            </a:r>
            <a:r>
              <a:rPr lang="en-US" baseline="0" dirty="0" smtClean="0"/>
              <a:t> images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30</a:t>
            </a:fld>
            <a:endParaRPr lang="en-US"/>
          </a:p>
        </p:txBody>
      </p:sp>
    </p:spTree>
    <p:extLst>
      <p:ext uri="{BB962C8B-B14F-4D97-AF65-F5344CB8AC3E}">
        <p14:creationId xmlns:p14="http://schemas.microsoft.com/office/powerpoint/2010/main" val="1613789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survey, first people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31</a:t>
            </a:fld>
            <a:endParaRPr lang="en-US"/>
          </a:p>
        </p:txBody>
      </p:sp>
    </p:spTree>
    <p:extLst>
      <p:ext uri="{BB962C8B-B14F-4D97-AF65-F5344CB8AC3E}">
        <p14:creationId xmlns:p14="http://schemas.microsoft.com/office/powerpoint/2010/main" val="1086040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prior work on pathogen avoidance, we measured</a:t>
            </a:r>
            <a:r>
              <a:rPr lang="en-US" baseline="0" dirty="0" smtClean="0"/>
              <a:t> features that heuristically cue infectious disease: germy, disfigured, heavy, old, foreign, and trustworthy. We also measured features that are theoretically less relevant for infectious disease: violent, arrogant, and incompetent.</a:t>
            </a:r>
          </a:p>
          <a:p>
            <a:endParaRPr lang="en-US" baseline="0" dirty="0" smtClean="0"/>
          </a:p>
          <a:p>
            <a:r>
              <a:rPr lang="en-US" baseline="0" dirty="0" smtClean="0"/>
              <a:t>We predicted that the germy person would rated strongest on the features on the left and weakest on the features on the right.</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32</a:t>
            </a:fld>
            <a:endParaRPr lang="en-US"/>
          </a:p>
        </p:txBody>
      </p:sp>
    </p:spTree>
    <p:extLst>
      <p:ext uri="{BB962C8B-B14F-4D97-AF65-F5344CB8AC3E}">
        <p14:creationId xmlns:p14="http://schemas.microsoft.com/office/powerpoint/2010/main" val="216384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measured behavioral intentions to avoid the germy person. At</a:t>
            </a:r>
            <a:r>
              <a:rPr lang="en-US" baseline="0" dirty="0" smtClean="0"/>
              <a:t> the end of the survey, we asked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33</a:t>
            </a:fld>
            <a:endParaRPr lang="en-US"/>
          </a:p>
        </p:txBody>
      </p:sp>
    </p:spTree>
    <p:extLst>
      <p:ext uri="{BB962C8B-B14F-4D97-AF65-F5344CB8AC3E}">
        <p14:creationId xmlns:p14="http://schemas.microsoft.com/office/powerpoint/2010/main" val="1654036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 quick note: the plot on the next slide depicts Cohen’s d effect sizes.</a:t>
            </a:r>
          </a:p>
          <a:p>
            <a:endParaRPr lang="en-US" baseline="0" dirty="0" smtClean="0"/>
          </a:p>
          <a:p>
            <a:r>
              <a:rPr lang="en-US" baseline="0" dirty="0" smtClean="0"/>
              <a:t>Larger, more positive values mean that germy face had a stronger appearance for that feature.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34</a:t>
            </a:fld>
            <a:endParaRPr lang="en-US"/>
          </a:p>
        </p:txBody>
      </p:sp>
    </p:spTree>
    <p:extLst>
      <p:ext uri="{BB962C8B-B14F-4D97-AF65-F5344CB8AC3E}">
        <p14:creationId xmlns:p14="http://schemas.microsoft.com/office/powerpoint/2010/main" val="421001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our first question, does this person have generally negative features and does</a:t>
            </a:r>
            <a:r>
              <a:rPr lang="en-US" baseline="0" dirty="0" smtClean="0"/>
              <a:t> this person show cues to infection?</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35</a:t>
            </a:fld>
            <a:endParaRPr lang="en-US"/>
          </a:p>
        </p:txBody>
      </p:sp>
    </p:spTree>
    <p:extLst>
      <p:ext uri="{BB962C8B-B14F-4D97-AF65-F5344CB8AC3E}">
        <p14:creationId xmlns:p14="http://schemas.microsoft.com/office/powerpoint/2010/main" val="747060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 size is on the x-axis and features are on the Y axis. The germy image did show heuristic</a:t>
            </a:r>
            <a:r>
              <a:rPr lang="en-US" baseline="0" dirty="0" smtClean="0"/>
              <a:t> cues to infection: germy, disfigured, old, heavy, foreign, and untrustworthy.</a:t>
            </a:r>
          </a:p>
          <a:p>
            <a:endParaRPr lang="en-US" baseline="0" dirty="0"/>
          </a:p>
          <a:p>
            <a:r>
              <a:rPr lang="en-US" baseline="0" dirty="0" smtClean="0"/>
              <a:t>The germy person was also rated more violent and incompetent, but the effects were smaller. Finally, people reported moderate intentions to avoid this germy person.</a:t>
            </a:r>
          </a:p>
        </p:txBody>
      </p:sp>
      <p:sp>
        <p:nvSpPr>
          <p:cNvPr id="4" name="Slide Number Placeholder 3"/>
          <p:cNvSpPr>
            <a:spLocks noGrp="1"/>
          </p:cNvSpPr>
          <p:nvPr>
            <p:ph type="sldNum" sz="quarter" idx="10"/>
          </p:nvPr>
        </p:nvSpPr>
        <p:spPr/>
        <p:txBody>
          <a:bodyPr/>
          <a:lstStyle/>
          <a:p>
            <a:fld id="{DEA7D134-6622-9041-9F90-C46C49F33A56}" type="slidenum">
              <a:rPr lang="en-US" smtClean="0"/>
              <a:t>36</a:t>
            </a:fld>
            <a:endParaRPr lang="en-US"/>
          </a:p>
        </p:txBody>
      </p:sp>
    </p:spTree>
    <p:extLst>
      <p:ext uri="{BB962C8B-B14F-4D97-AF65-F5344CB8AC3E}">
        <p14:creationId xmlns:p14="http://schemas.microsoft.com/office/powerpoint/2010/main" val="1796662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plot is a little more complicated but not</a:t>
            </a:r>
            <a:r>
              <a:rPr lang="en-US" baseline="0" dirty="0" smtClean="0"/>
              <a:t> too much: here the effect captures the linear relationship between a given trait-level and feature rating.</a:t>
            </a:r>
          </a:p>
          <a:p>
            <a:endParaRPr lang="en-US" baseline="0" dirty="0" smtClean="0"/>
          </a:p>
          <a:p>
            <a:r>
              <a:rPr lang="en-US" baseline="0" dirty="0" smtClean="0"/>
              <a:t>Larger, more positive values mean that participants with higher trait-levels tended to generate mental images that were rated higher on a given feature.</a:t>
            </a:r>
          </a:p>
        </p:txBody>
      </p:sp>
      <p:sp>
        <p:nvSpPr>
          <p:cNvPr id="4" name="Slide Number Placeholder 3"/>
          <p:cNvSpPr>
            <a:spLocks noGrp="1"/>
          </p:cNvSpPr>
          <p:nvPr>
            <p:ph type="sldNum" sz="quarter" idx="10"/>
          </p:nvPr>
        </p:nvSpPr>
        <p:spPr/>
        <p:txBody>
          <a:bodyPr/>
          <a:lstStyle/>
          <a:p>
            <a:fld id="{DEA7D134-6622-9041-9F90-C46C49F33A56}" type="slidenum">
              <a:rPr lang="en-US" smtClean="0"/>
              <a:t>37</a:t>
            </a:fld>
            <a:endParaRPr lang="en-US"/>
          </a:p>
        </p:txBody>
      </p:sp>
    </p:spTree>
    <p:extLst>
      <p:ext uri="{BB962C8B-B14F-4D97-AF65-F5344CB8AC3E}">
        <p14:creationId xmlns:p14="http://schemas.microsoft.com/office/powerpoint/2010/main" val="844649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our question about trait-level</a:t>
            </a:r>
            <a:r>
              <a:rPr lang="en-US" baseline="0" dirty="0" smtClean="0"/>
              <a:t> differences.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Keep in mind we're trying to tap individual differences in how people represent an infected person.</a:t>
            </a:r>
            <a:endParaRPr lang="en-US" dirty="0" smtClean="0"/>
          </a:p>
          <a:p>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38</a:t>
            </a:fld>
            <a:endParaRPr lang="en-US"/>
          </a:p>
        </p:txBody>
      </p:sp>
    </p:spTree>
    <p:extLst>
      <p:ext uri="{BB962C8B-B14F-4D97-AF65-F5344CB8AC3E}">
        <p14:creationId xmlns:p14="http://schemas.microsoft.com/office/powerpoint/2010/main" val="985493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panel from left to right</a:t>
            </a:r>
            <a:r>
              <a:rPr lang="en-US" baseline="0" dirty="0" smtClean="0"/>
              <a:t> plots effects for the trait-level measures. </a:t>
            </a:r>
            <a:r>
              <a:rPr lang="en-US" dirty="0" smtClean="0"/>
              <a:t>I’ll walk you through a</a:t>
            </a:r>
            <a:r>
              <a:rPr lang="en-US" baseline="0" dirty="0" smtClean="0"/>
              <a:t> few panels at a time. We’ll start with germ aversion and perceived </a:t>
            </a:r>
            <a:r>
              <a:rPr lang="en-US" baseline="0" dirty="0" err="1" smtClean="0"/>
              <a:t>infectability</a:t>
            </a:r>
            <a:r>
              <a:rPr lang="en-US" baseline="0" dirty="0" smtClean="0"/>
              <a:t>. The trend is that people who were more germ averse and who perceived themselves to be more susceptible to disease tended to generate mental images that were rated as more germy, disfigured, old, heavy, foreign, and untrustworthy. They also tended to generate images that were rated as more violent, incompetent, and arrogant. When people reported intentions to avoid the people in these images, they reported intentions to avoid images that came from more pathogen concerned folks.</a:t>
            </a:r>
          </a:p>
          <a:p>
            <a:endParaRPr lang="en-US" baseline="0" dirty="0" smtClean="0"/>
          </a:p>
          <a:p>
            <a:r>
              <a:rPr lang="en-US" baseline="0" dirty="0" smtClean="0"/>
              <a:t>Now look at belief in a dangerous world: nearly all the confidence intervals capture zero and the patterns aren't consistent. This suggests that pathogen concern affects how people represent an infected person.</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39</a:t>
            </a:fld>
            <a:endParaRPr lang="en-US"/>
          </a:p>
        </p:txBody>
      </p:sp>
    </p:spTree>
    <p:extLst>
      <p:ext uri="{BB962C8B-B14F-4D97-AF65-F5344CB8AC3E}">
        <p14:creationId xmlns:p14="http://schemas.microsoft.com/office/powerpoint/2010/main" val="7812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Infectious disease caused by viruses,</a:t>
            </a:r>
            <a:r>
              <a:rPr lang="en-US" b="0" baseline="0" dirty="0" smtClean="0"/>
              <a:t> </a:t>
            </a:r>
            <a:r>
              <a:rPr lang="en-US" b="0" dirty="0" smtClean="0"/>
              <a:t>bacteria, and fungi is just one of many enduring</a:t>
            </a:r>
            <a:r>
              <a:rPr lang="en-US" b="0" baseline="0" dirty="0" smtClean="0"/>
              <a:t> </a:t>
            </a:r>
            <a:r>
              <a:rPr lang="en-US" b="0" dirty="0" smtClean="0"/>
              <a:t>features of the environment</a:t>
            </a:r>
            <a:r>
              <a:rPr lang="en-US" b="0" baseline="0" dirty="0" smtClean="0"/>
              <a:t> that </a:t>
            </a:r>
            <a:r>
              <a:rPr lang="en-US" b="0" dirty="0" smtClean="0"/>
              <a:t>has imposed an immense selection pressure on the evolution of life for millions (if not billions) of years (</a:t>
            </a:r>
            <a:r>
              <a:rPr lang="en-US" b="0" dirty="0" err="1" smtClean="0"/>
              <a:t>Tollrian</a:t>
            </a:r>
            <a:r>
              <a:rPr lang="en-US" b="0" dirty="0" smtClean="0"/>
              <a:t> &amp; </a:t>
            </a:r>
            <a:r>
              <a:rPr lang="en-US" b="0" dirty="0" err="1" smtClean="0"/>
              <a:t>Harvell</a:t>
            </a:r>
            <a:r>
              <a:rPr lang="en-US" b="0" dirty="0" smtClean="0"/>
              <a:t>, 1999).</a:t>
            </a:r>
            <a:endParaRPr lang="en-US" b="0" dirty="0"/>
          </a:p>
        </p:txBody>
      </p:sp>
      <p:sp>
        <p:nvSpPr>
          <p:cNvPr id="4" name="Slide Number Placeholder 3"/>
          <p:cNvSpPr>
            <a:spLocks noGrp="1"/>
          </p:cNvSpPr>
          <p:nvPr>
            <p:ph type="sldNum" sz="quarter" idx="10"/>
          </p:nvPr>
        </p:nvSpPr>
        <p:spPr/>
        <p:txBody>
          <a:bodyPr/>
          <a:lstStyle/>
          <a:p>
            <a:fld id="{DEA7D134-6622-9041-9F90-C46C49F33A56}" type="slidenum">
              <a:rPr lang="en-US" smtClean="0"/>
              <a:t>4</a:t>
            </a:fld>
            <a:endParaRPr lang="en-US"/>
          </a:p>
        </p:txBody>
      </p:sp>
    </p:spTree>
    <p:extLst>
      <p:ext uri="{BB962C8B-B14F-4D97-AF65-F5344CB8AC3E}">
        <p14:creationId xmlns:p14="http://schemas.microsoft.com/office/powerpoint/2010/main" val="1099554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our question about avoidance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40</a:t>
            </a:fld>
            <a:endParaRPr lang="en-US"/>
          </a:p>
        </p:txBody>
      </p:sp>
    </p:spTree>
    <p:extLst>
      <p:ext uri="{BB962C8B-B14F-4D97-AF65-F5344CB8AC3E}">
        <p14:creationId xmlns:p14="http://schemas.microsoft.com/office/powerpoint/2010/main" val="659673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know whether infectious disease cues mediated avoidant intentions.</a:t>
            </a:r>
          </a:p>
          <a:p>
            <a:endParaRPr lang="en-US" dirty="0" smtClean="0"/>
          </a:p>
          <a:p>
            <a:r>
              <a:rPr lang="en-US" dirty="0" smtClean="0"/>
              <a:t>Specifically,</a:t>
            </a:r>
            <a:r>
              <a:rPr lang="en-US" baseline="0" dirty="0" smtClean="0"/>
              <a:t> we predicted that germy images would be rated more germy and more disfigured, and these ratings would mediate intentions to avoid. Our model fit the data well.</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41</a:t>
            </a:fld>
            <a:endParaRPr lang="en-US"/>
          </a:p>
        </p:txBody>
      </p:sp>
    </p:spTree>
    <p:extLst>
      <p:ext uri="{BB962C8B-B14F-4D97-AF65-F5344CB8AC3E}">
        <p14:creationId xmlns:p14="http://schemas.microsoft.com/office/powerpoint/2010/main" val="1731580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importantly, </a:t>
            </a:r>
            <a:r>
              <a:rPr lang="en-US" baseline="0" dirty="0" smtClean="0"/>
              <a:t>both indirect effects were positive, but only germy was significant. However, both effects are consistent with our hypothesis that infectious disease cues mediate avoidant intentions.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42</a:t>
            </a:fld>
            <a:endParaRPr lang="en-US"/>
          </a:p>
        </p:txBody>
      </p:sp>
    </p:spTree>
    <p:extLst>
      <p:ext uri="{BB962C8B-B14F-4D97-AF65-F5344CB8AC3E}">
        <p14:creationId xmlns:p14="http://schemas.microsoft.com/office/powerpoint/2010/main" val="27177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study 1, remember that the infected person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43</a:t>
            </a:fld>
            <a:endParaRPr lang="en-US"/>
          </a:p>
        </p:txBody>
      </p:sp>
    </p:spTree>
    <p:extLst>
      <p:ext uri="{BB962C8B-B14F-4D97-AF65-F5344CB8AC3E}">
        <p14:creationId xmlns:p14="http://schemas.microsoft.com/office/powerpoint/2010/main" val="356616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had three goals for study 2: first ...</a:t>
            </a:r>
          </a:p>
          <a:p>
            <a:endParaRPr lang="en-US" baseline="0" dirty="0" smtClean="0"/>
          </a:p>
          <a:p>
            <a:r>
              <a:rPr lang="en-US" baseline="0" dirty="0" smtClean="0"/>
              <a:t>We wanted to replicate the germy representation and contrast it with a violent representation.</a:t>
            </a:r>
          </a:p>
          <a:p>
            <a:endParaRPr lang="en-US" baseline="0" dirty="0" smtClean="0"/>
          </a:p>
          <a:p>
            <a:r>
              <a:rPr lang="en-US" baseline="0" dirty="0" smtClean="0"/>
              <a:t>We wanted to test whether both mental representations would show the same cues and suggest the same threats.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44</a:t>
            </a:fld>
            <a:endParaRPr lang="en-US"/>
          </a:p>
        </p:txBody>
      </p:sp>
    </p:spTree>
    <p:extLst>
      <p:ext uri="{BB962C8B-B14F-4D97-AF65-F5344CB8AC3E}">
        <p14:creationId xmlns:p14="http://schemas.microsoft.com/office/powerpoint/2010/main" val="1533868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time we used </a:t>
            </a:r>
            <a:r>
              <a:rPr lang="en-US" dirty="0" err="1" smtClean="0"/>
              <a:t>MTurkers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45</a:t>
            </a:fld>
            <a:endParaRPr lang="en-US"/>
          </a:p>
        </p:txBody>
      </p:sp>
    </p:spTree>
    <p:extLst>
      <p:ext uri="{BB962C8B-B14F-4D97-AF65-F5344CB8AC3E}">
        <p14:creationId xmlns:p14="http://schemas.microsoft.com/office/powerpoint/2010/main" val="1713065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randomly assigned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46</a:t>
            </a:fld>
            <a:endParaRPr lang="en-US"/>
          </a:p>
        </p:txBody>
      </p:sp>
    </p:spTree>
    <p:extLst>
      <p:ext uri="{BB962C8B-B14F-4D97-AF65-F5344CB8AC3E}">
        <p14:creationId xmlns:p14="http://schemas.microsoft.com/office/powerpoint/2010/main" val="1426178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study, this time we gave them definitions and a practice trial. The, like in study 1 ...</a:t>
            </a:r>
          </a:p>
          <a:p>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47</a:t>
            </a:fld>
            <a:endParaRPr lang="en-US"/>
          </a:p>
        </p:txBody>
      </p:sp>
    </p:spTree>
    <p:extLst>
      <p:ext uri="{BB962C8B-B14F-4D97-AF65-F5344CB8AC3E}">
        <p14:creationId xmlns:p14="http://schemas.microsoft.com/office/powerpoint/2010/main" val="1261461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definitions. They only saw one.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48</a:t>
            </a:fld>
            <a:endParaRPr lang="en-US"/>
          </a:p>
        </p:txBody>
      </p:sp>
    </p:spTree>
    <p:extLst>
      <p:ext uri="{BB962C8B-B14F-4D97-AF65-F5344CB8AC3E}">
        <p14:creationId xmlns:p14="http://schemas.microsoft.com/office/powerpoint/2010/main" val="1116429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study</a:t>
            </a:r>
            <a:r>
              <a:rPr lang="en-US" baseline="0" dirty="0" smtClean="0"/>
              <a:t> 1</a:t>
            </a:r>
            <a:r>
              <a:rPr lang="en-US" dirty="0" smtClean="0"/>
              <a:t>...</a:t>
            </a:r>
          </a:p>
          <a:p>
            <a:endParaRPr lang="en-US" dirty="0" smtClean="0"/>
          </a:p>
          <a:p>
            <a:r>
              <a:rPr lang="en-US" dirty="0" smtClean="0"/>
              <a:t>but instead</a:t>
            </a:r>
            <a:r>
              <a:rPr lang="en-US" baseline="0" dirty="0" smtClean="0"/>
              <a:t> of belief in a dangerous world, we used a more direct measure of physical harm concern.</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49</a:t>
            </a:fld>
            <a:endParaRPr lang="en-US"/>
          </a:p>
        </p:txBody>
      </p:sp>
    </p:spTree>
    <p:extLst>
      <p:ext uri="{BB962C8B-B14F-4D97-AF65-F5344CB8AC3E}">
        <p14:creationId xmlns:p14="http://schemas.microsoft.com/office/powerpoint/2010/main" val="177087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consequence, a variety of species, from bacteria and insects to birds and mammals, have developed an arsenal of physiological and behavioral strategies equipped to avoid, control, or eliminate harmful parasites. </a:t>
            </a:r>
          </a:p>
        </p:txBody>
      </p:sp>
      <p:sp>
        <p:nvSpPr>
          <p:cNvPr id="4" name="Slide Number Placeholder 3"/>
          <p:cNvSpPr>
            <a:spLocks noGrp="1"/>
          </p:cNvSpPr>
          <p:nvPr>
            <p:ph type="sldNum" sz="quarter" idx="10"/>
          </p:nvPr>
        </p:nvSpPr>
        <p:spPr/>
        <p:txBody>
          <a:bodyPr/>
          <a:lstStyle/>
          <a:p>
            <a:fld id="{DEA7D134-6622-9041-9F90-C46C49F33A56}" type="slidenum">
              <a:rPr lang="en-US" smtClean="0"/>
              <a:t>5</a:t>
            </a:fld>
            <a:endParaRPr lang="en-US"/>
          </a:p>
        </p:txBody>
      </p:sp>
    </p:spTree>
    <p:extLst>
      <p:ext uri="{BB962C8B-B14F-4D97-AF65-F5344CB8AC3E}">
        <p14:creationId xmlns:p14="http://schemas.microsoft.com/office/powerpoint/2010/main" val="167441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mental images from study</a:t>
            </a:r>
            <a:r>
              <a:rPr lang="en-US" baseline="0" dirty="0" smtClean="0"/>
              <a:t> 1 and 2. As you can see, they're pretty similar.</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51</a:t>
            </a:fld>
            <a:endParaRPr lang="en-US"/>
          </a:p>
        </p:txBody>
      </p:sp>
    </p:spTree>
    <p:extLst>
      <p:ext uri="{BB962C8B-B14F-4D97-AF65-F5344CB8AC3E}">
        <p14:creationId xmlns:p14="http://schemas.microsoft.com/office/powerpoint/2010/main" val="344915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52</a:t>
            </a:fld>
            <a:endParaRPr lang="en-US"/>
          </a:p>
        </p:txBody>
      </p:sp>
    </p:spTree>
    <p:extLst>
      <p:ext uri="{BB962C8B-B14F-4D97-AF65-F5344CB8AC3E}">
        <p14:creationId xmlns:p14="http://schemas.microsoft.com/office/powerpoint/2010/main" val="525315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both average images from study 2. Take a second to look at how different the violent image is.</a:t>
            </a:r>
          </a:p>
          <a:p>
            <a:endParaRPr lang="en-US" baseline="0" dirty="0" smtClean="0"/>
          </a:p>
          <a:p>
            <a:r>
              <a:rPr lang="en-US" baseline="0" dirty="0" smtClean="0"/>
              <a:t>Germy and violent represent distinct fundamental threats and these threats seem to emerge in people's mental images.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53</a:t>
            </a:fld>
            <a:endParaRPr lang="en-US"/>
          </a:p>
        </p:txBody>
      </p:sp>
    </p:spTree>
    <p:extLst>
      <p:ext uri="{BB962C8B-B14F-4D97-AF65-F5344CB8AC3E}">
        <p14:creationId xmlns:p14="http://schemas.microsoft.com/office/powerpoint/2010/main" val="1986294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before, we created groups of people based on their trait-level scores.</a:t>
            </a:r>
            <a:r>
              <a:rPr lang="en-US" baseline="0" dirty="0" smtClean="0"/>
              <a:t> From left to right you can see germy mental images from people who score higher and higher of perceived </a:t>
            </a:r>
            <a:r>
              <a:rPr lang="en-US" baseline="0" dirty="0" err="1" smtClean="0"/>
              <a:t>infectability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54</a:t>
            </a:fld>
            <a:endParaRPr lang="en-US"/>
          </a:p>
        </p:txBody>
      </p:sp>
    </p:spTree>
    <p:extLst>
      <p:ext uri="{BB962C8B-B14F-4D97-AF65-F5344CB8AC3E}">
        <p14:creationId xmlns:p14="http://schemas.microsoft.com/office/powerpoint/2010/main" val="327522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also created violent images who people who scored higher and higher on perceived </a:t>
            </a:r>
            <a:r>
              <a:rPr lang="en-US" baseline="0" dirty="0" err="1" smtClean="0"/>
              <a:t>infectability</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55</a:t>
            </a:fld>
            <a:endParaRPr lang="en-US"/>
          </a:p>
        </p:txBody>
      </p:sp>
    </p:spTree>
    <p:extLst>
      <p:ext uri="{BB962C8B-B14F-4D97-AF65-F5344CB8AC3E}">
        <p14:creationId xmlns:p14="http://schemas.microsoft.com/office/powerpoint/2010/main" val="2005131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in all, we created 40 classification images</a:t>
            </a:r>
          </a:p>
          <a:p>
            <a:endParaRPr lang="en-US" dirty="0" smtClean="0"/>
          </a:p>
          <a:p>
            <a:r>
              <a:rPr lang="en-US" dirty="0" smtClean="0"/>
              <a:t>Again,</a:t>
            </a:r>
            <a:r>
              <a:rPr lang="en-US" baseline="0" dirty="0" smtClean="0"/>
              <a:t> the idea is to test both average mental images as well individual differences in mental images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56</a:t>
            </a:fld>
            <a:endParaRPr lang="en-US"/>
          </a:p>
        </p:txBody>
      </p:sp>
    </p:spTree>
    <p:extLst>
      <p:ext uri="{BB962C8B-B14F-4D97-AF65-F5344CB8AC3E}">
        <p14:creationId xmlns:p14="http://schemas.microsoft.com/office/powerpoint/2010/main" val="1957953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recruited </a:t>
            </a:r>
            <a:r>
              <a:rPr lang="en-US" baseline="0" dirty="0" err="1" smtClean="0"/>
              <a:t>MTurkers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57</a:t>
            </a:fld>
            <a:endParaRPr lang="en-US"/>
          </a:p>
        </p:txBody>
      </p:sp>
    </p:spTree>
    <p:extLst>
      <p:ext uri="{BB962C8B-B14F-4D97-AF65-F5344CB8AC3E}">
        <p14:creationId xmlns:p14="http://schemas.microsoft.com/office/powerpoint/2010/main" val="1301209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study 1,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58</a:t>
            </a:fld>
            <a:endParaRPr lang="en-US"/>
          </a:p>
        </p:txBody>
      </p:sp>
    </p:spTree>
    <p:extLst>
      <p:ext uri="{BB962C8B-B14F-4D97-AF65-F5344CB8AC3E}">
        <p14:creationId xmlns:p14="http://schemas.microsoft.com/office/powerpoint/2010/main" val="1508695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study 1</a:t>
            </a:r>
            <a:r>
              <a:rPr lang="en-US" baseline="0" dirty="0" smtClean="0"/>
              <a:t> ...</a:t>
            </a:r>
          </a:p>
          <a:p>
            <a:endParaRPr lang="en-US" baseline="0" dirty="0" smtClean="0"/>
          </a:p>
          <a:p>
            <a:r>
              <a:rPr lang="en-US" baseline="0" dirty="0" smtClean="0"/>
              <a:t>But we also measured traits we expected to be more related to physical harm threat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59</a:t>
            </a:fld>
            <a:endParaRPr lang="en-US"/>
          </a:p>
        </p:txBody>
      </p:sp>
    </p:spTree>
    <p:extLst>
      <p:ext uri="{BB962C8B-B14F-4D97-AF65-F5344CB8AC3E}">
        <p14:creationId xmlns:p14="http://schemas.microsoft.com/office/powerpoint/2010/main" val="1373779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study 1</a:t>
            </a:r>
            <a:r>
              <a:rPr lang="en-US" baseline="0" dirty="0" smtClean="0"/>
              <a:t> ...</a:t>
            </a:r>
          </a:p>
        </p:txBody>
      </p:sp>
      <p:sp>
        <p:nvSpPr>
          <p:cNvPr id="4" name="Slide Number Placeholder 3"/>
          <p:cNvSpPr>
            <a:spLocks noGrp="1"/>
          </p:cNvSpPr>
          <p:nvPr>
            <p:ph type="sldNum" sz="quarter" idx="10"/>
          </p:nvPr>
        </p:nvSpPr>
        <p:spPr/>
        <p:txBody>
          <a:bodyPr/>
          <a:lstStyle/>
          <a:p>
            <a:fld id="{DEA7D134-6622-9041-9F90-C46C49F33A56}" type="slidenum">
              <a:rPr lang="en-US" smtClean="0"/>
              <a:t>60</a:t>
            </a:fld>
            <a:endParaRPr lang="en-US"/>
          </a:p>
        </p:txBody>
      </p:sp>
    </p:spTree>
    <p:extLst>
      <p:ext uri="{BB962C8B-B14F-4D97-AF65-F5344CB8AC3E}">
        <p14:creationId xmlns:p14="http://schemas.microsoft.com/office/powerpoint/2010/main" val="20142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creatures </a:t>
            </a:r>
            <a:r>
              <a:rPr lang="en-US" dirty="0" smtClean="0"/>
              <a:t>rely on perceivable cues in members of their own species </a:t>
            </a:r>
            <a:r>
              <a:rPr lang="en-US" dirty="0" smtClean="0"/>
              <a:t>to infer pathogen </a:t>
            </a:r>
            <a:r>
              <a:rPr lang="en-US" dirty="0" smtClean="0"/>
              <a:t>infection.</a:t>
            </a:r>
            <a:endParaRPr lang="en-US" dirty="0" smtClean="0"/>
          </a:p>
        </p:txBody>
      </p:sp>
      <p:sp>
        <p:nvSpPr>
          <p:cNvPr id="4" name="Slide Number Placeholder 3"/>
          <p:cNvSpPr>
            <a:spLocks noGrp="1"/>
          </p:cNvSpPr>
          <p:nvPr>
            <p:ph type="sldNum" sz="quarter" idx="10"/>
          </p:nvPr>
        </p:nvSpPr>
        <p:spPr/>
        <p:txBody>
          <a:bodyPr/>
          <a:lstStyle/>
          <a:p>
            <a:fld id="{DEA7D134-6622-9041-9F90-C46C49F33A56}" type="slidenum">
              <a:rPr lang="en-US" smtClean="0"/>
              <a:t>6</a:t>
            </a:fld>
            <a:endParaRPr lang="en-US"/>
          </a:p>
        </p:txBody>
      </p:sp>
    </p:spTree>
    <p:extLst>
      <p:ext uri="{BB962C8B-B14F-4D97-AF65-F5344CB8AC3E}">
        <p14:creationId xmlns:p14="http://schemas.microsoft.com/office/powerpoint/2010/main" val="456926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our question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61</a:t>
            </a:fld>
            <a:endParaRPr lang="en-US"/>
          </a:p>
        </p:txBody>
      </p:sp>
    </p:spTree>
    <p:extLst>
      <p:ext uri="{BB962C8B-B14F-4D97-AF65-F5344CB8AC3E}">
        <p14:creationId xmlns:p14="http://schemas.microsoft.com/office/powerpoint/2010/main" val="805355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replicating study 1, the germy image appeared more germy, disfigured, heavy, old, and foreign; it also appeared more incompetent, more violent, and more angry. However, it</a:t>
            </a:r>
            <a:r>
              <a:rPr lang="en-US" baseline="0" dirty="0" smtClean="0"/>
              <a:t> only appeared weakly more muscular, more masculine, and more dominant. Also, as in study 1, people reported wanting to avoid the germy representation.</a:t>
            </a:r>
          </a:p>
          <a:p>
            <a:endParaRPr lang="en-US" baseline="0" dirty="0" smtClean="0"/>
          </a:p>
          <a:p>
            <a:r>
              <a:rPr lang="en-US" dirty="0" smtClean="0"/>
              <a:t>Surprisingly,</a:t>
            </a:r>
            <a:r>
              <a:rPr lang="en-US" baseline="0" dirty="0" smtClean="0"/>
              <a:t> the violent representation also showed all of infectious disease cues. However, the violent representation appeared extremely angry, violent, and dominant--way more so than the germy representation. As you might expect, people reported wanting to avoid the violent representation.</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62</a:t>
            </a:fld>
            <a:endParaRPr lang="en-US"/>
          </a:p>
        </p:txBody>
      </p:sp>
    </p:spTree>
    <p:extLst>
      <p:ext uri="{BB962C8B-B14F-4D97-AF65-F5344CB8AC3E}">
        <p14:creationId xmlns:p14="http://schemas.microsoft.com/office/powerpoint/2010/main" val="18273320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our second question ...</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63</a:t>
            </a:fld>
            <a:endParaRPr lang="en-US"/>
          </a:p>
        </p:txBody>
      </p:sp>
    </p:spTree>
    <p:extLst>
      <p:ext uri="{BB962C8B-B14F-4D97-AF65-F5344CB8AC3E}">
        <p14:creationId xmlns:p14="http://schemas.microsoft.com/office/powerpoint/2010/main" val="2047290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surprisingly, perceived </a:t>
            </a:r>
            <a:r>
              <a:rPr lang="en-US" dirty="0" err="1" smtClean="0"/>
              <a:t>infectability</a:t>
            </a:r>
            <a:r>
              <a:rPr lang="en-US" baseline="0" dirty="0" smtClean="0"/>
              <a:t> more strongly correlated with how </a:t>
            </a:r>
            <a:r>
              <a:rPr lang="en-US" baseline="0" dirty="0" err="1" smtClean="0"/>
              <a:t>MTurkers</a:t>
            </a:r>
            <a:r>
              <a:rPr lang="en-US" baseline="0" dirty="0" smtClean="0"/>
              <a:t> imagined a germy person.</a:t>
            </a:r>
          </a:p>
          <a:p>
            <a:endParaRPr lang="en-US" baseline="0" dirty="0"/>
          </a:p>
          <a:p>
            <a:r>
              <a:rPr lang="en-US" baseline="0" dirty="0" smtClean="0"/>
              <a:t>like germ aversion in study 1, in study 2, people who scored higher on perceived </a:t>
            </a:r>
            <a:r>
              <a:rPr lang="en-US" baseline="0" dirty="0" err="1" smtClean="0"/>
              <a:t>infectability</a:t>
            </a:r>
            <a:r>
              <a:rPr lang="en-US" baseline="0" dirty="0" smtClean="0"/>
              <a:t> tended to imagine germy people with a lot of negative facial features, and people wanted to avoid the germy person these participants imagined</a:t>
            </a:r>
          </a:p>
          <a:p>
            <a:endParaRPr lang="en-US" baseline="0" dirty="0" smtClean="0"/>
          </a:p>
          <a:p>
            <a:r>
              <a:rPr lang="en-US" baseline="0" dirty="0" smtClean="0"/>
              <a:t>also like in study 1, physical harm threat did not seem to explain variability in mental image features: the trends tend to bounce around without suggesting much of a pattern, at least to my eye</a:t>
            </a:r>
          </a:p>
          <a:p>
            <a:endParaRPr lang="en-US" baseline="0" dirty="0" smtClean="0"/>
          </a:p>
          <a:p>
            <a:r>
              <a:rPr lang="en-US" baseline="0" dirty="0" smtClean="0"/>
              <a:t>regarding the violent images, we found some evidence to suggest that both germ aversion and perceived </a:t>
            </a:r>
            <a:r>
              <a:rPr lang="en-US" baseline="0" dirty="0" err="1" smtClean="0"/>
              <a:t>infectability</a:t>
            </a:r>
            <a:r>
              <a:rPr lang="en-US" baseline="0" dirty="0" smtClean="0"/>
              <a:t> correlate with their facial features, but in many cases these correlations are weaker compared to correlations with the germy image features.</a:t>
            </a:r>
          </a:p>
          <a:p>
            <a:endParaRPr lang="en-US" baseline="0" dirty="0" smtClean="0"/>
          </a:p>
          <a:p>
            <a:r>
              <a:rPr lang="en-US" baseline="0" dirty="0" smtClean="0"/>
              <a:t>like with the germy images, self-protection correlations with facial feature ratings don't follow a consistent pattern</a:t>
            </a:r>
          </a:p>
        </p:txBody>
      </p:sp>
      <p:sp>
        <p:nvSpPr>
          <p:cNvPr id="4" name="Slide Number Placeholder 3"/>
          <p:cNvSpPr>
            <a:spLocks noGrp="1"/>
          </p:cNvSpPr>
          <p:nvPr>
            <p:ph type="sldNum" sz="quarter" idx="10"/>
          </p:nvPr>
        </p:nvSpPr>
        <p:spPr/>
        <p:txBody>
          <a:bodyPr/>
          <a:lstStyle/>
          <a:p>
            <a:fld id="{DEA7D134-6622-9041-9F90-C46C49F33A56}" type="slidenum">
              <a:rPr lang="en-US" smtClean="0"/>
              <a:t>64</a:t>
            </a:fld>
            <a:endParaRPr lang="en-US"/>
          </a:p>
        </p:txBody>
      </p:sp>
    </p:spTree>
    <p:extLst>
      <p:ext uri="{BB962C8B-B14F-4D97-AF65-F5344CB8AC3E}">
        <p14:creationId xmlns:p14="http://schemas.microsoft.com/office/powerpoint/2010/main" val="6923968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also look at these features and how they affect intentions to avoid.</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65</a:t>
            </a:fld>
            <a:endParaRPr lang="en-US"/>
          </a:p>
        </p:txBody>
      </p:sp>
    </p:spTree>
    <p:extLst>
      <p:ext uri="{BB962C8B-B14F-4D97-AF65-F5344CB8AC3E}">
        <p14:creationId xmlns:p14="http://schemas.microsoft.com/office/powerpoint/2010/main" val="194026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expect these threat cues to mediate avoidance, but the strength of mediation depends on the mental image.</a:t>
            </a:r>
          </a:p>
          <a:p>
            <a:endParaRPr lang="en-US" baseline="0" dirty="0" smtClean="0"/>
          </a:p>
          <a:p>
            <a:r>
              <a:rPr lang="en-US" baseline="0" dirty="0" smtClean="0"/>
              <a:t>In other words, people probably want to avoid infected people and violent people, but they avoid these people for different reasons, depending on the strongest perceivable cues.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66</a:t>
            </a:fld>
            <a:endParaRPr lang="en-US"/>
          </a:p>
        </p:txBody>
      </p:sp>
    </p:spTree>
    <p:extLst>
      <p:ext uri="{BB962C8B-B14F-4D97-AF65-F5344CB8AC3E}">
        <p14:creationId xmlns:p14="http://schemas.microsoft.com/office/powerpoint/2010/main" val="1939636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evidence that</a:t>
            </a:r>
            <a:r>
              <a:rPr lang="en-US" baseline="0" dirty="0" smtClean="0"/>
              <a:t> people want to avoid the germy and violent person because they look infected and because they might hurt them, but people really wanted to avoid the violent person because he looked so violent, angry, and dominant.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67</a:t>
            </a:fld>
            <a:endParaRPr lang="en-US"/>
          </a:p>
        </p:txBody>
      </p:sp>
    </p:spTree>
    <p:extLst>
      <p:ext uri="{BB962C8B-B14F-4D97-AF65-F5344CB8AC3E}">
        <p14:creationId xmlns:p14="http://schemas.microsoft.com/office/powerpoint/2010/main" val="18791852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A7D134-6622-9041-9F90-C46C49F33A56}" type="slidenum">
              <a:rPr lang="en-US" smtClean="0"/>
              <a:t>68</a:t>
            </a:fld>
            <a:endParaRPr lang="en-US"/>
          </a:p>
        </p:txBody>
      </p:sp>
    </p:spTree>
    <p:extLst>
      <p:ext uri="{BB962C8B-B14F-4D97-AF65-F5344CB8AC3E}">
        <p14:creationId xmlns:p14="http://schemas.microsoft.com/office/powerpoint/2010/main" val="635271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the germy mental representations from both studies. Take a second to think about what you had expected an infected person to look like. By in large, these images do seem to show many of the features associated with infectious disease through the literature. This isn’t to say we weren’t surprised by what they looked like and how they were rated, especially compared to the violent images.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69</a:t>
            </a:fld>
            <a:endParaRPr lang="en-US"/>
          </a:p>
        </p:txBody>
      </p:sp>
    </p:spTree>
    <p:extLst>
      <p:ext uri="{BB962C8B-B14F-4D97-AF65-F5344CB8AC3E}">
        <p14:creationId xmlns:p14="http://schemas.microsoft.com/office/powerpoint/2010/main" val="15569837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quite a bit of overlap between the germy and the violent mental representation.</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70</a:t>
            </a:fld>
            <a:endParaRPr lang="en-US"/>
          </a:p>
        </p:txBody>
      </p:sp>
    </p:spTree>
    <p:extLst>
      <p:ext uri="{BB962C8B-B14F-4D97-AF65-F5344CB8AC3E}">
        <p14:creationId xmlns:p14="http://schemas.microsoft.com/office/powerpoint/2010/main" val="83003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respect to humans,</a:t>
            </a:r>
            <a:r>
              <a:rPr lang="en-US" baseline="0" dirty="0" smtClean="0"/>
              <a:t> people probably rely a lot on visual cues, especially facial cues.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7</a:t>
            </a:fld>
            <a:endParaRPr lang="en-US"/>
          </a:p>
        </p:txBody>
      </p:sp>
    </p:spTree>
    <p:extLst>
      <p:ext uri="{BB962C8B-B14F-4D97-AF65-F5344CB8AC3E}">
        <p14:creationId xmlns:p14="http://schemas.microsoft.com/office/powerpoint/2010/main" val="4810931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expected</a:t>
            </a:r>
            <a:r>
              <a:rPr lang="en-US" baseline="0" dirty="0" smtClean="0"/>
              <a:t> specificity but this data is consistent with overgeneralization and negative halo effects.</a:t>
            </a:r>
          </a:p>
          <a:p>
            <a:endParaRPr lang="en-US" baseline="0" dirty="0" smtClean="0"/>
          </a:p>
          <a:p>
            <a:r>
              <a:rPr lang="en-US" baseline="0" dirty="0" smtClean="0"/>
              <a:t>However, we saw the strongest halo effects for the violent representations.</a:t>
            </a:r>
          </a:p>
          <a:p>
            <a:endParaRPr lang="en-US" baseline="0" dirty="0" smtClean="0"/>
          </a:p>
          <a:p>
            <a:r>
              <a:rPr lang="en-US" baseline="0" dirty="0" smtClean="0"/>
              <a:t>And physical harm concern didn't seem to exaggerate any of the facial features.</a:t>
            </a:r>
          </a:p>
          <a:p>
            <a:endParaRPr lang="en-US" baseline="0" dirty="0" smtClean="0"/>
          </a:p>
          <a:p>
            <a:r>
              <a:rPr lang="en-US" baseline="0" dirty="0" smtClean="0"/>
              <a:t>This may be due to ceiling effects in how people represent violent people or the reverse correlation task may just not let harm sensitive people express the features they think about</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DEA7D134-6622-9041-9F90-C46C49F33A56}" type="slidenum">
              <a:rPr lang="en-US" smtClean="0"/>
              <a:t>71</a:t>
            </a:fld>
            <a:endParaRPr lang="en-US"/>
          </a:p>
        </p:txBody>
      </p:sp>
    </p:spTree>
    <p:extLst>
      <p:ext uri="{BB962C8B-B14F-4D97-AF65-F5344CB8AC3E}">
        <p14:creationId xmlns:p14="http://schemas.microsoft.com/office/powerpoint/2010/main" val="1678961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same vein, one </a:t>
            </a:r>
            <a:r>
              <a:rPr lang="en-US" dirty="0" smtClean="0"/>
              <a:t>clear </a:t>
            </a:r>
            <a:r>
              <a:rPr lang="en-US" baseline="0" dirty="0" smtClean="0"/>
              <a:t>limitation of the reverse correlation task is that it doesn't allow for some facial details that are obviously relevant for infectious disease like lesions and runny noses and blood-shot eyes. We’re currently coding over 300 drawings of germy and violent phases.</a:t>
            </a:r>
          </a:p>
          <a:p>
            <a:endParaRPr lang="en-US" baseline="0" dirty="0" smtClean="0"/>
          </a:p>
          <a:p>
            <a:r>
              <a:rPr lang="en-US" baseline="0" dirty="0" smtClean="0"/>
              <a:t>We're also conducting some more ratings studies to test for specificity in facial features.</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72</a:t>
            </a:fld>
            <a:endParaRPr lang="en-US"/>
          </a:p>
        </p:txBody>
      </p:sp>
    </p:spTree>
    <p:extLst>
      <p:ext uri="{BB962C8B-B14F-4D97-AF65-F5344CB8AC3E}">
        <p14:creationId xmlns:p14="http://schemas.microsoft.com/office/powerpoint/2010/main" val="1704575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Shout</a:t>
            </a:r>
            <a:r>
              <a:rPr lang="en-US" baseline="0" dirty="0" smtClean="0"/>
              <a:t> out to the evolutionary social psychology lab at Michigan. As a side, you can find my slides at the open science framework.</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73</a:t>
            </a:fld>
            <a:endParaRPr lang="en-US"/>
          </a:p>
        </p:txBody>
      </p:sp>
    </p:spTree>
    <p:extLst>
      <p:ext uri="{BB962C8B-B14F-4D97-AF65-F5344CB8AC3E}">
        <p14:creationId xmlns:p14="http://schemas.microsoft.com/office/powerpoint/2010/main" val="291573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74</a:t>
            </a:fld>
            <a:endParaRPr lang="en-US"/>
          </a:p>
        </p:txBody>
      </p:sp>
    </p:spTree>
    <p:extLst>
      <p:ext uri="{BB962C8B-B14F-4D97-AF65-F5344CB8AC3E}">
        <p14:creationId xmlns:p14="http://schemas.microsoft.com/office/powerpoint/2010/main" val="17629156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A7D134-6622-9041-9F90-C46C49F33A56}" type="slidenum">
              <a:rPr lang="en-US" smtClean="0"/>
              <a:t>75</a:t>
            </a:fld>
            <a:endParaRPr lang="en-US"/>
          </a:p>
        </p:txBody>
      </p:sp>
    </p:spTree>
    <p:extLst>
      <p:ext uri="{BB962C8B-B14F-4D97-AF65-F5344CB8AC3E}">
        <p14:creationId xmlns:p14="http://schemas.microsoft.com/office/powerpoint/2010/main" val="13074094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A7D134-6622-9041-9F90-C46C49F33A56}" type="slidenum">
              <a:rPr lang="en-US" smtClean="0"/>
              <a:t>77</a:t>
            </a:fld>
            <a:endParaRPr lang="en-US"/>
          </a:p>
        </p:txBody>
      </p:sp>
    </p:spTree>
    <p:extLst>
      <p:ext uri="{BB962C8B-B14F-4D97-AF65-F5344CB8AC3E}">
        <p14:creationId xmlns:p14="http://schemas.microsoft.com/office/powerpoint/2010/main" val="195393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facial cues happen to be a great source of information because many</a:t>
            </a:r>
            <a:r>
              <a:rPr lang="en-US" baseline="0" dirty="0" smtClean="0"/>
              <a:t> </a:t>
            </a:r>
            <a:r>
              <a:rPr lang="en-US" baseline="0" dirty="0" smtClean="0"/>
              <a:t>of the most deadly diseases cause symptoms that can be seen on the face.</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8</a:t>
            </a:fld>
            <a:endParaRPr lang="en-US"/>
          </a:p>
        </p:txBody>
      </p:sp>
    </p:spTree>
    <p:extLst>
      <p:ext uri="{BB962C8B-B14F-4D97-AF65-F5344CB8AC3E}">
        <p14:creationId xmlns:p14="http://schemas.microsoft.com/office/powerpoint/2010/main" val="32444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probably</a:t>
            </a:r>
            <a:r>
              <a:rPr lang="en-US" baseline="0" dirty="0" smtClean="0"/>
              <a:t> too many symptoms for a mental system to keep track of and identify accurately</a:t>
            </a:r>
            <a:endParaRPr lang="en-US" dirty="0"/>
          </a:p>
        </p:txBody>
      </p:sp>
      <p:sp>
        <p:nvSpPr>
          <p:cNvPr id="4" name="Slide Number Placeholder 3"/>
          <p:cNvSpPr>
            <a:spLocks noGrp="1"/>
          </p:cNvSpPr>
          <p:nvPr>
            <p:ph type="sldNum" sz="quarter" idx="10"/>
          </p:nvPr>
        </p:nvSpPr>
        <p:spPr/>
        <p:txBody>
          <a:bodyPr/>
          <a:lstStyle/>
          <a:p>
            <a:fld id="{DEA7D134-6622-9041-9F90-C46C49F33A56}" type="slidenum">
              <a:rPr lang="en-US" smtClean="0"/>
              <a:t>9</a:t>
            </a:fld>
            <a:endParaRPr lang="en-US"/>
          </a:p>
        </p:txBody>
      </p:sp>
    </p:spTree>
    <p:extLst>
      <p:ext uri="{BB962C8B-B14F-4D97-AF65-F5344CB8AC3E}">
        <p14:creationId xmlns:p14="http://schemas.microsoft.com/office/powerpoint/2010/main" val="145674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B1B121-B1AC-984C-A8D5-3462279FE52F}" type="datetimeFigureOut">
              <a:rPr lang="en-US" smtClean="0"/>
              <a:t>5/28/17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B1B121-B1AC-984C-A8D5-3462279FE52F}" type="datetimeFigureOut">
              <a:rPr lang="en-US" smtClean="0"/>
              <a:t>5/28/17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B1B121-B1AC-984C-A8D5-3462279FE52F}" type="datetimeFigureOut">
              <a:rPr lang="en-US" smtClean="0"/>
              <a:t>5/28/17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B1B121-B1AC-984C-A8D5-3462279FE52F}" type="datetimeFigureOut">
              <a:rPr lang="en-US" smtClean="0"/>
              <a:t>5/28/17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1B121-B1AC-984C-A8D5-3462279FE52F}" type="datetimeFigureOut">
              <a:rPr lang="en-US" smtClean="0"/>
              <a:t>5/28/17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B1B121-B1AC-984C-A8D5-3462279FE52F}" type="datetimeFigureOut">
              <a:rPr lang="en-US" smtClean="0"/>
              <a:t>5/28/17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B1B121-B1AC-984C-A8D5-3462279FE52F}" type="datetimeFigureOut">
              <a:rPr lang="en-US" smtClean="0"/>
              <a:t>5/28/17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B1B121-B1AC-984C-A8D5-3462279FE52F}" type="datetimeFigureOut">
              <a:rPr lang="en-US" smtClean="0"/>
              <a:t>5/28/17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1B121-B1AC-984C-A8D5-3462279FE52F}" type="datetimeFigureOut">
              <a:rPr lang="en-US" smtClean="0"/>
              <a:t>5/28/17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1B121-B1AC-984C-A8D5-3462279FE52F}" type="datetimeFigureOut">
              <a:rPr lang="en-US" smtClean="0"/>
              <a:t>5/28/17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1B121-B1AC-984C-A8D5-3462279FE52F}" type="datetimeFigureOut">
              <a:rPr lang="en-US" smtClean="0"/>
              <a:t>5/28/17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07818-A363-9E47-847A-F355039C4E9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1B121-B1AC-984C-A8D5-3462279FE52F}" type="datetimeFigureOut">
              <a:rPr lang="en-US" smtClean="0"/>
              <a:t>5/28/17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07818-A363-9E47-847A-F355039C4E9D}" type="slidenum">
              <a:rPr lang="en-US" smtClean="0"/>
              <a:t>‹#›</a:t>
            </a:fld>
            <a:endParaRPr lang="en-US"/>
          </a:p>
        </p:txBody>
      </p:sp>
    </p:spTree>
    <p:extLst>
      <p:ext uri="{BB962C8B-B14F-4D97-AF65-F5344CB8AC3E}">
        <p14:creationId xmlns:p14="http://schemas.microsoft.com/office/powerpoint/2010/main" val="8321058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8"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9" Type="http://schemas.openxmlformats.org/officeDocument/2006/relationships/image" Target="../media/image30.jpg"/><Relationship Id="rId20" Type="http://schemas.openxmlformats.org/officeDocument/2006/relationships/image" Target="../media/image38.jpg"/><Relationship Id="rId21" Type="http://schemas.openxmlformats.org/officeDocument/2006/relationships/image" Target="../media/image39.jpg"/><Relationship Id="rId22" Type="http://schemas.openxmlformats.org/officeDocument/2006/relationships/image" Target="../media/image40.jpg"/><Relationship Id="rId10" Type="http://schemas.openxmlformats.org/officeDocument/2006/relationships/image" Target="../media/image31.jpg"/><Relationship Id="rId11" Type="http://schemas.openxmlformats.org/officeDocument/2006/relationships/image" Target="../media/image26.jpg"/><Relationship Id="rId12" Type="http://schemas.openxmlformats.org/officeDocument/2006/relationships/image" Target="../media/image27.jpg"/><Relationship Id="rId13" Type="http://schemas.openxmlformats.org/officeDocument/2006/relationships/image" Target="../media/image28.jpg"/><Relationship Id="rId14" Type="http://schemas.openxmlformats.org/officeDocument/2006/relationships/image" Target="../media/image32.jpg"/><Relationship Id="rId15" Type="http://schemas.openxmlformats.org/officeDocument/2006/relationships/image" Target="../media/image33.jpg"/><Relationship Id="rId16" Type="http://schemas.openxmlformats.org/officeDocument/2006/relationships/image" Target="../media/image34.jpg"/><Relationship Id="rId17" Type="http://schemas.openxmlformats.org/officeDocument/2006/relationships/image" Target="../media/image35.jpg"/><Relationship Id="rId18" Type="http://schemas.openxmlformats.org/officeDocument/2006/relationships/image" Target="../media/image36.jpg"/><Relationship Id="rId19"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g"/><Relationship Id="rId9"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6.jpg"/><Relationship Id="rId5" Type="http://schemas.openxmlformats.org/officeDocument/2006/relationships/image" Target="../media/image45.jpg"/><Relationship Id="rId6"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2.jpg"/><Relationship Id="rId8"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59.jp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tiff"/></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4800" dirty="0" smtClean="0">
                <a:latin typeface="MS Reference Sans Serif" charset="0"/>
                <a:ea typeface="MS Reference Sans Serif" charset="0"/>
                <a:cs typeface="MS Reference Sans Serif" charset="0"/>
              </a:rPr>
              <a:t>What does infectious disease look like in the mind?</a:t>
            </a:r>
            <a:endParaRPr lang="en-US" sz="4800" dirty="0">
              <a:latin typeface="MS Reference Sans Serif" charset="0"/>
              <a:ea typeface="MS Reference Sans Serif" charset="0"/>
              <a:cs typeface="MS Reference Sans Serif" charset="0"/>
            </a:endParaRPr>
          </a:p>
        </p:txBody>
      </p:sp>
      <p:sp>
        <p:nvSpPr>
          <p:cNvPr id="3" name="Subtitle 2"/>
          <p:cNvSpPr>
            <a:spLocks noGrp="1"/>
          </p:cNvSpPr>
          <p:nvPr>
            <p:ph type="subTitle" idx="1"/>
          </p:nvPr>
        </p:nvSpPr>
        <p:spPr/>
        <p:txBody>
          <a:bodyPr/>
          <a:lstStyle/>
          <a:p>
            <a:pPr algn="l"/>
            <a:r>
              <a:rPr lang="en-US" dirty="0" smtClean="0">
                <a:latin typeface="MS Reference Sans Serif" charset="0"/>
                <a:ea typeface="MS Reference Sans Serif" charset="0"/>
                <a:cs typeface="MS Reference Sans Serif" charset="0"/>
              </a:rPr>
              <a:t>Nick </a:t>
            </a:r>
            <a:r>
              <a:rPr lang="en-US" dirty="0" err="1" smtClean="0">
                <a:latin typeface="MS Reference Sans Serif" charset="0"/>
                <a:ea typeface="MS Reference Sans Serif" charset="0"/>
                <a:cs typeface="MS Reference Sans Serif" charset="0"/>
              </a:rPr>
              <a:t>Michalak</a:t>
            </a:r>
            <a:endParaRPr lang="en-US" dirty="0" smtClean="0">
              <a:latin typeface="MS Reference Sans Serif" charset="0"/>
              <a:ea typeface="MS Reference Sans Serif" charset="0"/>
              <a:cs typeface="MS Reference Sans Serif" charset="0"/>
            </a:endParaRPr>
          </a:p>
          <a:p>
            <a:pPr algn="l"/>
            <a:r>
              <a:rPr lang="en-US" dirty="0" smtClean="0">
                <a:latin typeface="MS Reference Sans Serif" charset="0"/>
                <a:ea typeface="MS Reference Sans Serif" charset="0"/>
                <a:cs typeface="MS Reference Sans Serif" charset="0"/>
              </a:rPr>
              <a:t>Josh Ackerman</a:t>
            </a:r>
          </a:p>
        </p:txBody>
      </p:sp>
      <p:pic>
        <p:nvPicPr>
          <p:cNvPr id="4" name="Picture 3"/>
          <p:cNvPicPr>
            <a:picLocks noChangeAspect="1"/>
          </p:cNvPicPr>
          <p:nvPr/>
        </p:nvPicPr>
        <p:blipFill>
          <a:blip r:embed="rId3"/>
          <a:stretch>
            <a:fillRect/>
          </a:stretch>
        </p:blipFill>
        <p:spPr>
          <a:xfrm>
            <a:off x="1524000" y="5257800"/>
            <a:ext cx="4947318" cy="709802"/>
          </a:xfrm>
          <a:prstGeom prst="rect">
            <a:avLst/>
          </a:prstGeom>
        </p:spPr>
      </p:pic>
    </p:spTree>
    <p:extLst>
      <p:ext uri="{BB962C8B-B14F-4D97-AF65-F5344CB8AC3E}">
        <p14:creationId xmlns:p14="http://schemas.microsoft.com/office/powerpoint/2010/main" val="1692737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9067" y="328773"/>
            <a:ext cx="3840480" cy="2558256"/>
          </a:xfrm>
          <a:prstGeom prst="rect">
            <a:avLst/>
          </a:prstGeom>
        </p:spPr>
      </p:pic>
      <p:pic>
        <p:nvPicPr>
          <p:cNvPr id="3" name="Picture 2"/>
          <p:cNvPicPr>
            <a:picLocks noChangeAspect="1"/>
          </p:cNvPicPr>
          <p:nvPr/>
        </p:nvPicPr>
        <p:blipFill rotWithShape="1">
          <a:blip r:embed="rId4"/>
          <a:srcRect l="1045"/>
          <a:stretch/>
        </p:blipFill>
        <p:spPr>
          <a:xfrm>
            <a:off x="6806732" y="328775"/>
            <a:ext cx="3840480" cy="2587352"/>
          </a:xfrm>
          <a:prstGeom prst="rect">
            <a:avLst/>
          </a:prstGeom>
        </p:spPr>
      </p:pic>
      <p:pic>
        <p:nvPicPr>
          <p:cNvPr id="4" name="Picture 3"/>
          <p:cNvPicPr>
            <a:picLocks noChangeAspect="1"/>
          </p:cNvPicPr>
          <p:nvPr/>
        </p:nvPicPr>
        <p:blipFill>
          <a:blip r:embed="rId5"/>
          <a:stretch>
            <a:fillRect/>
          </a:stretch>
        </p:blipFill>
        <p:spPr>
          <a:xfrm>
            <a:off x="1149066" y="3712187"/>
            <a:ext cx="3840480" cy="2481609"/>
          </a:xfrm>
          <a:prstGeom prst="rect">
            <a:avLst/>
          </a:prstGeom>
        </p:spPr>
      </p:pic>
      <p:sp>
        <p:nvSpPr>
          <p:cNvPr id="5" name="TextBox 4"/>
          <p:cNvSpPr txBox="1"/>
          <p:nvPr/>
        </p:nvSpPr>
        <p:spPr>
          <a:xfrm>
            <a:off x="1149066" y="2971015"/>
            <a:ext cx="4023434" cy="646331"/>
          </a:xfrm>
          <a:prstGeom prst="rect">
            <a:avLst/>
          </a:prstGeom>
          <a:noFill/>
        </p:spPr>
        <p:txBody>
          <a:bodyPr wrap="square" rtlCol="0">
            <a:spAutoFit/>
          </a:bodyPr>
          <a:lstStyle/>
          <a:p>
            <a:r>
              <a:rPr lang="nl-NL" b="1" dirty="0" err="1" smtClean="0">
                <a:latin typeface="MS Reference Sans Serif" charset="0"/>
                <a:ea typeface="MS Reference Sans Serif" charset="0"/>
                <a:cs typeface="MS Reference Sans Serif" charset="0"/>
              </a:rPr>
              <a:t>Obesity</a:t>
            </a:r>
            <a:r>
              <a:rPr lang="nl-NL" b="1" dirty="0" smtClean="0">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Park, </a:t>
            </a:r>
            <a:r>
              <a:rPr lang="nl-NL" b="1" dirty="0" err="1" smtClean="0">
                <a:solidFill>
                  <a:srgbClr val="00B0F0"/>
                </a:solidFill>
                <a:latin typeface="MS Reference Sans Serif" charset="0"/>
                <a:ea typeface="MS Reference Sans Serif" charset="0"/>
                <a:cs typeface="MS Reference Sans Serif" charset="0"/>
              </a:rPr>
              <a:t>Schaller</a:t>
            </a:r>
            <a:r>
              <a:rPr lang="nl-NL" b="1" dirty="0" smtClean="0">
                <a:solidFill>
                  <a:srgbClr val="00B0F0"/>
                </a:solidFill>
                <a:latin typeface="MS Reference Sans Serif" charset="0"/>
                <a:ea typeface="MS Reference Sans Serif" charset="0"/>
                <a:cs typeface="MS Reference Sans Serif" charset="0"/>
              </a:rPr>
              <a:t>, &amp; </a:t>
            </a:r>
            <a:r>
              <a:rPr lang="nl-NL" b="1" dirty="0" err="1" smtClean="0">
                <a:solidFill>
                  <a:srgbClr val="00B0F0"/>
                </a:solidFill>
                <a:latin typeface="MS Reference Sans Serif" charset="0"/>
                <a:ea typeface="MS Reference Sans Serif" charset="0"/>
                <a:cs typeface="MS Reference Sans Serif" charset="0"/>
              </a:rPr>
              <a:t>Crandall</a:t>
            </a:r>
            <a:r>
              <a:rPr lang="nl-NL" b="1" dirty="0" smtClean="0">
                <a:solidFill>
                  <a:srgbClr val="00B0F0"/>
                </a:solidFill>
                <a:latin typeface="MS Reference Sans Serif" charset="0"/>
                <a:ea typeface="MS Reference Sans Serif" charset="0"/>
                <a:cs typeface="MS Reference Sans Serif" charset="0"/>
              </a:rPr>
              <a:t>, 2007</a:t>
            </a:r>
            <a:endParaRPr lang="en-US" b="1" dirty="0">
              <a:solidFill>
                <a:schemeClr val="bg1"/>
              </a:solidFill>
              <a:latin typeface="MS Reference Sans Serif" charset="0"/>
              <a:ea typeface="MS Reference Sans Serif" charset="0"/>
              <a:cs typeface="MS Reference Sans Serif" charset="0"/>
            </a:endParaRPr>
          </a:p>
        </p:txBody>
      </p:sp>
      <p:sp>
        <p:nvSpPr>
          <p:cNvPr id="6" name="TextBox 5"/>
          <p:cNvSpPr txBox="1"/>
          <p:nvPr/>
        </p:nvSpPr>
        <p:spPr>
          <a:xfrm>
            <a:off x="6806731" y="3026878"/>
            <a:ext cx="3988647" cy="646331"/>
          </a:xfrm>
          <a:prstGeom prst="rect">
            <a:avLst/>
          </a:prstGeom>
          <a:noFill/>
        </p:spPr>
        <p:txBody>
          <a:bodyPr wrap="square" rtlCol="0">
            <a:spAutoFit/>
          </a:bodyPr>
          <a:lstStyle/>
          <a:p>
            <a:r>
              <a:rPr lang="nl-NL" b="1" dirty="0" smtClean="0">
                <a:latin typeface="MS Reference Sans Serif" charset="0"/>
                <a:ea typeface="MS Reference Sans Serif" charset="0"/>
                <a:cs typeface="MS Reference Sans Serif" charset="0"/>
              </a:rPr>
              <a:t>Facial </a:t>
            </a:r>
            <a:r>
              <a:rPr lang="nl-NL" b="1" dirty="0" err="1" smtClean="0">
                <a:latin typeface="MS Reference Sans Serif" charset="0"/>
                <a:ea typeface="MS Reference Sans Serif" charset="0"/>
                <a:cs typeface="MS Reference Sans Serif" charset="0"/>
              </a:rPr>
              <a:t>disfigurement</a:t>
            </a:r>
            <a:r>
              <a:rPr lang="nl-NL" b="1" dirty="0" smtClean="0">
                <a:latin typeface="MS Reference Sans Serif" charset="0"/>
                <a:ea typeface="MS Reference Sans Serif" charset="0"/>
                <a:cs typeface="MS Reference Sans Serif" charset="0"/>
              </a:rPr>
              <a:t> </a:t>
            </a:r>
            <a:r>
              <a:rPr lang="en-US" b="1" dirty="0">
                <a:solidFill>
                  <a:srgbClr val="00B0F0"/>
                </a:solidFill>
                <a:latin typeface="MS Reference Sans Serif" charset="0"/>
                <a:ea typeface="MS Reference Sans Serif" charset="0"/>
                <a:cs typeface="MS Reference Sans Serif" charset="0"/>
              </a:rPr>
              <a:t>Ryan, </a:t>
            </a:r>
            <a:r>
              <a:rPr lang="en-US" b="1" dirty="0" smtClean="0">
                <a:solidFill>
                  <a:srgbClr val="00B0F0"/>
                </a:solidFill>
                <a:latin typeface="MS Reference Sans Serif" charset="0"/>
                <a:ea typeface="MS Reference Sans Serif" charset="0"/>
                <a:cs typeface="MS Reference Sans Serif" charset="0"/>
              </a:rPr>
              <a:t>Oaten, Stevenson, &amp; Case, 2012</a:t>
            </a:r>
            <a:endParaRPr lang="en-US" b="1" dirty="0">
              <a:solidFill>
                <a:schemeClr val="bg1"/>
              </a:solidFill>
              <a:latin typeface="MS Reference Sans Serif" charset="0"/>
              <a:ea typeface="MS Reference Sans Serif" charset="0"/>
              <a:cs typeface="MS Reference Sans Serif" charset="0"/>
            </a:endParaRPr>
          </a:p>
        </p:txBody>
      </p:sp>
      <p:sp>
        <p:nvSpPr>
          <p:cNvPr id="7" name="TextBox 6"/>
          <p:cNvSpPr txBox="1"/>
          <p:nvPr/>
        </p:nvSpPr>
        <p:spPr>
          <a:xfrm>
            <a:off x="1149066" y="6274293"/>
            <a:ext cx="4241800" cy="369332"/>
          </a:xfrm>
          <a:prstGeom prst="rect">
            <a:avLst/>
          </a:prstGeom>
          <a:noFill/>
        </p:spPr>
        <p:txBody>
          <a:bodyPr wrap="square" rtlCol="0">
            <a:spAutoFit/>
          </a:bodyPr>
          <a:lstStyle/>
          <a:p>
            <a:r>
              <a:rPr lang="nl-NL" b="1" dirty="0" smtClean="0">
                <a:latin typeface="MS Reference Sans Serif" charset="0"/>
                <a:ea typeface="MS Reference Sans Serif" charset="0"/>
                <a:cs typeface="MS Reference Sans Serif" charset="0"/>
              </a:rPr>
              <a:t>Old </a:t>
            </a:r>
            <a:r>
              <a:rPr lang="nl-NL" b="1" dirty="0" err="1" smtClean="0">
                <a:latin typeface="MS Reference Sans Serif" charset="0"/>
                <a:ea typeface="MS Reference Sans Serif" charset="0"/>
                <a:cs typeface="MS Reference Sans Serif" charset="0"/>
              </a:rPr>
              <a:t>age</a:t>
            </a:r>
            <a:r>
              <a:rPr lang="nl-NL" b="1" dirty="0" smtClean="0">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Duncan &amp; Schaller, 2009</a:t>
            </a:r>
            <a:endParaRPr lang="en-US" b="1" dirty="0">
              <a:solidFill>
                <a:schemeClr val="bg1"/>
              </a:solidFill>
              <a:latin typeface="MS Reference Sans Serif" charset="0"/>
              <a:ea typeface="MS Reference Sans Serif" charset="0"/>
              <a:cs typeface="MS Reference Sans Serif" charset="0"/>
            </a:endParaRPr>
          </a:p>
        </p:txBody>
      </p:sp>
      <p:sp>
        <p:nvSpPr>
          <p:cNvPr id="8" name="TextBox 7"/>
          <p:cNvSpPr txBox="1"/>
          <p:nvPr/>
        </p:nvSpPr>
        <p:spPr>
          <a:xfrm>
            <a:off x="6806731" y="6193796"/>
            <a:ext cx="2992361" cy="369332"/>
          </a:xfrm>
          <a:prstGeom prst="rect">
            <a:avLst/>
          </a:prstGeom>
          <a:noFill/>
        </p:spPr>
        <p:txBody>
          <a:bodyPr wrap="square" rtlCol="0">
            <a:spAutoFit/>
          </a:bodyPr>
          <a:lstStyle/>
          <a:p>
            <a:r>
              <a:rPr lang="en-US" b="1" dirty="0" smtClean="0">
                <a:solidFill>
                  <a:srgbClr val="00B0F0"/>
                </a:solidFill>
                <a:latin typeface="MS Reference Sans Serif" charset="0"/>
                <a:ea typeface="MS Reference Sans Serif" charset="0"/>
                <a:cs typeface="MS Reference Sans Serif" charset="0"/>
              </a:rPr>
              <a:t>Murray &amp; Schaller, 2015</a:t>
            </a:r>
            <a:endParaRPr lang="de-DE" b="1" dirty="0">
              <a:solidFill>
                <a:srgbClr val="00B0F0"/>
              </a:solidFill>
              <a:latin typeface="MS Reference Sans Serif" charset="0"/>
              <a:ea typeface="MS Reference Sans Serif" charset="0"/>
              <a:cs typeface="MS Reference Sans Serif" charset="0"/>
            </a:endParaRPr>
          </a:p>
        </p:txBody>
      </p:sp>
      <p:sp>
        <p:nvSpPr>
          <p:cNvPr id="9" name="Rectangle 8"/>
          <p:cNvSpPr/>
          <p:nvPr/>
        </p:nvSpPr>
        <p:spPr>
          <a:xfrm>
            <a:off x="6806730" y="4254804"/>
            <a:ext cx="3840481" cy="1938992"/>
          </a:xfrm>
          <a:prstGeom prst="rect">
            <a:avLst/>
          </a:prstGeom>
        </p:spPr>
        <p:txBody>
          <a:bodyPr wrap="square">
            <a:spAutoFit/>
          </a:bodyPr>
          <a:lstStyle/>
          <a:p>
            <a:r>
              <a:rPr lang="en-US" sz="2400" b="1" dirty="0" smtClean="0">
                <a:latin typeface="MS Reference Sans Serif" charset="0"/>
                <a:ea typeface="MS Reference Sans Serif" charset="0"/>
                <a:cs typeface="MS Reference Sans Serif" charset="0"/>
              </a:rPr>
              <a:t>People respond to anomalous facial features as if these features cue infectious disease</a:t>
            </a:r>
            <a:endParaRPr lang="en-US" sz="2400" dirty="0"/>
          </a:p>
        </p:txBody>
      </p:sp>
    </p:spTree>
    <p:extLst>
      <p:ext uri="{BB962C8B-B14F-4D97-AF65-F5344CB8AC3E}">
        <p14:creationId xmlns:p14="http://schemas.microsoft.com/office/powerpoint/2010/main" val="921854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0996" y="2497245"/>
            <a:ext cx="7130008" cy="1754326"/>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Mental representations of faces share processes with direct facial perception.</a:t>
            </a:r>
            <a:endParaRPr lang="en-US" sz="3600" dirty="0"/>
          </a:p>
        </p:txBody>
      </p:sp>
      <p:sp>
        <p:nvSpPr>
          <p:cNvPr id="3" name="TextBox 2"/>
          <p:cNvSpPr txBox="1"/>
          <p:nvPr/>
        </p:nvSpPr>
        <p:spPr>
          <a:xfrm>
            <a:off x="2530996" y="4251571"/>
            <a:ext cx="4596109" cy="1200329"/>
          </a:xfrm>
          <a:prstGeom prst="rect">
            <a:avLst/>
          </a:prstGeom>
          <a:noFill/>
        </p:spPr>
        <p:txBody>
          <a:bodyPr wrap="square" rtlCol="0">
            <a:spAutoFit/>
          </a:bodyPr>
          <a:lstStyle/>
          <a:p>
            <a:r>
              <a:rPr lang="en-US" b="1" dirty="0">
                <a:solidFill>
                  <a:srgbClr val="00B0F0"/>
                </a:solidFill>
                <a:latin typeface="MS Reference Sans Serif" charset="0"/>
                <a:ea typeface="MS Reference Sans Serif" charset="0"/>
                <a:cs typeface="MS Reference Sans Serif" charset="0"/>
              </a:rPr>
              <a:t>Birmingham, </a:t>
            </a:r>
            <a:r>
              <a:rPr lang="en-US" b="1" dirty="0" err="1">
                <a:solidFill>
                  <a:srgbClr val="00B0F0"/>
                </a:solidFill>
                <a:latin typeface="MS Reference Sans Serif" charset="0"/>
                <a:ea typeface="MS Reference Sans Serif" charset="0"/>
                <a:cs typeface="MS Reference Sans Serif" charset="0"/>
              </a:rPr>
              <a:t>Bischof</a:t>
            </a:r>
            <a:r>
              <a:rPr lang="en-US" b="1" dirty="0">
                <a:solidFill>
                  <a:srgbClr val="00B0F0"/>
                </a:solidFill>
                <a:latin typeface="MS Reference Sans Serif" charset="0"/>
                <a:ea typeface="MS Reference Sans Serif" charset="0"/>
                <a:cs typeface="MS Reference Sans Serif" charset="0"/>
              </a:rPr>
              <a:t>, &amp; Kingstone, </a:t>
            </a:r>
            <a:r>
              <a:rPr lang="en-US" b="1" dirty="0" smtClean="0">
                <a:solidFill>
                  <a:srgbClr val="00B0F0"/>
                </a:solidFill>
                <a:latin typeface="MS Reference Sans Serif" charset="0"/>
                <a:ea typeface="MS Reference Sans Serif" charset="0"/>
                <a:cs typeface="MS Reference Sans Serif" charset="0"/>
              </a:rPr>
              <a:t>2009; </a:t>
            </a:r>
            <a:r>
              <a:rPr lang="en-US" b="1" dirty="0" err="1" smtClean="0">
                <a:solidFill>
                  <a:srgbClr val="00B0F0"/>
                </a:solidFill>
                <a:latin typeface="MS Reference Sans Serif" charset="0"/>
                <a:ea typeface="MS Reference Sans Serif" charset="0"/>
                <a:cs typeface="MS Reference Sans Serif" charset="0"/>
              </a:rPr>
              <a:t>Ishai</a:t>
            </a:r>
            <a:r>
              <a:rPr lang="en-US" b="1" dirty="0">
                <a:solidFill>
                  <a:srgbClr val="00B0F0"/>
                </a:solidFill>
                <a:latin typeface="MS Reference Sans Serif" charset="0"/>
                <a:ea typeface="MS Reference Sans Serif" charset="0"/>
                <a:cs typeface="MS Reference Sans Serif" charset="0"/>
              </a:rPr>
              <a:t>, </a:t>
            </a:r>
            <a:r>
              <a:rPr lang="en-US" b="1" dirty="0" err="1">
                <a:solidFill>
                  <a:srgbClr val="00B0F0"/>
                </a:solidFill>
                <a:latin typeface="MS Reference Sans Serif" charset="0"/>
                <a:ea typeface="MS Reference Sans Serif" charset="0"/>
                <a:cs typeface="MS Reference Sans Serif" charset="0"/>
              </a:rPr>
              <a:t>Haxby</a:t>
            </a:r>
            <a:r>
              <a:rPr lang="en-US" b="1" dirty="0">
                <a:solidFill>
                  <a:srgbClr val="00B0F0"/>
                </a:solidFill>
                <a:latin typeface="MS Reference Sans Serif" charset="0"/>
                <a:ea typeface="MS Reference Sans Serif" charset="0"/>
                <a:cs typeface="MS Reference Sans Serif" charset="0"/>
              </a:rPr>
              <a:t>, &amp; Ungerleider, 2002; </a:t>
            </a:r>
            <a:r>
              <a:rPr lang="en-US" b="1" dirty="0" err="1">
                <a:solidFill>
                  <a:srgbClr val="00B0F0"/>
                </a:solidFill>
                <a:latin typeface="MS Reference Sans Serif" charset="0"/>
                <a:ea typeface="MS Reference Sans Serif" charset="0"/>
                <a:cs typeface="MS Reference Sans Serif" charset="0"/>
              </a:rPr>
              <a:t>Mechelli</a:t>
            </a:r>
            <a:r>
              <a:rPr lang="en-US" b="1" dirty="0">
                <a:solidFill>
                  <a:srgbClr val="00B0F0"/>
                </a:solidFill>
                <a:latin typeface="MS Reference Sans Serif" charset="0"/>
                <a:ea typeface="MS Reference Sans Serif" charset="0"/>
                <a:cs typeface="MS Reference Sans Serif" charset="0"/>
              </a:rPr>
              <a:t>, Price, </a:t>
            </a:r>
            <a:r>
              <a:rPr lang="en-US" b="1" dirty="0" err="1">
                <a:solidFill>
                  <a:srgbClr val="00B0F0"/>
                </a:solidFill>
                <a:latin typeface="MS Reference Sans Serif" charset="0"/>
                <a:ea typeface="MS Reference Sans Serif" charset="0"/>
                <a:cs typeface="MS Reference Sans Serif" charset="0"/>
              </a:rPr>
              <a:t>Friston</a:t>
            </a:r>
            <a:r>
              <a:rPr lang="en-US" b="1" dirty="0">
                <a:solidFill>
                  <a:srgbClr val="00B0F0"/>
                </a:solidFill>
                <a:latin typeface="MS Reference Sans Serif" charset="0"/>
                <a:ea typeface="MS Reference Sans Serif" charset="0"/>
                <a:cs typeface="MS Reference Sans Serif" charset="0"/>
              </a:rPr>
              <a:t>, &amp; </a:t>
            </a:r>
            <a:r>
              <a:rPr lang="en-US" b="1" dirty="0" err="1">
                <a:solidFill>
                  <a:srgbClr val="00B0F0"/>
                </a:solidFill>
                <a:latin typeface="MS Reference Sans Serif" charset="0"/>
                <a:ea typeface="MS Reference Sans Serif" charset="0"/>
                <a:cs typeface="MS Reference Sans Serif" charset="0"/>
              </a:rPr>
              <a:t>Ishai</a:t>
            </a:r>
            <a:r>
              <a:rPr lang="en-US" b="1" dirty="0">
                <a:solidFill>
                  <a:srgbClr val="00B0F0"/>
                </a:solidFill>
                <a:latin typeface="MS Reference Sans Serif" charset="0"/>
                <a:ea typeface="MS Reference Sans Serif" charset="0"/>
                <a:cs typeface="MS Reference Sans Serif" charset="0"/>
              </a:rPr>
              <a:t>, 2004; </a:t>
            </a:r>
            <a:r>
              <a:rPr lang="en-US" b="1" dirty="0" err="1">
                <a:solidFill>
                  <a:srgbClr val="00B0F0"/>
                </a:solidFill>
                <a:latin typeface="MS Reference Sans Serif" charset="0"/>
                <a:ea typeface="MS Reference Sans Serif" charset="0"/>
                <a:cs typeface="MS Reference Sans Serif" charset="0"/>
              </a:rPr>
              <a:t>O’Craven</a:t>
            </a:r>
            <a:r>
              <a:rPr lang="en-US" b="1" dirty="0">
                <a:solidFill>
                  <a:srgbClr val="00B0F0"/>
                </a:solidFill>
                <a:latin typeface="MS Reference Sans Serif" charset="0"/>
                <a:ea typeface="MS Reference Sans Serif" charset="0"/>
                <a:cs typeface="MS Reference Sans Serif" charset="0"/>
              </a:rPr>
              <a:t> &amp; Kanwisher, 2000</a:t>
            </a:r>
            <a:endParaRPr lang="en-US" b="1" dirty="0">
              <a:solidFill>
                <a:schemeClr val="bg1"/>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819520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Research questions</a:t>
            </a:r>
            <a:endParaRPr lang="en-US" b="1" dirty="0">
              <a:latin typeface="MS Reference Sans Serif" charset="0"/>
              <a:ea typeface="MS Reference Sans Serif" charset="0"/>
              <a:cs typeface="MS Reference Sans Serif" charset="0"/>
            </a:endParaRP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sz="3200" dirty="0" smtClean="0">
                <a:latin typeface="MS Reference Sans Serif" charset="0"/>
                <a:ea typeface="MS Reference Sans Serif" charset="0"/>
                <a:cs typeface="MS Reference Sans Serif" charset="0"/>
              </a:rPr>
              <a:t>What does an infected person look like in people’s minds? Generally negative? Does this person show heuristic cues to infection?</a:t>
            </a:r>
          </a:p>
          <a:p>
            <a:pPr marL="514350" indent="-514350">
              <a:buFont typeface="+mj-lt"/>
              <a:buAutoNum type="arabicParenR"/>
            </a:pPr>
            <a:r>
              <a:rPr lang="en-US" sz="3200" dirty="0" smtClean="0">
                <a:latin typeface="MS Reference Sans Serif" charset="0"/>
                <a:ea typeface="MS Reference Sans Serif" charset="0"/>
                <a:cs typeface="MS Reference Sans Serif" charset="0"/>
              </a:rPr>
              <a:t>Are these features more extreme for </a:t>
            </a:r>
            <a:r>
              <a:rPr lang="en-US" sz="3200" dirty="0" smtClean="0">
                <a:latin typeface="MS Reference Sans Serif" charset="0"/>
                <a:ea typeface="MS Reference Sans Serif" charset="0"/>
                <a:cs typeface="MS Reference Sans Serif" charset="0"/>
              </a:rPr>
              <a:t>people who </a:t>
            </a:r>
            <a:r>
              <a:rPr lang="en-US" sz="3200" dirty="0" smtClean="0">
                <a:latin typeface="MS Reference Sans Serif" charset="0"/>
                <a:ea typeface="MS Reference Sans Serif" charset="0"/>
                <a:cs typeface="MS Reference Sans Serif" charset="0"/>
              </a:rPr>
              <a:t>feel more vulnerable to pathogen threats?</a:t>
            </a:r>
          </a:p>
          <a:p>
            <a:pPr marL="514350" indent="-514350">
              <a:buFont typeface="+mj-lt"/>
              <a:buAutoNum type="arabicParenR"/>
            </a:pPr>
            <a:r>
              <a:rPr lang="en-US" sz="3200" dirty="0" smtClean="0">
                <a:latin typeface="MS Reference Sans Serif" charset="0"/>
                <a:ea typeface="MS Reference Sans Serif" charset="0"/>
                <a:cs typeface="MS Reference Sans Serif" charset="0"/>
              </a:rPr>
              <a:t>Do these images motivate people to avoid perceived pathogen threats?</a:t>
            </a:r>
            <a:endParaRPr lang="en-US" sz="3200"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6754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112" y="368009"/>
            <a:ext cx="4795097" cy="2246769"/>
          </a:xfrm>
          <a:prstGeom prst="rect">
            <a:avLst/>
          </a:prstGeom>
        </p:spPr>
        <p:txBody>
          <a:bodyPr wrap="square">
            <a:spAutoFit/>
          </a:bodyPr>
          <a:lstStyle/>
          <a:p>
            <a:r>
              <a:rPr lang="en-US" sz="2800" b="1" dirty="0" smtClean="0">
                <a:solidFill>
                  <a:srgbClr val="FFFF00"/>
                </a:solidFill>
                <a:latin typeface="MS Reference Sans Serif" charset="0"/>
                <a:ea typeface="MS Reference Sans Serif" charset="0"/>
                <a:cs typeface="MS Reference Sans Serif" charset="0"/>
              </a:rPr>
              <a:t>Reverse correlation image classification task </a:t>
            </a:r>
            <a:r>
              <a:rPr lang="en-US" sz="2800" b="1" dirty="0" smtClean="0">
                <a:latin typeface="MS Reference Sans Serif" charset="0"/>
                <a:ea typeface="MS Reference Sans Serif" charset="0"/>
                <a:cs typeface="MS Reference Sans Serif" charset="0"/>
              </a:rPr>
              <a:t>is used to estimate internal representations of a target category</a:t>
            </a:r>
            <a:endParaRPr lang="en-US" sz="2800" dirty="0"/>
          </a:p>
        </p:txBody>
      </p:sp>
      <p:sp>
        <p:nvSpPr>
          <p:cNvPr id="3" name="TextBox 2"/>
          <p:cNvSpPr txBox="1"/>
          <p:nvPr/>
        </p:nvSpPr>
        <p:spPr>
          <a:xfrm>
            <a:off x="834112" y="2614778"/>
            <a:ext cx="2959593" cy="369332"/>
          </a:xfrm>
          <a:prstGeom prst="rect">
            <a:avLst/>
          </a:prstGeom>
          <a:noFill/>
        </p:spPr>
        <p:txBody>
          <a:bodyPr wrap="none" rtlCol="0">
            <a:spAutoFit/>
          </a:bodyPr>
          <a:lstStyle/>
          <a:p>
            <a:r>
              <a:rPr lang="nl-NL" b="1" dirty="0" err="1" smtClean="0">
                <a:solidFill>
                  <a:srgbClr val="00B0F0"/>
                </a:solidFill>
                <a:latin typeface="MS Reference Sans Serif" charset="0"/>
                <a:ea typeface="MS Reference Sans Serif" charset="0"/>
                <a:cs typeface="MS Reference Sans Serif" charset="0"/>
              </a:rPr>
              <a:t>Dotsch</a:t>
            </a:r>
            <a:r>
              <a:rPr lang="nl-NL" b="1" dirty="0">
                <a:solidFill>
                  <a:srgbClr val="00B0F0"/>
                </a:solidFill>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&amp; </a:t>
            </a:r>
            <a:r>
              <a:rPr lang="nl-NL" b="1" dirty="0" err="1">
                <a:solidFill>
                  <a:srgbClr val="00B0F0"/>
                </a:solidFill>
                <a:latin typeface="MS Reference Sans Serif" charset="0"/>
                <a:ea typeface="MS Reference Sans Serif" charset="0"/>
                <a:cs typeface="MS Reference Sans Serif" charset="0"/>
              </a:rPr>
              <a:t>Todorov</a:t>
            </a:r>
            <a:r>
              <a:rPr lang="nl-NL" b="1" dirty="0">
                <a:solidFill>
                  <a:srgbClr val="00B0F0"/>
                </a:solidFill>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2012</a:t>
            </a:r>
            <a:endParaRPr lang="en-US" b="1" dirty="0">
              <a:solidFill>
                <a:schemeClr val="bg1"/>
              </a:solidFill>
              <a:latin typeface="MS Reference Sans Serif" charset="0"/>
              <a:ea typeface="MS Reference Sans Serif" charset="0"/>
              <a:cs typeface="MS Reference Sans Serif" charset="0"/>
            </a:endParaRPr>
          </a:p>
        </p:txBody>
      </p:sp>
      <p:sp>
        <p:nvSpPr>
          <p:cNvPr id="5" name="TextBox 4"/>
          <p:cNvSpPr txBox="1"/>
          <p:nvPr/>
        </p:nvSpPr>
        <p:spPr>
          <a:xfrm>
            <a:off x="8614562" y="1761017"/>
            <a:ext cx="2566742" cy="1200329"/>
          </a:xfrm>
          <a:prstGeom prst="rect">
            <a:avLst/>
          </a:prstGeom>
          <a:noFill/>
        </p:spPr>
        <p:txBody>
          <a:bodyPr wrap="square" rtlCol="0">
            <a:spAutoFit/>
          </a:bodyPr>
          <a:lstStyle/>
          <a:p>
            <a:r>
              <a:rPr lang="nl-NL" b="1" dirty="0" err="1" smtClean="0">
                <a:latin typeface="MS Reference Sans Serif" charset="0"/>
                <a:ea typeface="MS Reference Sans Serif" charset="0"/>
                <a:cs typeface="MS Reference Sans Serif" charset="0"/>
              </a:rPr>
              <a:t>Politicians</a:t>
            </a:r>
            <a:r>
              <a:rPr lang="nl-NL" b="1" dirty="0" smtClean="0">
                <a:latin typeface="MS Reference Sans Serif" charset="0"/>
                <a:ea typeface="MS Reference Sans Serif" charset="0"/>
                <a:cs typeface="MS Reference Sans Serif" charset="0"/>
              </a:rPr>
              <a:t> </a:t>
            </a:r>
            <a:r>
              <a:rPr lang="nl-NL" b="1" dirty="0" err="1" smtClean="0">
                <a:solidFill>
                  <a:srgbClr val="00B0F0"/>
                </a:solidFill>
                <a:latin typeface="MS Reference Sans Serif" charset="0"/>
                <a:ea typeface="MS Reference Sans Serif" charset="0"/>
                <a:cs typeface="MS Reference Sans Serif" charset="0"/>
              </a:rPr>
              <a:t>Ratner</a:t>
            </a:r>
            <a:r>
              <a:rPr lang="nl-NL" b="1" dirty="0">
                <a:solidFill>
                  <a:srgbClr val="00B0F0"/>
                </a:solidFill>
                <a:latin typeface="MS Reference Sans Serif" charset="0"/>
                <a:ea typeface="MS Reference Sans Serif" charset="0"/>
                <a:cs typeface="MS Reference Sans Serif" charset="0"/>
              </a:rPr>
              <a:t>, </a:t>
            </a:r>
            <a:r>
              <a:rPr lang="nl-NL" b="1" dirty="0" err="1" smtClean="0">
                <a:solidFill>
                  <a:srgbClr val="00B0F0"/>
                </a:solidFill>
                <a:latin typeface="MS Reference Sans Serif" charset="0"/>
                <a:ea typeface="MS Reference Sans Serif" charset="0"/>
                <a:cs typeface="MS Reference Sans Serif" charset="0"/>
              </a:rPr>
              <a:t>Dotsch</a:t>
            </a:r>
            <a:r>
              <a:rPr lang="nl-NL" b="1" dirty="0">
                <a:solidFill>
                  <a:srgbClr val="00B0F0"/>
                </a:solidFill>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Wigboldus</a:t>
            </a:r>
            <a:r>
              <a:rPr lang="nl-NL" b="1" dirty="0">
                <a:solidFill>
                  <a:srgbClr val="00B0F0"/>
                </a:solidFill>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van </a:t>
            </a:r>
            <a:r>
              <a:rPr lang="nl-NL" b="1" dirty="0">
                <a:solidFill>
                  <a:srgbClr val="00B0F0"/>
                </a:solidFill>
                <a:latin typeface="MS Reference Sans Serif" charset="0"/>
                <a:ea typeface="MS Reference Sans Serif" charset="0"/>
                <a:cs typeface="MS Reference Sans Serif" charset="0"/>
              </a:rPr>
              <a:t>Knippenberg, </a:t>
            </a:r>
            <a:r>
              <a:rPr lang="nl-NL" b="1" dirty="0" smtClean="0">
                <a:solidFill>
                  <a:srgbClr val="00B0F0"/>
                </a:solidFill>
                <a:latin typeface="MS Reference Sans Serif" charset="0"/>
                <a:ea typeface="MS Reference Sans Serif" charset="0"/>
                <a:cs typeface="MS Reference Sans Serif" charset="0"/>
              </a:rPr>
              <a:t>&amp; </a:t>
            </a:r>
            <a:r>
              <a:rPr lang="nl-NL" b="1" dirty="0" err="1" smtClean="0">
                <a:solidFill>
                  <a:srgbClr val="00B0F0"/>
                </a:solidFill>
                <a:latin typeface="MS Reference Sans Serif" charset="0"/>
                <a:ea typeface="MS Reference Sans Serif" charset="0"/>
                <a:cs typeface="MS Reference Sans Serif" charset="0"/>
              </a:rPr>
              <a:t>Amodio</a:t>
            </a:r>
            <a:r>
              <a:rPr lang="nl-NL" b="1" dirty="0" smtClean="0">
                <a:solidFill>
                  <a:srgbClr val="00B0F0"/>
                </a:solidFill>
                <a:latin typeface="MS Reference Sans Serif" charset="0"/>
                <a:ea typeface="MS Reference Sans Serif" charset="0"/>
                <a:cs typeface="MS Reference Sans Serif" charset="0"/>
              </a:rPr>
              <a:t>, 2014</a:t>
            </a:r>
            <a:endParaRPr lang="en-US" b="1" dirty="0">
              <a:solidFill>
                <a:schemeClr val="bg1"/>
              </a:solidFill>
              <a:latin typeface="MS Reference Sans Serif" charset="0"/>
              <a:ea typeface="MS Reference Sans Serif" charset="0"/>
              <a:cs typeface="MS Reference Sans Serif" charset="0"/>
            </a:endParaRPr>
          </a:p>
        </p:txBody>
      </p:sp>
      <p:sp>
        <p:nvSpPr>
          <p:cNvPr id="7" name="TextBox 6"/>
          <p:cNvSpPr txBox="1"/>
          <p:nvPr/>
        </p:nvSpPr>
        <p:spPr>
          <a:xfrm>
            <a:off x="834112" y="5651508"/>
            <a:ext cx="3542718" cy="923330"/>
          </a:xfrm>
          <a:prstGeom prst="rect">
            <a:avLst/>
          </a:prstGeom>
          <a:noFill/>
        </p:spPr>
        <p:txBody>
          <a:bodyPr wrap="square" rtlCol="0">
            <a:spAutoFit/>
          </a:bodyPr>
          <a:lstStyle/>
          <a:p>
            <a:r>
              <a:rPr lang="nl-NL" b="1" dirty="0" err="1" smtClean="0">
                <a:latin typeface="MS Reference Sans Serif" charset="0"/>
                <a:ea typeface="MS Reference Sans Serif" charset="0"/>
                <a:cs typeface="MS Reference Sans Serif" charset="0"/>
              </a:rPr>
              <a:t>Romantic</a:t>
            </a:r>
            <a:r>
              <a:rPr lang="nl-NL" b="1" dirty="0" smtClean="0">
                <a:latin typeface="MS Reference Sans Serif" charset="0"/>
                <a:ea typeface="MS Reference Sans Serif" charset="0"/>
                <a:cs typeface="MS Reference Sans Serif" charset="0"/>
              </a:rPr>
              <a:t> </a:t>
            </a:r>
            <a:r>
              <a:rPr lang="nl-NL" b="1" dirty="0" err="1" smtClean="0">
                <a:latin typeface="MS Reference Sans Serif" charset="0"/>
                <a:ea typeface="MS Reference Sans Serif" charset="0"/>
                <a:cs typeface="MS Reference Sans Serif" charset="0"/>
              </a:rPr>
              <a:t>alternatives</a:t>
            </a:r>
            <a:r>
              <a:rPr lang="nl-NL" b="1" dirty="0" smtClean="0">
                <a:latin typeface="MS Reference Sans Serif" charset="0"/>
                <a:ea typeface="MS Reference Sans Serif" charset="0"/>
                <a:cs typeface="MS Reference Sans Serif" charset="0"/>
              </a:rPr>
              <a:t> </a:t>
            </a:r>
            <a:r>
              <a:rPr lang="nl-NL" b="1" dirty="0" smtClean="0">
                <a:solidFill>
                  <a:srgbClr val="00B0F0"/>
                </a:solidFill>
                <a:latin typeface="MS Reference Sans Serif" charset="0"/>
                <a:ea typeface="MS Reference Sans Serif" charset="0"/>
                <a:cs typeface="MS Reference Sans Serif" charset="0"/>
              </a:rPr>
              <a:t>Karremans</a:t>
            </a:r>
            <a:r>
              <a:rPr lang="nl-NL" b="1" dirty="0" smtClean="0">
                <a:solidFill>
                  <a:srgbClr val="00B0F0"/>
                </a:solidFill>
                <a:latin typeface="MS Reference Sans Serif" charset="0"/>
                <a:ea typeface="MS Reference Sans Serif" charset="0"/>
                <a:cs typeface="MS Reference Sans Serif" charset="0"/>
              </a:rPr>
              <a:t>, </a:t>
            </a:r>
            <a:r>
              <a:rPr lang="nl-NL" b="1" dirty="0" err="1" smtClean="0">
                <a:solidFill>
                  <a:srgbClr val="00B0F0"/>
                </a:solidFill>
                <a:latin typeface="MS Reference Sans Serif" charset="0"/>
                <a:ea typeface="MS Reference Sans Serif" charset="0"/>
                <a:cs typeface="MS Reference Sans Serif" charset="0"/>
              </a:rPr>
              <a:t>Dotsch</a:t>
            </a:r>
            <a:r>
              <a:rPr lang="nl-NL" b="1" dirty="0" smtClean="0">
                <a:solidFill>
                  <a:srgbClr val="00B0F0"/>
                </a:solidFill>
                <a:latin typeface="MS Reference Sans Serif" charset="0"/>
                <a:ea typeface="MS Reference Sans Serif" charset="0"/>
                <a:cs typeface="MS Reference Sans Serif" charset="0"/>
              </a:rPr>
              <a:t>, &amp; </a:t>
            </a:r>
            <a:r>
              <a:rPr lang="nl-NL" b="1" dirty="0" err="1" smtClean="0">
                <a:solidFill>
                  <a:srgbClr val="00B0F0"/>
                </a:solidFill>
                <a:latin typeface="MS Reference Sans Serif" charset="0"/>
                <a:ea typeface="MS Reference Sans Serif" charset="0"/>
                <a:cs typeface="MS Reference Sans Serif" charset="0"/>
              </a:rPr>
              <a:t>Coreille</a:t>
            </a:r>
            <a:r>
              <a:rPr lang="nl-NL" b="1" dirty="0" smtClean="0">
                <a:solidFill>
                  <a:srgbClr val="00B0F0"/>
                </a:solidFill>
                <a:latin typeface="MS Reference Sans Serif" charset="0"/>
                <a:ea typeface="MS Reference Sans Serif" charset="0"/>
                <a:cs typeface="MS Reference Sans Serif" charset="0"/>
              </a:rPr>
              <a:t>, 2011</a:t>
            </a:r>
            <a:endParaRPr lang="en-US" b="1" dirty="0">
              <a:solidFill>
                <a:schemeClr val="bg1"/>
              </a:solidFill>
              <a:latin typeface="MS Reference Sans Serif" charset="0"/>
              <a:ea typeface="MS Reference Sans Serif" charset="0"/>
              <a:cs typeface="MS Reference Sans Serif" charset="0"/>
            </a:endParaRPr>
          </a:p>
        </p:txBody>
      </p:sp>
      <p:sp>
        <p:nvSpPr>
          <p:cNvPr id="9" name="TextBox 8"/>
          <p:cNvSpPr txBox="1"/>
          <p:nvPr/>
        </p:nvSpPr>
        <p:spPr>
          <a:xfrm>
            <a:off x="6551650" y="5808210"/>
            <a:ext cx="5185425" cy="923330"/>
          </a:xfrm>
          <a:prstGeom prst="rect">
            <a:avLst/>
          </a:prstGeom>
          <a:noFill/>
        </p:spPr>
        <p:txBody>
          <a:bodyPr wrap="square" rtlCol="0">
            <a:spAutoFit/>
          </a:bodyPr>
          <a:lstStyle/>
          <a:p>
            <a:r>
              <a:rPr lang="nl-NL" b="1" dirty="0" smtClean="0">
                <a:latin typeface="MS Reference Sans Serif" charset="0"/>
                <a:ea typeface="MS Reference Sans Serif" charset="0"/>
                <a:cs typeface="MS Reference Sans Serif" charset="0"/>
              </a:rPr>
              <a:t>Out-</a:t>
            </a:r>
            <a:r>
              <a:rPr lang="nl-NL" b="1" dirty="0" err="1" smtClean="0">
                <a:latin typeface="MS Reference Sans Serif" charset="0"/>
                <a:ea typeface="MS Reference Sans Serif" charset="0"/>
                <a:cs typeface="MS Reference Sans Serif" charset="0"/>
              </a:rPr>
              <a:t>group</a:t>
            </a:r>
            <a:r>
              <a:rPr lang="nl-NL" b="1" dirty="0" smtClean="0">
                <a:latin typeface="MS Reference Sans Serif" charset="0"/>
                <a:ea typeface="MS Reference Sans Serif" charset="0"/>
                <a:cs typeface="MS Reference Sans Serif" charset="0"/>
              </a:rPr>
              <a:t> members</a:t>
            </a:r>
            <a:endParaRPr lang="nl-NL" b="1" dirty="0">
              <a:latin typeface="MS Reference Sans Serif" charset="0"/>
              <a:ea typeface="MS Reference Sans Serif" charset="0"/>
              <a:cs typeface="MS Reference Sans Serif" charset="0"/>
            </a:endParaRPr>
          </a:p>
          <a:p>
            <a:r>
              <a:rPr lang="nl-NL" b="1" dirty="0" err="1" smtClean="0">
                <a:solidFill>
                  <a:srgbClr val="00B0F0"/>
                </a:solidFill>
                <a:latin typeface="MS Reference Sans Serif" charset="0"/>
                <a:ea typeface="MS Reference Sans Serif" charset="0"/>
                <a:cs typeface="MS Reference Sans Serif" charset="0"/>
              </a:rPr>
              <a:t>Dotsch</a:t>
            </a:r>
            <a:r>
              <a:rPr lang="nl-NL" b="1" dirty="0" smtClean="0">
                <a:solidFill>
                  <a:srgbClr val="00B0F0"/>
                </a:solidFill>
                <a:latin typeface="MS Reference Sans Serif" charset="0"/>
                <a:ea typeface="MS Reference Sans Serif" charset="0"/>
                <a:cs typeface="MS Reference Sans Serif" charset="0"/>
              </a:rPr>
              <a:t>, Wigboldus, </a:t>
            </a:r>
            <a:r>
              <a:rPr lang="nl-NL" b="1" dirty="0" err="1" smtClean="0">
                <a:solidFill>
                  <a:srgbClr val="00B0F0"/>
                </a:solidFill>
                <a:latin typeface="MS Reference Sans Serif" charset="0"/>
                <a:ea typeface="MS Reference Sans Serif" charset="0"/>
                <a:cs typeface="MS Reference Sans Serif" charset="0"/>
              </a:rPr>
              <a:t>Langner</a:t>
            </a:r>
            <a:r>
              <a:rPr lang="nl-NL" b="1" dirty="0" smtClean="0">
                <a:solidFill>
                  <a:srgbClr val="00B0F0"/>
                </a:solidFill>
                <a:latin typeface="MS Reference Sans Serif" charset="0"/>
                <a:ea typeface="MS Reference Sans Serif" charset="0"/>
                <a:cs typeface="MS Reference Sans Serif" charset="0"/>
              </a:rPr>
              <a:t>, &amp; van Knippenberg, 2008</a:t>
            </a:r>
            <a:endParaRPr lang="en-US" b="1" dirty="0">
              <a:solidFill>
                <a:schemeClr val="bg1"/>
              </a:solidFill>
              <a:latin typeface="MS Reference Sans Serif" charset="0"/>
              <a:ea typeface="MS Reference Sans Serif" charset="0"/>
              <a:cs typeface="MS Reference Sans Serif" charset="0"/>
            </a:endParaRPr>
          </a:p>
        </p:txBody>
      </p:sp>
      <p:sp>
        <p:nvSpPr>
          <p:cNvPr id="11" name="TextBox 10"/>
          <p:cNvSpPr txBox="1"/>
          <p:nvPr/>
        </p:nvSpPr>
        <p:spPr>
          <a:xfrm>
            <a:off x="8153170" y="5491781"/>
            <a:ext cx="1339851" cy="279021"/>
          </a:xfrm>
          <a:prstGeom prst="rect">
            <a:avLst/>
          </a:prstGeom>
          <a:noFill/>
        </p:spPr>
        <p:txBody>
          <a:bodyPr wrap="square" rtlCol="0">
            <a:spAutoFit/>
          </a:bodyPr>
          <a:lstStyle/>
          <a:p>
            <a:r>
              <a:rPr lang="nl-NL" sz="1200" b="1" dirty="0" err="1" smtClean="0">
                <a:latin typeface="MS Reference Sans Serif" charset="0"/>
                <a:ea typeface="MS Reference Sans Serif" charset="0"/>
                <a:cs typeface="MS Reference Sans Serif" charset="0"/>
              </a:rPr>
              <a:t>Moroccon</a:t>
            </a:r>
            <a:r>
              <a:rPr lang="nl-NL" sz="1200" b="1" dirty="0" smtClean="0">
                <a:latin typeface="MS Reference Sans Serif" charset="0"/>
                <a:ea typeface="MS Reference Sans Serif" charset="0"/>
                <a:cs typeface="MS Reference Sans Serif" charset="0"/>
              </a:rPr>
              <a:t> man</a:t>
            </a:r>
            <a:endParaRPr lang="en-US" sz="1200" b="1" dirty="0">
              <a:latin typeface="MS Reference Sans Serif" charset="0"/>
              <a:ea typeface="MS Reference Sans Serif" charset="0"/>
              <a:cs typeface="MS Reference Sans Serif" charset="0"/>
            </a:endParaRPr>
          </a:p>
        </p:txBody>
      </p:sp>
      <p:sp>
        <p:nvSpPr>
          <p:cNvPr id="12" name="TextBox 11"/>
          <p:cNvSpPr txBox="1"/>
          <p:nvPr/>
        </p:nvSpPr>
        <p:spPr>
          <a:xfrm>
            <a:off x="9841453" y="5509292"/>
            <a:ext cx="1339851" cy="279021"/>
          </a:xfrm>
          <a:prstGeom prst="rect">
            <a:avLst/>
          </a:prstGeom>
          <a:noFill/>
        </p:spPr>
        <p:txBody>
          <a:bodyPr wrap="square" rtlCol="0">
            <a:spAutoFit/>
          </a:bodyPr>
          <a:lstStyle/>
          <a:p>
            <a:r>
              <a:rPr lang="nl-NL" sz="1200" b="1" smtClean="0">
                <a:latin typeface="MS Reference Sans Serif" charset="0"/>
                <a:ea typeface="MS Reference Sans Serif" charset="0"/>
                <a:cs typeface="MS Reference Sans Serif" charset="0"/>
              </a:rPr>
              <a:t>Chinese man</a:t>
            </a:r>
            <a:endParaRPr lang="en-US" sz="1200" b="1" dirty="0">
              <a:latin typeface="MS Reference Sans Serif" charset="0"/>
              <a:ea typeface="MS Reference Sans Serif" charset="0"/>
              <a:cs typeface="MS Reference Sans Serif" charset="0"/>
            </a:endParaRPr>
          </a:p>
        </p:txBody>
      </p:sp>
      <p:sp>
        <p:nvSpPr>
          <p:cNvPr id="14" name="TextBox 13"/>
          <p:cNvSpPr txBox="1"/>
          <p:nvPr/>
        </p:nvSpPr>
        <p:spPr>
          <a:xfrm>
            <a:off x="6787716" y="5529189"/>
            <a:ext cx="1339851" cy="279021"/>
          </a:xfrm>
          <a:prstGeom prst="rect">
            <a:avLst/>
          </a:prstGeom>
          <a:noFill/>
        </p:spPr>
        <p:txBody>
          <a:bodyPr wrap="square" rtlCol="0">
            <a:spAutoFit/>
          </a:bodyPr>
          <a:lstStyle/>
          <a:p>
            <a:r>
              <a:rPr lang="nl-NL" sz="1200" b="1" smtClean="0">
                <a:latin typeface="MS Reference Sans Serif" charset="0"/>
                <a:ea typeface="MS Reference Sans Serif" charset="0"/>
                <a:cs typeface="MS Reference Sans Serif" charset="0"/>
              </a:rPr>
              <a:t>Base face</a:t>
            </a:r>
            <a:endParaRPr lang="en-US" sz="1200" b="1" dirty="0">
              <a:latin typeface="MS Reference Sans Serif" charset="0"/>
              <a:ea typeface="MS Reference Sans Serif" charset="0"/>
              <a:cs typeface="MS Reference Sans Serif" charset="0"/>
            </a:endParaRPr>
          </a:p>
        </p:txBody>
      </p:sp>
      <p:pic>
        <p:nvPicPr>
          <p:cNvPr id="15" name="Picture 14"/>
          <p:cNvPicPr>
            <a:picLocks noChangeAspect="1"/>
          </p:cNvPicPr>
          <p:nvPr/>
        </p:nvPicPr>
        <p:blipFill>
          <a:blip r:embed="rId3"/>
          <a:stretch>
            <a:fillRect/>
          </a:stretch>
        </p:blipFill>
        <p:spPr>
          <a:xfrm>
            <a:off x="6551650" y="368009"/>
            <a:ext cx="2062912" cy="2619016"/>
          </a:xfrm>
          <a:prstGeom prst="rect">
            <a:avLst/>
          </a:prstGeom>
        </p:spPr>
      </p:pic>
      <p:pic>
        <p:nvPicPr>
          <p:cNvPr id="16" name="Picture 15"/>
          <p:cNvPicPr>
            <a:picLocks noChangeAspect="1"/>
          </p:cNvPicPr>
          <p:nvPr/>
        </p:nvPicPr>
        <p:blipFill>
          <a:blip r:embed="rId4"/>
          <a:stretch>
            <a:fillRect/>
          </a:stretch>
        </p:blipFill>
        <p:spPr>
          <a:xfrm>
            <a:off x="834112" y="3381406"/>
            <a:ext cx="3542718" cy="2110375"/>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64592" t="5218" r="3915" b="18695"/>
          <a:stretch/>
        </p:blipFill>
        <p:spPr>
          <a:xfrm>
            <a:off x="9733455" y="4135998"/>
            <a:ext cx="1371600" cy="1365099"/>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3912" t="5047" r="64778" b="18866"/>
          <a:stretch/>
        </p:blipFill>
        <p:spPr>
          <a:xfrm>
            <a:off x="8153170" y="4135995"/>
            <a:ext cx="1371600" cy="1373066"/>
          </a:xfrm>
          <a:prstGeom prst="rect">
            <a:avLst/>
          </a:prstGeom>
        </p:spPr>
      </p:pic>
      <p:pic>
        <p:nvPicPr>
          <p:cNvPr id="19" name="Picture 18" descr="../Base%20Image%20RCP/MN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1650" y="4155980"/>
            <a:ext cx="1371600" cy="1371600"/>
          </a:xfrm>
          <a:prstGeom prst="rect">
            <a:avLst/>
          </a:prstGeom>
          <a:noFill/>
          <a:ln>
            <a:noFill/>
          </a:ln>
        </p:spPr>
      </p:pic>
    </p:spTree>
    <p:extLst>
      <p:ext uri="{BB962C8B-B14F-4D97-AF65-F5344CB8AC3E}">
        <p14:creationId xmlns:p14="http://schemas.microsoft.com/office/powerpoint/2010/main" val="1384368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noChangeAspect="1"/>
          </p:cNvSpPr>
          <p:nvPr/>
        </p:nvSpPr>
        <p:spPr>
          <a:xfrm>
            <a:off x="514304"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Create stimuli</a:t>
            </a:r>
          </a:p>
          <a:p>
            <a:pPr algn="ctr"/>
            <a:r>
              <a:rPr lang="en-US" sz="2400" b="1" dirty="0" smtClean="0">
                <a:latin typeface="MS Reference Sans Serif" charset="0"/>
                <a:ea typeface="MS Reference Sans Serif" charset="0"/>
                <a:cs typeface="MS Reference Sans Serif" charset="0"/>
              </a:rPr>
              <a:t>pairs</a:t>
            </a:r>
          </a:p>
        </p:txBody>
      </p:sp>
      <p:sp>
        <p:nvSpPr>
          <p:cNvPr id="3" name="Title 6"/>
          <p:cNvSpPr txBox="1">
            <a:spLocks noChangeAspect="1"/>
          </p:cNvSpPr>
          <p:nvPr/>
        </p:nvSpPr>
        <p:spPr>
          <a:xfrm>
            <a:off x="3188603"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Participants select from stimuli pairs</a:t>
            </a:r>
          </a:p>
        </p:txBody>
      </p:sp>
      <p:sp>
        <p:nvSpPr>
          <p:cNvPr id="5" name="Title 6"/>
          <p:cNvSpPr txBox="1">
            <a:spLocks noChangeAspect="1"/>
          </p:cNvSpPr>
          <p:nvPr/>
        </p:nvSpPr>
        <p:spPr>
          <a:xfrm>
            <a:off x="6680426"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Create classification images from participant selections</a:t>
            </a:r>
          </a:p>
        </p:txBody>
      </p:sp>
      <p:sp>
        <p:nvSpPr>
          <p:cNvPr id="6" name="Title 6"/>
          <p:cNvSpPr txBox="1">
            <a:spLocks noChangeAspect="1"/>
          </p:cNvSpPr>
          <p:nvPr/>
        </p:nvSpPr>
        <p:spPr>
          <a:xfrm>
            <a:off x="9354726"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New participants rate the classification image features</a:t>
            </a:r>
          </a:p>
        </p:txBody>
      </p:sp>
      <p:sp>
        <p:nvSpPr>
          <p:cNvPr id="7" name="Title 6"/>
          <p:cNvSpPr txBox="1">
            <a:spLocks/>
          </p:cNvSpPr>
          <p:nvPr/>
        </p:nvSpPr>
        <p:spPr>
          <a:xfrm>
            <a:off x="832272" y="808377"/>
            <a:ext cx="4185430" cy="1221450"/>
          </a:xfrm>
          <a:prstGeom prst="rect">
            <a:avLst/>
          </a:prstGeom>
          <a:ln w="28575">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MS Reference Sans Serif" charset="0"/>
                <a:ea typeface="MS Reference Sans Serif" charset="0"/>
                <a:cs typeface="MS Reference Sans Serif" charset="0"/>
              </a:rPr>
              <a:t>Image generation phase</a:t>
            </a:r>
          </a:p>
        </p:txBody>
      </p:sp>
      <p:sp>
        <p:nvSpPr>
          <p:cNvPr id="8" name="Title 6"/>
          <p:cNvSpPr txBox="1">
            <a:spLocks/>
          </p:cNvSpPr>
          <p:nvPr/>
        </p:nvSpPr>
        <p:spPr>
          <a:xfrm>
            <a:off x="7627519" y="808377"/>
            <a:ext cx="3072276" cy="1222386"/>
          </a:xfrm>
          <a:prstGeom prst="rect">
            <a:avLst/>
          </a:prstGeom>
          <a:ln w="28575">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MS Reference Sans Serif" charset="0"/>
                <a:ea typeface="MS Reference Sans Serif" charset="0"/>
                <a:cs typeface="MS Reference Sans Serif" charset="0"/>
              </a:rPr>
              <a:t>Image rating phase</a:t>
            </a:r>
          </a:p>
        </p:txBody>
      </p:sp>
    </p:spTree>
    <p:extLst>
      <p:ext uri="{BB962C8B-B14F-4D97-AF65-F5344CB8AC3E}">
        <p14:creationId xmlns:p14="http://schemas.microsoft.com/office/powerpoint/2010/main" val="10420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
                                        </p:tgtEl>
                                        <p:attrNameLst>
                                          <p:attrName>fillcolor</p:attrName>
                                        </p:attrNameLst>
                                      </p:cBhvr>
                                      <p:to>
                                        <a:srgbClr val="0563C1"/>
                                      </p:to>
                                    </p:animClr>
                                    <p:set>
                                      <p:cBhvr>
                                        <p:cTn id="7" dur="500" fill="hold"/>
                                        <p:tgtEl>
                                          <p:spTgt spid="2"/>
                                        </p:tgtEl>
                                        <p:attrNameLst>
                                          <p:attrName>fill.type</p:attrName>
                                        </p:attrNameLst>
                                      </p:cBhvr>
                                      <p:to>
                                        <p:strVal val="solid"/>
                                      </p:to>
                                    </p:set>
                                    <p:set>
                                      <p:cBhvr>
                                        <p:cTn id="8" dur="5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500" fill="hold"/>
                                        <p:tgtEl>
                                          <p:spTgt spid="2"/>
                                        </p:tgtEl>
                                        <p:attrNameLst>
                                          <p:attrName>fillcolor</p:attrName>
                                        </p:attrNameLst>
                                      </p:cBhvr>
                                      <p:to>
                                        <a:schemeClr val="bg1"/>
                                      </p:to>
                                    </p:animClr>
                                    <p:set>
                                      <p:cBhvr>
                                        <p:cTn id="13" dur="500" fill="hold"/>
                                        <p:tgtEl>
                                          <p:spTgt spid="2"/>
                                        </p:tgtEl>
                                        <p:attrNameLst>
                                          <p:attrName>fill.type</p:attrName>
                                        </p:attrNameLst>
                                      </p:cBhvr>
                                      <p:to>
                                        <p:strVal val="solid"/>
                                      </p:to>
                                    </p:set>
                                    <p:set>
                                      <p:cBhvr>
                                        <p:cTn id="14" dur="500" fill="hold"/>
                                        <p:tgtEl>
                                          <p:spTgt spid="2"/>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500" fill="hold"/>
                                        <p:tgtEl>
                                          <p:spTgt spid="3"/>
                                        </p:tgtEl>
                                        <p:attrNameLst>
                                          <p:attrName>fillcolor</p:attrName>
                                        </p:attrNameLst>
                                      </p:cBhvr>
                                      <p:to>
                                        <a:srgbClr val="0563C1"/>
                                      </p:to>
                                    </p:animClr>
                                    <p:set>
                                      <p:cBhvr>
                                        <p:cTn id="17" dur="500" fill="hold"/>
                                        <p:tgtEl>
                                          <p:spTgt spid="3"/>
                                        </p:tgtEl>
                                        <p:attrNameLst>
                                          <p:attrName>fill.type</p:attrName>
                                        </p:attrNameLst>
                                      </p:cBhvr>
                                      <p:to>
                                        <p:strVal val="solid"/>
                                      </p:to>
                                    </p:set>
                                    <p:set>
                                      <p:cBhvr>
                                        <p:cTn id="18" dur="500" fill="hold"/>
                                        <p:tgtEl>
                                          <p:spTgt spid="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3"/>
                                        </p:tgtEl>
                                        <p:attrNameLst>
                                          <p:attrName>fillcolor</p:attrName>
                                        </p:attrNameLst>
                                      </p:cBhvr>
                                      <p:to>
                                        <a:schemeClr val="bg1"/>
                                      </p:to>
                                    </p:animClr>
                                    <p:set>
                                      <p:cBhvr>
                                        <p:cTn id="23" dur="500" fill="hold"/>
                                        <p:tgtEl>
                                          <p:spTgt spid="3"/>
                                        </p:tgtEl>
                                        <p:attrNameLst>
                                          <p:attrName>fill.type</p:attrName>
                                        </p:attrNameLst>
                                      </p:cBhvr>
                                      <p:to>
                                        <p:strVal val="solid"/>
                                      </p:to>
                                    </p:set>
                                    <p:set>
                                      <p:cBhvr>
                                        <p:cTn id="24" dur="500" fill="hold"/>
                                        <p:tgtEl>
                                          <p:spTgt spid="3"/>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563C1"/>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chemeClr val="bg1"/>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6"/>
                                        </p:tgtEl>
                                        <p:attrNameLst>
                                          <p:attrName>fillcolor</p:attrName>
                                        </p:attrNameLst>
                                      </p:cBhvr>
                                      <p:to>
                                        <a:srgbClr val="0563C1"/>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2394910" y="962166"/>
            <a:ext cx="2662539" cy="6380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MS Reference Sans Serif" charset="0"/>
                <a:ea typeface="MS Reference Sans Serif" charset="0"/>
                <a:cs typeface="MS Reference Sans Serif" charset="0"/>
              </a:rPr>
              <a:t>Base image</a:t>
            </a:r>
            <a:endParaRPr lang="en-US" sz="3200" b="1" dirty="0">
              <a:latin typeface="MS Reference Sans Serif" charset="0"/>
              <a:ea typeface="MS Reference Sans Serif" charset="0"/>
              <a:cs typeface="MS Reference Sans Serif" charset="0"/>
            </a:endParaRPr>
          </a:p>
        </p:txBody>
      </p:sp>
      <p:sp>
        <p:nvSpPr>
          <p:cNvPr id="5" name="Title 6"/>
          <p:cNvSpPr txBox="1">
            <a:spLocks/>
          </p:cNvSpPr>
          <p:nvPr/>
        </p:nvSpPr>
        <p:spPr>
          <a:xfrm>
            <a:off x="6947288" y="523647"/>
            <a:ext cx="3145760" cy="10765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B050"/>
                </a:solidFill>
                <a:latin typeface="MS Reference Sans Serif" charset="0"/>
                <a:ea typeface="MS Reference Sans Serif" charset="0"/>
                <a:cs typeface="MS Reference Sans Serif" charset="0"/>
              </a:rPr>
              <a:t>+</a:t>
            </a:r>
            <a:r>
              <a:rPr lang="en-US" sz="3200" b="1" dirty="0" smtClean="0">
                <a:latin typeface="MS Reference Sans Serif" charset="0"/>
                <a:ea typeface="MS Reference Sans Serif" charset="0"/>
                <a:cs typeface="MS Reference Sans Serif" charset="0"/>
              </a:rPr>
              <a:t>/</a:t>
            </a:r>
            <a:r>
              <a:rPr lang="en-US" sz="3200" b="1" dirty="0" smtClean="0">
                <a:solidFill>
                  <a:srgbClr val="FF0000"/>
                </a:solidFill>
                <a:latin typeface="MS Reference Sans Serif" charset="0"/>
                <a:ea typeface="MS Reference Sans Serif" charset="0"/>
                <a:cs typeface="MS Reference Sans Serif" charset="0"/>
              </a:rPr>
              <a:t>-</a:t>
            </a:r>
            <a:r>
              <a:rPr lang="en-US" sz="3200" b="1" dirty="0" smtClean="0">
                <a:latin typeface="MS Reference Sans Serif" charset="0"/>
                <a:ea typeface="MS Reference Sans Serif" charset="0"/>
                <a:cs typeface="MS Reference Sans Serif" charset="0"/>
              </a:rPr>
              <a:t> Random noise mask</a:t>
            </a:r>
            <a:endParaRPr lang="en-US" sz="3200" b="1" dirty="0">
              <a:latin typeface="MS Reference Sans Serif" charset="0"/>
              <a:ea typeface="MS Reference Sans Serif" charset="0"/>
              <a:cs typeface="MS Reference Sans Serif" charset="0"/>
            </a:endParaRPr>
          </a:p>
        </p:txBody>
      </p:sp>
      <p:pic>
        <p:nvPicPr>
          <p:cNvPr id="6" name="Picture 5" descr="../Base%20Image%20RCP/MNES.JPG"/>
          <p:cNvPicPr/>
          <p:nvPr/>
        </p:nvPicPr>
        <p:blipFill>
          <a:blip r:embed="rId3">
            <a:extLst>
              <a:ext uri="{28A0092B-C50C-407E-A947-70E740481C1C}">
                <a14:useLocalDpi xmlns:a14="http://schemas.microsoft.com/office/drawing/2010/main" val="0"/>
              </a:ext>
            </a:extLst>
          </a:blip>
          <a:srcRect/>
          <a:stretch>
            <a:fillRect/>
          </a:stretch>
        </p:blipFill>
        <p:spPr bwMode="auto">
          <a:xfrm>
            <a:off x="1897379" y="1600200"/>
            <a:ext cx="3657600" cy="3657600"/>
          </a:xfrm>
          <a:prstGeom prst="rect">
            <a:avLst/>
          </a:prstGeom>
          <a:noFill/>
          <a:ln>
            <a:noFill/>
          </a:ln>
        </p:spPr>
      </p:pic>
      <p:pic>
        <p:nvPicPr>
          <p:cNvPr id="9" name="Picture 8" descr="../RCP%20germy%20CI%20generation%20F2015/ci%20noise.jpg"/>
          <p:cNvPicPr/>
          <p:nvPr/>
        </p:nvPicPr>
        <p:blipFill>
          <a:blip r:embed="rId4">
            <a:extLst>
              <a:ext uri="{28A0092B-C50C-407E-A947-70E740481C1C}">
                <a14:useLocalDpi xmlns:a14="http://schemas.microsoft.com/office/drawing/2010/main" val="0"/>
              </a:ext>
            </a:extLst>
          </a:blip>
          <a:srcRect/>
          <a:stretch>
            <a:fillRect/>
          </a:stretch>
        </p:blipFill>
        <p:spPr bwMode="auto">
          <a:xfrm>
            <a:off x="6691368" y="1600200"/>
            <a:ext cx="3657600" cy="3657600"/>
          </a:xfrm>
          <a:prstGeom prst="rect">
            <a:avLst/>
          </a:prstGeom>
          <a:noFill/>
          <a:ln>
            <a:noFill/>
          </a:ln>
        </p:spPr>
      </p:pic>
      <p:sp>
        <p:nvSpPr>
          <p:cNvPr id="2" name="TextBox 1"/>
          <p:cNvSpPr txBox="1"/>
          <p:nvPr/>
        </p:nvSpPr>
        <p:spPr>
          <a:xfrm>
            <a:off x="1879182" y="5257800"/>
            <a:ext cx="3675797" cy="1200329"/>
          </a:xfrm>
          <a:prstGeom prst="rect">
            <a:avLst/>
          </a:prstGeom>
          <a:noFill/>
        </p:spPr>
        <p:txBody>
          <a:bodyPr wrap="square" rtlCol="0">
            <a:spAutoFit/>
          </a:bodyPr>
          <a:lstStyle/>
          <a:p>
            <a:r>
              <a:rPr lang="en-US" b="1" dirty="0">
                <a:latin typeface="MS Reference Sans Serif" charset="0"/>
                <a:ea typeface="MS Reference Sans Serif" charset="0"/>
                <a:cs typeface="MS Reference Sans Serif" charset="0"/>
              </a:rPr>
              <a:t>A</a:t>
            </a:r>
            <a:r>
              <a:rPr lang="en-US" b="1" dirty="0" smtClean="0">
                <a:latin typeface="MS Reference Sans Serif" charset="0"/>
                <a:ea typeface="MS Reference Sans Serif" charset="0"/>
                <a:cs typeface="MS Reference Sans Serif" charset="0"/>
              </a:rPr>
              <a:t>verage </a:t>
            </a:r>
            <a:r>
              <a:rPr lang="en-US" b="1" dirty="0">
                <a:latin typeface="MS Reference Sans Serif" charset="0"/>
                <a:ea typeface="MS Reference Sans Serif" charset="0"/>
                <a:cs typeface="MS Reference Sans Serif" charset="0"/>
              </a:rPr>
              <a:t>of all male faces in the </a:t>
            </a:r>
            <a:r>
              <a:rPr lang="en-US" b="1" dirty="0" err="1">
                <a:latin typeface="MS Reference Sans Serif" charset="0"/>
                <a:ea typeface="MS Reference Sans Serif" charset="0"/>
                <a:cs typeface="MS Reference Sans Serif" charset="0"/>
              </a:rPr>
              <a:t>Karolinska</a:t>
            </a:r>
            <a:r>
              <a:rPr lang="en-US" b="1" dirty="0">
                <a:latin typeface="MS Reference Sans Serif" charset="0"/>
                <a:ea typeface="MS Reference Sans Serif" charset="0"/>
                <a:cs typeface="MS Reference Sans Serif" charset="0"/>
              </a:rPr>
              <a:t> Face Database </a:t>
            </a:r>
            <a:r>
              <a:rPr lang="en-US" b="1" dirty="0" err="1" smtClean="0">
                <a:solidFill>
                  <a:srgbClr val="3C99CF"/>
                </a:solidFill>
                <a:latin typeface="MS Reference Sans Serif" charset="0"/>
                <a:ea typeface="MS Reference Sans Serif" charset="0"/>
                <a:cs typeface="MS Reference Sans Serif" charset="0"/>
              </a:rPr>
              <a:t>Lundqvist</a:t>
            </a:r>
            <a:r>
              <a:rPr lang="en-US" b="1" dirty="0">
                <a:solidFill>
                  <a:srgbClr val="3C99CF"/>
                </a:solidFill>
                <a:latin typeface="MS Reference Sans Serif" charset="0"/>
                <a:ea typeface="MS Reference Sans Serif" charset="0"/>
                <a:cs typeface="MS Reference Sans Serif" charset="0"/>
              </a:rPr>
              <a:t>, </a:t>
            </a:r>
            <a:r>
              <a:rPr lang="en-US" b="1" dirty="0" err="1">
                <a:solidFill>
                  <a:srgbClr val="3C99CF"/>
                </a:solidFill>
                <a:latin typeface="MS Reference Sans Serif" charset="0"/>
                <a:ea typeface="MS Reference Sans Serif" charset="0"/>
                <a:cs typeface="MS Reference Sans Serif" charset="0"/>
              </a:rPr>
              <a:t>Flykt</a:t>
            </a:r>
            <a:r>
              <a:rPr lang="en-US" b="1" dirty="0">
                <a:solidFill>
                  <a:srgbClr val="3C99CF"/>
                </a:solidFill>
                <a:latin typeface="MS Reference Sans Serif" charset="0"/>
                <a:ea typeface="MS Reference Sans Serif" charset="0"/>
                <a:cs typeface="MS Reference Sans Serif" charset="0"/>
              </a:rPr>
              <a:t>, &amp; </a:t>
            </a:r>
            <a:r>
              <a:rPr lang="en-US" b="1" dirty="0" err="1">
                <a:solidFill>
                  <a:srgbClr val="3C99CF"/>
                </a:solidFill>
                <a:latin typeface="MS Reference Sans Serif" charset="0"/>
                <a:ea typeface="MS Reference Sans Serif" charset="0"/>
                <a:cs typeface="MS Reference Sans Serif" charset="0"/>
              </a:rPr>
              <a:t>Öhman</a:t>
            </a:r>
            <a:r>
              <a:rPr lang="en-US" b="1" dirty="0">
                <a:solidFill>
                  <a:srgbClr val="3C99CF"/>
                </a:solidFill>
                <a:latin typeface="MS Reference Sans Serif" charset="0"/>
                <a:ea typeface="MS Reference Sans Serif" charset="0"/>
                <a:cs typeface="MS Reference Sans Serif" charset="0"/>
              </a:rPr>
              <a:t>, 1998</a:t>
            </a:r>
          </a:p>
        </p:txBody>
      </p:sp>
    </p:spTree>
    <p:extLst>
      <p:ext uri="{BB962C8B-B14F-4D97-AF65-F5344CB8AC3E}">
        <p14:creationId xmlns:p14="http://schemas.microsoft.com/office/powerpoint/2010/main" val="1548232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49298" y="732995"/>
            <a:ext cx="8693405"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Which face looks </a:t>
            </a:r>
            <a:r>
              <a:rPr lang="en-US" sz="3200" b="1" smtClean="0">
                <a:latin typeface="MS Reference Sans Serif" charset="0"/>
                <a:ea typeface="MS Reference Sans Serif" charset="0"/>
                <a:cs typeface="MS Reference Sans Serif" charset="0"/>
              </a:rPr>
              <a:t>more [insert category]?</a:t>
            </a:r>
            <a:endParaRPr lang="en-US" sz="3200" b="1" dirty="0">
              <a:latin typeface="MS Reference Sans Serif" charset="0"/>
              <a:ea typeface="MS Reference Sans Serif" charset="0"/>
              <a:cs typeface="MS Reference Sans Serif" charset="0"/>
            </a:endParaRPr>
          </a:p>
        </p:txBody>
      </p:sp>
      <p:sp>
        <p:nvSpPr>
          <p:cNvPr id="10" name="Title 6"/>
          <p:cNvSpPr txBox="1">
            <a:spLocks/>
          </p:cNvSpPr>
          <p:nvPr/>
        </p:nvSpPr>
        <p:spPr>
          <a:xfrm>
            <a:off x="2394910" y="5520894"/>
            <a:ext cx="2662539" cy="6380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b="1" dirty="0" smtClean="0">
                <a:latin typeface="MS Reference Sans Serif" charset="0"/>
                <a:ea typeface="MS Reference Sans Serif" charset="0"/>
                <a:cs typeface="MS Reference Sans Serif" charset="0"/>
              </a:rPr>
              <a:t>Noise</a:t>
            </a:r>
          </a:p>
          <a:p>
            <a:pPr algn="ctr">
              <a:lnSpc>
                <a:spcPct val="100000"/>
              </a:lnSpc>
            </a:pPr>
            <a:r>
              <a:rPr lang="en-US" sz="2500" b="1" dirty="0" smtClean="0">
                <a:solidFill>
                  <a:srgbClr val="00B050"/>
                </a:solidFill>
                <a:latin typeface="MS Reference Sans Serif" charset="0"/>
                <a:ea typeface="MS Reference Sans Serif" charset="0"/>
                <a:cs typeface="MS Reference Sans Serif" charset="0"/>
              </a:rPr>
              <a:t>added</a:t>
            </a:r>
            <a:endParaRPr lang="en-US" sz="2500" b="1" dirty="0">
              <a:solidFill>
                <a:srgbClr val="00B050"/>
              </a:solidFill>
              <a:latin typeface="MS Reference Sans Serif" charset="0"/>
              <a:ea typeface="MS Reference Sans Serif" charset="0"/>
              <a:cs typeface="MS Reference Sans Serif" charset="0"/>
            </a:endParaRPr>
          </a:p>
        </p:txBody>
      </p:sp>
      <p:sp>
        <p:nvSpPr>
          <p:cNvPr id="11" name="Title 6"/>
          <p:cNvSpPr txBox="1">
            <a:spLocks/>
          </p:cNvSpPr>
          <p:nvPr/>
        </p:nvSpPr>
        <p:spPr>
          <a:xfrm>
            <a:off x="7188897" y="5520894"/>
            <a:ext cx="2662539" cy="6380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b="1" dirty="0" smtClean="0">
                <a:latin typeface="MS Reference Sans Serif" charset="0"/>
                <a:ea typeface="MS Reference Sans Serif" charset="0"/>
                <a:cs typeface="MS Reference Sans Serif" charset="0"/>
              </a:rPr>
              <a:t>Noise </a:t>
            </a:r>
            <a:r>
              <a:rPr lang="en-US" sz="2500" b="1" dirty="0" smtClean="0">
                <a:solidFill>
                  <a:srgbClr val="FF0000"/>
                </a:solidFill>
                <a:latin typeface="MS Reference Sans Serif" charset="0"/>
                <a:ea typeface="MS Reference Sans Serif" charset="0"/>
                <a:cs typeface="MS Reference Sans Serif" charset="0"/>
              </a:rPr>
              <a:t>subtracted</a:t>
            </a:r>
            <a:endParaRPr lang="en-US" sz="2500" b="1" dirty="0">
              <a:solidFill>
                <a:srgbClr val="FF0000"/>
              </a:solidFill>
              <a:latin typeface="MS Reference Sans Serif" charset="0"/>
              <a:ea typeface="MS Reference Sans Serif" charset="0"/>
              <a:cs typeface="MS Reference Sans Serif" charset="0"/>
            </a:endParaRPr>
          </a:p>
        </p:txBody>
      </p:sp>
      <p:pic>
        <p:nvPicPr>
          <p:cNvPr id="12" name="Picture 11" descr="../RCP%20germy%20CI%20generation%20F2015/Stimuli_400_S1/rcic_mnes_1_00001_inv.jpg"/>
          <p:cNvPicPr/>
          <p:nvPr/>
        </p:nvPicPr>
        <p:blipFill>
          <a:blip r:embed="rId3">
            <a:extLst>
              <a:ext uri="{28A0092B-C50C-407E-A947-70E740481C1C}">
                <a14:useLocalDpi xmlns:a14="http://schemas.microsoft.com/office/drawing/2010/main" val="0"/>
              </a:ext>
            </a:extLst>
          </a:blip>
          <a:srcRect/>
          <a:stretch>
            <a:fillRect/>
          </a:stretch>
        </p:blipFill>
        <p:spPr bwMode="auto">
          <a:xfrm>
            <a:off x="1897379" y="1590532"/>
            <a:ext cx="3657600" cy="3657600"/>
          </a:xfrm>
          <a:prstGeom prst="rect">
            <a:avLst/>
          </a:prstGeom>
          <a:noFill/>
          <a:ln>
            <a:noFill/>
          </a:ln>
        </p:spPr>
      </p:pic>
      <p:pic>
        <p:nvPicPr>
          <p:cNvPr id="13" name="Picture 12" descr="../RCP%20germy%20CI%20generation%20F2015/Stimuli_400_S1/rcic_mnes_1_00001_ori.jpg"/>
          <p:cNvPicPr/>
          <p:nvPr/>
        </p:nvPicPr>
        <p:blipFill>
          <a:blip r:embed="rId4">
            <a:extLst>
              <a:ext uri="{28A0092B-C50C-407E-A947-70E740481C1C}">
                <a14:useLocalDpi xmlns:a14="http://schemas.microsoft.com/office/drawing/2010/main" val="0"/>
              </a:ext>
            </a:extLst>
          </a:blip>
          <a:srcRect/>
          <a:stretch>
            <a:fillRect/>
          </a:stretch>
        </p:blipFill>
        <p:spPr bwMode="auto">
          <a:xfrm>
            <a:off x="6691367" y="1600200"/>
            <a:ext cx="3657600" cy="3657600"/>
          </a:xfrm>
          <a:prstGeom prst="rect">
            <a:avLst/>
          </a:prstGeom>
          <a:noFill/>
          <a:ln>
            <a:noFill/>
          </a:ln>
        </p:spPr>
      </p:pic>
      <p:sp>
        <p:nvSpPr>
          <p:cNvPr id="7" name="Title 6"/>
          <p:cNvSpPr txBox="1">
            <a:spLocks/>
          </p:cNvSpPr>
          <p:nvPr/>
        </p:nvSpPr>
        <p:spPr>
          <a:xfrm>
            <a:off x="145072" y="6210101"/>
            <a:ext cx="2516241" cy="4431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b="1" smtClean="0">
                <a:latin typeface="MS Reference Sans Serif" charset="0"/>
                <a:ea typeface="MS Reference Sans Serif" charset="0"/>
                <a:cs typeface="MS Reference Sans Serif" charset="0"/>
              </a:rPr>
              <a:t>400 face pairs</a:t>
            </a:r>
            <a:endParaRPr lang="en-US" sz="2500" b="1" dirty="0" smtClean="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686777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8465" y="2828836"/>
            <a:ext cx="10175070" cy="1200329"/>
          </a:xfrm>
          <a:prstGeom prst="rect">
            <a:avLst/>
          </a:prstGeom>
        </p:spPr>
        <p:txBody>
          <a:bodyPr wrap="square">
            <a:spAutoFit/>
          </a:bodyPr>
          <a:lstStyle/>
          <a:p>
            <a:pPr algn="ctr"/>
            <a:r>
              <a:rPr lang="en-US" sz="3600" b="1" dirty="0">
                <a:latin typeface="MS Reference Sans Serif" charset="0"/>
                <a:ea typeface="MS Reference Sans Serif" charset="0"/>
                <a:cs typeface="MS Reference Sans Serif" charset="0"/>
              </a:rPr>
              <a:t>94 University of Michigan undergraduates</a:t>
            </a:r>
          </a:p>
          <a:p>
            <a:pPr algn="ctr"/>
            <a:r>
              <a:rPr lang="en-US" sz="3600" b="1" dirty="0">
                <a:latin typeface="MS Reference Sans Serif" charset="0"/>
                <a:ea typeface="MS Reference Sans Serif" charset="0"/>
                <a:cs typeface="MS Reference Sans Serif" charset="0"/>
              </a:rPr>
              <a:t>(80% power to detect </a:t>
            </a:r>
            <a:r>
              <a:rPr lang="en-US" sz="3600" b="1" i="1" dirty="0">
                <a:latin typeface="MS Reference Sans Serif" charset="0"/>
                <a:ea typeface="MS Reference Sans Serif" charset="0"/>
                <a:cs typeface="MS Reference Sans Serif" charset="0"/>
              </a:rPr>
              <a:t>r</a:t>
            </a:r>
            <a:r>
              <a:rPr lang="en-US" sz="3600" b="1" dirty="0">
                <a:latin typeface="MS Reference Sans Serif" charset="0"/>
                <a:ea typeface="MS Reference Sans Serif" charset="0"/>
                <a:cs typeface="MS Reference Sans Serif" charset="0"/>
              </a:rPr>
              <a:t> = .28)</a:t>
            </a:r>
          </a:p>
        </p:txBody>
      </p:sp>
      <p:sp>
        <p:nvSpPr>
          <p:cNvPr id="3" name="TextBox 2"/>
          <p:cNvSpPr txBox="1"/>
          <p:nvPr/>
        </p:nvSpPr>
        <p:spPr>
          <a:xfrm>
            <a:off x="2088236" y="406011"/>
            <a:ext cx="8015528" cy="646331"/>
          </a:xfrm>
          <a:prstGeom prst="rect">
            <a:avLst/>
          </a:prstGeom>
          <a:noFill/>
        </p:spPr>
        <p:txBody>
          <a:bodyPr wrap="none" rtlCol="0">
            <a:spAutoFit/>
          </a:bodyPr>
          <a:lstStyle/>
          <a:p>
            <a:r>
              <a:rPr lang="en-US" sz="3600" b="1" dirty="0">
                <a:latin typeface="MS Reference Sans Serif" charset="0"/>
                <a:ea typeface="MS Reference Sans Serif" charset="0"/>
                <a:cs typeface="MS Reference Sans Serif" charset="0"/>
              </a:rPr>
              <a:t>Study 1: </a:t>
            </a:r>
            <a:r>
              <a:rPr lang="en-US" sz="3600" b="1" dirty="0">
                <a:solidFill>
                  <a:srgbClr val="FFFF00"/>
                </a:solidFill>
                <a:latin typeface="MS Reference Sans Serif" charset="0"/>
                <a:ea typeface="MS Reference Sans Serif" charset="0"/>
                <a:cs typeface="MS Reference Sans Serif" charset="0"/>
              </a:rPr>
              <a:t>Image generation phase</a:t>
            </a:r>
          </a:p>
        </p:txBody>
      </p:sp>
    </p:spTree>
    <p:extLst>
      <p:ext uri="{BB962C8B-B14F-4D97-AF65-F5344CB8AC3E}">
        <p14:creationId xmlns:p14="http://schemas.microsoft.com/office/powerpoint/2010/main" val="580983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28375" y="732995"/>
            <a:ext cx="6535251"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Which face looks more </a:t>
            </a:r>
            <a:r>
              <a:rPr lang="en-US" sz="3200" b="1" dirty="0" smtClean="0">
                <a:solidFill>
                  <a:srgbClr val="3C99CF"/>
                </a:solidFill>
                <a:latin typeface="MS Reference Sans Serif" charset="0"/>
                <a:ea typeface="MS Reference Sans Serif" charset="0"/>
                <a:cs typeface="MS Reference Sans Serif" charset="0"/>
              </a:rPr>
              <a:t>germy</a:t>
            </a:r>
            <a:r>
              <a:rPr lang="en-US" sz="3200" b="1" dirty="0" smtClean="0">
                <a:latin typeface="MS Reference Sans Serif" charset="0"/>
                <a:ea typeface="MS Reference Sans Serif" charset="0"/>
                <a:cs typeface="MS Reference Sans Serif" charset="0"/>
              </a:rPr>
              <a:t>?</a:t>
            </a:r>
            <a:endParaRPr lang="en-US" sz="3200" b="1" dirty="0">
              <a:latin typeface="MS Reference Sans Serif" charset="0"/>
              <a:ea typeface="MS Reference Sans Serif" charset="0"/>
              <a:cs typeface="MS Reference Sans Serif" charset="0"/>
            </a:endParaRPr>
          </a:p>
        </p:txBody>
      </p:sp>
      <p:pic>
        <p:nvPicPr>
          <p:cNvPr id="10" name="Picture 9" descr="../RCP%20germy%20CI%20generation%20F2015/Stimuli_400_S1/rcic_mnes_1_00001_inv.jpg"/>
          <p:cNvPicPr/>
          <p:nvPr/>
        </p:nvPicPr>
        <p:blipFill>
          <a:blip r:embed="rId3">
            <a:extLst>
              <a:ext uri="{28A0092B-C50C-407E-A947-70E740481C1C}">
                <a14:useLocalDpi xmlns:a14="http://schemas.microsoft.com/office/drawing/2010/main" val="0"/>
              </a:ext>
            </a:extLst>
          </a:blip>
          <a:srcRect/>
          <a:stretch>
            <a:fillRect/>
          </a:stretch>
        </p:blipFill>
        <p:spPr bwMode="auto">
          <a:xfrm>
            <a:off x="1897379" y="1590532"/>
            <a:ext cx="3657600" cy="3657600"/>
          </a:xfrm>
          <a:prstGeom prst="rect">
            <a:avLst/>
          </a:prstGeom>
          <a:noFill/>
          <a:ln>
            <a:noFill/>
          </a:ln>
        </p:spPr>
      </p:pic>
      <p:pic>
        <p:nvPicPr>
          <p:cNvPr id="11" name="Picture 10" descr="../RCP%20germy%20CI%20generation%20F2015/Stimuli_400_S1/rcic_mnes_1_00001_ori.jpg"/>
          <p:cNvPicPr/>
          <p:nvPr/>
        </p:nvPicPr>
        <p:blipFill>
          <a:blip r:embed="rId4">
            <a:extLst>
              <a:ext uri="{28A0092B-C50C-407E-A947-70E740481C1C}">
                <a14:useLocalDpi xmlns:a14="http://schemas.microsoft.com/office/drawing/2010/main" val="0"/>
              </a:ext>
            </a:extLst>
          </a:blip>
          <a:srcRect/>
          <a:stretch>
            <a:fillRect/>
          </a:stretch>
        </p:blipFill>
        <p:spPr bwMode="auto">
          <a:xfrm>
            <a:off x="6691367" y="1600200"/>
            <a:ext cx="3657600" cy="3657600"/>
          </a:xfrm>
          <a:prstGeom prst="rect">
            <a:avLst/>
          </a:prstGeom>
          <a:noFill/>
          <a:ln>
            <a:noFill/>
          </a:ln>
        </p:spPr>
      </p:pic>
    </p:spTree>
    <p:extLst>
      <p:ext uri="{BB962C8B-B14F-4D97-AF65-F5344CB8AC3E}">
        <p14:creationId xmlns:p14="http://schemas.microsoft.com/office/powerpoint/2010/main" val="747642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us 1"/>
          <p:cNvSpPr>
            <a:spLocks noChangeAspect="1"/>
          </p:cNvSpPr>
          <p:nvPr/>
        </p:nvSpPr>
        <p:spPr>
          <a:xfrm>
            <a:off x="5181600" y="2514600"/>
            <a:ext cx="1828800" cy="1828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917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8101" y="2828836"/>
            <a:ext cx="4275798" cy="1200329"/>
          </a:xfrm>
          <a:prstGeom prst="rect">
            <a:avLst/>
          </a:prstGeom>
        </p:spPr>
        <p:txBody>
          <a:bodyPr wrap="square">
            <a:spAutoFit/>
          </a:bodyPr>
          <a:lstStyle/>
          <a:p>
            <a:r>
              <a:rPr lang="en-US" sz="3600" b="1" smtClean="0">
                <a:latin typeface="MS Reference Sans Serif" charset="0"/>
                <a:ea typeface="MS Reference Sans Serif" charset="0"/>
                <a:cs typeface="MS Reference Sans Serif" charset="0"/>
              </a:rPr>
              <a:t>Think of an INFECTED </a:t>
            </a:r>
            <a:r>
              <a:rPr lang="en-US" sz="3600" b="1" dirty="0" smtClean="0">
                <a:latin typeface="MS Reference Sans Serif" charset="0"/>
                <a:ea typeface="MS Reference Sans Serif" charset="0"/>
                <a:cs typeface="MS Reference Sans Serif" charset="0"/>
              </a:rPr>
              <a:t>person</a:t>
            </a:r>
            <a:endParaRPr lang="en-US" sz="3600" dirty="0"/>
          </a:p>
        </p:txBody>
      </p:sp>
    </p:spTree>
    <p:extLst>
      <p:ext uri="{BB962C8B-B14F-4D97-AF65-F5344CB8AC3E}">
        <p14:creationId xmlns:p14="http://schemas.microsoft.com/office/powerpoint/2010/main" val="1823450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2755" y="3044280"/>
            <a:ext cx="2866490" cy="769441"/>
          </a:xfrm>
          <a:prstGeom prst="rect">
            <a:avLst/>
          </a:prstGeom>
          <a:noFill/>
        </p:spPr>
        <p:txBody>
          <a:bodyPr wrap="none" rtlCol="0">
            <a:spAutoFit/>
          </a:bodyPr>
          <a:lstStyle/>
          <a:p>
            <a:r>
              <a:rPr lang="en-US" sz="4400" b="1" dirty="0" smtClean="0">
                <a:latin typeface="MS Reference Sans Serif" charset="0"/>
                <a:ea typeface="MS Reference Sans Serif" charset="0"/>
                <a:cs typeface="MS Reference Sans Serif" charset="0"/>
              </a:rPr>
              <a:t>400 trials</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3559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5399" y="2644170"/>
            <a:ext cx="9641203" cy="1569660"/>
          </a:xfrm>
          <a:prstGeom prst="rect">
            <a:avLst/>
          </a:prstGeom>
        </p:spPr>
        <p:txBody>
          <a:bodyPr wrap="square">
            <a:spAutoFit/>
          </a:bodyPr>
          <a:lstStyle/>
          <a:p>
            <a:r>
              <a:rPr lang="en-US" sz="3200" b="1" dirty="0" smtClean="0">
                <a:latin typeface="MS Reference Sans Serif" charset="0"/>
                <a:ea typeface="MS Reference Sans Serif" charset="0"/>
                <a:cs typeface="MS Reference Sans Serif" charset="0"/>
              </a:rPr>
              <a:t>Trait-level pathogen concern (e.g. disgust, germ aversion) may increase sensitivity to infectious disease cues.</a:t>
            </a:r>
          </a:p>
        </p:txBody>
      </p:sp>
      <p:sp>
        <p:nvSpPr>
          <p:cNvPr id="3" name="TextBox 2"/>
          <p:cNvSpPr txBox="1"/>
          <p:nvPr/>
        </p:nvSpPr>
        <p:spPr>
          <a:xfrm>
            <a:off x="1275399" y="4213830"/>
            <a:ext cx="8004482" cy="369332"/>
          </a:xfrm>
          <a:prstGeom prst="rect">
            <a:avLst/>
          </a:prstGeom>
          <a:noFill/>
        </p:spPr>
        <p:txBody>
          <a:bodyPr wrap="square" rtlCol="0">
            <a:spAutoFit/>
          </a:bodyPr>
          <a:lstStyle/>
          <a:p>
            <a:r>
              <a:rPr lang="en-US" b="1" dirty="0" err="1" smtClean="0">
                <a:solidFill>
                  <a:srgbClr val="00B0F0"/>
                </a:solidFill>
                <a:latin typeface="MS Reference Sans Serif" charset="0"/>
                <a:ea typeface="MS Reference Sans Serif" charset="0"/>
                <a:cs typeface="MS Reference Sans Serif" charset="0"/>
              </a:rPr>
              <a:t>Tybur</a:t>
            </a:r>
            <a:r>
              <a:rPr lang="en-US" b="1" dirty="0" smtClean="0">
                <a:solidFill>
                  <a:srgbClr val="00B0F0"/>
                </a:solidFill>
                <a:latin typeface="MS Reference Sans Serif" charset="0"/>
                <a:ea typeface="MS Reference Sans Serif" charset="0"/>
                <a:cs typeface="MS Reference Sans Serif" charset="0"/>
              </a:rPr>
              <a:t> &amp; Lieberman, 2016; Wang, </a:t>
            </a:r>
            <a:r>
              <a:rPr lang="en-US" b="1" dirty="0" err="1" smtClean="0">
                <a:solidFill>
                  <a:srgbClr val="00B0F0"/>
                </a:solidFill>
                <a:latin typeface="MS Reference Sans Serif" charset="0"/>
                <a:ea typeface="MS Reference Sans Serif" charset="0"/>
                <a:cs typeface="MS Reference Sans Serif" charset="0"/>
              </a:rPr>
              <a:t>Michalak</a:t>
            </a:r>
            <a:r>
              <a:rPr lang="en-US" b="1" dirty="0" smtClean="0">
                <a:solidFill>
                  <a:srgbClr val="00B0F0"/>
                </a:solidFill>
                <a:latin typeface="MS Reference Sans Serif" charset="0"/>
                <a:ea typeface="MS Reference Sans Serif" charset="0"/>
                <a:cs typeface="MS Reference Sans Serif" charset="0"/>
              </a:rPr>
              <a:t>, &amp; Ackerman, In press</a:t>
            </a:r>
            <a:endParaRPr lang="en-US" b="1" dirty="0">
              <a:solidFill>
                <a:schemeClr val="bg1"/>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198961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375" y="2890391"/>
            <a:ext cx="10813251" cy="1077218"/>
          </a:xfrm>
          <a:prstGeom prst="rect">
            <a:avLst/>
          </a:prstGeom>
        </p:spPr>
        <p:txBody>
          <a:bodyPr wrap="square">
            <a:spAutoFit/>
          </a:bodyPr>
          <a:lstStyle/>
          <a:p>
            <a:r>
              <a:rPr lang="en-US" sz="3200" b="1" dirty="0" smtClean="0">
                <a:latin typeface="MS Reference Sans Serif" charset="0"/>
                <a:ea typeface="MS Reference Sans Serif" charset="0"/>
                <a:cs typeface="MS Reference Sans Serif" charset="0"/>
              </a:rPr>
              <a:t>Trait-level physical harm concern may increase sensitivity to violence cues (e.g. anger).</a:t>
            </a:r>
          </a:p>
        </p:txBody>
      </p:sp>
      <p:sp>
        <p:nvSpPr>
          <p:cNvPr id="3" name="TextBox 2"/>
          <p:cNvSpPr txBox="1"/>
          <p:nvPr/>
        </p:nvSpPr>
        <p:spPr>
          <a:xfrm>
            <a:off x="689375" y="3967609"/>
            <a:ext cx="8004482" cy="369332"/>
          </a:xfrm>
          <a:prstGeom prst="rect">
            <a:avLst/>
          </a:prstGeom>
          <a:noFill/>
        </p:spPr>
        <p:txBody>
          <a:bodyPr wrap="square" rtlCol="0">
            <a:spAutoFit/>
          </a:bodyPr>
          <a:lstStyle/>
          <a:p>
            <a:r>
              <a:rPr lang="en-US" b="1" dirty="0" smtClean="0">
                <a:solidFill>
                  <a:srgbClr val="00B0F0"/>
                </a:solidFill>
                <a:latin typeface="MS Reference Sans Serif" charset="0"/>
                <a:ea typeface="MS Reference Sans Serif" charset="0"/>
                <a:cs typeface="MS Reference Sans Serif" charset="0"/>
              </a:rPr>
              <a:t>e.g. </a:t>
            </a:r>
            <a:r>
              <a:rPr lang="en-US" b="1" dirty="0" err="1" smtClean="0">
                <a:solidFill>
                  <a:srgbClr val="00B0F0"/>
                </a:solidFill>
                <a:latin typeface="MS Reference Sans Serif" charset="0"/>
                <a:ea typeface="MS Reference Sans Serif" charset="0"/>
                <a:cs typeface="MS Reference Sans Serif" charset="0"/>
              </a:rPr>
              <a:t>Maner</a:t>
            </a:r>
            <a:r>
              <a:rPr lang="en-US" b="1" dirty="0">
                <a:solidFill>
                  <a:srgbClr val="00B0F0"/>
                </a:solidFill>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Kenrick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Becker, et al., 2005</a:t>
            </a:r>
            <a:endParaRPr lang="en-US" b="1" dirty="0">
              <a:solidFill>
                <a:schemeClr val="bg1"/>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90340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Trait-level threat concern measures</a:t>
            </a:r>
            <a:endParaRPr lang="en-US" b="1" dirty="0">
              <a:latin typeface="MS Reference Sans Serif" charset="0"/>
              <a:ea typeface="MS Reference Sans Serif" charset="0"/>
              <a:cs typeface="MS Reference Sans Serif" charset="0"/>
            </a:endParaRPr>
          </a:p>
        </p:txBody>
      </p:sp>
      <p:sp>
        <p:nvSpPr>
          <p:cNvPr id="8" name="Text Placeholder 7"/>
          <p:cNvSpPr>
            <a:spLocks noGrp="1"/>
          </p:cNvSpPr>
          <p:nvPr>
            <p:ph type="body" idx="1"/>
          </p:nvPr>
        </p:nvSpPr>
        <p:spPr/>
        <p:txBody>
          <a:bodyPr/>
          <a:lstStyle/>
          <a:p>
            <a:r>
              <a:rPr lang="en-US" dirty="0" smtClean="0">
                <a:latin typeface="MS Reference Sans Serif" charset="0"/>
                <a:ea typeface="MS Reference Sans Serif" charset="0"/>
                <a:cs typeface="MS Reference Sans Serif" charset="0"/>
              </a:rPr>
              <a:t>Pathogen concern</a:t>
            </a:r>
            <a:endParaRPr lang="en-US" dirty="0">
              <a:latin typeface="MS Reference Sans Serif" charset="0"/>
              <a:ea typeface="MS Reference Sans Serif" charset="0"/>
              <a:cs typeface="MS Reference Sans Serif" charset="0"/>
            </a:endParaRPr>
          </a:p>
        </p:txBody>
      </p:sp>
      <p:sp>
        <p:nvSpPr>
          <p:cNvPr id="9" name="Content Placeholder 8"/>
          <p:cNvSpPr>
            <a:spLocks noGrp="1"/>
          </p:cNvSpPr>
          <p:nvPr>
            <p:ph sz="half" idx="2"/>
          </p:nvPr>
        </p:nvSpPr>
        <p:spPr/>
        <p:txBody>
          <a:bodyPr/>
          <a:lstStyle/>
          <a:p>
            <a:pPr marL="228600" lvl="1">
              <a:spcBef>
                <a:spcPts val="1000"/>
              </a:spcBef>
            </a:pPr>
            <a:r>
              <a:rPr lang="en-US" b="1" dirty="0">
                <a:latin typeface="MS Reference Sans Serif" charset="0"/>
                <a:ea typeface="MS Reference Sans Serif" charset="0"/>
                <a:cs typeface="MS Reference Sans Serif" charset="0"/>
              </a:rPr>
              <a:t>Perceived Vulnerability to Disease Questionnaire </a:t>
            </a:r>
            <a:r>
              <a:rPr lang="en-US" b="1" dirty="0" smtClean="0">
                <a:solidFill>
                  <a:srgbClr val="00B0F0"/>
                </a:solidFill>
                <a:latin typeface="MS Reference Sans Serif" charset="0"/>
                <a:ea typeface="MS Reference Sans Serif" charset="0"/>
                <a:cs typeface="MS Reference Sans Serif" charset="0"/>
              </a:rPr>
              <a:t>Duncan</a:t>
            </a:r>
            <a:r>
              <a:rPr lang="en-US" b="1" dirty="0">
                <a:solidFill>
                  <a:srgbClr val="00B0F0"/>
                </a:solidFill>
                <a:latin typeface="MS Reference Sans Serif" charset="0"/>
                <a:ea typeface="MS Reference Sans Serif" charset="0"/>
                <a:cs typeface="MS Reference Sans Serif" charset="0"/>
              </a:rPr>
              <a:t>, Schaller, &amp; Park, </a:t>
            </a:r>
            <a:r>
              <a:rPr lang="en-US" b="1" dirty="0" smtClean="0">
                <a:solidFill>
                  <a:srgbClr val="00B0F0"/>
                </a:solidFill>
                <a:latin typeface="MS Reference Sans Serif" charset="0"/>
                <a:ea typeface="MS Reference Sans Serif" charset="0"/>
                <a:cs typeface="MS Reference Sans Serif" charset="0"/>
              </a:rPr>
              <a:t>2009</a:t>
            </a:r>
          </a:p>
          <a:p>
            <a:pPr marL="685800" lvl="2">
              <a:spcBef>
                <a:spcPts val="1000"/>
              </a:spcBef>
            </a:pPr>
            <a:r>
              <a:rPr lang="en-US" sz="2400" b="1" dirty="0" smtClean="0">
                <a:solidFill>
                  <a:srgbClr val="FFFF00"/>
                </a:solidFill>
                <a:latin typeface="MS Reference Sans Serif" charset="0"/>
                <a:ea typeface="MS Reference Sans Serif" charset="0"/>
                <a:cs typeface="MS Reference Sans Serif" charset="0"/>
              </a:rPr>
              <a:t>Germ Aversion</a:t>
            </a:r>
          </a:p>
          <a:p>
            <a:pPr marL="685800" lvl="2">
              <a:spcBef>
                <a:spcPts val="1000"/>
              </a:spcBef>
            </a:pPr>
            <a:r>
              <a:rPr lang="en-US" sz="2400" b="1" dirty="0" smtClean="0">
                <a:solidFill>
                  <a:srgbClr val="FFFF00"/>
                </a:solidFill>
                <a:latin typeface="MS Reference Sans Serif" charset="0"/>
                <a:ea typeface="MS Reference Sans Serif" charset="0"/>
                <a:cs typeface="MS Reference Sans Serif" charset="0"/>
              </a:rPr>
              <a:t>Perceived </a:t>
            </a:r>
            <a:r>
              <a:rPr lang="en-US" sz="2400" b="1" dirty="0" err="1" smtClean="0">
                <a:solidFill>
                  <a:srgbClr val="FFFF00"/>
                </a:solidFill>
                <a:latin typeface="MS Reference Sans Serif" charset="0"/>
                <a:ea typeface="MS Reference Sans Serif" charset="0"/>
                <a:cs typeface="MS Reference Sans Serif" charset="0"/>
              </a:rPr>
              <a:t>Infectability</a:t>
            </a:r>
            <a:endParaRPr lang="en-US" sz="2400" b="1" dirty="0" smtClean="0">
              <a:solidFill>
                <a:srgbClr val="FFFF00"/>
              </a:solidFill>
              <a:latin typeface="MS Reference Sans Serif" charset="0"/>
              <a:ea typeface="MS Reference Sans Serif" charset="0"/>
              <a:cs typeface="MS Reference Sans Serif" charset="0"/>
            </a:endParaRPr>
          </a:p>
          <a:p>
            <a:pPr marL="228600" lvl="1">
              <a:spcBef>
                <a:spcPts val="1000"/>
              </a:spcBef>
            </a:pPr>
            <a:r>
              <a:rPr lang="en-US" b="1" dirty="0" smtClean="0">
                <a:latin typeface="MS Reference Sans Serif" charset="0"/>
                <a:ea typeface="MS Reference Sans Serif" charset="0"/>
                <a:cs typeface="MS Reference Sans Serif" charset="0"/>
              </a:rPr>
              <a:t>Three </a:t>
            </a:r>
            <a:r>
              <a:rPr lang="en-US" b="1" dirty="0">
                <a:latin typeface="MS Reference Sans Serif" charset="0"/>
                <a:ea typeface="MS Reference Sans Serif" charset="0"/>
                <a:cs typeface="MS Reference Sans Serif" charset="0"/>
              </a:rPr>
              <a:t>Domain Disgust </a:t>
            </a:r>
            <a:r>
              <a:rPr lang="en-US" b="1" dirty="0" smtClean="0">
                <a:latin typeface="MS Reference Sans Serif" charset="0"/>
                <a:ea typeface="MS Reference Sans Serif" charset="0"/>
                <a:cs typeface="MS Reference Sans Serif" charset="0"/>
              </a:rPr>
              <a:t>Scale </a:t>
            </a:r>
            <a:r>
              <a:rPr lang="en-US" b="1" dirty="0" err="1" smtClean="0">
                <a:solidFill>
                  <a:srgbClr val="00B0F0"/>
                </a:solidFill>
                <a:latin typeface="MS Reference Sans Serif" charset="0"/>
                <a:ea typeface="MS Reference Sans Serif" charset="0"/>
                <a:cs typeface="MS Reference Sans Serif" charset="0"/>
              </a:rPr>
              <a:t>Tybur</a:t>
            </a:r>
            <a:r>
              <a:rPr lang="en-US" b="1" dirty="0">
                <a:solidFill>
                  <a:srgbClr val="00B0F0"/>
                </a:solidFill>
                <a:latin typeface="MS Reference Sans Serif" charset="0"/>
                <a:ea typeface="MS Reference Sans Serif" charset="0"/>
                <a:cs typeface="MS Reference Sans Serif" charset="0"/>
              </a:rPr>
              <a:t>, Lieberman, &amp; </a:t>
            </a:r>
            <a:r>
              <a:rPr lang="en-US" b="1" dirty="0" err="1">
                <a:solidFill>
                  <a:srgbClr val="00B0F0"/>
                </a:solidFill>
                <a:latin typeface="MS Reference Sans Serif" charset="0"/>
                <a:ea typeface="MS Reference Sans Serif" charset="0"/>
                <a:cs typeface="MS Reference Sans Serif" charset="0"/>
              </a:rPr>
              <a:t>Griskevicius</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2009</a:t>
            </a:r>
            <a:endParaRPr lang="en-US" b="1" dirty="0">
              <a:latin typeface="MS Reference Sans Serif" charset="0"/>
              <a:ea typeface="MS Reference Sans Serif" charset="0"/>
              <a:cs typeface="MS Reference Sans Serif" charset="0"/>
            </a:endParaRPr>
          </a:p>
          <a:p>
            <a:pPr marL="228600" lvl="1">
              <a:spcBef>
                <a:spcPts val="1000"/>
              </a:spcBef>
            </a:pPr>
            <a:endParaRPr lang="en-US" b="1" dirty="0" smtClean="0">
              <a:latin typeface="MS Reference Sans Serif" charset="0"/>
              <a:ea typeface="MS Reference Sans Serif" charset="0"/>
              <a:cs typeface="MS Reference Sans Serif" charset="0"/>
            </a:endParaRPr>
          </a:p>
          <a:p>
            <a:pPr marL="228600" lvl="1">
              <a:spcBef>
                <a:spcPts val="1000"/>
              </a:spcBef>
            </a:pPr>
            <a:endParaRPr lang="en-US" b="1" dirty="0">
              <a:latin typeface="MS Reference Sans Serif" charset="0"/>
              <a:ea typeface="MS Reference Sans Serif" charset="0"/>
              <a:cs typeface="MS Reference Sans Serif" charset="0"/>
            </a:endParaRPr>
          </a:p>
        </p:txBody>
      </p:sp>
      <p:sp>
        <p:nvSpPr>
          <p:cNvPr id="10" name="Text Placeholder 9"/>
          <p:cNvSpPr>
            <a:spLocks noGrp="1"/>
          </p:cNvSpPr>
          <p:nvPr>
            <p:ph type="body" sz="quarter" idx="3"/>
          </p:nvPr>
        </p:nvSpPr>
        <p:spPr/>
        <p:txBody>
          <a:bodyPr/>
          <a:lstStyle/>
          <a:p>
            <a:r>
              <a:rPr lang="en-US" dirty="0" smtClean="0">
                <a:latin typeface="MS Reference Sans Serif" charset="0"/>
                <a:ea typeface="MS Reference Sans Serif" charset="0"/>
                <a:cs typeface="MS Reference Sans Serif" charset="0"/>
              </a:rPr>
              <a:t>Physical harm concern</a:t>
            </a:r>
            <a:endParaRPr lang="en-US" dirty="0">
              <a:latin typeface="MS Reference Sans Serif" charset="0"/>
              <a:ea typeface="MS Reference Sans Serif" charset="0"/>
              <a:cs typeface="MS Reference Sans Serif" charset="0"/>
            </a:endParaRPr>
          </a:p>
        </p:txBody>
      </p:sp>
      <p:sp>
        <p:nvSpPr>
          <p:cNvPr id="11" name="Content Placeholder 10"/>
          <p:cNvSpPr>
            <a:spLocks noGrp="1"/>
          </p:cNvSpPr>
          <p:nvPr>
            <p:ph sz="quarter" idx="4"/>
          </p:nvPr>
        </p:nvSpPr>
        <p:spPr/>
        <p:txBody>
          <a:bodyPr/>
          <a:lstStyle/>
          <a:p>
            <a:pPr marL="228600" lvl="1">
              <a:spcBef>
                <a:spcPts val="1000"/>
              </a:spcBef>
            </a:pPr>
            <a:r>
              <a:rPr lang="en-US" b="1" dirty="0">
                <a:solidFill>
                  <a:srgbClr val="FFFF00"/>
                </a:solidFill>
                <a:latin typeface="MS Reference Sans Serif" charset="0"/>
                <a:ea typeface="MS Reference Sans Serif" charset="0"/>
                <a:cs typeface="MS Reference Sans Serif" charset="0"/>
              </a:rPr>
              <a:t>Belief in a Dangerous World </a:t>
            </a:r>
            <a:r>
              <a:rPr lang="en-US" b="1" dirty="0" err="1" smtClean="0">
                <a:solidFill>
                  <a:srgbClr val="00B0F0"/>
                </a:solidFill>
                <a:latin typeface="MS Reference Sans Serif" charset="0"/>
                <a:ea typeface="MS Reference Sans Serif" charset="0"/>
                <a:cs typeface="MS Reference Sans Serif" charset="0"/>
              </a:rPr>
              <a:t>Altemeyer</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1988</a:t>
            </a:r>
            <a:endParaRPr lang="en-US" b="1" dirty="0">
              <a:latin typeface="MS Reference Sans Serif" charset="0"/>
              <a:ea typeface="MS Reference Sans Serif" charset="0"/>
              <a:cs typeface="MS Reference Sans Serif" charset="0"/>
            </a:endParaRPr>
          </a:p>
          <a:p>
            <a:endParaRPr lang="en-US"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4946643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9599" y="2367171"/>
            <a:ext cx="9612803" cy="1446550"/>
          </a:xfrm>
          <a:prstGeom prst="rect">
            <a:avLst/>
          </a:prstGeom>
          <a:noFill/>
        </p:spPr>
        <p:txBody>
          <a:bodyPr wrap="square" rtlCol="0">
            <a:spAutoFit/>
          </a:bodyPr>
          <a:lstStyle/>
          <a:p>
            <a:pPr marL="742950" indent="-742950">
              <a:buFont typeface="+mj-lt"/>
              <a:buAutoNum type="arabicParenR"/>
            </a:pPr>
            <a:r>
              <a:rPr lang="en-US" sz="4400" b="1" dirty="0" smtClean="0">
                <a:latin typeface="MS Reference Sans Serif" charset="0"/>
                <a:ea typeface="MS Reference Sans Serif" charset="0"/>
                <a:cs typeface="MS Reference Sans Serif" charset="0"/>
              </a:rPr>
              <a:t>What </a:t>
            </a:r>
            <a:r>
              <a:rPr lang="en-US" sz="4400" b="1" dirty="0">
                <a:latin typeface="MS Reference Sans Serif" charset="0"/>
                <a:ea typeface="MS Reference Sans Serif" charset="0"/>
                <a:cs typeface="MS Reference Sans Serif" charset="0"/>
              </a:rPr>
              <a:t>does an infected person look like </a:t>
            </a:r>
            <a:r>
              <a:rPr lang="en-US" sz="4400" b="1" dirty="0" smtClean="0">
                <a:latin typeface="MS Reference Sans Serif" charset="0"/>
                <a:ea typeface="MS Reference Sans Serif" charset="0"/>
                <a:cs typeface="MS Reference Sans Serif" charset="0"/>
              </a:rPr>
              <a:t>in people’s minds?</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688001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766" y="893725"/>
            <a:ext cx="2529347" cy="584775"/>
          </a:xfrm>
          <a:prstGeom prst="rect">
            <a:avLst/>
          </a:prstGeom>
          <a:noFill/>
        </p:spPr>
        <p:txBody>
          <a:bodyPr wrap="none" rtlCol="0">
            <a:spAutoFit/>
          </a:bodyPr>
          <a:lstStyle/>
          <a:p>
            <a:r>
              <a:rPr lang="en-US" sz="3200" b="1" dirty="0">
                <a:latin typeface="MS Reference Sans Serif" charset="0"/>
                <a:ea typeface="MS Reference Sans Serif" charset="0"/>
                <a:cs typeface="MS Reference Sans Serif" charset="0"/>
              </a:rPr>
              <a:t>a</a:t>
            </a:r>
            <a:r>
              <a:rPr lang="en-US" sz="3200" b="1" dirty="0" smtClean="0">
                <a:latin typeface="MS Reference Sans Serif" charset="0"/>
                <a:ea typeface="MS Reference Sans Serif" charset="0"/>
                <a:cs typeface="MS Reference Sans Serif" charset="0"/>
              </a:rPr>
              <a:t>nti-Germy</a:t>
            </a:r>
            <a:endParaRPr lang="en-US" sz="3200" b="1" dirty="0">
              <a:latin typeface="MS Reference Sans Serif" charset="0"/>
              <a:ea typeface="MS Reference Sans Serif" charset="0"/>
              <a:cs typeface="MS Reference Sans Serif" charset="0"/>
            </a:endParaRPr>
          </a:p>
        </p:txBody>
      </p:sp>
      <p:sp>
        <p:nvSpPr>
          <p:cNvPr id="5" name="TextBox 4"/>
          <p:cNvSpPr txBox="1"/>
          <p:nvPr/>
        </p:nvSpPr>
        <p:spPr>
          <a:xfrm>
            <a:off x="8084905" y="893724"/>
            <a:ext cx="1562735"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endParaRPr lang="en-US" sz="3200" b="1" dirty="0">
              <a:latin typeface="MS Reference Sans Serif" charset="0"/>
              <a:ea typeface="MS Reference Sans Serif" charset="0"/>
              <a:cs typeface="MS Reference Sans Serif" charset="0"/>
            </a:endParaRPr>
          </a:p>
        </p:txBody>
      </p:sp>
      <p:sp>
        <p:nvSpPr>
          <p:cNvPr id="6" name="Rectangle 5"/>
          <p:cNvSpPr/>
          <p:nvPr/>
        </p:nvSpPr>
        <p:spPr>
          <a:xfrm>
            <a:off x="166797" y="6067672"/>
            <a:ext cx="4487089" cy="646331"/>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Generated using </a:t>
            </a:r>
            <a:r>
              <a:rPr lang="en-US" b="1" i="1" dirty="0" err="1" smtClean="0">
                <a:latin typeface="MS Reference Sans Serif" charset="0"/>
                <a:ea typeface="MS Reference Sans Serif" charset="0"/>
                <a:cs typeface="MS Reference Sans Serif" charset="0"/>
              </a:rPr>
              <a:t>rcicr</a:t>
            </a:r>
            <a:r>
              <a:rPr lang="en-US" b="1" dirty="0" smtClean="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Dotsch</a:t>
            </a:r>
            <a:r>
              <a:rPr lang="en-US" b="1" dirty="0" smtClean="0">
                <a:solidFill>
                  <a:srgbClr val="00B0F0"/>
                </a:solidFill>
                <a:latin typeface="MS Reference Sans Serif" charset="0"/>
                <a:ea typeface="MS Reference Sans Serif" charset="0"/>
                <a:cs typeface="MS Reference Sans Serif" charset="0"/>
              </a:rPr>
              <a:t>, 2016</a:t>
            </a:r>
            <a:endParaRPr lang="en-US" b="1" dirty="0" smtClean="0">
              <a:latin typeface="MS Reference Sans Serif" charset="0"/>
              <a:ea typeface="MS Reference Sans Serif" charset="0"/>
              <a:cs typeface="MS Reference Sans Serif" charset="0"/>
            </a:endParaRPr>
          </a:p>
          <a:p>
            <a:r>
              <a:rPr lang="en-US" b="1" dirty="0">
                <a:latin typeface="MS Reference Sans Serif" charset="0"/>
                <a:ea typeface="MS Reference Sans Serif" charset="0"/>
                <a:cs typeface="MS Reference Sans Serif" charset="0"/>
              </a:rPr>
              <a:t>Michigan undergraduates (</a:t>
            </a:r>
            <a:r>
              <a:rPr lang="en-US" b="1" i="1" dirty="0">
                <a:latin typeface="MS Reference Sans Serif" charset="0"/>
                <a:ea typeface="MS Reference Sans Serif" charset="0"/>
                <a:cs typeface="MS Reference Sans Serif" charset="0"/>
              </a:rPr>
              <a:t>N</a:t>
            </a:r>
            <a:r>
              <a:rPr lang="en-US" b="1" dirty="0">
                <a:latin typeface="MS Reference Sans Serif" charset="0"/>
                <a:ea typeface="MS Reference Sans Serif" charset="0"/>
                <a:cs typeface="MS Reference Sans Serif" charset="0"/>
              </a:rPr>
              <a:t> = 94</a:t>
            </a:r>
            <a:r>
              <a:rPr lang="en-US" b="1" dirty="0" smtClean="0">
                <a:latin typeface="MS Reference Sans Serif" charset="0"/>
                <a:ea typeface="MS Reference Sans Serif" charset="0"/>
                <a:cs typeface="MS Reference Sans Serif" charset="0"/>
              </a:rPr>
              <a:t>) </a:t>
            </a:r>
            <a:endParaRPr lang="en-US" b="1" dirty="0">
              <a:latin typeface="MS Reference Sans Serif" charset="0"/>
              <a:ea typeface="MS Reference Sans Serif" charset="0"/>
              <a:cs typeface="MS Reference Sans Serif"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640" y="1600200"/>
            <a:ext cx="3657600" cy="3657600"/>
          </a:xfrm>
          <a:prstGeom prst="rect">
            <a:avLst/>
          </a:prstGeom>
          <a:ln w="76200">
            <a:solidFill>
              <a:srgbClr val="3C99CF"/>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473" y="1600200"/>
            <a:ext cx="3657600" cy="3657600"/>
          </a:xfrm>
          <a:prstGeom prst="rect">
            <a:avLst/>
          </a:prstGeom>
          <a:ln w="76200">
            <a:solidFill>
              <a:srgbClr val="3C99CF"/>
            </a:solidFill>
          </a:ln>
        </p:spPr>
      </p:pic>
      <p:sp>
        <p:nvSpPr>
          <p:cNvPr id="2" name="Rectangle 1"/>
          <p:cNvSpPr/>
          <p:nvPr/>
        </p:nvSpPr>
        <p:spPr>
          <a:xfrm>
            <a:off x="7154257" y="5454986"/>
            <a:ext cx="3424029" cy="369332"/>
          </a:xfrm>
          <a:prstGeom prst="rect">
            <a:avLst/>
          </a:prstGeom>
        </p:spPr>
        <p:txBody>
          <a:bodyPr wrap="square">
            <a:spAutoFit/>
          </a:bodyPr>
          <a:lstStyle/>
          <a:p>
            <a:r>
              <a:rPr lang="en-US" b="1" dirty="0" smtClean="0">
                <a:solidFill>
                  <a:srgbClr val="FFFF00"/>
                </a:solidFill>
                <a:latin typeface="MS Reference Sans Serif" charset="0"/>
                <a:ea typeface="MS Reference Sans Serif" charset="0"/>
                <a:cs typeface="MS Reference Sans Serif" charset="0"/>
              </a:rPr>
              <a:t>Average of images selected </a:t>
            </a:r>
            <a:endParaRPr lang="en-US" b="1" dirty="0">
              <a:solidFill>
                <a:srgbClr val="FFFF00"/>
              </a:solidFill>
              <a:latin typeface="MS Reference Sans Serif" charset="0"/>
              <a:ea typeface="MS Reference Sans Serif" charset="0"/>
              <a:cs typeface="MS Reference Sans Serif" charset="0"/>
            </a:endParaRPr>
          </a:p>
        </p:txBody>
      </p:sp>
      <p:sp>
        <p:nvSpPr>
          <p:cNvPr id="8" name="Rectangle 7"/>
          <p:cNvSpPr/>
          <p:nvPr/>
        </p:nvSpPr>
        <p:spPr>
          <a:xfrm>
            <a:off x="1309951" y="5454986"/>
            <a:ext cx="3948975" cy="369332"/>
          </a:xfrm>
          <a:prstGeom prst="rect">
            <a:avLst/>
          </a:prstGeom>
        </p:spPr>
        <p:txBody>
          <a:bodyPr wrap="square">
            <a:spAutoFit/>
          </a:bodyPr>
          <a:lstStyle/>
          <a:p>
            <a:r>
              <a:rPr lang="en-US" b="1" dirty="0" smtClean="0">
                <a:solidFill>
                  <a:srgbClr val="FFFF00"/>
                </a:solidFill>
                <a:latin typeface="MS Reference Sans Serif" charset="0"/>
                <a:ea typeface="MS Reference Sans Serif" charset="0"/>
                <a:cs typeface="MS Reference Sans Serif" charset="0"/>
              </a:rPr>
              <a:t>Average of images </a:t>
            </a:r>
            <a:r>
              <a:rPr lang="en-US" b="1" u="sng" dirty="0" smtClean="0">
                <a:solidFill>
                  <a:srgbClr val="FFFF00"/>
                </a:solidFill>
                <a:latin typeface="MS Reference Sans Serif" charset="0"/>
                <a:ea typeface="MS Reference Sans Serif" charset="0"/>
                <a:cs typeface="MS Reference Sans Serif" charset="0"/>
              </a:rPr>
              <a:t>not</a:t>
            </a:r>
            <a:r>
              <a:rPr lang="en-US" b="1" dirty="0" smtClean="0">
                <a:solidFill>
                  <a:srgbClr val="FFFF00"/>
                </a:solidFill>
                <a:latin typeface="MS Reference Sans Serif" charset="0"/>
                <a:ea typeface="MS Reference Sans Serif" charset="0"/>
                <a:cs typeface="MS Reference Sans Serif" charset="0"/>
              </a:rPr>
              <a:t> selected</a:t>
            </a:r>
            <a:endParaRPr lang="en-US" b="1" dirty="0">
              <a:solidFill>
                <a:srgbClr val="FFFF00"/>
              </a:solidFill>
              <a:latin typeface="MS Reference Sans Serif" charset="0"/>
              <a:ea typeface="MS Reference Sans Serif" charset="0"/>
              <a:cs typeface="MS Reference Sans Serif" charset="0"/>
            </a:endParaRPr>
          </a:p>
        </p:txBody>
      </p:sp>
      <p:sp>
        <p:nvSpPr>
          <p:cNvPr id="3" name="Rectangle 2"/>
          <p:cNvSpPr/>
          <p:nvPr/>
        </p:nvSpPr>
        <p:spPr>
          <a:xfrm>
            <a:off x="6465971" y="685800"/>
            <a:ext cx="4800600" cy="5486400"/>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4138" y="685800"/>
            <a:ext cx="4800600" cy="5486400"/>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US" sz="3600" dirty="0" smtClean="0">
                <a:solidFill>
                  <a:srgbClr val="FFFF00"/>
                </a:solidFill>
                <a:latin typeface="MS Reference Sans Serif" charset="0"/>
                <a:ea typeface="MS Reference Sans Serif" charset="0"/>
                <a:cs typeface="MS Reference Sans Serif" charset="0"/>
              </a:rPr>
              <a:t>Germ Aversion</a:t>
            </a:r>
            <a:r>
              <a:rPr lang="en-US" sz="3600" dirty="0" smtClean="0">
                <a:latin typeface="MS Reference Sans Serif" charset="0"/>
                <a:ea typeface="MS Reference Sans Serif" charset="0"/>
                <a:cs typeface="MS Reference Sans Serif" charset="0"/>
              </a:rPr>
              <a:t> </a:t>
            </a:r>
            <a:r>
              <a:rPr lang="en-US" sz="3600" dirty="0" smtClean="0">
                <a:latin typeface="MS Reference Sans Serif" charset="0"/>
                <a:ea typeface="MS Reference Sans Serif" charset="0"/>
                <a:cs typeface="MS Reference Sans Serif" charset="0"/>
              </a:rPr>
              <a:t>subscale quantiles</a:t>
            </a:r>
            <a:endParaRPr lang="en-US" sz="3600" dirty="0">
              <a:latin typeface="MS Reference Sans Serif" charset="0"/>
              <a:ea typeface="MS Reference Sans Serif" charset="0"/>
              <a:cs typeface="MS Reference Sans Serif" charset="0"/>
            </a:endParaRPr>
          </a:p>
        </p:txBody>
      </p:sp>
      <p:sp>
        <p:nvSpPr>
          <p:cNvPr id="17" name="TextBox 16"/>
          <p:cNvSpPr txBox="1"/>
          <p:nvPr/>
        </p:nvSpPr>
        <p:spPr>
          <a:xfrm>
            <a:off x="2979083" y="6052165"/>
            <a:ext cx="1744388"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[0-33%]</a:t>
            </a:r>
            <a:endParaRPr lang="en-US" sz="2800" b="1" dirty="0">
              <a:latin typeface="MS Reference Sans Serif" charset="0"/>
              <a:ea typeface="MS Reference Sans Serif" charset="0"/>
              <a:cs typeface="MS Reference Sans Serif" charset="0"/>
            </a:endParaRPr>
          </a:p>
        </p:txBody>
      </p:sp>
      <p:sp>
        <p:nvSpPr>
          <p:cNvPr id="18" name="TextBox 17"/>
          <p:cNvSpPr txBox="1"/>
          <p:nvPr/>
        </p:nvSpPr>
        <p:spPr>
          <a:xfrm>
            <a:off x="5128013" y="6052165"/>
            <a:ext cx="1972015"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(33-66%]</a:t>
            </a:r>
            <a:endParaRPr lang="en-US" sz="2800" b="1" dirty="0">
              <a:latin typeface="MS Reference Sans Serif" charset="0"/>
              <a:ea typeface="MS Reference Sans Serif" charset="0"/>
              <a:cs typeface="MS Reference Sans Serif" charset="0"/>
            </a:endParaRPr>
          </a:p>
        </p:txBody>
      </p:sp>
      <p:sp>
        <p:nvSpPr>
          <p:cNvPr id="19" name="TextBox 18"/>
          <p:cNvSpPr txBox="1"/>
          <p:nvPr/>
        </p:nvSpPr>
        <p:spPr>
          <a:xfrm>
            <a:off x="7276944" y="6052165"/>
            <a:ext cx="2199641" cy="523220"/>
          </a:xfrm>
          <a:prstGeom prst="rect">
            <a:avLst/>
          </a:prstGeom>
          <a:noFill/>
        </p:spPr>
        <p:txBody>
          <a:bodyPr wrap="none" rtlCol="0">
            <a:spAutoFit/>
          </a:bodyPr>
          <a:lstStyle/>
          <a:p>
            <a:r>
              <a:rPr lang="en-US" sz="2800" b="1">
                <a:latin typeface="MS Reference Sans Serif" charset="0"/>
                <a:ea typeface="MS Reference Sans Serif" charset="0"/>
                <a:cs typeface="MS Reference Sans Serif" charset="0"/>
              </a:rPr>
              <a:t>(</a:t>
            </a:r>
            <a:r>
              <a:rPr lang="en-US" sz="2800" b="1" smtClean="0">
                <a:latin typeface="MS Reference Sans Serif" charset="0"/>
                <a:ea typeface="MS Reference Sans Serif" charset="0"/>
                <a:cs typeface="MS Reference Sans Serif" charset="0"/>
              </a:rPr>
              <a:t>66-100%]</a:t>
            </a:r>
            <a:endParaRPr lang="en-US" sz="2800" b="1" dirty="0">
              <a:latin typeface="MS Reference Sans Serif" charset="0"/>
              <a:ea typeface="MS Reference Sans Serif" charset="0"/>
              <a:cs typeface="MS Reference Sans Serif" charset="0"/>
            </a:endParaRPr>
          </a:p>
        </p:txBody>
      </p:sp>
      <p:sp>
        <p:nvSpPr>
          <p:cNvPr id="25" name="TextBox 24"/>
          <p:cNvSpPr txBox="1"/>
          <p:nvPr/>
        </p:nvSpPr>
        <p:spPr>
          <a:xfrm>
            <a:off x="309997" y="2627909"/>
            <a:ext cx="2236510" cy="523220"/>
          </a:xfrm>
          <a:prstGeom prst="rect">
            <a:avLst/>
          </a:prstGeom>
          <a:noFill/>
        </p:spPr>
        <p:txBody>
          <a:bodyPr wrap="none" rtlCol="0">
            <a:spAutoFit/>
          </a:bodyPr>
          <a:lstStyle/>
          <a:p>
            <a:r>
              <a:rPr lang="en-US" sz="2800" b="1" dirty="0">
                <a:latin typeface="MS Reference Sans Serif" charset="0"/>
                <a:ea typeface="MS Reference Sans Serif" charset="0"/>
                <a:cs typeface="MS Reference Sans Serif" charset="0"/>
              </a:rPr>
              <a:t>a</a:t>
            </a:r>
            <a:r>
              <a:rPr lang="en-US" sz="2800" b="1" dirty="0" smtClean="0">
                <a:latin typeface="MS Reference Sans Serif" charset="0"/>
                <a:ea typeface="MS Reference Sans Serif" charset="0"/>
                <a:cs typeface="MS Reference Sans Serif" charset="0"/>
              </a:rPr>
              <a:t>nti-Germy</a:t>
            </a:r>
            <a:endParaRPr lang="en-US" sz="2800" b="1" dirty="0">
              <a:latin typeface="MS Reference Sans Serif" charset="0"/>
              <a:ea typeface="MS Reference Sans Serif" charset="0"/>
              <a:cs typeface="MS Reference Sans Serif" charset="0"/>
            </a:endParaRPr>
          </a:p>
        </p:txBody>
      </p:sp>
      <p:sp>
        <p:nvSpPr>
          <p:cNvPr id="26" name="TextBox 25"/>
          <p:cNvSpPr txBox="1"/>
          <p:nvPr/>
        </p:nvSpPr>
        <p:spPr>
          <a:xfrm>
            <a:off x="1156383" y="4797237"/>
            <a:ext cx="1390124"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Germy</a:t>
            </a:r>
            <a:endParaRPr lang="en-US" sz="2800" b="1" dirty="0">
              <a:latin typeface="MS Reference Sans Serif" charset="0"/>
              <a:ea typeface="MS Reference Sans Serif" charset="0"/>
              <a:cs typeface="MS Reference Sans Serif"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77" y="1964689"/>
            <a:ext cx="1828800" cy="1828800"/>
          </a:xfrm>
          <a:prstGeom prst="rect">
            <a:avLst/>
          </a:prstGeom>
          <a:ln w="76200">
            <a:solidFill>
              <a:srgbClr val="3C99CF"/>
            </a:solid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194" y="1964689"/>
            <a:ext cx="1828800" cy="1828800"/>
          </a:xfrm>
          <a:prstGeom prst="rect">
            <a:avLst/>
          </a:prstGeom>
          <a:ln w="76200">
            <a:solidFill>
              <a:srgbClr val="3C99CF"/>
            </a:solidFill>
          </a:ln>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511" y="1964689"/>
            <a:ext cx="1828800" cy="1828800"/>
          </a:xfrm>
          <a:prstGeom prst="rect">
            <a:avLst/>
          </a:prstGeom>
          <a:ln w="76200">
            <a:solidFill>
              <a:srgbClr val="3C99CF"/>
            </a:solidFill>
          </a:ln>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877" y="4144447"/>
            <a:ext cx="1828800" cy="1828800"/>
          </a:xfrm>
          <a:prstGeom prst="rect">
            <a:avLst/>
          </a:prstGeom>
          <a:ln w="76200">
            <a:solidFill>
              <a:srgbClr val="3C99CF"/>
            </a:solidFill>
          </a:ln>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1194" y="4144447"/>
            <a:ext cx="1828800" cy="1828800"/>
          </a:xfrm>
          <a:prstGeom prst="rect">
            <a:avLst/>
          </a:prstGeom>
          <a:ln w="76200">
            <a:solidFill>
              <a:srgbClr val="3C99CF"/>
            </a:solidFill>
          </a:ln>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5511" y="4144447"/>
            <a:ext cx="1828800" cy="1828800"/>
          </a:xfrm>
          <a:prstGeom prst="rect">
            <a:avLst/>
          </a:prstGeom>
          <a:ln w="76200">
            <a:solidFill>
              <a:srgbClr val="3C99CF"/>
            </a:solidFill>
          </a:ln>
        </p:spPr>
      </p:pic>
      <p:sp>
        <p:nvSpPr>
          <p:cNvPr id="14" name="TextBox 13"/>
          <p:cNvSpPr txBox="1"/>
          <p:nvPr/>
        </p:nvSpPr>
        <p:spPr>
          <a:xfrm>
            <a:off x="3144192"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33</a:t>
            </a:r>
            <a:endParaRPr lang="en-US" sz="2800" b="1" dirty="0">
              <a:latin typeface="MS Reference Sans Serif" charset="0"/>
              <a:ea typeface="MS Reference Sans Serif" charset="0"/>
              <a:cs typeface="MS Reference Sans Serif" charset="0"/>
            </a:endParaRPr>
          </a:p>
        </p:txBody>
      </p:sp>
      <p:sp>
        <p:nvSpPr>
          <p:cNvPr id="15" name="TextBox 14"/>
          <p:cNvSpPr txBox="1"/>
          <p:nvPr/>
        </p:nvSpPr>
        <p:spPr>
          <a:xfrm>
            <a:off x="5406935"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33</a:t>
            </a:r>
            <a:endParaRPr lang="en-US" sz="2800" b="1" dirty="0">
              <a:latin typeface="MS Reference Sans Serif" charset="0"/>
              <a:ea typeface="MS Reference Sans Serif" charset="0"/>
              <a:cs typeface="MS Reference Sans Serif" charset="0"/>
            </a:endParaRPr>
          </a:p>
        </p:txBody>
      </p:sp>
      <p:sp>
        <p:nvSpPr>
          <p:cNvPr id="16" name="TextBox 15"/>
          <p:cNvSpPr txBox="1"/>
          <p:nvPr/>
        </p:nvSpPr>
        <p:spPr>
          <a:xfrm>
            <a:off x="7669678"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28</a:t>
            </a:r>
            <a:endParaRPr lang="en-US" sz="2800" b="1" dirty="0">
              <a:latin typeface="MS Reference Sans Serif" charset="0"/>
              <a:ea typeface="MS Reference Sans Serif" charset="0"/>
              <a:cs typeface="MS Reference Sans Serif" charset="0"/>
            </a:endParaRPr>
          </a:p>
        </p:txBody>
      </p:sp>
      <p:sp>
        <p:nvSpPr>
          <p:cNvPr id="28" name="Title 6"/>
          <p:cNvSpPr txBox="1">
            <a:spLocks/>
          </p:cNvSpPr>
          <p:nvPr/>
        </p:nvSpPr>
        <p:spPr>
          <a:xfrm>
            <a:off x="9607907" y="6052165"/>
            <a:ext cx="2343706" cy="5455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b="1" dirty="0" smtClean="0">
                <a:latin typeface="MS Reference Sans Serif" charset="0"/>
                <a:ea typeface="MS Reference Sans Serif" charset="0"/>
                <a:cs typeface="MS Reference Sans Serif" charset="0"/>
              </a:rPr>
              <a:t>Also created images for </a:t>
            </a:r>
            <a:r>
              <a:rPr lang="en-US" sz="1400" b="1" dirty="0" smtClean="0">
                <a:solidFill>
                  <a:srgbClr val="FFFF00"/>
                </a:solidFill>
                <a:latin typeface="MS Reference Sans Serif" charset="0"/>
                <a:ea typeface="MS Reference Sans Serif" charset="0"/>
                <a:cs typeface="MS Reference Sans Serif" charset="0"/>
              </a:rPr>
              <a:t>Perceived </a:t>
            </a:r>
            <a:r>
              <a:rPr lang="en-US" sz="1400" b="1" dirty="0" err="1" smtClean="0">
                <a:solidFill>
                  <a:srgbClr val="FFFF00"/>
                </a:solidFill>
                <a:latin typeface="MS Reference Sans Serif" charset="0"/>
                <a:ea typeface="MS Reference Sans Serif" charset="0"/>
                <a:cs typeface="MS Reference Sans Serif" charset="0"/>
              </a:rPr>
              <a:t>Infectability</a:t>
            </a:r>
            <a:endParaRPr lang="en-US" sz="1400" b="1" dirty="0" smtClean="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1869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par>
                                <p:cTn id="33" presetID="9"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US" sz="3600" dirty="0" smtClean="0">
                <a:solidFill>
                  <a:srgbClr val="FFFF00"/>
                </a:solidFill>
                <a:latin typeface="MS Reference Sans Serif" charset="0"/>
                <a:ea typeface="MS Reference Sans Serif" charset="0"/>
                <a:cs typeface="MS Reference Sans Serif" charset="0"/>
              </a:rPr>
              <a:t>Belief in a Dangerous World</a:t>
            </a:r>
            <a:r>
              <a:rPr lang="en-US" sz="3600" dirty="0" smtClean="0">
                <a:latin typeface="MS Reference Sans Serif" charset="0"/>
                <a:ea typeface="MS Reference Sans Serif" charset="0"/>
                <a:cs typeface="MS Reference Sans Serif" charset="0"/>
              </a:rPr>
              <a:t> quantiles</a:t>
            </a:r>
            <a:endParaRPr lang="en-US" sz="3600" dirty="0">
              <a:latin typeface="MS Reference Sans Serif" charset="0"/>
              <a:ea typeface="MS Reference Sans Serif" charset="0"/>
              <a:cs typeface="MS Reference Sans Serif" charset="0"/>
            </a:endParaRPr>
          </a:p>
        </p:txBody>
      </p:sp>
      <p:sp>
        <p:nvSpPr>
          <p:cNvPr id="20" name="TextBox 19"/>
          <p:cNvSpPr txBox="1"/>
          <p:nvPr/>
        </p:nvSpPr>
        <p:spPr>
          <a:xfrm>
            <a:off x="309997" y="2627909"/>
            <a:ext cx="2236510" cy="523220"/>
          </a:xfrm>
          <a:prstGeom prst="rect">
            <a:avLst/>
          </a:prstGeom>
          <a:noFill/>
        </p:spPr>
        <p:txBody>
          <a:bodyPr wrap="none" rtlCol="0">
            <a:spAutoFit/>
          </a:bodyPr>
          <a:lstStyle/>
          <a:p>
            <a:r>
              <a:rPr lang="en-US" sz="2800" b="1" dirty="0">
                <a:latin typeface="MS Reference Sans Serif" charset="0"/>
                <a:ea typeface="MS Reference Sans Serif" charset="0"/>
                <a:cs typeface="MS Reference Sans Serif" charset="0"/>
              </a:rPr>
              <a:t>a</a:t>
            </a:r>
            <a:r>
              <a:rPr lang="en-US" sz="2800" b="1" dirty="0" smtClean="0">
                <a:latin typeface="MS Reference Sans Serif" charset="0"/>
                <a:ea typeface="MS Reference Sans Serif" charset="0"/>
                <a:cs typeface="MS Reference Sans Serif" charset="0"/>
              </a:rPr>
              <a:t>nti-Germy</a:t>
            </a:r>
            <a:endParaRPr lang="en-US" sz="2800" b="1" dirty="0">
              <a:latin typeface="MS Reference Sans Serif" charset="0"/>
              <a:ea typeface="MS Reference Sans Serif" charset="0"/>
              <a:cs typeface="MS Reference Sans Serif" charset="0"/>
            </a:endParaRPr>
          </a:p>
        </p:txBody>
      </p:sp>
      <p:sp>
        <p:nvSpPr>
          <p:cNvPr id="21" name="TextBox 20"/>
          <p:cNvSpPr txBox="1"/>
          <p:nvPr/>
        </p:nvSpPr>
        <p:spPr>
          <a:xfrm>
            <a:off x="1156383" y="4797237"/>
            <a:ext cx="1390124"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Germy</a:t>
            </a:r>
            <a:endParaRPr lang="en-US" sz="2800" b="1" dirty="0">
              <a:latin typeface="MS Reference Sans Serif" charset="0"/>
              <a:ea typeface="MS Reference Sans Serif" charset="0"/>
              <a:cs typeface="MS Reference Sans Serif" charset="0"/>
            </a:endParaRPr>
          </a:p>
        </p:txBody>
      </p:sp>
      <p:sp>
        <p:nvSpPr>
          <p:cNvPr id="22" name="TextBox 21"/>
          <p:cNvSpPr txBox="1"/>
          <p:nvPr/>
        </p:nvSpPr>
        <p:spPr>
          <a:xfrm>
            <a:off x="2979083" y="6052165"/>
            <a:ext cx="1744388"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[0-33%]</a:t>
            </a:r>
            <a:endParaRPr lang="en-US" sz="2800" b="1" dirty="0">
              <a:latin typeface="MS Reference Sans Serif" charset="0"/>
              <a:ea typeface="MS Reference Sans Serif" charset="0"/>
              <a:cs typeface="MS Reference Sans Serif" charset="0"/>
            </a:endParaRPr>
          </a:p>
        </p:txBody>
      </p:sp>
      <p:sp>
        <p:nvSpPr>
          <p:cNvPr id="23" name="TextBox 22"/>
          <p:cNvSpPr txBox="1"/>
          <p:nvPr/>
        </p:nvSpPr>
        <p:spPr>
          <a:xfrm>
            <a:off x="5128013" y="6052165"/>
            <a:ext cx="1972015"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(33-66%]</a:t>
            </a:r>
            <a:endParaRPr lang="en-US" sz="2800" b="1" dirty="0">
              <a:latin typeface="MS Reference Sans Serif" charset="0"/>
              <a:ea typeface="MS Reference Sans Serif" charset="0"/>
              <a:cs typeface="MS Reference Sans Serif" charset="0"/>
            </a:endParaRPr>
          </a:p>
        </p:txBody>
      </p:sp>
      <p:sp>
        <p:nvSpPr>
          <p:cNvPr id="24" name="TextBox 23"/>
          <p:cNvSpPr txBox="1"/>
          <p:nvPr/>
        </p:nvSpPr>
        <p:spPr>
          <a:xfrm>
            <a:off x="7276944" y="6052165"/>
            <a:ext cx="2199641" cy="523220"/>
          </a:xfrm>
          <a:prstGeom prst="rect">
            <a:avLst/>
          </a:prstGeom>
          <a:noFill/>
        </p:spPr>
        <p:txBody>
          <a:bodyPr wrap="none" rtlCol="0">
            <a:spAutoFit/>
          </a:bodyPr>
          <a:lstStyle/>
          <a:p>
            <a:r>
              <a:rPr lang="en-US" sz="2800" b="1">
                <a:latin typeface="MS Reference Sans Serif" charset="0"/>
                <a:ea typeface="MS Reference Sans Serif" charset="0"/>
                <a:cs typeface="MS Reference Sans Serif" charset="0"/>
              </a:rPr>
              <a:t>(</a:t>
            </a:r>
            <a:r>
              <a:rPr lang="en-US" sz="2800" b="1" smtClean="0">
                <a:latin typeface="MS Reference Sans Serif" charset="0"/>
                <a:ea typeface="MS Reference Sans Serif" charset="0"/>
                <a:cs typeface="MS Reference Sans Serif" charset="0"/>
              </a:rPr>
              <a:t>66-100%]</a:t>
            </a:r>
            <a:endParaRPr lang="en-US" sz="2800" b="1" dirty="0">
              <a:latin typeface="MS Reference Sans Serif" charset="0"/>
              <a:ea typeface="MS Reference Sans Serif" charset="0"/>
              <a:cs typeface="MS Reference Sans Serif"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77" y="1975119"/>
            <a:ext cx="1828800" cy="1828800"/>
          </a:xfrm>
          <a:prstGeom prst="rect">
            <a:avLst/>
          </a:prstGeom>
          <a:ln w="76200">
            <a:solidFill>
              <a:srgbClr val="3C99CF"/>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621" y="1975119"/>
            <a:ext cx="1828800" cy="1828800"/>
          </a:xfrm>
          <a:prstGeom prst="rect">
            <a:avLst/>
          </a:prstGeom>
          <a:ln w="76200">
            <a:solidFill>
              <a:srgbClr val="3C99CF"/>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365" y="1975119"/>
            <a:ext cx="1828800" cy="1828800"/>
          </a:xfrm>
          <a:prstGeom prst="rect">
            <a:avLst/>
          </a:prstGeom>
          <a:ln w="76200">
            <a:solidFill>
              <a:srgbClr val="3C99CF"/>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877" y="4144447"/>
            <a:ext cx="1828800" cy="1828800"/>
          </a:xfrm>
          <a:prstGeom prst="rect">
            <a:avLst/>
          </a:prstGeom>
          <a:ln w="76200">
            <a:solidFill>
              <a:srgbClr val="3C99CF"/>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9621" y="4144447"/>
            <a:ext cx="1828800" cy="1828800"/>
          </a:xfrm>
          <a:prstGeom prst="rect">
            <a:avLst/>
          </a:prstGeom>
          <a:ln w="76200">
            <a:solidFill>
              <a:srgbClr val="3C99CF"/>
            </a:solid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365" y="4144447"/>
            <a:ext cx="1828800" cy="1828800"/>
          </a:xfrm>
          <a:prstGeom prst="rect">
            <a:avLst/>
          </a:prstGeom>
          <a:ln w="76200">
            <a:solidFill>
              <a:srgbClr val="3C99CF"/>
            </a:solidFill>
          </a:ln>
        </p:spPr>
      </p:pic>
      <p:sp>
        <p:nvSpPr>
          <p:cNvPr id="25" name="TextBox 24"/>
          <p:cNvSpPr txBox="1"/>
          <p:nvPr/>
        </p:nvSpPr>
        <p:spPr>
          <a:xfrm>
            <a:off x="3144192"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34</a:t>
            </a:r>
            <a:endParaRPr lang="en-US" sz="2800" b="1" dirty="0">
              <a:latin typeface="MS Reference Sans Serif" charset="0"/>
              <a:ea typeface="MS Reference Sans Serif" charset="0"/>
              <a:cs typeface="MS Reference Sans Serif" charset="0"/>
            </a:endParaRPr>
          </a:p>
        </p:txBody>
      </p:sp>
      <p:sp>
        <p:nvSpPr>
          <p:cNvPr id="26" name="TextBox 25"/>
          <p:cNvSpPr txBox="1"/>
          <p:nvPr/>
        </p:nvSpPr>
        <p:spPr>
          <a:xfrm>
            <a:off x="5406935"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29</a:t>
            </a:r>
            <a:endParaRPr lang="en-US" sz="2800" b="1" dirty="0">
              <a:latin typeface="MS Reference Sans Serif" charset="0"/>
              <a:ea typeface="MS Reference Sans Serif" charset="0"/>
              <a:cs typeface="MS Reference Sans Serif" charset="0"/>
            </a:endParaRPr>
          </a:p>
        </p:txBody>
      </p:sp>
      <p:sp>
        <p:nvSpPr>
          <p:cNvPr id="27" name="TextBox 26"/>
          <p:cNvSpPr txBox="1"/>
          <p:nvPr/>
        </p:nvSpPr>
        <p:spPr>
          <a:xfrm>
            <a:off x="7669678"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31</a:t>
            </a:r>
            <a:endParaRPr lang="en-US" sz="28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5628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ssolve">
                                      <p:cBhvr>
                                        <p:cTn id="41" dur="500"/>
                                        <p:tgtEl>
                                          <p:spTgt spid="2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dissolv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320" y="1102059"/>
            <a:ext cx="914400" cy="914400"/>
          </a:xfrm>
          <a:prstGeom prst="rect">
            <a:avLst/>
          </a:prstGeom>
          <a:ln w="57150">
            <a:solidFill>
              <a:srgbClr val="3C99CF"/>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184" y="1095993"/>
            <a:ext cx="914400" cy="914400"/>
          </a:xfrm>
          <a:prstGeom prst="rect">
            <a:avLst/>
          </a:prstGeom>
          <a:ln w="57150">
            <a:solidFill>
              <a:srgbClr val="3C99CF"/>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403" y="2439541"/>
            <a:ext cx="914400" cy="914400"/>
          </a:xfrm>
          <a:prstGeom prst="rect">
            <a:avLst/>
          </a:prstGeom>
          <a:ln w="57150">
            <a:solidFill>
              <a:srgbClr val="3C99CF"/>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2320" y="2439541"/>
            <a:ext cx="914400" cy="914400"/>
          </a:xfrm>
          <a:prstGeom prst="rect">
            <a:avLst/>
          </a:prstGeom>
          <a:ln w="57150">
            <a:solidFill>
              <a:srgbClr val="3C99CF"/>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2237" y="2439541"/>
            <a:ext cx="914400" cy="914400"/>
          </a:xfrm>
          <a:prstGeom prst="rect">
            <a:avLst/>
          </a:prstGeom>
          <a:ln w="57150">
            <a:solidFill>
              <a:srgbClr val="3C99CF"/>
            </a:solidFill>
          </a:ln>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6150" y="5114505"/>
            <a:ext cx="914400" cy="914400"/>
          </a:xfrm>
          <a:prstGeom prst="rect">
            <a:avLst/>
          </a:prstGeom>
          <a:ln w="57150">
            <a:solidFill>
              <a:srgbClr val="3C99CF"/>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161" y="5114505"/>
            <a:ext cx="914400" cy="914400"/>
          </a:xfrm>
          <a:prstGeom prst="rect">
            <a:avLst/>
          </a:prstGeom>
          <a:ln w="57150">
            <a:solidFill>
              <a:srgbClr val="3C99CF"/>
            </a:solidFill>
          </a:ln>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3078" y="5114505"/>
            <a:ext cx="914400" cy="914400"/>
          </a:xfrm>
          <a:prstGeom prst="rect">
            <a:avLst/>
          </a:prstGeom>
          <a:ln w="57150">
            <a:solidFill>
              <a:srgbClr val="3C99CF"/>
            </a:solidFill>
          </a:ln>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4267" y="2439541"/>
            <a:ext cx="914400" cy="914400"/>
          </a:xfrm>
          <a:prstGeom prst="rect">
            <a:avLst/>
          </a:prstGeom>
          <a:ln w="57150">
            <a:solidFill>
              <a:srgbClr val="3C99CF"/>
            </a:solidFill>
          </a:ln>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4184" y="2439541"/>
            <a:ext cx="914400" cy="914400"/>
          </a:xfrm>
          <a:prstGeom prst="rect">
            <a:avLst/>
          </a:prstGeom>
          <a:ln w="57150">
            <a:solidFill>
              <a:srgbClr val="3C99CF"/>
            </a:solidFill>
          </a:ln>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4101" y="2439541"/>
            <a:ext cx="914400" cy="914400"/>
          </a:xfrm>
          <a:prstGeom prst="rect">
            <a:avLst/>
          </a:prstGeom>
          <a:ln w="57150">
            <a:solidFill>
              <a:srgbClr val="3C99CF"/>
            </a:solidFill>
          </a:ln>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4267" y="5102373"/>
            <a:ext cx="914400" cy="914400"/>
          </a:xfrm>
          <a:prstGeom prst="rect">
            <a:avLst/>
          </a:prstGeom>
          <a:ln w="57150">
            <a:solidFill>
              <a:srgbClr val="3C99CF"/>
            </a:solidFill>
          </a:ln>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14184" y="5114505"/>
            <a:ext cx="914400" cy="914400"/>
          </a:xfrm>
          <a:prstGeom prst="rect">
            <a:avLst/>
          </a:prstGeom>
          <a:ln w="57150">
            <a:solidFill>
              <a:srgbClr val="3C99CF"/>
            </a:solidFill>
          </a:ln>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64101" y="5114505"/>
            <a:ext cx="914400" cy="914400"/>
          </a:xfrm>
          <a:prstGeom prst="rect">
            <a:avLst/>
          </a:prstGeom>
          <a:ln w="57150">
            <a:solidFill>
              <a:srgbClr val="3C99CF"/>
            </a:solidFill>
          </a:ln>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2403" y="3777023"/>
            <a:ext cx="914400" cy="914400"/>
          </a:xfrm>
          <a:prstGeom prst="rect">
            <a:avLst/>
          </a:prstGeom>
          <a:ln w="57150">
            <a:solidFill>
              <a:srgbClr val="3C99CF"/>
            </a:solidFill>
          </a:ln>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12320" y="3777023"/>
            <a:ext cx="914400" cy="914400"/>
          </a:xfrm>
          <a:prstGeom prst="rect">
            <a:avLst/>
          </a:prstGeom>
          <a:ln w="57150">
            <a:solidFill>
              <a:srgbClr val="3C99CF"/>
            </a:solidFill>
          </a:ln>
        </p:spPr>
      </p:pic>
      <p:pic>
        <p:nvPicPr>
          <p:cNvPr id="20" name="Pictur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62237" y="3777023"/>
            <a:ext cx="914400" cy="914400"/>
          </a:xfrm>
          <a:prstGeom prst="rect">
            <a:avLst/>
          </a:prstGeom>
          <a:ln w="57150">
            <a:solidFill>
              <a:srgbClr val="3C99CF"/>
            </a:solidFill>
          </a:ln>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64267" y="3770957"/>
            <a:ext cx="914400" cy="914400"/>
          </a:xfrm>
          <a:prstGeom prst="rect">
            <a:avLst/>
          </a:prstGeom>
          <a:ln w="57150">
            <a:solidFill>
              <a:srgbClr val="3C99CF"/>
            </a:solidFill>
          </a:ln>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14184" y="3770957"/>
            <a:ext cx="914400" cy="914400"/>
          </a:xfrm>
          <a:prstGeom prst="rect">
            <a:avLst/>
          </a:prstGeom>
          <a:ln w="57150">
            <a:solidFill>
              <a:srgbClr val="3C99CF"/>
            </a:solidFill>
          </a:ln>
        </p:spPr>
      </p:pic>
      <p:pic>
        <p:nvPicPr>
          <p:cNvPr id="23" name="Pictur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64101" y="3770957"/>
            <a:ext cx="914400" cy="914400"/>
          </a:xfrm>
          <a:prstGeom prst="rect">
            <a:avLst/>
          </a:prstGeom>
          <a:ln w="57150">
            <a:solidFill>
              <a:srgbClr val="3C99CF"/>
            </a:solidFill>
          </a:ln>
        </p:spPr>
      </p:pic>
      <p:sp>
        <p:nvSpPr>
          <p:cNvPr id="25" name="TextBox 24"/>
          <p:cNvSpPr txBox="1"/>
          <p:nvPr/>
        </p:nvSpPr>
        <p:spPr>
          <a:xfrm>
            <a:off x="511835" y="2505670"/>
            <a:ext cx="1403443" cy="923330"/>
          </a:xfrm>
          <a:prstGeom prst="rect">
            <a:avLst/>
          </a:prstGeom>
          <a:noFill/>
        </p:spPr>
        <p:txBody>
          <a:bodyPr wrap="square" rtlCol="0">
            <a:spAutoFit/>
          </a:bodyPr>
          <a:lstStyle/>
          <a:p>
            <a:r>
              <a:rPr lang="en-US" b="1" dirty="0" smtClean="0">
                <a:solidFill>
                  <a:srgbClr val="FFFF00"/>
                </a:solidFill>
                <a:latin typeface="MS Reference Sans Serif" charset="0"/>
                <a:ea typeface="MS Reference Sans Serif" charset="0"/>
                <a:cs typeface="MS Reference Sans Serif" charset="0"/>
              </a:rPr>
              <a:t>Germ Aversion</a:t>
            </a:r>
          </a:p>
          <a:p>
            <a:r>
              <a:rPr lang="en-US" b="1" dirty="0" smtClean="0">
                <a:solidFill>
                  <a:srgbClr val="FFFF00"/>
                </a:solidFill>
                <a:latin typeface="MS Reference Sans Serif" charset="0"/>
                <a:ea typeface="MS Reference Sans Serif" charset="0"/>
                <a:cs typeface="MS Reference Sans Serif" charset="0"/>
              </a:rPr>
              <a:t>(α = .73)</a:t>
            </a:r>
            <a:endParaRPr lang="en-US" b="1" dirty="0">
              <a:solidFill>
                <a:srgbClr val="FFFF00"/>
              </a:solidFill>
              <a:latin typeface="MS Reference Sans Serif" charset="0"/>
              <a:ea typeface="MS Reference Sans Serif" charset="0"/>
              <a:cs typeface="MS Reference Sans Serif" charset="0"/>
            </a:endParaRPr>
          </a:p>
        </p:txBody>
      </p:sp>
      <p:sp>
        <p:nvSpPr>
          <p:cNvPr id="26" name="TextBox 25"/>
          <p:cNvSpPr txBox="1"/>
          <p:nvPr/>
        </p:nvSpPr>
        <p:spPr>
          <a:xfrm>
            <a:off x="470327" y="3799556"/>
            <a:ext cx="1597829" cy="923330"/>
          </a:xfrm>
          <a:prstGeom prst="rect">
            <a:avLst/>
          </a:prstGeom>
          <a:noFill/>
        </p:spPr>
        <p:txBody>
          <a:bodyPr wrap="square" rtlCol="0">
            <a:spAutoFit/>
          </a:bodyPr>
          <a:lstStyle/>
          <a:p>
            <a:r>
              <a:rPr lang="en-US" b="1" dirty="0" smtClean="0">
                <a:solidFill>
                  <a:srgbClr val="FFFF00"/>
                </a:solidFill>
                <a:latin typeface="MS Reference Sans Serif" charset="0"/>
                <a:ea typeface="MS Reference Sans Serif" charset="0"/>
                <a:cs typeface="MS Reference Sans Serif" charset="0"/>
              </a:rPr>
              <a:t>Perceived </a:t>
            </a:r>
            <a:r>
              <a:rPr lang="en-US" b="1" dirty="0" err="1" smtClean="0">
                <a:solidFill>
                  <a:srgbClr val="FFFF00"/>
                </a:solidFill>
                <a:latin typeface="MS Reference Sans Serif" charset="0"/>
                <a:ea typeface="MS Reference Sans Serif" charset="0"/>
                <a:cs typeface="MS Reference Sans Serif" charset="0"/>
              </a:rPr>
              <a:t>Infectability</a:t>
            </a:r>
            <a:endParaRPr lang="en-US" b="1" dirty="0">
              <a:solidFill>
                <a:srgbClr val="FFFF00"/>
              </a:solidFill>
              <a:latin typeface="MS Reference Sans Serif" charset="0"/>
              <a:ea typeface="MS Reference Sans Serif" charset="0"/>
              <a:cs typeface="MS Reference Sans Serif" charset="0"/>
            </a:endParaRPr>
          </a:p>
          <a:p>
            <a:r>
              <a:rPr lang="en-US" b="1" dirty="0" smtClean="0">
                <a:solidFill>
                  <a:srgbClr val="FFFF00"/>
                </a:solidFill>
                <a:latin typeface="MS Reference Sans Serif" charset="0"/>
                <a:ea typeface="MS Reference Sans Serif" charset="0"/>
                <a:cs typeface="MS Reference Sans Serif" charset="0"/>
              </a:rPr>
              <a:t>(</a:t>
            </a:r>
            <a:r>
              <a:rPr lang="en-US" b="1" dirty="0">
                <a:solidFill>
                  <a:srgbClr val="FFFF00"/>
                </a:solidFill>
                <a:latin typeface="MS Reference Sans Serif" charset="0"/>
                <a:ea typeface="MS Reference Sans Serif" charset="0"/>
                <a:cs typeface="MS Reference Sans Serif" charset="0"/>
              </a:rPr>
              <a:t>α</a:t>
            </a:r>
            <a:r>
              <a:rPr lang="en-US" b="1" dirty="0" smtClean="0">
                <a:solidFill>
                  <a:srgbClr val="FFFF00"/>
                </a:solidFill>
                <a:latin typeface="MS Reference Sans Serif" charset="0"/>
                <a:ea typeface="MS Reference Sans Serif" charset="0"/>
                <a:cs typeface="MS Reference Sans Serif" charset="0"/>
              </a:rPr>
              <a:t> </a:t>
            </a:r>
            <a:r>
              <a:rPr lang="en-US" b="1" dirty="0">
                <a:solidFill>
                  <a:srgbClr val="FFFF00"/>
                </a:solidFill>
                <a:latin typeface="MS Reference Sans Serif" charset="0"/>
                <a:ea typeface="MS Reference Sans Serif" charset="0"/>
                <a:cs typeface="MS Reference Sans Serif" charset="0"/>
              </a:rPr>
              <a:t>= </a:t>
            </a:r>
            <a:r>
              <a:rPr lang="en-US" b="1" dirty="0" smtClean="0">
                <a:solidFill>
                  <a:srgbClr val="FFFF00"/>
                </a:solidFill>
                <a:latin typeface="MS Reference Sans Serif" charset="0"/>
                <a:ea typeface="MS Reference Sans Serif" charset="0"/>
                <a:cs typeface="MS Reference Sans Serif" charset="0"/>
              </a:rPr>
              <a:t>.92)</a:t>
            </a:r>
            <a:endParaRPr lang="en-US" b="1" dirty="0">
              <a:solidFill>
                <a:srgbClr val="FFFF00"/>
              </a:solidFill>
              <a:latin typeface="MS Reference Sans Serif" charset="0"/>
              <a:ea typeface="MS Reference Sans Serif" charset="0"/>
              <a:cs typeface="MS Reference Sans Serif" charset="0"/>
            </a:endParaRPr>
          </a:p>
        </p:txBody>
      </p:sp>
      <p:sp>
        <p:nvSpPr>
          <p:cNvPr id="27" name="TextBox 26"/>
          <p:cNvSpPr txBox="1"/>
          <p:nvPr/>
        </p:nvSpPr>
        <p:spPr>
          <a:xfrm>
            <a:off x="470327" y="5093443"/>
            <a:ext cx="1509835" cy="1200329"/>
          </a:xfrm>
          <a:prstGeom prst="rect">
            <a:avLst/>
          </a:prstGeom>
          <a:noFill/>
        </p:spPr>
        <p:txBody>
          <a:bodyPr wrap="square" rtlCol="0">
            <a:spAutoFit/>
          </a:bodyPr>
          <a:lstStyle/>
          <a:p>
            <a:r>
              <a:rPr lang="en-US" b="1" dirty="0" smtClean="0">
                <a:solidFill>
                  <a:srgbClr val="FFFF00"/>
                </a:solidFill>
                <a:latin typeface="MS Reference Sans Serif" charset="0"/>
                <a:ea typeface="MS Reference Sans Serif" charset="0"/>
                <a:cs typeface="MS Reference Sans Serif" charset="0"/>
              </a:rPr>
              <a:t>Belief in a Dangerous World</a:t>
            </a:r>
            <a:endParaRPr lang="en-US" b="1" dirty="0">
              <a:solidFill>
                <a:srgbClr val="FFFF00"/>
              </a:solidFill>
              <a:latin typeface="MS Reference Sans Serif" charset="0"/>
              <a:ea typeface="MS Reference Sans Serif" charset="0"/>
              <a:cs typeface="MS Reference Sans Serif" charset="0"/>
            </a:endParaRPr>
          </a:p>
          <a:p>
            <a:r>
              <a:rPr lang="en-US" b="1" dirty="0" smtClean="0">
                <a:solidFill>
                  <a:srgbClr val="FFFF00"/>
                </a:solidFill>
                <a:latin typeface="MS Reference Sans Serif" charset="0"/>
                <a:ea typeface="MS Reference Sans Serif" charset="0"/>
                <a:cs typeface="MS Reference Sans Serif" charset="0"/>
              </a:rPr>
              <a:t>(</a:t>
            </a:r>
            <a:r>
              <a:rPr lang="en-US" b="1" dirty="0">
                <a:solidFill>
                  <a:srgbClr val="FFFF00"/>
                </a:solidFill>
                <a:latin typeface="MS Reference Sans Serif" charset="0"/>
                <a:ea typeface="MS Reference Sans Serif" charset="0"/>
                <a:cs typeface="MS Reference Sans Serif" charset="0"/>
              </a:rPr>
              <a:t>α</a:t>
            </a:r>
            <a:r>
              <a:rPr lang="en-US" b="1" dirty="0" smtClean="0">
                <a:solidFill>
                  <a:srgbClr val="FFFF00"/>
                </a:solidFill>
                <a:latin typeface="MS Reference Sans Serif" charset="0"/>
                <a:ea typeface="MS Reference Sans Serif" charset="0"/>
                <a:cs typeface="MS Reference Sans Serif" charset="0"/>
              </a:rPr>
              <a:t> </a:t>
            </a:r>
            <a:r>
              <a:rPr lang="en-US" b="1" dirty="0">
                <a:solidFill>
                  <a:srgbClr val="FFFF00"/>
                </a:solidFill>
                <a:latin typeface="MS Reference Sans Serif" charset="0"/>
                <a:ea typeface="MS Reference Sans Serif" charset="0"/>
                <a:cs typeface="MS Reference Sans Serif" charset="0"/>
              </a:rPr>
              <a:t>= </a:t>
            </a:r>
            <a:r>
              <a:rPr lang="en-US" b="1" dirty="0" smtClean="0">
                <a:solidFill>
                  <a:srgbClr val="FFFF00"/>
                </a:solidFill>
                <a:latin typeface="MS Reference Sans Serif" charset="0"/>
                <a:ea typeface="MS Reference Sans Serif" charset="0"/>
                <a:cs typeface="MS Reference Sans Serif" charset="0"/>
              </a:rPr>
              <a:t>.86)</a:t>
            </a:r>
            <a:endParaRPr lang="en-US" b="1" dirty="0">
              <a:solidFill>
                <a:srgbClr val="FFFF00"/>
              </a:solidFill>
              <a:latin typeface="MS Reference Sans Serif" charset="0"/>
              <a:ea typeface="MS Reference Sans Serif" charset="0"/>
              <a:cs typeface="MS Reference Sans Serif" charset="0"/>
            </a:endParaRPr>
          </a:p>
        </p:txBody>
      </p:sp>
      <p:sp>
        <p:nvSpPr>
          <p:cNvPr id="28" name="TextBox 27"/>
          <p:cNvSpPr txBox="1"/>
          <p:nvPr/>
        </p:nvSpPr>
        <p:spPr>
          <a:xfrm>
            <a:off x="2288690" y="6108899"/>
            <a:ext cx="649320" cy="369332"/>
          </a:xfrm>
          <a:prstGeom prst="rect">
            <a:avLst/>
          </a:prstGeom>
          <a:noFill/>
        </p:spPr>
        <p:txBody>
          <a:bodyPr wrap="square" rtlCol="0">
            <a:spAutoFit/>
          </a:bodyPr>
          <a:lstStyle/>
          <a:p>
            <a:r>
              <a:rPr lang="en-US" b="1" dirty="0" smtClean="0">
                <a:latin typeface="MS Reference Sans Serif" charset="0"/>
                <a:ea typeface="MS Reference Sans Serif" charset="0"/>
                <a:cs typeface="MS Reference Sans Serif" charset="0"/>
              </a:rPr>
              <a:t>Low</a:t>
            </a:r>
            <a:endParaRPr lang="en-US" b="1" dirty="0">
              <a:latin typeface="MS Reference Sans Serif" charset="0"/>
              <a:ea typeface="MS Reference Sans Serif" charset="0"/>
              <a:cs typeface="MS Reference Sans Serif" charset="0"/>
            </a:endParaRPr>
          </a:p>
        </p:txBody>
      </p:sp>
      <p:sp>
        <p:nvSpPr>
          <p:cNvPr id="29" name="TextBox 28"/>
          <p:cNvSpPr txBox="1"/>
          <p:nvPr/>
        </p:nvSpPr>
        <p:spPr>
          <a:xfrm>
            <a:off x="3316877" y="6104441"/>
            <a:ext cx="1306968" cy="369332"/>
          </a:xfrm>
          <a:prstGeom prst="rect">
            <a:avLst/>
          </a:prstGeom>
          <a:noFill/>
        </p:spPr>
        <p:txBody>
          <a:bodyPr wrap="square" rtlCol="0">
            <a:spAutoFit/>
          </a:bodyPr>
          <a:lstStyle/>
          <a:p>
            <a:r>
              <a:rPr lang="en-US" b="1" smtClean="0">
                <a:latin typeface="MS Reference Sans Serif" charset="0"/>
                <a:ea typeface="MS Reference Sans Serif" charset="0"/>
                <a:cs typeface="MS Reference Sans Serif" charset="0"/>
              </a:rPr>
              <a:t>Moderate</a:t>
            </a:r>
            <a:endParaRPr lang="en-US" b="1" dirty="0">
              <a:latin typeface="MS Reference Sans Serif" charset="0"/>
              <a:ea typeface="MS Reference Sans Serif" charset="0"/>
              <a:cs typeface="MS Reference Sans Serif" charset="0"/>
            </a:endParaRPr>
          </a:p>
        </p:txBody>
      </p:sp>
      <p:sp>
        <p:nvSpPr>
          <p:cNvPr id="30" name="TextBox 29"/>
          <p:cNvSpPr txBox="1"/>
          <p:nvPr/>
        </p:nvSpPr>
        <p:spPr>
          <a:xfrm>
            <a:off x="4928418" y="6104441"/>
            <a:ext cx="783719" cy="369332"/>
          </a:xfrm>
          <a:prstGeom prst="rect">
            <a:avLst/>
          </a:prstGeom>
          <a:noFill/>
        </p:spPr>
        <p:txBody>
          <a:bodyPr wrap="square" rtlCol="0">
            <a:spAutoFit/>
          </a:bodyPr>
          <a:lstStyle/>
          <a:p>
            <a:r>
              <a:rPr lang="en-US" b="1" smtClean="0">
                <a:latin typeface="MS Reference Sans Serif" charset="0"/>
                <a:ea typeface="MS Reference Sans Serif" charset="0"/>
                <a:cs typeface="MS Reference Sans Serif" charset="0"/>
              </a:rPr>
              <a:t>High</a:t>
            </a:r>
            <a:endParaRPr lang="en-US" b="1" dirty="0">
              <a:latin typeface="MS Reference Sans Serif" charset="0"/>
              <a:ea typeface="MS Reference Sans Serif" charset="0"/>
              <a:cs typeface="MS Reference Sans Serif" charset="0"/>
            </a:endParaRPr>
          </a:p>
        </p:txBody>
      </p:sp>
      <p:sp>
        <p:nvSpPr>
          <p:cNvPr id="31" name="TextBox 30"/>
          <p:cNvSpPr txBox="1"/>
          <p:nvPr/>
        </p:nvSpPr>
        <p:spPr>
          <a:xfrm>
            <a:off x="6618956" y="6108899"/>
            <a:ext cx="649320" cy="369332"/>
          </a:xfrm>
          <a:prstGeom prst="rect">
            <a:avLst/>
          </a:prstGeom>
          <a:noFill/>
        </p:spPr>
        <p:txBody>
          <a:bodyPr wrap="square" rtlCol="0">
            <a:spAutoFit/>
          </a:bodyPr>
          <a:lstStyle/>
          <a:p>
            <a:r>
              <a:rPr lang="en-US" b="1" dirty="0" smtClean="0">
                <a:latin typeface="MS Reference Sans Serif" charset="0"/>
                <a:ea typeface="MS Reference Sans Serif" charset="0"/>
                <a:cs typeface="MS Reference Sans Serif" charset="0"/>
              </a:rPr>
              <a:t>Low</a:t>
            </a:r>
            <a:endParaRPr lang="en-US" b="1" dirty="0">
              <a:latin typeface="MS Reference Sans Serif" charset="0"/>
              <a:ea typeface="MS Reference Sans Serif" charset="0"/>
              <a:cs typeface="MS Reference Sans Serif" charset="0"/>
            </a:endParaRPr>
          </a:p>
        </p:txBody>
      </p:sp>
      <p:sp>
        <p:nvSpPr>
          <p:cNvPr id="32" name="TextBox 31"/>
          <p:cNvSpPr txBox="1"/>
          <p:nvPr/>
        </p:nvSpPr>
        <p:spPr>
          <a:xfrm>
            <a:off x="7647143" y="6104441"/>
            <a:ext cx="1306968" cy="369332"/>
          </a:xfrm>
          <a:prstGeom prst="rect">
            <a:avLst/>
          </a:prstGeom>
          <a:noFill/>
        </p:spPr>
        <p:txBody>
          <a:bodyPr wrap="square" rtlCol="0">
            <a:spAutoFit/>
          </a:bodyPr>
          <a:lstStyle/>
          <a:p>
            <a:r>
              <a:rPr lang="en-US" b="1" smtClean="0">
                <a:latin typeface="MS Reference Sans Serif" charset="0"/>
                <a:ea typeface="MS Reference Sans Serif" charset="0"/>
                <a:cs typeface="MS Reference Sans Serif" charset="0"/>
              </a:rPr>
              <a:t>Moderate</a:t>
            </a:r>
            <a:endParaRPr lang="en-US" b="1" dirty="0">
              <a:latin typeface="MS Reference Sans Serif" charset="0"/>
              <a:ea typeface="MS Reference Sans Serif" charset="0"/>
              <a:cs typeface="MS Reference Sans Serif" charset="0"/>
            </a:endParaRPr>
          </a:p>
        </p:txBody>
      </p:sp>
      <p:sp>
        <p:nvSpPr>
          <p:cNvPr id="33" name="TextBox 32"/>
          <p:cNvSpPr txBox="1"/>
          <p:nvPr/>
        </p:nvSpPr>
        <p:spPr>
          <a:xfrm>
            <a:off x="9258684" y="6104441"/>
            <a:ext cx="783719" cy="369332"/>
          </a:xfrm>
          <a:prstGeom prst="rect">
            <a:avLst/>
          </a:prstGeom>
          <a:noFill/>
        </p:spPr>
        <p:txBody>
          <a:bodyPr wrap="square" rtlCol="0">
            <a:spAutoFit/>
          </a:bodyPr>
          <a:lstStyle/>
          <a:p>
            <a:r>
              <a:rPr lang="en-US" b="1" smtClean="0">
                <a:latin typeface="MS Reference Sans Serif" charset="0"/>
                <a:ea typeface="MS Reference Sans Serif" charset="0"/>
                <a:cs typeface="MS Reference Sans Serif" charset="0"/>
              </a:rPr>
              <a:t>High</a:t>
            </a:r>
            <a:endParaRPr lang="en-US" b="1" dirty="0">
              <a:latin typeface="MS Reference Sans Serif" charset="0"/>
              <a:ea typeface="MS Reference Sans Serif" charset="0"/>
              <a:cs typeface="MS Reference Sans Serif" charset="0"/>
            </a:endParaRPr>
          </a:p>
        </p:txBody>
      </p:sp>
      <p:sp>
        <p:nvSpPr>
          <p:cNvPr id="35" name="TextBox 34"/>
          <p:cNvSpPr txBox="1"/>
          <p:nvPr/>
        </p:nvSpPr>
        <p:spPr>
          <a:xfrm>
            <a:off x="1657299" y="559462"/>
            <a:ext cx="4624442" cy="400110"/>
          </a:xfrm>
          <a:prstGeom prst="rect">
            <a:avLst/>
          </a:prstGeom>
          <a:noFill/>
        </p:spPr>
        <p:txBody>
          <a:bodyPr wrap="square" rtlCol="0">
            <a:spAutoFit/>
          </a:bodyPr>
          <a:lstStyle/>
          <a:p>
            <a:r>
              <a:rPr lang="en-US" sz="2000" b="1" dirty="0" smtClean="0">
                <a:latin typeface="MS Reference Sans Serif" charset="0"/>
                <a:ea typeface="MS Reference Sans Serif" charset="0"/>
                <a:cs typeface="MS Reference Sans Serif" charset="0"/>
              </a:rPr>
              <a:t>anti-</a:t>
            </a:r>
            <a:r>
              <a:rPr lang="en-US" sz="2000" b="1" dirty="0" smtClean="0">
                <a:solidFill>
                  <a:srgbClr val="3C99CF"/>
                </a:solidFill>
                <a:latin typeface="MS Reference Sans Serif" charset="0"/>
                <a:ea typeface="MS Reference Sans Serif" charset="0"/>
                <a:cs typeface="MS Reference Sans Serif" charset="0"/>
              </a:rPr>
              <a:t>Germy</a:t>
            </a:r>
            <a:r>
              <a:rPr lang="en-US" sz="2000" b="1" dirty="0" smtClean="0">
                <a:latin typeface="MS Reference Sans Serif" charset="0"/>
                <a:ea typeface="MS Reference Sans Serif" charset="0"/>
                <a:cs typeface="MS Reference Sans Serif" charset="0"/>
              </a:rPr>
              <a:t> classification images</a:t>
            </a:r>
            <a:endParaRPr lang="en-US" sz="2000" b="1" dirty="0">
              <a:latin typeface="MS Reference Sans Serif" charset="0"/>
              <a:ea typeface="MS Reference Sans Serif" charset="0"/>
              <a:cs typeface="MS Reference Sans Serif" charset="0"/>
            </a:endParaRPr>
          </a:p>
        </p:txBody>
      </p:sp>
      <p:sp>
        <p:nvSpPr>
          <p:cNvPr id="36" name="TextBox 35"/>
          <p:cNvSpPr txBox="1"/>
          <p:nvPr/>
        </p:nvSpPr>
        <p:spPr>
          <a:xfrm>
            <a:off x="6365135" y="559462"/>
            <a:ext cx="3812498" cy="400110"/>
          </a:xfrm>
          <a:prstGeom prst="rect">
            <a:avLst/>
          </a:prstGeom>
          <a:noFill/>
        </p:spPr>
        <p:txBody>
          <a:bodyPr wrap="square" rtlCol="0">
            <a:spAutoFit/>
          </a:bodyPr>
          <a:lstStyle/>
          <a:p>
            <a:r>
              <a:rPr lang="en-US" sz="2000" b="1" dirty="0" smtClean="0">
                <a:solidFill>
                  <a:srgbClr val="3C99CF"/>
                </a:solidFill>
                <a:latin typeface="MS Reference Sans Serif" charset="0"/>
                <a:ea typeface="MS Reference Sans Serif" charset="0"/>
                <a:cs typeface="MS Reference Sans Serif" charset="0"/>
              </a:rPr>
              <a:t>Germy</a:t>
            </a:r>
            <a:r>
              <a:rPr lang="en-US" sz="2000" b="1" dirty="0" smtClean="0">
                <a:latin typeface="MS Reference Sans Serif" charset="0"/>
                <a:ea typeface="MS Reference Sans Serif" charset="0"/>
                <a:cs typeface="MS Reference Sans Serif" charset="0"/>
              </a:rPr>
              <a:t> classification images</a:t>
            </a:r>
            <a:endParaRPr lang="en-US" sz="20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752571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8999" y="2828836"/>
            <a:ext cx="9354002" cy="1200329"/>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269 </a:t>
            </a:r>
            <a:r>
              <a:rPr lang="en-US" sz="3600" b="1" dirty="0" err="1" smtClean="0">
                <a:latin typeface="MS Reference Sans Serif" charset="0"/>
                <a:ea typeface="MS Reference Sans Serif" charset="0"/>
                <a:cs typeface="MS Reference Sans Serif" charset="0"/>
              </a:rPr>
              <a:t>MTurkers</a:t>
            </a:r>
            <a:r>
              <a:rPr lang="en-US" sz="3600" b="1" dirty="0" smtClean="0">
                <a:latin typeface="MS Reference Sans Serif" charset="0"/>
                <a:ea typeface="MS Reference Sans Serif" charset="0"/>
                <a:cs typeface="MS Reference Sans Serif" charset="0"/>
              </a:rPr>
              <a:t>: 2 randomized conditions</a:t>
            </a:r>
            <a:endParaRPr lang="en-US" sz="3600" b="1" dirty="0">
              <a:latin typeface="MS Reference Sans Serif" charset="0"/>
              <a:ea typeface="MS Reference Sans Serif" charset="0"/>
              <a:cs typeface="MS Reference Sans Serif" charset="0"/>
            </a:endParaRPr>
          </a:p>
          <a:p>
            <a:r>
              <a:rPr lang="en-US" sz="3600" b="1" dirty="0" smtClean="0">
                <a:latin typeface="MS Reference Sans Serif" charset="0"/>
                <a:ea typeface="MS Reference Sans Serif" charset="0"/>
                <a:cs typeface="MS Reference Sans Serif" charset="0"/>
              </a:rPr>
              <a:t>(80</a:t>
            </a:r>
            <a:r>
              <a:rPr lang="en-US" sz="3600" b="1" dirty="0">
                <a:latin typeface="MS Reference Sans Serif" charset="0"/>
                <a:ea typeface="MS Reference Sans Serif" charset="0"/>
                <a:cs typeface="MS Reference Sans Serif" charset="0"/>
              </a:rPr>
              <a:t>% power to detect </a:t>
            </a:r>
            <a:r>
              <a:rPr lang="en-US" sz="3600" b="1" i="1" dirty="0" smtClean="0">
                <a:latin typeface="MS Reference Sans Serif" charset="0"/>
                <a:ea typeface="MS Reference Sans Serif" charset="0"/>
                <a:cs typeface="MS Reference Sans Serif" charset="0"/>
              </a:rPr>
              <a:t>d</a:t>
            </a:r>
            <a:r>
              <a:rPr lang="en-US" sz="3600" b="1" dirty="0" smtClean="0">
                <a:latin typeface="MS Reference Sans Serif" charset="0"/>
                <a:ea typeface="MS Reference Sans Serif" charset="0"/>
                <a:cs typeface="MS Reference Sans Serif" charset="0"/>
              </a:rPr>
              <a:t> </a:t>
            </a:r>
            <a:r>
              <a:rPr lang="en-US" sz="3600" b="1" dirty="0">
                <a:latin typeface="MS Reference Sans Serif" charset="0"/>
                <a:ea typeface="MS Reference Sans Serif" charset="0"/>
                <a:cs typeface="MS Reference Sans Serif" charset="0"/>
              </a:rPr>
              <a:t>= </a:t>
            </a:r>
            <a:r>
              <a:rPr lang="en-US" sz="3600" b="1" dirty="0" smtClean="0">
                <a:latin typeface="MS Reference Sans Serif" charset="0"/>
                <a:ea typeface="MS Reference Sans Serif" charset="0"/>
                <a:cs typeface="MS Reference Sans Serif" charset="0"/>
              </a:rPr>
              <a:t>.34)</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418999" y="4029165"/>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650089" y="406011"/>
            <a:ext cx="6891823" cy="646331"/>
          </a:xfrm>
          <a:prstGeom prst="rect">
            <a:avLst/>
          </a:prstGeom>
          <a:noFill/>
        </p:spPr>
        <p:txBody>
          <a:bodyPr wrap="none" rtlCol="0">
            <a:spAutoFit/>
          </a:bodyPr>
          <a:lstStyle/>
          <a:p>
            <a:r>
              <a:rPr lang="en-US" sz="3600" b="1" dirty="0">
                <a:latin typeface="MS Reference Sans Serif" charset="0"/>
                <a:ea typeface="MS Reference Sans Serif" charset="0"/>
                <a:cs typeface="MS Reference Sans Serif" charset="0"/>
              </a:rPr>
              <a:t>Study 1: </a:t>
            </a:r>
            <a:r>
              <a:rPr lang="en-US" sz="3600" b="1">
                <a:solidFill>
                  <a:srgbClr val="FFFF00"/>
                </a:solidFill>
                <a:latin typeface="MS Reference Sans Serif" charset="0"/>
                <a:ea typeface="MS Reference Sans Serif" charset="0"/>
                <a:cs typeface="MS Reference Sans Serif" charset="0"/>
              </a:rPr>
              <a:t>Image </a:t>
            </a:r>
            <a:r>
              <a:rPr lang="en-US" sz="3600" b="1" smtClean="0">
                <a:solidFill>
                  <a:srgbClr val="FFFF00"/>
                </a:solidFill>
                <a:latin typeface="MS Reference Sans Serif" charset="0"/>
                <a:ea typeface="MS Reference Sans Serif" charset="0"/>
                <a:cs typeface="MS Reference Sans Serif" charset="0"/>
              </a:rPr>
              <a:t>rating phase</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722463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362" y="4583162"/>
            <a:ext cx="7718267" cy="369332"/>
          </a:xfrm>
          <a:prstGeom prst="rect">
            <a:avLst/>
          </a:prstGeom>
          <a:noFill/>
        </p:spPr>
        <p:txBody>
          <a:bodyPr wrap="none" rtlCol="0">
            <a:spAutoFit/>
          </a:bodyPr>
          <a:lstStyle/>
          <a:p>
            <a:r>
              <a:rPr lang="en-US" b="1" dirty="0" smtClean="0">
                <a:solidFill>
                  <a:srgbClr val="00B0F0"/>
                </a:solidFill>
                <a:latin typeface="MS Reference Sans Serif" charset="0"/>
                <a:ea typeface="MS Reference Sans Serif" charset="0"/>
                <a:cs typeface="MS Reference Sans Serif" charset="0"/>
              </a:rPr>
              <a:t>Gibson,1979;</a:t>
            </a:r>
            <a:r>
              <a:rPr lang="it-IT" b="1" dirty="0">
                <a:solidFill>
                  <a:srgbClr val="00B0F0"/>
                </a:solidFill>
                <a:latin typeface="MS Reference Sans Serif" charset="0"/>
                <a:ea typeface="MS Reference Sans Serif" charset="0"/>
                <a:cs typeface="MS Reference Sans Serif" charset="0"/>
              </a:rPr>
              <a:t> </a:t>
            </a:r>
            <a:r>
              <a:rPr lang="it-IT" b="1" dirty="0" err="1" smtClean="0">
                <a:solidFill>
                  <a:srgbClr val="00B0F0"/>
                </a:solidFill>
                <a:latin typeface="MS Reference Sans Serif" charset="0"/>
                <a:ea typeface="MS Reference Sans Serif" charset="0"/>
                <a:cs typeface="MS Reference Sans Serif" charset="0"/>
              </a:rPr>
              <a:t>McArthur</a:t>
            </a:r>
            <a:r>
              <a:rPr lang="it-IT" b="1" dirty="0">
                <a:solidFill>
                  <a:srgbClr val="00B0F0"/>
                </a:solidFill>
                <a:latin typeface="MS Reference Sans Serif" charset="0"/>
                <a:ea typeface="MS Reference Sans Serif" charset="0"/>
                <a:cs typeface="MS Reference Sans Serif" charset="0"/>
              </a:rPr>
              <a:t> </a:t>
            </a:r>
            <a:r>
              <a:rPr lang="it-IT" b="1" dirty="0" smtClean="0">
                <a:solidFill>
                  <a:srgbClr val="00B0F0"/>
                </a:solidFill>
                <a:latin typeface="MS Reference Sans Serif" charset="0"/>
                <a:ea typeface="MS Reference Sans Serif" charset="0"/>
                <a:cs typeface="MS Reference Sans Serif" charset="0"/>
              </a:rPr>
              <a:t>&amp; Baron,1983; </a:t>
            </a:r>
            <a:r>
              <a:rPr lang="it-IT" b="1" dirty="0" err="1" smtClean="0">
                <a:solidFill>
                  <a:srgbClr val="00B0F0"/>
                </a:solidFill>
                <a:latin typeface="MS Reference Sans Serif" charset="0"/>
                <a:ea typeface="MS Reference Sans Serif" charset="0"/>
                <a:cs typeface="MS Reference Sans Serif" charset="0"/>
              </a:rPr>
              <a:t>Neuberg</a:t>
            </a:r>
            <a:r>
              <a:rPr lang="it-IT" b="1" dirty="0" smtClean="0">
                <a:solidFill>
                  <a:srgbClr val="00B0F0"/>
                </a:solidFill>
                <a:latin typeface="MS Reference Sans Serif" charset="0"/>
                <a:ea typeface="MS Reference Sans Serif" charset="0"/>
                <a:cs typeface="MS Reference Sans Serif" charset="0"/>
              </a:rPr>
              <a:t> &amp; </a:t>
            </a:r>
            <a:r>
              <a:rPr lang="it-IT" b="1" dirty="0" err="1" smtClean="0">
                <a:solidFill>
                  <a:srgbClr val="00B0F0"/>
                </a:solidFill>
                <a:latin typeface="MS Reference Sans Serif" charset="0"/>
                <a:ea typeface="MS Reference Sans Serif" charset="0"/>
                <a:cs typeface="MS Reference Sans Serif" charset="0"/>
              </a:rPr>
              <a:t>Schaller</a:t>
            </a:r>
            <a:r>
              <a:rPr lang="it-IT" b="1" dirty="0" smtClean="0">
                <a:solidFill>
                  <a:srgbClr val="00B0F0"/>
                </a:solidFill>
                <a:latin typeface="MS Reference Sans Serif" charset="0"/>
                <a:ea typeface="MS Reference Sans Serif" charset="0"/>
                <a:cs typeface="MS Reference Sans Serif" charset="0"/>
              </a:rPr>
              <a:t>, 2014</a:t>
            </a:r>
            <a:endParaRPr lang="en-US" b="1" dirty="0">
              <a:solidFill>
                <a:schemeClr val="bg1"/>
              </a:solidFill>
              <a:latin typeface="MS Reference Sans Serif" charset="0"/>
              <a:ea typeface="MS Reference Sans Serif" charset="0"/>
              <a:cs typeface="MS Reference Sans Serif" charset="0"/>
            </a:endParaRPr>
          </a:p>
        </p:txBody>
      </p:sp>
      <p:sp>
        <p:nvSpPr>
          <p:cNvPr id="7" name="Rectangle 6"/>
          <p:cNvSpPr/>
          <p:nvPr/>
        </p:nvSpPr>
        <p:spPr>
          <a:xfrm>
            <a:off x="1943362" y="2274838"/>
            <a:ext cx="8305277" cy="2308324"/>
          </a:xfrm>
          <a:prstGeom prst="rect">
            <a:avLst/>
          </a:prstGeom>
        </p:spPr>
        <p:txBody>
          <a:bodyPr wrap="square">
            <a:spAutoFit/>
          </a:bodyPr>
          <a:lstStyle/>
          <a:p>
            <a:r>
              <a:rPr lang="en-US" sz="3600" b="1" dirty="0">
                <a:latin typeface="MS Reference Sans Serif" charset="0"/>
                <a:ea typeface="MS Reference Sans Serif" charset="0"/>
                <a:cs typeface="MS Reference Sans Serif" charset="0"/>
              </a:rPr>
              <a:t>Perceptual and c</a:t>
            </a:r>
            <a:r>
              <a:rPr lang="en-US" sz="3600" b="1" dirty="0" smtClean="0">
                <a:latin typeface="MS Reference Sans Serif" charset="0"/>
                <a:ea typeface="MS Reference Sans Serif" charset="0"/>
                <a:cs typeface="MS Reference Sans Serif" charset="0"/>
              </a:rPr>
              <a:t>ognitive systems are “designed” by natural selection to address recurring, fundamental challenges</a:t>
            </a:r>
            <a:endParaRPr lang="en-US" sz="36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63689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2858" y="2831691"/>
            <a:ext cx="9386284" cy="1200329"/>
          </a:xfrm>
          <a:prstGeom prst="rect">
            <a:avLst/>
          </a:prstGeom>
        </p:spPr>
        <p:txBody>
          <a:bodyPr wrap="square">
            <a:spAutoFit/>
          </a:bodyPr>
          <a:lstStyle/>
          <a:p>
            <a:r>
              <a:rPr lang="en-US" sz="3600" b="1" dirty="0">
                <a:latin typeface="MS Reference Sans Serif" charset="0"/>
                <a:ea typeface="MS Reference Sans Serif" charset="0"/>
                <a:cs typeface="MS Reference Sans Serif" charset="0"/>
              </a:rPr>
              <a:t>R</a:t>
            </a:r>
            <a:r>
              <a:rPr lang="en-US" sz="3600" b="1" dirty="0" smtClean="0">
                <a:latin typeface="MS Reference Sans Serif" charset="0"/>
                <a:ea typeface="MS Reference Sans Serif" charset="0"/>
                <a:cs typeface="MS Reference Sans Serif" charset="0"/>
              </a:rPr>
              <a:t>ated </a:t>
            </a:r>
            <a:r>
              <a:rPr lang="en-US" sz="3600" b="1" dirty="0" smtClean="0">
                <a:latin typeface="MS Reference Sans Serif" charset="0"/>
                <a:ea typeface="MS Reference Sans Serif" charset="0"/>
                <a:cs typeface="MS Reference Sans Serif" charset="0"/>
              </a:rPr>
              <a:t>10 anti-</a:t>
            </a:r>
            <a:r>
              <a:rPr lang="en-US" sz="3600" b="1" dirty="0" smtClean="0">
                <a:solidFill>
                  <a:srgbClr val="3C99CF"/>
                </a:solidFill>
                <a:latin typeface="MS Reference Sans Serif" charset="0"/>
                <a:ea typeface="MS Reference Sans Serif" charset="0"/>
                <a:cs typeface="MS Reference Sans Serif" charset="0"/>
              </a:rPr>
              <a:t>Germy</a:t>
            </a:r>
            <a:r>
              <a:rPr lang="en-US" sz="3600" b="1" dirty="0" smtClean="0">
                <a:latin typeface="MS Reference Sans Serif" charset="0"/>
                <a:ea typeface="MS Reference Sans Serif" charset="0"/>
                <a:cs typeface="MS Reference Sans Serif" charset="0"/>
              </a:rPr>
              <a:t> </a:t>
            </a:r>
            <a:r>
              <a:rPr lang="en-US" sz="3600" b="1" dirty="0" smtClean="0">
                <a:latin typeface="MS Reference Sans Serif" charset="0"/>
                <a:ea typeface="MS Reference Sans Serif" charset="0"/>
                <a:cs typeface="MS Reference Sans Serif" charset="0"/>
              </a:rPr>
              <a:t>images (</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137)</a:t>
            </a:r>
          </a:p>
          <a:p>
            <a:r>
              <a:rPr lang="en-US" sz="3600" b="1" dirty="0" smtClean="0">
                <a:latin typeface="MS Reference Sans Serif" charset="0"/>
                <a:ea typeface="MS Reference Sans Serif" charset="0"/>
                <a:cs typeface="MS Reference Sans Serif" charset="0"/>
              </a:rPr>
              <a:t>Rated 10 </a:t>
            </a:r>
            <a:r>
              <a:rPr lang="en-US" sz="3600" b="1" dirty="0" smtClean="0">
                <a:solidFill>
                  <a:srgbClr val="3C99CF"/>
                </a:solidFill>
                <a:latin typeface="MS Reference Sans Serif" charset="0"/>
                <a:ea typeface="MS Reference Sans Serif" charset="0"/>
                <a:cs typeface="MS Reference Sans Serif" charset="0"/>
              </a:rPr>
              <a:t>Germy</a:t>
            </a:r>
            <a:r>
              <a:rPr lang="en-US" sz="3600" b="1" dirty="0" smtClean="0">
                <a:latin typeface="MS Reference Sans Serif" charset="0"/>
                <a:ea typeface="MS Reference Sans Serif" charset="0"/>
                <a:cs typeface="MS Reference Sans Serif" charset="0"/>
              </a:rPr>
              <a:t> images (</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132)</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402858" y="4032020"/>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650089" y="406011"/>
            <a:ext cx="6891823" cy="646331"/>
          </a:xfrm>
          <a:prstGeom prst="rect">
            <a:avLst/>
          </a:prstGeom>
          <a:noFill/>
        </p:spPr>
        <p:txBody>
          <a:bodyPr wrap="none" rtlCol="0">
            <a:spAutoFit/>
          </a:bodyPr>
          <a:lstStyle/>
          <a:p>
            <a:r>
              <a:rPr lang="en-US" sz="3600" b="1" dirty="0">
                <a:latin typeface="MS Reference Sans Serif" charset="0"/>
                <a:ea typeface="MS Reference Sans Serif" charset="0"/>
                <a:cs typeface="MS Reference Sans Serif" charset="0"/>
              </a:rPr>
              <a:t>Study 1: </a:t>
            </a:r>
            <a:r>
              <a:rPr lang="en-US" sz="3600" b="1">
                <a:solidFill>
                  <a:srgbClr val="FFFF00"/>
                </a:solidFill>
                <a:latin typeface="MS Reference Sans Serif" charset="0"/>
                <a:ea typeface="MS Reference Sans Serif" charset="0"/>
                <a:cs typeface="MS Reference Sans Serif" charset="0"/>
              </a:rPr>
              <a:t>Image </a:t>
            </a:r>
            <a:r>
              <a:rPr lang="en-US" sz="3600" b="1" smtClean="0">
                <a:solidFill>
                  <a:srgbClr val="FFFF00"/>
                </a:solidFill>
                <a:latin typeface="MS Reference Sans Serif" charset="0"/>
                <a:ea typeface="MS Reference Sans Serif" charset="0"/>
                <a:cs typeface="MS Reference Sans Serif" charset="0"/>
              </a:rPr>
              <a:t>rating phase</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20048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816306"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Become familiar with image set</a:t>
            </a:r>
          </a:p>
        </p:txBody>
      </p:sp>
      <p:sp>
        <p:nvSpPr>
          <p:cNvPr id="3" name="Title 6"/>
          <p:cNvSpPr txBox="1">
            <a:spLocks/>
          </p:cNvSpPr>
          <p:nvPr/>
        </p:nvSpPr>
        <p:spPr>
          <a:xfrm>
            <a:off x="3545589"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latin typeface="MS Reference Sans Serif" charset="0"/>
                <a:ea typeface="MS Reference Sans Serif" charset="0"/>
                <a:cs typeface="MS Reference Sans Serif" charset="0"/>
              </a:rPr>
              <a:t>Read feature </a:t>
            </a:r>
            <a:r>
              <a:rPr lang="en-US" sz="2400" b="1" dirty="0" smtClean="0">
                <a:latin typeface="MS Reference Sans Serif" charset="0"/>
                <a:ea typeface="MS Reference Sans Serif" charset="0"/>
                <a:cs typeface="MS Reference Sans Serif" charset="0"/>
              </a:rPr>
              <a:t>definitions</a:t>
            </a:r>
          </a:p>
        </p:txBody>
      </p:sp>
      <p:sp>
        <p:nvSpPr>
          <p:cNvPr id="5" name="Title 6"/>
          <p:cNvSpPr txBox="1">
            <a:spLocks/>
          </p:cNvSpPr>
          <p:nvPr/>
        </p:nvSpPr>
        <p:spPr>
          <a:xfrm>
            <a:off x="6274872"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Rate each image by itself</a:t>
            </a:r>
          </a:p>
        </p:txBody>
      </p:sp>
      <p:sp>
        <p:nvSpPr>
          <p:cNvPr id="6" name="Title 6"/>
          <p:cNvSpPr txBox="1">
            <a:spLocks/>
          </p:cNvSpPr>
          <p:nvPr/>
        </p:nvSpPr>
        <p:spPr>
          <a:xfrm>
            <a:off x="9004155"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Report intentions to avoid person in each image</a:t>
            </a:r>
          </a:p>
        </p:txBody>
      </p:sp>
      <p:sp>
        <p:nvSpPr>
          <p:cNvPr id="9" name="TextBox 8"/>
          <p:cNvSpPr txBox="1"/>
          <p:nvPr/>
        </p:nvSpPr>
        <p:spPr>
          <a:xfrm>
            <a:off x="4333178" y="778751"/>
            <a:ext cx="3525645" cy="769441"/>
          </a:xfrm>
          <a:prstGeom prst="rect">
            <a:avLst/>
          </a:prstGeom>
          <a:noFill/>
        </p:spPr>
        <p:txBody>
          <a:bodyPr wrap="none" rtlCol="0">
            <a:spAutoFit/>
          </a:bodyPr>
          <a:lstStyle/>
          <a:p>
            <a:r>
              <a:rPr lang="en-US" sz="4400" b="1" dirty="0" smtClean="0">
                <a:latin typeface="MS Reference Sans Serif" charset="0"/>
                <a:ea typeface="MS Reference Sans Serif" charset="0"/>
                <a:cs typeface="MS Reference Sans Serif" charset="0"/>
              </a:rPr>
              <a:t>Survey flow</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7898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
                                        </p:tgtEl>
                                        <p:attrNameLst>
                                          <p:attrName>fillcolor</p:attrName>
                                        </p:attrNameLst>
                                      </p:cBhvr>
                                      <p:to>
                                        <a:srgbClr val="0563C1"/>
                                      </p:to>
                                    </p:animClr>
                                    <p:set>
                                      <p:cBhvr>
                                        <p:cTn id="7" dur="500" fill="hold"/>
                                        <p:tgtEl>
                                          <p:spTgt spid="2"/>
                                        </p:tgtEl>
                                        <p:attrNameLst>
                                          <p:attrName>fill.type</p:attrName>
                                        </p:attrNameLst>
                                      </p:cBhvr>
                                      <p:to>
                                        <p:strVal val="solid"/>
                                      </p:to>
                                    </p:set>
                                    <p:set>
                                      <p:cBhvr>
                                        <p:cTn id="8" dur="5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2"/>
                                        </p:tgtEl>
                                        <p:attrNameLst>
                                          <p:attrName>fillcolor</p:attrName>
                                        </p:attrNameLst>
                                      </p:cBhvr>
                                      <p:to>
                                        <a:schemeClr val="bg1"/>
                                      </p:to>
                                    </p:animClr>
                                    <p:set>
                                      <p:cBhvr>
                                        <p:cTn id="13" dur="500" fill="hold"/>
                                        <p:tgtEl>
                                          <p:spTgt spid="2"/>
                                        </p:tgtEl>
                                        <p:attrNameLst>
                                          <p:attrName>fill.type</p:attrName>
                                        </p:attrNameLst>
                                      </p:cBhvr>
                                      <p:to>
                                        <p:strVal val="solid"/>
                                      </p:to>
                                    </p:set>
                                    <p:set>
                                      <p:cBhvr>
                                        <p:cTn id="14" dur="500" fill="hold"/>
                                        <p:tgtEl>
                                          <p:spTgt spid="2"/>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500" fill="hold"/>
                                        <p:tgtEl>
                                          <p:spTgt spid="3"/>
                                        </p:tgtEl>
                                        <p:attrNameLst>
                                          <p:attrName>fillcolor</p:attrName>
                                        </p:attrNameLst>
                                      </p:cBhvr>
                                      <p:to>
                                        <a:srgbClr val="0563C1"/>
                                      </p:to>
                                    </p:animClr>
                                    <p:set>
                                      <p:cBhvr>
                                        <p:cTn id="17" dur="500" fill="hold"/>
                                        <p:tgtEl>
                                          <p:spTgt spid="3"/>
                                        </p:tgtEl>
                                        <p:attrNameLst>
                                          <p:attrName>fill.type</p:attrName>
                                        </p:attrNameLst>
                                      </p:cBhvr>
                                      <p:to>
                                        <p:strVal val="solid"/>
                                      </p:to>
                                    </p:set>
                                    <p:set>
                                      <p:cBhvr>
                                        <p:cTn id="18" dur="500" fill="hold"/>
                                        <p:tgtEl>
                                          <p:spTgt spid="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3"/>
                                        </p:tgtEl>
                                        <p:attrNameLst>
                                          <p:attrName>fillcolor</p:attrName>
                                        </p:attrNameLst>
                                      </p:cBhvr>
                                      <p:to>
                                        <a:schemeClr val="bg1"/>
                                      </p:to>
                                    </p:animClr>
                                    <p:set>
                                      <p:cBhvr>
                                        <p:cTn id="23" dur="500" fill="hold"/>
                                        <p:tgtEl>
                                          <p:spTgt spid="3"/>
                                        </p:tgtEl>
                                        <p:attrNameLst>
                                          <p:attrName>fill.type</p:attrName>
                                        </p:attrNameLst>
                                      </p:cBhvr>
                                      <p:to>
                                        <p:strVal val="solid"/>
                                      </p:to>
                                    </p:set>
                                    <p:set>
                                      <p:cBhvr>
                                        <p:cTn id="24" dur="500" fill="hold"/>
                                        <p:tgtEl>
                                          <p:spTgt spid="3"/>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563C1"/>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chemeClr val="bg1"/>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6"/>
                                        </p:tgtEl>
                                        <p:attrNameLst>
                                          <p:attrName>fillcolor</p:attrName>
                                        </p:attrNameLst>
                                      </p:cBhvr>
                                      <p:to>
                                        <a:srgbClr val="0563C1"/>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S Reference Sans Serif" charset="0"/>
                <a:ea typeface="MS Reference Sans Serif" charset="0"/>
                <a:cs typeface="MS Reference Sans Serif" charset="0"/>
              </a:rPr>
              <a:t>Features </a:t>
            </a:r>
            <a:r>
              <a:rPr lang="en-US" dirty="0" smtClean="0">
                <a:latin typeface="MS Reference Sans Serif" charset="0"/>
                <a:ea typeface="MS Reference Sans Serif" charset="0"/>
                <a:cs typeface="MS Reference Sans Serif" charset="0"/>
              </a:rPr>
              <a:t>rated</a:t>
            </a:r>
            <a:r>
              <a:rPr lang="en-US" dirty="0">
                <a:latin typeface="MS Reference Sans Serif" charset="0"/>
                <a:ea typeface="MS Reference Sans Serif" charset="0"/>
                <a:cs typeface="MS Reference Sans Serif" charset="0"/>
              </a:rPr>
              <a:t/>
            </a:r>
            <a:br>
              <a:rPr lang="en-US" dirty="0">
                <a:latin typeface="MS Reference Sans Serif" charset="0"/>
                <a:ea typeface="MS Reference Sans Serif" charset="0"/>
                <a:cs typeface="MS Reference Sans Serif" charset="0"/>
              </a:rPr>
            </a:br>
            <a:endParaRPr lang="en-US" dirty="0">
              <a:latin typeface="MS Reference Sans Serif" charset="0"/>
              <a:ea typeface="MS Reference Sans Serif" charset="0"/>
              <a:cs typeface="MS Reference Sans Serif" charset="0"/>
            </a:endParaRPr>
          </a:p>
        </p:txBody>
      </p:sp>
      <p:sp>
        <p:nvSpPr>
          <p:cNvPr id="3" name="Text Placeholder 2"/>
          <p:cNvSpPr>
            <a:spLocks noGrp="1"/>
          </p:cNvSpPr>
          <p:nvPr>
            <p:ph type="body" idx="1"/>
          </p:nvPr>
        </p:nvSpPr>
        <p:spPr/>
        <p:txBody>
          <a:bodyPr anchor="ctr">
            <a:normAutofit/>
          </a:bodyPr>
          <a:lstStyle/>
          <a:p>
            <a:pPr algn="ctr"/>
            <a:r>
              <a:rPr lang="en-US" sz="2000" dirty="0" smtClean="0">
                <a:solidFill>
                  <a:srgbClr val="00B050"/>
                </a:solidFill>
                <a:latin typeface="MS Reference Sans Serif" charset="0"/>
                <a:ea typeface="MS Reference Sans Serif" charset="0"/>
                <a:cs typeface="MS Reference Sans Serif" charset="0"/>
              </a:rPr>
              <a:t>More</a:t>
            </a:r>
            <a:r>
              <a:rPr lang="en-US" sz="2000" dirty="0" smtClean="0">
                <a:latin typeface="MS Reference Sans Serif" charset="0"/>
                <a:ea typeface="MS Reference Sans Serif" charset="0"/>
                <a:cs typeface="MS Reference Sans Serif" charset="0"/>
              </a:rPr>
              <a:t> related to infectious disease</a:t>
            </a:r>
          </a:p>
        </p:txBody>
      </p:sp>
      <p:sp>
        <p:nvSpPr>
          <p:cNvPr id="4" name="Content Placeholder 3"/>
          <p:cNvSpPr>
            <a:spLocks noGrp="1"/>
          </p:cNvSpPr>
          <p:nvPr>
            <p:ph sz="half" idx="2"/>
          </p:nvPr>
        </p:nvSpPr>
        <p:spPr/>
        <p:txBody>
          <a:bodyPr/>
          <a:lstStyle/>
          <a:p>
            <a:pPr marL="342900" indent="-342900">
              <a:buFont typeface="Arial" charset="0"/>
              <a:buChar char="•"/>
            </a:pPr>
            <a:r>
              <a:rPr lang="en-US" sz="2400" b="1" dirty="0" smtClean="0">
                <a:latin typeface="MS Reference Sans Serif" charset="0"/>
                <a:ea typeface="MS Reference Sans Serif" charset="0"/>
                <a:cs typeface="MS Reference Sans Serif" charset="0"/>
              </a:rPr>
              <a:t>Germy</a:t>
            </a:r>
            <a:endParaRPr lang="en-US" sz="2400" b="1" dirty="0">
              <a:latin typeface="MS Reference Sans Serif" charset="0"/>
              <a:ea typeface="MS Reference Sans Serif" charset="0"/>
              <a:cs typeface="MS Reference Sans Serif" charset="0"/>
            </a:endParaRPr>
          </a:p>
          <a:p>
            <a:pPr marL="342900" indent="-342900">
              <a:buFont typeface="Arial" charset="0"/>
              <a:buChar char="•"/>
            </a:pPr>
            <a:r>
              <a:rPr lang="en-US" sz="2400" b="1" dirty="0" smtClean="0">
                <a:latin typeface="MS Reference Sans Serif" charset="0"/>
                <a:ea typeface="MS Reference Sans Serif" charset="0"/>
                <a:cs typeface="MS Reference Sans Serif" charset="0"/>
              </a:rPr>
              <a:t>Disfigured</a:t>
            </a:r>
            <a:endParaRPr lang="en-US" sz="2400" b="1" dirty="0">
              <a:latin typeface="MS Reference Sans Serif" charset="0"/>
              <a:ea typeface="MS Reference Sans Serif" charset="0"/>
              <a:cs typeface="MS Reference Sans Serif" charset="0"/>
            </a:endParaRPr>
          </a:p>
          <a:p>
            <a:pPr marL="342900" indent="-342900">
              <a:buFont typeface="Arial" charset="0"/>
              <a:buChar char="•"/>
            </a:pPr>
            <a:r>
              <a:rPr lang="en-US" sz="2400" b="1" dirty="0" smtClean="0">
                <a:latin typeface="MS Reference Sans Serif" charset="0"/>
                <a:ea typeface="MS Reference Sans Serif" charset="0"/>
                <a:cs typeface="MS Reference Sans Serif" charset="0"/>
              </a:rPr>
              <a:t>Heavy</a:t>
            </a:r>
            <a:endParaRPr lang="en-US" sz="2400" b="1" dirty="0">
              <a:latin typeface="MS Reference Sans Serif" charset="0"/>
              <a:ea typeface="MS Reference Sans Serif" charset="0"/>
              <a:cs typeface="MS Reference Sans Serif" charset="0"/>
            </a:endParaRPr>
          </a:p>
          <a:p>
            <a:pPr marL="342900" indent="-342900">
              <a:buFont typeface="Arial" charset="0"/>
              <a:buChar char="•"/>
            </a:pPr>
            <a:r>
              <a:rPr lang="en-US" sz="2400" b="1" dirty="0" smtClean="0">
                <a:latin typeface="MS Reference Sans Serif" charset="0"/>
                <a:ea typeface="MS Reference Sans Serif" charset="0"/>
                <a:cs typeface="MS Reference Sans Serif" charset="0"/>
              </a:rPr>
              <a:t>Old</a:t>
            </a:r>
            <a:endParaRPr lang="en-US" sz="2400" b="1" dirty="0">
              <a:latin typeface="MS Reference Sans Serif" charset="0"/>
              <a:ea typeface="MS Reference Sans Serif" charset="0"/>
              <a:cs typeface="MS Reference Sans Serif" charset="0"/>
            </a:endParaRPr>
          </a:p>
          <a:p>
            <a:pPr marL="342900" indent="-342900">
              <a:buFont typeface="Arial" charset="0"/>
              <a:buChar char="•"/>
            </a:pPr>
            <a:r>
              <a:rPr lang="en-US" sz="2400" b="1" dirty="0" smtClean="0">
                <a:latin typeface="MS Reference Sans Serif" charset="0"/>
                <a:ea typeface="MS Reference Sans Serif" charset="0"/>
                <a:cs typeface="MS Reference Sans Serif" charset="0"/>
              </a:rPr>
              <a:t>Foreign</a:t>
            </a:r>
            <a:endParaRPr lang="en-US" sz="2400" b="1" dirty="0" smtClean="0">
              <a:latin typeface="MS Reference Sans Serif" charset="0"/>
              <a:ea typeface="MS Reference Sans Serif" charset="0"/>
              <a:cs typeface="MS Reference Sans Serif" charset="0"/>
            </a:endParaRPr>
          </a:p>
          <a:p>
            <a:pPr marL="342900" indent="-342900">
              <a:buFont typeface="Arial" charset="0"/>
              <a:buChar char="•"/>
            </a:pPr>
            <a:r>
              <a:rPr lang="en-US" sz="2400" b="1" dirty="0" smtClean="0">
                <a:latin typeface="MS Reference Sans Serif" charset="0"/>
                <a:ea typeface="MS Reference Sans Serif" charset="0"/>
                <a:cs typeface="MS Reference Sans Serif" charset="0"/>
              </a:rPr>
              <a:t>Trustworthy</a:t>
            </a:r>
            <a:endParaRPr lang="is-IS" sz="2400" b="1" dirty="0">
              <a:solidFill>
                <a:srgbClr val="FF0000"/>
              </a:solidFill>
              <a:latin typeface="MS Reference Sans Serif" charset="0"/>
              <a:ea typeface="MS Reference Sans Serif" charset="0"/>
              <a:cs typeface="MS Reference Sans Serif" charset="0"/>
            </a:endParaRPr>
          </a:p>
        </p:txBody>
      </p:sp>
      <p:sp>
        <p:nvSpPr>
          <p:cNvPr id="5" name="Text Placeholder 4"/>
          <p:cNvSpPr>
            <a:spLocks noGrp="1"/>
          </p:cNvSpPr>
          <p:nvPr>
            <p:ph type="body" sz="quarter" idx="3"/>
          </p:nvPr>
        </p:nvSpPr>
        <p:spPr/>
        <p:txBody>
          <a:bodyPr anchor="ctr">
            <a:normAutofit/>
          </a:bodyPr>
          <a:lstStyle/>
          <a:p>
            <a:pPr algn="ctr"/>
            <a:r>
              <a:rPr lang="en-US" sz="2000" dirty="0" smtClean="0">
                <a:solidFill>
                  <a:srgbClr val="FF0000"/>
                </a:solidFill>
                <a:latin typeface="MS Reference Sans Serif" charset="0"/>
                <a:ea typeface="MS Reference Sans Serif" charset="0"/>
                <a:cs typeface="MS Reference Sans Serif" charset="0"/>
              </a:rPr>
              <a:t>Less</a:t>
            </a:r>
            <a:r>
              <a:rPr lang="en-US" sz="2000" dirty="0" smtClean="0">
                <a:latin typeface="MS Reference Sans Serif" charset="0"/>
                <a:ea typeface="MS Reference Sans Serif" charset="0"/>
                <a:cs typeface="MS Reference Sans Serif" charset="0"/>
              </a:rPr>
              <a:t> related to infectious disease</a:t>
            </a:r>
          </a:p>
        </p:txBody>
      </p:sp>
      <p:sp>
        <p:nvSpPr>
          <p:cNvPr id="6" name="Content Placeholder 5"/>
          <p:cNvSpPr>
            <a:spLocks noGrp="1"/>
          </p:cNvSpPr>
          <p:nvPr>
            <p:ph sz="quarter" idx="4"/>
          </p:nvPr>
        </p:nvSpPr>
        <p:spPr/>
        <p:txBody>
          <a:bodyPr>
            <a:normAutofit/>
          </a:bodyPr>
          <a:lstStyle/>
          <a:p>
            <a:r>
              <a:rPr lang="en-US" sz="2400" dirty="0">
                <a:latin typeface="MS Reference Sans Serif" charset="0"/>
                <a:ea typeface="MS Reference Sans Serif" charset="0"/>
                <a:cs typeface="MS Reference Sans Serif" charset="0"/>
              </a:rPr>
              <a:t>Violent</a:t>
            </a:r>
          </a:p>
          <a:p>
            <a:r>
              <a:rPr lang="en-US" sz="2400" dirty="0">
                <a:latin typeface="MS Reference Sans Serif" charset="0"/>
                <a:ea typeface="MS Reference Sans Serif" charset="0"/>
                <a:cs typeface="MS Reference Sans Serif" charset="0"/>
              </a:rPr>
              <a:t>Arrogant</a:t>
            </a:r>
          </a:p>
          <a:p>
            <a:r>
              <a:rPr lang="en-US" sz="2400" dirty="0" smtClean="0">
                <a:latin typeface="MS Reference Sans Serif" charset="0"/>
                <a:ea typeface="MS Reference Sans Serif" charset="0"/>
                <a:cs typeface="MS Reference Sans Serif" charset="0"/>
              </a:rPr>
              <a:t>Incompetent</a:t>
            </a:r>
            <a:endParaRPr lang="en-US" sz="2400" dirty="0">
              <a:latin typeface="MS Reference Sans Serif" charset="0"/>
              <a:ea typeface="MS Reference Sans Serif" charset="0"/>
              <a:cs typeface="MS Reference Sans Serif" charset="0"/>
            </a:endParaRPr>
          </a:p>
        </p:txBody>
      </p:sp>
      <p:sp>
        <p:nvSpPr>
          <p:cNvPr id="8" name="Rectangle 7"/>
          <p:cNvSpPr/>
          <p:nvPr/>
        </p:nvSpPr>
        <p:spPr>
          <a:xfrm>
            <a:off x="3280951" y="5666443"/>
            <a:ext cx="5633273" cy="523220"/>
          </a:xfrm>
          <a:prstGeom prst="rect">
            <a:avLst/>
          </a:prstGeom>
        </p:spPr>
        <p:txBody>
          <a:bodyPr wrap="none">
            <a:spAutoFit/>
          </a:bodyPr>
          <a:lstStyle/>
          <a:p>
            <a:r>
              <a:rPr lang="en-US" sz="2800" i="1" dirty="0">
                <a:solidFill>
                  <a:srgbClr val="FFFF00"/>
                </a:solidFill>
                <a:latin typeface="MS Reference Sans Serif" charset="0"/>
                <a:ea typeface="MS Reference Sans Serif" charset="0"/>
                <a:cs typeface="MS Reference Sans Serif" charset="0"/>
              </a:rPr>
              <a:t>Not at all </a:t>
            </a:r>
            <a:r>
              <a:rPr lang="en-US" sz="2800" dirty="0">
                <a:solidFill>
                  <a:srgbClr val="FFFF00"/>
                </a:solidFill>
                <a:latin typeface="MS Reference Sans Serif" charset="0"/>
                <a:ea typeface="MS Reference Sans Serif" charset="0"/>
                <a:cs typeface="MS Reference Sans Serif" charset="0"/>
              </a:rPr>
              <a:t>(0) to </a:t>
            </a:r>
            <a:r>
              <a:rPr lang="en-US" sz="2800" i="1" dirty="0">
                <a:solidFill>
                  <a:srgbClr val="FFFF00"/>
                </a:solidFill>
                <a:latin typeface="MS Reference Sans Serif" charset="0"/>
                <a:ea typeface="MS Reference Sans Serif" charset="0"/>
                <a:cs typeface="MS Reference Sans Serif" charset="0"/>
              </a:rPr>
              <a:t>Extremely</a:t>
            </a:r>
            <a:r>
              <a:rPr lang="en-US" sz="2800" dirty="0">
                <a:solidFill>
                  <a:srgbClr val="FFFF00"/>
                </a:solidFill>
                <a:latin typeface="MS Reference Sans Serif" charset="0"/>
                <a:ea typeface="MS Reference Sans Serif" charset="0"/>
                <a:cs typeface="MS Reference Sans Serif" charset="0"/>
              </a:rPr>
              <a:t> (8</a:t>
            </a:r>
            <a:r>
              <a:rPr lang="en-US" sz="2800" dirty="0" smtClean="0">
                <a:solidFill>
                  <a:srgbClr val="FFFF00"/>
                </a:solidFill>
                <a:latin typeface="MS Reference Sans Serif" charset="0"/>
                <a:ea typeface="MS Reference Sans Serif" charset="0"/>
                <a:cs typeface="MS Reference Sans Serif" charset="0"/>
              </a:rPr>
              <a:t>)</a:t>
            </a:r>
            <a:endParaRPr lang="en-US" sz="2800" dirty="0">
              <a:solidFill>
                <a:srgbClr val="FFFF00"/>
              </a:solidFill>
            </a:endParaRPr>
          </a:p>
        </p:txBody>
      </p:sp>
    </p:spTree>
    <p:extLst>
      <p:ext uri="{BB962C8B-B14F-4D97-AF65-F5344CB8AC3E}">
        <p14:creationId xmlns:p14="http://schemas.microsoft.com/office/powerpoint/2010/main" val="614518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S Reference Sans Serif" charset="0"/>
                <a:ea typeface="MS Reference Sans Serif" charset="0"/>
                <a:cs typeface="MS Reference Sans Serif" charset="0"/>
              </a:rPr>
              <a:t>Intentions to avoid</a:t>
            </a:r>
            <a:endParaRPr lang="en-US" dirty="0">
              <a:latin typeface="MS Reference Sans Serif" charset="0"/>
              <a:ea typeface="MS Reference Sans Serif" charset="0"/>
              <a:cs typeface="MS Reference Sans Serif" charset="0"/>
            </a:endParaRPr>
          </a:p>
        </p:txBody>
      </p:sp>
      <p:sp>
        <p:nvSpPr>
          <p:cNvPr id="7" name="Content Placeholder 6"/>
          <p:cNvSpPr>
            <a:spLocks noGrp="1"/>
          </p:cNvSpPr>
          <p:nvPr>
            <p:ph idx="1"/>
          </p:nvPr>
        </p:nvSpPr>
        <p:spPr/>
        <p:txBody>
          <a:bodyPr/>
          <a:lstStyle/>
          <a:p>
            <a:pPr marL="0" indent="0">
              <a:buNone/>
            </a:pPr>
            <a:r>
              <a:rPr lang="en-US" dirty="0" smtClean="0">
                <a:latin typeface="MS Reference Sans Serif" charset="0"/>
                <a:ea typeface="MS Reference Sans Serif" charset="0"/>
                <a:cs typeface="MS Reference Sans Serif" charset="0"/>
              </a:rPr>
              <a:t>“If </a:t>
            </a:r>
            <a:r>
              <a:rPr lang="en-US" dirty="0">
                <a:latin typeface="MS Reference Sans Serif" charset="0"/>
                <a:ea typeface="MS Reference Sans Serif" charset="0"/>
                <a:cs typeface="MS Reference Sans Serif" charset="0"/>
              </a:rPr>
              <a:t>you were to </a:t>
            </a:r>
            <a:r>
              <a:rPr lang="en-US" dirty="0" smtClean="0">
                <a:latin typeface="MS Reference Sans Serif" charset="0"/>
                <a:ea typeface="MS Reference Sans Serif" charset="0"/>
                <a:cs typeface="MS Reference Sans Serif" charset="0"/>
              </a:rPr>
              <a:t>meet in </a:t>
            </a:r>
            <a:r>
              <a:rPr lang="en-US" dirty="0">
                <a:latin typeface="MS Reference Sans Serif" charset="0"/>
                <a:ea typeface="MS Reference Sans Serif" charset="0"/>
                <a:cs typeface="MS Reference Sans Serif" charset="0"/>
              </a:rPr>
              <a:t>real life</a:t>
            </a:r>
            <a:r>
              <a:rPr lang="en-US" dirty="0" smtClean="0">
                <a:latin typeface="MS Reference Sans Serif" charset="0"/>
                <a:ea typeface="MS Reference Sans Serif" charset="0"/>
                <a:cs typeface="MS Reference Sans Serif" charset="0"/>
              </a:rPr>
              <a:t>...”</a:t>
            </a:r>
          </a:p>
          <a:p>
            <a:pPr marL="0" indent="0">
              <a:buNone/>
            </a:pPr>
            <a:endParaRPr lang="en-US" dirty="0" smtClean="0">
              <a:latin typeface="MS Reference Sans Serif" charset="0"/>
              <a:ea typeface="MS Reference Sans Serif" charset="0"/>
              <a:cs typeface="MS Reference Sans Serif" charset="0"/>
            </a:endParaRPr>
          </a:p>
          <a:p>
            <a:r>
              <a:rPr lang="en-US" dirty="0" smtClean="0">
                <a:latin typeface="MS Reference Sans Serif" charset="0"/>
                <a:ea typeface="MS Reference Sans Serif" charset="0"/>
                <a:cs typeface="MS Reference Sans Serif" charset="0"/>
              </a:rPr>
              <a:t>“…</a:t>
            </a:r>
            <a:r>
              <a:rPr lang="en-US" dirty="0">
                <a:latin typeface="MS Reference Sans Serif" charset="0"/>
                <a:ea typeface="MS Reference Sans Serif" charset="0"/>
                <a:cs typeface="MS Reference Sans Serif" charset="0"/>
              </a:rPr>
              <a:t>how much would you want </a:t>
            </a:r>
            <a:r>
              <a:rPr lang="en-US" dirty="0" smtClean="0">
                <a:latin typeface="MS Reference Sans Serif" charset="0"/>
                <a:ea typeface="MS Reference Sans Serif" charset="0"/>
                <a:cs typeface="MS Reference Sans Serif" charset="0"/>
              </a:rPr>
              <a:t>to avoid </a:t>
            </a:r>
            <a:r>
              <a:rPr lang="en-US" dirty="0">
                <a:latin typeface="MS Reference Sans Serif" charset="0"/>
                <a:ea typeface="MS Reference Sans Serif" charset="0"/>
                <a:cs typeface="MS Reference Sans Serif" charset="0"/>
              </a:rPr>
              <a:t>physical </a:t>
            </a:r>
            <a:r>
              <a:rPr lang="en-US" dirty="0" smtClean="0">
                <a:latin typeface="MS Reference Sans Serif" charset="0"/>
                <a:ea typeface="MS Reference Sans Serif" charset="0"/>
                <a:cs typeface="MS Reference Sans Serif" charset="0"/>
              </a:rPr>
              <a:t>contact</a:t>
            </a:r>
            <a:r>
              <a:rPr lang="en-US" dirty="0">
                <a:latin typeface="MS Reference Sans Serif" charset="0"/>
                <a:ea typeface="MS Reference Sans Serif" charset="0"/>
                <a:cs typeface="MS Reference Sans Serif" charset="0"/>
              </a:rPr>
              <a:t> </a:t>
            </a:r>
            <a:r>
              <a:rPr lang="en-US" dirty="0" smtClean="0">
                <a:latin typeface="MS Reference Sans Serif" charset="0"/>
                <a:ea typeface="MS Reference Sans Serif" charset="0"/>
                <a:cs typeface="MS Reference Sans Serif" charset="0"/>
              </a:rPr>
              <a:t>with this person?”</a:t>
            </a:r>
            <a:endParaRPr lang="en-US" dirty="0">
              <a:latin typeface="MS Reference Sans Serif" charset="0"/>
              <a:ea typeface="MS Reference Sans Serif" charset="0"/>
              <a:cs typeface="MS Reference Sans Serif" charset="0"/>
            </a:endParaRPr>
          </a:p>
          <a:p>
            <a:r>
              <a:rPr lang="en-US" dirty="0" smtClean="0">
                <a:latin typeface="MS Reference Sans Serif" charset="0"/>
                <a:ea typeface="MS Reference Sans Serif" charset="0"/>
                <a:cs typeface="MS Reference Sans Serif" charset="0"/>
              </a:rPr>
              <a:t>“...</a:t>
            </a:r>
            <a:r>
              <a:rPr lang="en-US" dirty="0">
                <a:latin typeface="MS Reference Sans Serif" charset="0"/>
                <a:ea typeface="MS Reference Sans Serif" charset="0"/>
                <a:cs typeface="MS Reference Sans Serif" charset="0"/>
              </a:rPr>
              <a:t>how willing would you </a:t>
            </a:r>
            <a:r>
              <a:rPr lang="en-US" dirty="0" smtClean="0">
                <a:latin typeface="MS Reference Sans Serif" charset="0"/>
                <a:ea typeface="MS Reference Sans Serif" charset="0"/>
                <a:cs typeface="MS Reference Sans Serif" charset="0"/>
              </a:rPr>
              <a:t>be to </a:t>
            </a:r>
            <a:r>
              <a:rPr lang="en-US" dirty="0">
                <a:latin typeface="MS Reference Sans Serif" charset="0"/>
                <a:ea typeface="MS Reference Sans Serif" charset="0"/>
                <a:cs typeface="MS Reference Sans Serif" charset="0"/>
              </a:rPr>
              <a:t>stand </a:t>
            </a:r>
            <a:r>
              <a:rPr lang="en-US" dirty="0" smtClean="0">
                <a:latin typeface="MS Reference Sans Serif" charset="0"/>
                <a:ea typeface="MS Reference Sans Serif" charset="0"/>
                <a:cs typeface="MS Reference Sans Serif" charset="0"/>
              </a:rPr>
              <a:t>near this person?” </a:t>
            </a:r>
            <a:r>
              <a:rPr lang="en-US" dirty="0" smtClean="0">
                <a:solidFill>
                  <a:srgbClr val="FF0000"/>
                </a:solidFill>
                <a:latin typeface="MS Reference Sans Serif" charset="0"/>
                <a:ea typeface="MS Reference Sans Serif" charset="0"/>
                <a:cs typeface="MS Reference Sans Serif" charset="0"/>
              </a:rPr>
              <a:t>Reverse-scored</a:t>
            </a:r>
            <a:endParaRPr lang="en-US" dirty="0">
              <a:latin typeface="MS Reference Sans Serif" charset="0"/>
              <a:ea typeface="MS Reference Sans Serif" charset="0"/>
              <a:cs typeface="MS Reference Sans Serif" charset="0"/>
            </a:endParaRPr>
          </a:p>
        </p:txBody>
      </p:sp>
      <p:sp>
        <p:nvSpPr>
          <p:cNvPr id="4" name="Rectangle 3"/>
          <p:cNvSpPr/>
          <p:nvPr/>
        </p:nvSpPr>
        <p:spPr>
          <a:xfrm>
            <a:off x="3279363" y="5653743"/>
            <a:ext cx="5633273" cy="523220"/>
          </a:xfrm>
          <a:prstGeom prst="rect">
            <a:avLst/>
          </a:prstGeom>
        </p:spPr>
        <p:txBody>
          <a:bodyPr wrap="none">
            <a:spAutoFit/>
          </a:bodyPr>
          <a:lstStyle/>
          <a:p>
            <a:r>
              <a:rPr lang="en-US" sz="2800" i="1" dirty="0">
                <a:solidFill>
                  <a:srgbClr val="FFFF00"/>
                </a:solidFill>
                <a:latin typeface="MS Reference Sans Serif" charset="0"/>
                <a:ea typeface="MS Reference Sans Serif" charset="0"/>
                <a:cs typeface="MS Reference Sans Serif" charset="0"/>
              </a:rPr>
              <a:t>Not at all </a:t>
            </a:r>
            <a:r>
              <a:rPr lang="en-US" sz="2800" dirty="0">
                <a:solidFill>
                  <a:srgbClr val="FFFF00"/>
                </a:solidFill>
                <a:latin typeface="MS Reference Sans Serif" charset="0"/>
                <a:ea typeface="MS Reference Sans Serif" charset="0"/>
                <a:cs typeface="MS Reference Sans Serif" charset="0"/>
              </a:rPr>
              <a:t>(0) to </a:t>
            </a:r>
            <a:r>
              <a:rPr lang="en-US" sz="2800" i="1" dirty="0">
                <a:solidFill>
                  <a:srgbClr val="FFFF00"/>
                </a:solidFill>
                <a:latin typeface="MS Reference Sans Serif" charset="0"/>
                <a:ea typeface="MS Reference Sans Serif" charset="0"/>
                <a:cs typeface="MS Reference Sans Serif" charset="0"/>
              </a:rPr>
              <a:t>Extremely</a:t>
            </a:r>
            <a:r>
              <a:rPr lang="en-US" sz="2800" dirty="0">
                <a:solidFill>
                  <a:srgbClr val="FFFF00"/>
                </a:solidFill>
                <a:latin typeface="MS Reference Sans Serif" charset="0"/>
                <a:ea typeface="MS Reference Sans Serif" charset="0"/>
                <a:cs typeface="MS Reference Sans Serif" charset="0"/>
              </a:rPr>
              <a:t> (8)</a:t>
            </a:r>
            <a:endParaRPr lang="en-US" sz="2800" dirty="0">
              <a:solidFill>
                <a:srgbClr val="FFFF00"/>
              </a:solidFill>
            </a:endParaRPr>
          </a:p>
        </p:txBody>
      </p:sp>
    </p:spTree>
    <p:extLst>
      <p:ext uri="{BB962C8B-B14F-4D97-AF65-F5344CB8AC3E}">
        <p14:creationId xmlns:p14="http://schemas.microsoft.com/office/powerpoint/2010/main" val="4618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2276140" y="3191860"/>
                <a:ext cx="7639720" cy="11526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FF00"/>
                          </a:solidFill>
                          <a:latin typeface="Cambria Math" charset="0"/>
                          <a:ea typeface="MS Reference Sans Serif" charset="0"/>
                          <a:cs typeface="MS Reference Sans Serif" charset="0"/>
                        </a:rPr>
                        <m:t>𝑪𝒐𝒉𝒆</m:t>
                      </m:r>
                      <m:sSup>
                        <m:sSupPr>
                          <m:ctrlPr>
                            <a:rPr lang="en-US" sz="3600" b="1" i="1" smtClean="0">
                              <a:solidFill>
                                <a:srgbClr val="FFFF00"/>
                              </a:solidFill>
                              <a:latin typeface="Cambria Math" charset="0"/>
                              <a:ea typeface="MS Reference Sans Serif" charset="0"/>
                              <a:cs typeface="MS Reference Sans Serif" charset="0"/>
                            </a:rPr>
                          </m:ctrlPr>
                        </m:sSupPr>
                        <m:e>
                          <m:r>
                            <a:rPr lang="en-US" sz="3600" b="1" i="1" smtClean="0">
                              <a:solidFill>
                                <a:srgbClr val="FFFF00"/>
                              </a:solidFill>
                              <a:latin typeface="Cambria Math" charset="0"/>
                              <a:ea typeface="MS Reference Sans Serif" charset="0"/>
                              <a:cs typeface="MS Reference Sans Serif" charset="0"/>
                            </a:rPr>
                            <m:t>𝒏</m:t>
                          </m:r>
                        </m:e>
                        <m:sup>
                          <m:r>
                            <a:rPr lang="en-US" sz="3600" b="1" i="1" smtClean="0">
                              <a:solidFill>
                                <a:srgbClr val="FFFF00"/>
                              </a:solidFill>
                              <a:latin typeface="Cambria Math" charset="0"/>
                              <a:ea typeface="MS Reference Sans Serif" charset="0"/>
                              <a:cs typeface="MS Reference Sans Serif" charset="0"/>
                            </a:rPr>
                            <m:t>′</m:t>
                          </m:r>
                        </m:sup>
                      </m:sSup>
                      <m:r>
                        <a:rPr lang="en-US" sz="3600" b="1" i="1" smtClean="0">
                          <a:solidFill>
                            <a:srgbClr val="FFFF00"/>
                          </a:solidFill>
                          <a:latin typeface="Cambria Math" charset="0"/>
                          <a:ea typeface="MS Reference Sans Serif" charset="0"/>
                          <a:cs typeface="MS Reference Sans Serif" charset="0"/>
                        </a:rPr>
                        <m:t>𝒔</m:t>
                      </m:r>
                      <m:r>
                        <a:rPr lang="en-US" sz="3600" b="1" i="1" smtClean="0">
                          <a:solidFill>
                            <a:srgbClr val="FFFF00"/>
                          </a:solidFill>
                          <a:latin typeface="Cambria Math" charset="0"/>
                          <a:ea typeface="MS Reference Sans Serif" charset="0"/>
                          <a:cs typeface="MS Reference Sans Serif" charset="0"/>
                        </a:rPr>
                        <m:t> </m:t>
                      </m:r>
                      <m:r>
                        <a:rPr lang="en-US" sz="3600" b="1" i="1" smtClean="0">
                          <a:solidFill>
                            <a:srgbClr val="FFFF00"/>
                          </a:solidFill>
                          <a:latin typeface="Cambria Math" charset="0"/>
                          <a:ea typeface="MS Reference Sans Serif" charset="0"/>
                          <a:cs typeface="MS Reference Sans Serif" charset="0"/>
                        </a:rPr>
                        <m:t>𝒅</m:t>
                      </m:r>
                      <m:r>
                        <a:rPr lang="en-US" sz="3600" b="1" i="1" smtClean="0">
                          <a:latin typeface="Cambria Math" charset="0"/>
                          <a:ea typeface="MS Reference Sans Serif" charset="0"/>
                          <a:cs typeface="MS Reference Sans Serif" charset="0"/>
                        </a:rPr>
                        <m:t>= </m:t>
                      </m:r>
                      <m:f>
                        <m:fPr>
                          <m:ctrlPr>
                            <a:rPr lang="mr-IN" sz="3600" b="1" i="1" smtClean="0">
                              <a:latin typeface="Cambria Math" charset="0"/>
                              <a:ea typeface="MS Reference Sans Serif" charset="0"/>
                              <a:cs typeface="MS Reference Sans Serif" charset="0"/>
                            </a:rPr>
                          </m:ctrlPr>
                        </m:fPr>
                        <m:num>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𝑴</m:t>
                              </m:r>
                            </m:e>
                            <m:sub>
                              <m:r>
                                <a:rPr lang="en-US" sz="3600" b="1" i="1" smtClean="0">
                                  <a:latin typeface="Cambria Math" charset="0"/>
                                  <a:ea typeface="MS Reference Sans Serif" charset="0"/>
                                  <a:cs typeface="MS Reference Sans Serif" charset="0"/>
                                </a:rPr>
                                <m:t>𝑮𝒆𝒓𝒎𝒚</m:t>
                              </m:r>
                            </m:sub>
                          </m:sSub>
                          <m:r>
                            <a:rPr lang="en-US" sz="3600" b="1" i="1" smtClean="0">
                              <a:latin typeface="Cambria Math" charset="0"/>
                              <a:ea typeface="MS Reference Sans Serif" charset="0"/>
                              <a:cs typeface="MS Reference Sans Serif" charset="0"/>
                            </a:rPr>
                            <m:t>− </m:t>
                          </m:r>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𝑴</m:t>
                              </m:r>
                            </m:e>
                            <m:sub>
                              <m:r>
                                <a:rPr lang="en-US" sz="3600" b="1" i="1" smtClean="0">
                                  <a:latin typeface="Cambria Math" charset="0"/>
                                  <a:ea typeface="MS Reference Sans Serif" charset="0"/>
                                  <a:cs typeface="MS Reference Sans Serif" charset="0"/>
                                </a:rPr>
                                <m:t>𝒂𝒏𝒕𝒊</m:t>
                              </m:r>
                              <m:r>
                                <a:rPr lang="en-US" sz="3600" b="1" i="1" smtClean="0">
                                  <a:latin typeface="Cambria Math" charset="0"/>
                                  <a:ea typeface="MS Reference Sans Serif" charset="0"/>
                                  <a:cs typeface="MS Reference Sans Serif" charset="0"/>
                                </a:rPr>
                                <m:t>–</m:t>
                              </m:r>
                              <m:r>
                                <a:rPr lang="en-US" sz="3600" b="1" i="1" smtClean="0">
                                  <a:latin typeface="Cambria Math" charset="0"/>
                                  <a:ea typeface="MS Reference Sans Serif" charset="0"/>
                                  <a:cs typeface="MS Reference Sans Serif" charset="0"/>
                                </a:rPr>
                                <m:t>𝑮𝒆𝒓𝒎𝒚</m:t>
                              </m:r>
                            </m:sub>
                          </m:sSub>
                        </m:num>
                        <m:den>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𝑺𝑫</m:t>
                              </m:r>
                            </m:e>
                            <m:sub>
                              <m:r>
                                <a:rPr lang="en-US" sz="3600" b="1" i="1" smtClean="0">
                                  <a:latin typeface="Cambria Math" charset="0"/>
                                  <a:ea typeface="MS Reference Sans Serif" charset="0"/>
                                  <a:cs typeface="MS Reference Sans Serif" charset="0"/>
                                </a:rPr>
                                <m:t>𝑷𝒐𝒐𝒍𝒆𝒅</m:t>
                              </m:r>
                            </m:sub>
                          </m:sSub>
                        </m:den>
                      </m:f>
                    </m:oMath>
                  </m:oMathPara>
                </a14:m>
                <a:endParaRPr lang="en-US" b="1" dirty="0">
                  <a:latin typeface="MS Reference Sans Serif" charset="0"/>
                  <a:ea typeface="MS Reference Sans Serif" charset="0"/>
                  <a:cs typeface="MS Reference Sans Serif"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276140" y="3191860"/>
                <a:ext cx="7639720" cy="1152688"/>
              </a:xfrm>
              <a:prstGeom prst="rect">
                <a:avLst/>
              </a:prstGeom>
              <a:blipFill rotWithShape="0">
                <a:blip r:embed="rId3"/>
                <a:stretch>
                  <a:fillRect/>
                </a:stretch>
              </a:blipFill>
            </p:spPr>
            <p:txBody>
              <a:bodyPr/>
              <a:lstStyle/>
              <a:p>
                <a:r>
                  <a:rPr lang="en-US">
                    <a:noFill/>
                  </a:rPr>
                  <a:t> </a:t>
                </a:r>
              </a:p>
            </p:txBody>
          </p:sp>
        </mc:Fallback>
      </mc:AlternateContent>
      <p:sp>
        <p:nvSpPr>
          <p:cNvPr id="4" name="TextBox 3"/>
          <p:cNvSpPr txBox="1"/>
          <p:nvPr/>
        </p:nvSpPr>
        <p:spPr>
          <a:xfrm>
            <a:off x="3264090" y="4913194"/>
            <a:ext cx="5663821" cy="1384995"/>
          </a:xfrm>
          <a:prstGeom prst="rect">
            <a:avLst/>
          </a:prstGeom>
          <a:noFill/>
        </p:spPr>
        <p:txBody>
          <a:bodyPr wrap="square" rtlCol="0">
            <a:spAutoFit/>
          </a:bodyPr>
          <a:lstStyle/>
          <a:p>
            <a:r>
              <a:rPr lang="en-US" sz="2800" b="1" dirty="0" smtClean="0">
                <a:solidFill>
                  <a:srgbClr val="00B050"/>
                </a:solidFill>
                <a:latin typeface="MS Reference Sans Serif" charset="0"/>
                <a:ea typeface="MS Reference Sans Serif" charset="0"/>
                <a:cs typeface="MS Reference Sans Serif" charset="0"/>
              </a:rPr>
              <a:t>Positive</a:t>
            </a:r>
            <a:r>
              <a:rPr lang="en-US" sz="2800" b="1" dirty="0" smtClean="0">
                <a:latin typeface="MS Reference Sans Serif" charset="0"/>
                <a:ea typeface="MS Reference Sans Serif" charset="0"/>
                <a:cs typeface="MS Reference Sans Serif" charset="0"/>
              </a:rPr>
              <a:t> values = Stronger appearance for that feature (e.g. more germy looking)</a:t>
            </a:r>
            <a:endParaRPr lang="en-US" sz="2800" b="1" dirty="0">
              <a:latin typeface="MS Reference Sans Serif" charset="0"/>
              <a:ea typeface="MS Reference Sans Serif" charset="0"/>
              <a:cs typeface="MS Reference Sans Serif" charset="0"/>
            </a:endParaRPr>
          </a:p>
        </p:txBody>
      </p:sp>
      <p:sp>
        <p:nvSpPr>
          <p:cNvPr id="5" name="Rectangle 4"/>
          <p:cNvSpPr/>
          <p:nvPr/>
        </p:nvSpPr>
        <p:spPr>
          <a:xfrm>
            <a:off x="2486938" y="469680"/>
            <a:ext cx="7218124" cy="646331"/>
          </a:xfrm>
          <a:prstGeom prst="rect">
            <a:avLst/>
          </a:prstGeom>
        </p:spPr>
        <p:txBody>
          <a:bodyPr wrap="square">
            <a:spAutoFit/>
          </a:bodyPr>
          <a:lstStyle/>
          <a:p>
            <a:pPr algn="ctr"/>
            <a:r>
              <a:rPr lang="en-US" sz="3600" b="1" dirty="0" smtClean="0">
                <a:solidFill>
                  <a:srgbClr val="FFFF00"/>
                </a:solidFill>
                <a:latin typeface="MS Reference Sans Serif" charset="0"/>
                <a:ea typeface="MS Reference Sans Serif" charset="0"/>
                <a:cs typeface="MS Reference Sans Serif" charset="0"/>
              </a:rPr>
              <a:t>Dependent Variable </a:t>
            </a:r>
            <a:r>
              <a:rPr lang="en-US" sz="3600" b="1" dirty="0" smtClean="0">
                <a:latin typeface="MS Reference Sans Serif" charset="0"/>
                <a:ea typeface="MS Reference Sans Serif" charset="0"/>
                <a:cs typeface="MS Reference Sans Serif" charset="0"/>
              </a:rPr>
              <a:t>on </a:t>
            </a:r>
            <a:r>
              <a:rPr lang="en-US" sz="3600" b="1" dirty="0" smtClean="0">
                <a:latin typeface="MS Reference Sans Serif" charset="0"/>
                <a:ea typeface="MS Reference Sans Serif" charset="0"/>
                <a:cs typeface="MS Reference Sans Serif" charset="0"/>
              </a:rPr>
              <a:t>plots</a:t>
            </a:r>
            <a:endParaRPr lang="en-US" sz="3600" b="1" dirty="0">
              <a:latin typeface="MS Reference Sans Serif" charset="0"/>
              <a:ea typeface="MS Reference Sans Serif" charset="0"/>
              <a:cs typeface="MS Reference Sans Serif"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511" y="2083121"/>
            <a:ext cx="914400" cy="914400"/>
          </a:xfrm>
          <a:prstGeom prst="rect">
            <a:avLst/>
          </a:prstGeom>
          <a:ln w="57150">
            <a:solidFill>
              <a:srgbClr val="3C99CF"/>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083121"/>
            <a:ext cx="914400" cy="914400"/>
          </a:xfrm>
          <a:prstGeom prst="rect">
            <a:avLst/>
          </a:prstGeom>
          <a:ln w="57150">
            <a:solidFill>
              <a:srgbClr val="3C99CF"/>
            </a:solidFill>
          </a:ln>
        </p:spPr>
      </p:pic>
    </p:spTree>
    <p:extLst>
      <p:ext uri="{BB962C8B-B14F-4D97-AF65-F5344CB8AC3E}">
        <p14:creationId xmlns:p14="http://schemas.microsoft.com/office/powerpoint/2010/main" val="2118588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9599" y="1351508"/>
            <a:ext cx="9612803" cy="4154984"/>
          </a:xfrm>
          <a:prstGeom prst="rect">
            <a:avLst/>
          </a:prstGeom>
          <a:noFill/>
        </p:spPr>
        <p:txBody>
          <a:bodyPr wrap="square" rtlCol="0">
            <a:spAutoFit/>
          </a:bodyPr>
          <a:lstStyle/>
          <a:p>
            <a:pPr marL="742950" indent="-742950">
              <a:buFont typeface="+mj-lt"/>
              <a:buAutoNum type="arabicParenR"/>
            </a:pPr>
            <a:r>
              <a:rPr lang="en-US" sz="4400" dirty="0">
                <a:latin typeface="MS Reference Sans Serif" charset="0"/>
                <a:ea typeface="MS Reference Sans Serif" charset="0"/>
                <a:cs typeface="MS Reference Sans Serif" charset="0"/>
              </a:rPr>
              <a:t>What does an infected person look like in the minds of participants? Generally negative? Does this person show heuristic cues to infection?</a:t>
            </a:r>
          </a:p>
        </p:txBody>
      </p:sp>
    </p:spTree>
    <p:extLst>
      <p:ext uri="{BB962C8B-B14F-4D97-AF65-F5344CB8AC3E}">
        <p14:creationId xmlns:p14="http://schemas.microsoft.com/office/powerpoint/2010/main" val="751670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sp>
        <p:nvSpPr>
          <p:cNvPr id="107" name="Rectangle 106"/>
          <p:cNvSpPr/>
          <p:nvPr/>
        </p:nvSpPr>
        <p:spPr>
          <a:xfrm>
            <a:off x="5155928" y="96886"/>
            <a:ext cx="2781493" cy="369332"/>
          </a:xfrm>
          <a:prstGeom prst="rect">
            <a:avLst/>
          </a:prstGeom>
        </p:spPr>
        <p:txBody>
          <a:bodyPr wrap="square">
            <a:spAutoFit/>
          </a:bodyPr>
          <a:lstStyle/>
          <a:p>
            <a:r>
              <a:rPr lang="en-US" b="1" smtClean="0">
                <a:solidFill>
                  <a:srgbClr val="FFFF00"/>
                </a:solidFill>
                <a:latin typeface="MS Reference Sans Serif" charset="0"/>
                <a:ea typeface="MS Reference Sans Serif" charset="0"/>
                <a:cs typeface="MS Reference Sans Serif" charset="0"/>
              </a:rPr>
              <a:t>Overall feature ratings</a:t>
            </a:r>
            <a:endParaRPr lang="en-US" b="1" dirty="0">
              <a:solidFill>
                <a:srgbClr val="FFFF00"/>
              </a:solidFill>
              <a:latin typeface="MS Reference Sans Serif" charset="0"/>
              <a:ea typeface="MS Reference Sans Serif" charset="0"/>
              <a:cs typeface="MS Reference Sans Serif" charset="0"/>
            </a:endParaRPr>
          </a:p>
        </p:txBody>
      </p:sp>
      <p:sp>
        <p:nvSpPr>
          <p:cNvPr id="109" name="rc4"/>
          <p:cNvSpPr/>
          <p:nvPr/>
        </p:nvSpPr>
        <p:spPr>
          <a:xfrm>
            <a:off x="1524000" y="685800"/>
            <a:ext cx="9144000" cy="5486400"/>
          </a:xfrm>
          <a:prstGeom prst="rect">
            <a:avLst/>
          </a:prstGeom>
          <a:solidFill>
            <a:srgbClr val="000000">
              <a:alpha val="100000"/>
            </a:srgbClr>
          </a:solidFill>
          <a:ln w="13550" cap="rnd">
            <a:solidFill>
              <a:srgbClr val="000000">
                <a:alpha val="100000"/>
              </a:srgbClr>
            </a:solidFill>
            <a:prstDash val="solid"/>
            <a:round/>
          </a:ln>
        </p:spPr>
        <p:txBody>
          <a:bodyPr/>
          <a:lstStyle/>
          <a:p>
            <a:endParaRPr/>
          </a:p>
        </p:txBody>
      </p:sp>
      <p:sp>
        <p:nvSpPr>
          <p:cNvPr id="110" name="pl5"/>
          <p:cNvSpPr/>
          <p:nvPr/>
        </p:nvSpPr>
        <p:spPr>
          <a:xfrm>
            <a:off x="2494940"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111" name="pl6"/>
          <p:cNvSpPr/>
          <p:nvPr/>
        </p:nvSpPr>
        <p:spPr>
          <a:xfrm>
            <a:off x="3231619"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112" name="pl7"/>
          <p:cNvSpPr/>
          <p:nvPr/>
        </p:nvSpPr>
        <p:spPr>
          <a:xfrm>
            <a:off x="3968298"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113" name="pl8"/>
          <p:cNvSpPr/>
          <p:nvPr/>
        </p:nvSpPr>
        <p:spPr>
          <a:xfrm>
            <a:off x="4704977"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18" name="pl9"/>
          <p:cNvSpPr/>
          <p:nvPr/>
        </p:nvSpPr>
        <p:spPr>
          <a:xfrm>
            <a:off x="5441656"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19" name="pl10"/>
          <p:cNvSpPr/>
          <p:nvPr/>
        </p:nvSpPr>
        <p:spPr>
          <a:xfrm>
            <a:off x="6178335"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0" name="pl11"/>
          <p:cNvSpPr/>
          <p:nvPr/>
        </p:nvSpPr>
        <p:spPr>
          <a:xfrm>
            <a:off x="6915015"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1" name="pl12"/>
          <p:cNvSpPr/>
          <p:nvPr/>
        </p:nvSpPr>
        <p:spPr>
          <a:xfrm>
            <a:off x="7651694"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2" name="pl13"/>
          <p:cNvSpPr/>
          <p:nvPr/>
        </p:nvSpPr>
        <p:spPr>
          <a:xfrm>
            <a:off x="8388373"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3" name="pl14"/>
          <p:cNvSpPr/>
          <p:nvPr/>
        </p:nvSpPr>
        <p:spPr>
          <a:xfrm>
            <a:off x="9125052"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4" name="pl15"/>
          <p:cNvSpPr/>
          <p:nvPr/>
        </p:nvSpPr>
        <p:spPr>
          <a:xfrm>
            <a:off x="9861731"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5" name="pl16"/>
          <p:cNvSpPr/>
          <p:nvPr/>
        </p:nvSpPr>
        <p:spPr>
          <a:xfrm>
            <a:off x="10598410"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26" name="pl17"/>
          <p:cNvSpPr/>
          <p:nvPr/>
        </p:nvSpPr>
        <p:spPr>
          <a:xfrm>
            <a:off x="2494940" y="5476541"/>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27" name="pl18"/>
          <p:cNvSpPr/>
          <p:nvPr/>
        </p:nvSpPr>
        <p:spPr>
          <a:xfrm>
            <a:off x="2494940" y="5031149"/>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28" name="pl19"/>
          <p:cNvSpPr/>
          <p:nvPr/>
        </p:nvSpPr>
        <p:spPr>
          <a:xfrm>
            <a:off x="2494940" y="4585757"/>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29" name="pl20"/>
          <p:cNvSpPr/>
          <p:nvPr/>
        </p:nvSpPr>
        <p:spPr>
          <a:xfrm>
            <a:off x="2494940" y="4140366"/>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0" name="pl21"/>
          <p:cNvSpPr/>
          <p:nvPr/>
        </p:nvSpPr>
        <p:spPr>
          <a:xfrm>
            <a:off x="2494940" y="3694974"/>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1" name="pl22"/>
          <p:cNvSpPr/>
          <p:nvPr/>
        </p:nvSpPr>
        <p:spPr>
          <a:xfrm>
            <a:off x="2494940" y="3249582"/>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2" name="pl23"/>
          <p:cNvSpPr/>
          <p:nvPr/>
        </p:nvSpPr>
        <p:spPr>
          <a:xfrm>
            <a:off x="2494940" y="2804190"/>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3" name="pl24"/>
          <p:cNvSpPr/>
          <p:nvPr/>
        </p:nvSpPr>
        <p:spPr>
          <a:xfrm>
            <a:off x="2494940" y="2358799"/>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4" name="pl25"/>
          <p:cNvSpPr/>
          <p:nvPr/>
        </p:nvSpPr>
        <p:spPr>
          <a:xfrm>
            <a:off x="2494940" y="1913407"/>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5" name="pl26"/>
          <p:cNvSpPr/>
          <p:nvPr/>
        </p:nvSpPr>
        <p:spPr>
          <a:xfrm>
            <a:off x="2494940" y="1468015"/>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6" name="pl27"/>
          <p:cNvSpPr/>
          <p:nvPr/>
        </p:nvSpPr>
        <p:spPr>
          <a:xfrm>
            <a:off x="2494940" y="1022624"/>
            <a:ext cx="8103470" cy="0"/>
          </a:xfrm>
          <a:custGeom>
            <a:avLst/>
            <a:gdLst/>
            <a:ahLst/>
            <a:cxnLst/>
            <a:rect l="0" t="0" r="0" b="0"/>
            <a:pathLst>
              <a:path w="8103470">
                <a:moveTo>
                  <a:pt x="0" y="0"/>
                </a:moveTo>
                <a:lnTo>
                  <a:pt x="8103470" y="0"/>
                </a:lnTo>
                <a:lnTo>
                  <a:pt x="8103470" y="0"/>
                </a:lnTo>
              </a:path>
            </a:pathLst>
          </a:custGeom>
          <a:ln w="1355" cap="flat">
            <a:solidFill>
              <a:srgbClr val="EBEBEB">
                <a:alpha val="100000"/>
              </a:srgbClr>
            </a:solidFill>
            <a:prstDash val="solid"/>
            <a:round/>
          </a:ln>
        </p:spPr>
        <p:txBody>
          <a:bodyPr/>
          <a:lstStyle/>
          <a:p>
            <a:endParaRPr/>
          </a:p>
        </p:txBody>
      </p:sp>
      <p:sp>
        <p:nvSpPr>
          <p:cNvPr id="237" name="pl28"/>
          <p:cNvSpPr/>
          <p:nvPr/>
        </p:nvSpPr>
        <p:spPr>
          <a:xfrm>
            <a:off x="2863279"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38" name="pl29"/>
          <p:cNvSpPr/>
          <p:nvPr/>
        </p:nvSpPr>
        <p:spPr>
          <a:xfrm>
            <a:off x="3599958"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39" name="pl30"/>
          <p:cNvSpPr/>
          <p:nvPr/>
        </p:nvSpPr>
        <p:spPr>
          <a:xfrm>
            <a:off x="4336638"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0" name="pl31"/>
          <p:cNvSpPr/>
          <p:nvPr/>
        </p:nvSpPr>
        <p:spPr>
          <a:xfrm>
            <a:off x="5073317"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1" name="pl32"/>
          <p:cNvSpPr/>
          <p:nvPr/>
        </p:nvSpPr>
        <p:spPr>
          <a:xfrm>
            <a:off x="5809996"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2" name="pl33"/>
          <p:cNvSpPr/>
          <p:nvPr/>
        </p:nvSpPr>
        <p:spPr>
          <a:xfrm>
            <a:off x="6546675"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3" name="pl34"/>
          <p:cNvSpPr/>
          <p:nvPr/>
        </p:nvSpPr>
        <p:spPr>
          <a:xfrm>
            <a:off x="7283354"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4" name="pl35"/>
          <p:cNvSpPr/>
          <p:nvPr/>
        </p:nvSpPr>
        <p:spPr>
          <a:xfrm>
            <a:off x="8020033"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5" name="pl36"/>
          <p:cNvSpPr/>
          <p:nvPr/>
        </p:nvSpPr>
        <p:spPr>
          <a:xfrm>
            <a:off x="8756713"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6" name="pl37"/>
          <p:cNvSpPr/>
          <p:nvPr/>
        </p:nvSpPr>
        <p:spPr>
          <a:xfrm>
            <a:off x="9493392"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7" name="pl38"/>
          <p:cNvSpPr/>
          <p:nvPr/>
        </p:nvSpPr>
        <p:spPr>
          <a:xfrm>
            <a:off x="10230071" y="755389"/>
            <a:ext cx="0" cy="4988387"/>
          </a:xfrm>
          <a:custGeom>
            <a:avLst/>
            <a:gdLst/>
            <a:ahLst/>
            <a:cxnLst/>
            <a:rect l="0" t="0" r="0" b="0"/>
            <a:pathLst>
              <a:path h="4988387">
                <a:moveTo>
                  <a:pt x="0" y="4988387"/>
                </a:moveTo>
                <a:lnTo>
                  <a:pt x="0" y="0"/>
                </a:lnTo>
                <a:lnTo>
                  <a:pt x="0" y="0"/>
                </a:lnTo>
              </a:path>
            </a:pathLst>
          </a:custGeom>
          <a:ln w="1355" cap="flat">
            <a:solidFill>
              <a:srgbClr val="EBEBEB">
                <a:alpha val="100000"/>
              </a:srgbClr>
            </a:solidFill>
            <a:prstDash val="solid"/>
            <a:round/>
          </a:ln>
        </p:spPr>
        <p:txBody>
          <a:bodyPr/>
          <a:lstStyle/>
          <a:p>
            <a:endParaRPr/>
          </a:p>
        </p:txBody>
      </p:sp>
      <p:sp>
        <p:nvSpPr>
          <p:cNvPr id="248" name="pl39"/>
          <p:cNvSpPr/>
          <p:nvPr/>
        </p:nvSpPr>
        <p:spPr>
          <a:xfrm>
            <a:off x="6546675" y="755389"/>
            <a:ext cx="0" cy="4988387"/>
          </a:xfrm>
          <a:custGeom>
            <a:avLst/>
            <a:gdLst/>
            <a:ahLst/>
            <a:cxnLst/>
            <a:rect l="0" t="0" r="0" b="0"/>
            <a:pathLst>
              <a:path h="4988387">
                <a:moveTo>
                  <a:pt x="0" y="4988387"/>
                </a:moveTo>
                <a:lnTo>
                  <a:pt x="0" y="0"/>
                </a:lnTo>
                <a:lnTo>
                  <a:pt x="0" y="0"/>
                </a:lnTo>
              </a:path>
            </a:pathLst>
          </a:custGeom>
          <a:ln w="27101" cap="flat">
            <a:solidFill>
              <a:srgbClr val="FFFF00">
                <a:alpha val="100000"/>
              </a:srgbClr>
            </a:solidFill>
            <a:prstDash val="dash"/>
            <a:round/>
          </a:ln>
        </p:spPr>
        <p:txBody>
          <a:bodyPr/>
          <a:lstStyle/>
          <a:p>
            <a:endParaRPr/>
          </a:p>
        </p:txBody>
      </p:sp>
      <p:sp>
        <p:nvSpPr>
          <p:cNvPr id="249" name="pl40"/>
          <p:cNvSpPr/>
          <p:nvPr/>
        </p:nvSpPr>
        <p:spPr>
          <a:xfrm>
            <a:off x="8318148" y="966950"/>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0" name="pl41"/>
          <p:cNvSpPr/>
          <p:nvPr/>
        </p:nvSpPr>
        <p:spPr>
          <a:xfrm>
            <a:off x="6897893" y="1022624"/>
            <a:ext cx="1420254" cy="0"/>
          </a:xfrm>
          <a:custGeom>
            <a:avLst/>
            <a:gdLst/>
            <a:ahLst/>
            <a:cxnLst/>
            <a:rect l="0" t="0" r="0" b="0"/>
            <a:pathLst>
              <a:path w="1420254">
                <a:moveTo>
                  <a:pt x="1420254" y="0"/>
                </a:moveTo>
                <a:lnTo>
                  <a:pt x="0" y="0"/>
                </a:lnTo>
              </a:path>
            </a:pathLst>
          </a:custGeom>
          <a:ln w="13550" cap="flat">
            <a:solidFill>
              <a:srgbClr val="FFFFFF">
                <a:alpha val="100000"/>
              </a:srgbClr>
            </a:solidFill>
            <a:prstDash val="solid"/>
            <a:round/>
          </a:ln>
        </p:spPr>
        <p:txBody>
          <a:bodyPr/>
          <a:lstStyle/>
          <a:p>
            <a:endParaRPr/>
          </a:p>
        </p:txBody>
      </p:sp>
      <p:sp>
        <p:nvSpPr>
          <p:cNvPr id="251" name="pl42"/>
          <p:cNvSpPr/>
          <p:nvPr/>
        </p:nvSpPr>
        <p:spPr>
          <a:xfrm>
            <a:off x="6897893" y="966950"/>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2" name="pl43"/>
          <p:cNvSpPr/>
          <p:nvPr/>
        </p:nvSpPr>
        <p:spPr>
          <a:xfrm>
            <a:off x="9678223" y="1412341"/>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3" name="pl44"/>
          <p:cNvSpPr/>
          <p:nvPr/>
        </p:nvSpPr>
        <p:spPr>
          <a:xfrm>
            <a:off x="8211823" y="1468015"/>
            <a:ext cx="1466399" cy="0"/>
          </a:xfrm>
          <a:custGeom>
            <a:avLst/>
            <a:gdLst/>
            <a:ahLst/>
            <a:cxnLst/>
            <a:rect l="0" t="0" r="0" b="0"/>
            <a:pathLst>
              <a:path w="1466399">
                <a:moveTo>
                  <a:pt x="1466399" y="0"/>
                </a:moveTo>
                <a:lnTo>
                  <a:pt x="0" y="0"/>
                </a:lnTo>
              </a:path>
            </a:pathLst>
          </a:custGeom>
          <a:ln w="13550" cap="flat">
            <a:solidFill>
              <a:srgbClr val="FFFFFF">
                <a:alpha val="100000"/>
              </a:srgbClr>
            </a:solidFill>
            <a:prstDash val="solid"/>
            <a:round/>
          </a:ln>
        </p:spPr>
        <p:txBody>
          <a:bodyPr/>
          <a:lstStyle/>
          <a:p>
            <a:endParaRPr/>
          </a:p>
        </p:txBody>
      </p:sp>
      <p:sp>
        <p:nvSpPr>
          <p:cNvPr id="254" name="pl45"/>
          <p:cNvSpPr/>
          <p:nvPr/>
        </p:nvSpPr>
        <p:spPr>
          <a:xfrm>
            <a:off x="8211823" y="1412341"/>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5" name="pl46"/>
          <p:cNvSpPr/>
          <p:nvPr/>
        </p:nvSpPr>
        <p:spPr>
          <a:xfrm>
            <a:off x="9634006" y="1857733"/>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6" name="pl47"/>
          <p:cNvSpPr/>
          <p:nvPr/>
        </p:nvSpPr>
        <p:spPr>
          <a:xfrm>
            <a:off x="8169624" y="1913407"/>
            <a:ext cx="1464381" cy="0"/>
          </a:xfrm>
          <a:custGeom>
            <a:avLst/>
            <a:gdLst/>
            <a:ahLst/>
            <a:cxnLst/>
            <a:rect l="0" t="0" r="0" b="0"/>
            <a:pathLst>
              <a:path w="1464381">
                <a:moveTo>
                  <a:pt x="1464381" y="0"/>
                </a:moveTo>
                <a:lnTo>
                  <a:pt x="0" y="0"/>
                </a:lnTo>
              </a:path>
            </a:pathLst>
          </a:custGeom>
          <a:ln w="13550" cap="flat">
            <a:solidFill>
              <a:srgbClr val="FFFFFF">
                <a:alpha val="100000"/>
              </a:srgbClr>
            </a:solidFill>
            <a:prstDash val="solid"/>
            <a:round/>
          </a:ln>
        </p:spPr>
        <p:txBody>
          <a:bodyPr/>
          <a:lstStyle/>
          <a:p>
            <a:endParaRPr/>
          </a:p>
        </p:txBody>
      </p:sp>
      <p:sp>
        <p:nvSpPr>
          <p:cNvPr id="257" name="pl48"/>
          <p:cNvSpPr/>
          <p:nvPr/>
        </p:nvSpPr>
        <p:spPr>
          <a:xfrm>
            <a:off x="8169624" y="1857733"/>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8" name="pl49"/>
          <p:cNvSpPr/>
          <p:nvPr/>
        </p:nvSpPr>
        <p:spPr>
          <a:xfrm>
            <a:off x="9125922" y="2303125"/>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59" name="pl50"/>
          <p:cNvSpPr/>
          <p:nvPr/>
        </p:nvSpPr>
        <p:spPr>
          <a:xfrm>
            <a:off x="7682301" y="2358799"/>
            <a:ext cx="1443620" cy="0"/>
          </a:xfrm>
          <a:custGeom>
            <a:avLst/>
            <a:gdLst/>
            <a:ahLst/>
            <a:cxnLst/>
            <a:rect l="0" t="0" r="0" b="0"/>
            <a:pathLst>
              <a:path w="1443620">
                <a:moveTo>
                  <a:pt x="1443620" y="0"/>
                </a:moveTo>
                <a:lnTo>
                  <a:pt x="0" y="0"/>
                </a:lnTo>
              </a:path>
            </a:pathLst>
          </a:custGeom>
          <a:ln w="13550" cap="flat">
            <a:solidFill>
              <a:srgbClr val="FFFFFF">
                <a:alpha val="100000"/>
              </a:srgbClr>
            </a:solidFill>
            <a:prstDash val="solid"/>
            <a:round/>
          </a:ln>
        </p:spPr>
        <p:txBody>
          <a:bodyPr/>
          <a:lstStyle/>
          <a:p>
            <a:endParaRPr/>
          </a:p>
        </p:txBody>
      </p:sp>
      <p:sp>
        <p:nvSpPr>
          <p:cNvPr id="260" name="pl51"/>
          <p:cNvSpPr/>
          <p:nvPr/>
        </p:nvSpPr>
        <p:spPr>
          <a:xfrm>
            <a:off x="7682301" y="2303125"/>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1" name="pl52"/>
          <p:cNvSpPr/>
          <p:nvPr/>
        </p:nvSpPr>
        <p:spPr>
          <a:xfrm>
            <a:off x="9338777" y="2748516"/>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2" name="pl53"/>
          <p:cNvSpPr/>
          <p:nvPr/>
        </p:nvSpPr>
        <p:spPr>
          <a:xfrm>
            <a:off x="7887009" y="2804190"/>
            <a:ext cx="1451768" cy="0"/>
          </a:xfrm>
          <a:custGeom>
            <a:avLst/>
            <a:gdLst/>
            <a:ahLst/>
            <a:cxnLst/>
            <a:rect l="0" t="0" r="0" b="0"/>
            <a:pathLst>
              <a:path w="1451768">
                <a:moveTo>
                  <a:pt x="1451768" y="0"/>
                </a:moveTo>
                <a:lnTo>
                  <a:pt x="0" y="0"/>
                </a:lnTo>
              </a:path>
            </a:pathLst>
          </a:custGeom>
          <a:ln w="13550" cap="flat">
            <a:solidFill>
              <a:srgbClr val="FFFFFF">
                <a:alpha val="100000"/>
              </a:srgbClr>
            </a:solidFill>
            <a:prstDash val="solid"/>
            <a:round/>
          </a:ln>
        </p:spPr>
        <p:txBody>
          <a:bodyPr/>
          <a:lstStyle/>
          <a:p>
            <a:endParaRPr/>
          </a:p>
        </p:txBody>
      </p:sp>
      <p:sp>
        <p:nvSpPr>
          <p:cNvPr id="263" name="pl54"/>
          <p:cNvSpPr/>
          <p:nvPr/>
        </p:nvSpPr>
        <p:spPr>
          <a:xfrm>
            <a:off x="7887009" y="2748516"/>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4" name="pl55"/>
          <p:cNvSpPr/>
          <p:nvPr/>
        </p:nvSpPr>
        <p:spPr>
          <a:xfrm>
            <a:off x="5846332" y="3193908"/>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5" name="pl56"/>
          <p:cNvSpPr/>
          <p:nvPr/>
        </p:nvSpPr>
        <p:spPr>
          <a:xfrm>
            <a:off x="4417229" y="3249582"/>
            <a:ext cx="1429103" cy="0"/>
          </a:xfrm>
          <a:custGeom>
            <a:avLst/>
            <a:gdLst/>
            <a:ahLst/>
            <a:cxnLst/>
            <a:rect l="0" t="0" r="0" b="0"/>
            <a:pathLst>
              <a:path w="1429103">
                <a:moveTo>
                  <a:pt x="1429103" y="0"/>
                </a:moveTo>
                <a:lnTo>
                  <a:pt x="0" y="0"/>
                </a:lnTo>
              </a:path>
            </a:pathLst>
          </a:custGeom>
          <a:ln w="13550" cap="flat">
            <a:solidFill>
              <a:srgbClr val="FFFFFF">
                <a:alpha val="100000"/>
              </a:srgbClr>
            </a:solidFill>
            <a:prstDash val="solid"/>
            <a:round/>
          </a:ln>
        </p:spPr>
        <p:txBody>
          <a:bodyPr/>
          <a:lstStyle/>
          <a:p>
            <a:endParaRPr/>
          </a:p>
        </p:txBody>
      </p:sp>
      <p:sp>
        <p:nvSpPr>
          <p:cNvPr id="266" name="pl57"/>
          <p:cNvSpPr/>
          <p:nvPr/>
        </p:nvSpPr>
        <p:spPr>
          <a:xfrm>
            <a:off x="4417229" y="3193908"/>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7" name="pl58"/>
          <p:cNvSpPr/>
          <p:nvPr/>
        </p:nvSpPr>
        <p:spPr>
          <a:xfrm>
            <a:off x="8004561" y="3639300"/>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68" name="pl59"/>
          <p:cNvSpPr/>
          <p:nvPr/>
        </p:nvSpPr>
        <p:spPr>
          <a:xfrm>
            <a:off x="6590026" y="3694974"/>
            <a:ext cx="1414534" cy="0"/>
          </a:xfrm>
          <a:custGeom>
            <a:avLst/>
            <a:gdLst/>
            <a:ahLst/>
            <a:cxnLst/>
            <a:rect l="0" t="0" r="0" b="0"/>
            <a:pathLst>
              <a:path w="1414534">
                <a:moveTo>
                  <a:pt x="1414534" y="0"/>
                </a:moveTo>
                <a:lnTo>
                  <a:pt x="0" y="0"/>
                </a:lnTo>
              </a:path>
            </a:pathLst>
          </a:custGeom>
          <a:ln w="13550" cap="flat">
            <a:solidFill>
              <a:srgbClr val="FFFFFF">
                <a:alpha val="100000"/>
              </a:srgbClr>
            </a:solidFill>
            <a:prstDash val="solid"/>
            <a:round/>
          </a:ln>
        </p:spPr>
        <p:txBody>
          <a:bodyPr/>
          <a:lstStyle/>
          <a:p>
            <a:endParaRPr/>
          </a:p>
        </p:txBody>
      </p:sp>
      <p:sp>
        <p:nvSpPr>
          <p:cNvPr id="269" name="pl60"/>
          <p:cNvSpPr/>
          <p:nvPr/>
        </p:nvSpPr>
        <p:spPr>
          <a:xfrm>
            <a:off x="6590026" y="3639300"/>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0" name="pl61"/>
          <p:cNvSpPr/>
          <p:nvPr/>
        </p:nvSpPr>
        <p:spPr>
          <a:xfrm>
            <a:off x="8236418" y="4084692"/>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1" name="pl62"/>
          <p:cNvSpPr/>
          <p:nvPr/>
        </p:nvSpPr>
        <p:spPr>
          <a:xfrm>
            <a:off x="6817838" y="4140366"/>
            <a:ext cx="1418579" cy="0"/>
          </a:xfrm>
          <a:custGeom>
            <a:avLst/>
            <a:gdLst/>
            <a:ahLst/>
            <a:cxnLst/>
            <a:rect l="0" t="0" r="0" b="0"/>
            <a:pathLst>
              <a:path w="1418579">
                <a:moveTo>
                  <a:pt x="1418579" y="0"/>
                </a:moveTo>
                <a:lnTo>
                  <a:pt x="0" y="0"/>
                </a:lnTo>
              </a:path>
            </a:pathLst>
          </a:custGeom>
          <a:ln w="13550" cap="flat">
            <a:solidFill>
              <a:srgbClr val="FFFFFF">
                <a:alpha val="100000"/>
              </a:srgbClr>
            </a:solidFill>
            <a:prstDash val="solid"/>
            <a:round/>
          </a:ln>
        </p:spPr>
        <p:txBody>
          <a:bodyPr/>
          <a:lstStyle/>
          <a:p>
            <a:endParaRPr/>
          </a:p>
        </p:txBody>
      </p:sp>
      <p:sp>
        <p:nvSpPr>
          <p:cNvPr id="272" name="pl63"/>
          <p:cNvSpPr/>
          <p:nvPr/>
        </p:nvSpPr>
        <p:spPr>
          <a:xfrm>
            <a:off x="6817838" y="4084692"/>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3" name="pl64"/>
          <p:cNvSpPr/>
          <p:nvPr/>
        </p:nvSpPr>
        <p:spPr>
          <a:xfrm>
            <a:off x="7111462" y="4530083"/>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4" name="pl65"/>
          <p:cNvSpPr/>
          <p:nvPr/>
        </p:nvSpPr>
        <p:spPr>
          <a:xfrm>
            <a:off x="5702475" y="4585757"/>
            <a:ext cx="1408986" cy="0"/>
          </a:xfrm>
          <a:custGeom>
            <a:avLst/>
            <a:gdLst/>
            <a:ahLst/>
            <a:cxnLst/>
            <a:rect l="0" t="0" r="0" b="0"/>
            <a:pathLst>
              <a:path w="1408986">
                <a:moveTo>
                  <a:pt x="1408986" y="0"/>
                </a:moveTo>
                <a:lnTo>
                  <a:pt x="0" y="0"/>
                </a:lnTo>
              </a:path>
            </a:pathLst>
          </a:custGeom>
          <a:ln w="13550" cap="flat">
            <a:solidFill>
              <a:srgbClr val="FFFFFF">
                <a:alpha val="100000"/>
              </a:srgbClr>
            </a:solidFill>
            <a:prstDash val="solid"/>
            <a:round/>
          </a:ln>
        </p:spPr>
        <p:txBody>
          <a:bodyPr/>
          <a:lstStyle/>
          <a:p>
            <a:endParaRPr/>
          </a:p>
        </p:txBody>
      </p:sp>
      <p:sp>
        <p:nvSpPr>
          <p:cNvPr id="275" name="pl66"/>
          <p:cNvSpPr/>
          <p:nvPr/>
        </p:nvSpPr>
        <p:spPr>
          <a:xfrm>
            <a:off x="5702475" y="4530083"/>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6" name="pl67"/>
          <p:cNvSpPr/>
          <p:nvPr/>
        </p:nvSpPr>
        <p:spPr>
          <a:xfrm>
            <a:off x="8422820" y="4975475"/>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7" name="pl68"/>
          <p:cNvSpPr/>
          <p:nvPr/>
        </p:nvSpPr>
        <p:spPr>
          <a:xfrm>
            <a:off x="7000231" y="5031149"/>
            <a:ext cx="1422589" cy="0"/>
          </a:xfrm>
          <a:custGeom>
            <a:avLst/>
            <a:gdLst/>
            <a:ahLst/>
            <a:cxnLst/>
            <a:rect l="0" t="0" r="0" b="0"/>
            <a:pathLst>
              <a:path w="1422589">
                <a:moveTo>
                  <a:pt x="1422589" y="0"/>
                </a:moveTo>
                <a:lnTo>
                  <a:pt x="0" y="0"/>
                </a:lnTo>
              </a:path>
            </a:pathLst>
          </a:custGeom>
          <a:ln w="13550" cap="flat">
            <a:solidFill>
              <a:srgbClr val="FFFFFF">
                <a:alpha val="100000"/>
              </a:srgbClr>
            </a:solidFill>
            <a:prstDash val="solid"/>
            <a:round/>
          </a:ln>
        </p:spPr>
        <p:txBody>
          <a:bodyPr/>
          <a:lstStyle/>
          <a:p>
            <a:endParaRPr/>
          </a:p>
        </p:txBody>
      </p:sp>
      <p:sp>
        <p:nvSpPr>
          <p:cNvPr id="278" name="pl69"/>
          <p:cNvSpPr/>
          <p:nvPr/>
        </p:nvSpPr>
        <p:spPr>
          <a:xfrm>
            <a:off x="7000231" y="4975475"/>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79" name="pl70"/>
          <p:cNvSpPr/>
          <p:nvPr/>
        </p:nvSpPr>
        <p:spPr>
          <a:xfrm>
            <a:off x="6399499" y="5420867"/>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80" name="pl71"/>
          <p:cNvSpPr/>
          <p:nvPr/>
        </p:nvSpPr>
        <p:spPr>
          <a:xfrm>
            <a:off x="4983253" y="5476541"/>
            <a:ext cx="1416245" cy="0"/>
          </a:xfrm>
          <a:custGeom>
            <a:avLst/>
            <a:gdLst/>
            <a:ahLst/>
            <a:cxnLst/>
            <a:rect l="0" t="0" r="0" b="0"/>
            <a:pathLst>
              <a:path w="1416245">
                <a:moveTo>
                  <a:pt x="1416245" y="0"/>
                </a:moveTo>
                <a:lnTo>
                  <a:pt x="0" y="0"/>
                </a:lnTo>
              </a:path>
            </a:pathLst>
          </a:custGeom>
          <a:ln w="13550" cap="flat">
            <a:solidFill>
              <a:srgbClr val="FFFFFF">
                <a:alpha val="100000"/>
              </a:srgbClr>
            </a:solidFill>
            <a:prstDash val="solid"/>
            <a:round/>
          </a:ln>
        </p:spPr>
        <p:txBody>
          <a:bodyPr/>
          <a:lstStyle/>
          <a:p>
            <a:endParaRPr/>
          </a:p>
        </p:txBody>
      </p:sp>
      <p:sp>
        <p:nvSpPr>
          <p:cNvPr id="281" name="pl72"/>
          <p:cNvSpPr/>
          <p:nvPr/>
        </p:nvSpPr>
        <p:spPr>
          <a:xfrm>
            <a:off x="4983253" y="5420867"/>
            <a:ext cx="0" cy="111347"/>
          </a:xfrm>
          <a:custGeom>
            <a:avLst/>
            <a:gdLst/>
            <a:ahLst/>
            <a:cxnLst/>
            <a:rect l="0" t="0" r="0" b="0"/>
            <a:pathLst>
              <a:path h="111347">
                <a:moveTo>
                  <a:pt x="0" y="111347"/>
                </a:moveTo>
                <a:lnTo>
                  <a:pt x="0" y="0"/>
                </a:lnTo>
              </a:path>
            </a:pathLst>
          </a:custGeom>
          <a:ln w="13550" cap="flat">
            <a:solidFill>
              <a:srgbClr val="FFFFFF">
                <a:alpha val="100000"/>
              </a:srgbClr>
            </a:solidFill>
            <a:prstDash val="solid"/>
            <a:round/>
          </a:ln>
        </p:spPr>
        <p:txBody>
          <a:bodyPr/>
          <a:lstStyle/>
          <a:p>
            <a:endParaRPr/>
          </a:p>
        </p:txBody>
      </p:sp>
      <p:sp>
        <p:nvSpPr>
          <p:cNvPr id="282" name="pt73"/>
          <p:cNvSpPr/>
          <p:nvPr/>
        </p:nvSpPr>
        <p:spPr>
          <a:xfrm>
            <a:off x="7496095" y="909719"/>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3" name="pt74"/>
          <p:cNvSpPr/>
          <p:nvPr/>
        </p:nvSpPr>
        <p:spPr>
          <a:xfrm>
            <a:off x="8834200" y="1355110"/>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4" name="pt75"/>
          <p:cNvSpPr/>
          <p:nvPr/>
        </p:nvSpPr>
        <p:spPr>
          <a:xfrm>
            <a:off x="8790960" y="1800502"/>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5" name="pt76"/>
          <p:cNvSpPr/>
          <p:nvPr/>
        </p:nvSpPr>
        <p:spPr>
          <a:xfrm>
            <a:off x="8292867" y="2245894"/>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6" name="pt77"/>
          <p:cNvSpPr/>
          <p:nvPr/>
        </p:nvSpPr>
        <p:spPr>
          <a:xfrm>
            <a:off x="8501816" y="2691285"/>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7" name="pt78"/>
          <p:cNvSpPr/>
          <p:nvPr/>
        </p:nvSpPr>
        <p:spPr>
          <a:xfrm>
            <a:off x="5017586" y="3136677"/>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8" name="pt79"/>
          <p:cNvSpPr/>
          <p:nvPr/>
        </p:nvSpPr>
        <p:spPr>
          <a:xfrm>
            <a:off x="7185086" y="3582069"/>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89" name="pt80"/>
          <p:cNvSpPr/>
          <p:nvPr/>
        </p:nvSpPr>
        <p:spPr>
          <a:xfrm>
            <a:off x="7415129" y="4027461"/>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0" name="pt81"/>
          <p:cNvSpPr/>
          <p:nvPr/>
        </p:nvSpPr>
        <p:spPr>
          <a:xfrm>
            <a:off x="6293933" y="4472852"/>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1" name="pt82"/>
          <p:cNvSpPr/>
          <p:nvPr/>
        </p:nvSpPr>
        <p:spPr>
          <a:xfrm>
            <a:off x="7599692" y="4918244"/>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2" name="pt83"/>
          <p:cNvSpPr/>
          <p:nvPr/>
        </p:nvSpPr>
        <p:spPr>
          <a:xfrm>
            <a:off x="5577678" y="536363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3" name="tx84"/>
          <p:cNvSpPr/>
          <p:nvPr/>
        </p:nvSpPr>
        <p:spPr>
          <a:xfrm>
            <a:off x="1686681" y="5415720"/>
            <a:ext cx="745628"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Stand near</a:t>
            </a:r>
          </a:p>
        </p:txBody>
      </p:sp>
      <p:sp>
        <p:nvSpPr>
          <p:cNvPr id="294" name="tx85"/>
          <p:cNvSpPr/>
          <p:nvPr/>
        </p:nvSpPr>
        <p:spPr>
          <a:xfrm>
            <a:off x="2051086" y="4973106"/>
            <a:ext cx="381223" cy="11271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Avoid</a:t>
            </a:r>
          </a:p>
        </p:txBody>
      </p:sp>
      <p:sp>
        <p:nvSpPr>
          <p:cNvPr id="295" name="tx86"/>
          <p:cNvSpPr/>
          <p:nvPr/>
        </p:nvSpPr>
        <p:spPr>
          <a:xfrm>
            <a:off x="1847787" y="4497353"/>
            <a:ext cx="584522"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Arrogant</a:t>
            </a:r>
          </a:p>
        </p:txBody>
      </p:sp>
      <p:sp>
        <p:nvSpPr>
          <p:cNvPr id="296" name="tx87"/>
          <p:cNvSpPr/>
          <p:nvPr/>
        </p:nvSpPr>
        <p:spPr>
          <a:xfrm>
            <a:off x="1593589" y="4053946"/>
            <a:ext cx="838720" cy="14108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Incompetent</a:t>
            </a:r>
          </a:p>
        </p:txBody>
      </p:sp>
      <p:sp>
        <p:nvSpPr>
          <p:cNvPr id="297" name="tx88"/>
          <p:cNvSpPr/>
          <p:nvPr/>
        </p:nvSpPr>
        <p:spPr>
          <a:xfrm>
            <a:off x="1966329" y="3637328"/>
            <a:ext cx="465980"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Violent</a:t>
            </a:r>
          </a:p>
        </p:txBody>
      </p:sp>
      <p:sp>
        <p:nvSpPr>
          <p:cNvPr id="298" name="tx89"/>
          <p:cNvSpPr/>
          <p:nvPr/>
        </p:nvSpPr>
        <p:spPr>
          <a:xfrm>
            <a:off x="1636302" y="3161774"/>
            <a:ext cx="796007" cy="142478"/>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Trustworthy</a:t>
            </a:r>
          </a:p>
        </p:txBody>
      </p:sp>
      <p:sp>
        <p:nvSpPr>
          <p:cNvPr id="299" name="tx90"/>
          <p:cNvSpPr/>
          <p:nvPr/>
        </p:nvSpPr>
        <p:spPr>
          <a:xfrm>
            <a:off x="1915578" y="2715786"/>
            <a:ext cx="516731"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Foreign</a:t>
            </a:r>
          </a:p>
        </p:txBody>
      </p:sp>
      <p:sp>
        <p:nvSpPr>
          <p:cNvPr id="300" name="tx91"/>
          <p:cNvSpPr/>
          <p:nvPr/>
        </p:nvSpPr>
        <p:spPr>
          <a:xfrm>
            <a:off x="2000336" y="2271387"/>
            <a:ext cx="431973" cy="142081"/>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Heavy</a:t>
            </a:r>
          </a:p>
        </p:txBody>
      </p:sp>
      <p:sp>
        <p:nvSpPr>
          <p:cNvPr id="301" name="tx92"/>
          <p:cNvSpPr/>
          <p:nvPr/>
        </p:nvSpPr>
        <p:spPr>
          <a:xfrm>
            <a:off x="2195152" y="1852586"/>
            <a:ext cx="237157"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Old</a:t>
            </a:r>
          </a:p>
        </p:txBody>
      </p:sp>
      <p:sp>
        <p:nvSpPr>
          <p:cNvPr id="302" name="tx93"/>
          <p:cNvSpPr/>
          <p:nvPr/>
        </p:nvSpPr>
        <p:spPr>
          <a:xfrm>
            <a:off x="1746212" y="1378024"/>
            <a:ext cx="686097" cy="14466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Disfigured</a:t>
            </a:r>
          </a:p>
        </p:txBody>
      </p:sp>
      <p:sp>
        <p:nvSpPr>
          <p:cNvPr id="303" name="tx94"/>
          <p:cNvSpPr/>
          <p:nvPr/>
        </p:nvSpPr>
        <p:spPr>
          <a:xfrm>
            <a:off x="1975109" y="932235"/>
            <a:ext cx="457200" cy="14505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Germy</a:t>
            </a:r>
          </a:p>
        </p:txBody>
      </p:sp>
      <p:sp>
        <p:nvSpPr>
          <p:cNvPr id="304" name="tx95"/>
          <p:cNvSpPr/>
          <p:nvPr/>
        </p:nvSpPr>
        <p:spPr>
          <a:xfrm>
            <a:off x="2689597" y="5806009"/>
            <a:ext cx="347364" cy="10973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-1.25</a:t>
            </a:r>
          </a:p>
        </p:txBody>
      </p:sp>
      <p:sp>
        <p:nvSpPr>
          <p:cNvPr id="305" name="tx96"/>
          <p:cNvSpPr/>
          <p:nvPr/>
        </p:nvSpPr>
        <p:spPr>
          <a:xfrm>
            <a:off x="3426276" y="5806207"/>
            <a:ext cx="34736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-1.00</a:t>
            </a:r>
          </a:p>
        </p:txBody>
      </p:sp>
      <p:sp>
        <p:nvSpPr>
          <p:cNvPr id="306" name="tx97"/>
          <p:cNvSpPr/>
          <p:nvPr/>
        </p:nvSpPr>
        <p:spPr>
          <a:xfrm>
            <a:off x="4162955" y="5806207"/>
            <a:ext cx="34736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-0.75</a:t>
            </a:r>
          </a:p>
        </p:txBody>
      </p:sp>
      <p:sp>
        <p:nvSpPr>
          <p:cNvPr id="307" name="tx98"/>
          <p:cNvSpPr/>
          <p:nvPr/>
        </p:nvSpPr>
        <p:spPr>
          <a:xfrm>
            <a:off x="4899634" y="5806207"/>
            <a:ext cx="34736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-0.50</a:t>
            </a:r>
          </a:p>
        </p:txBody>
      </p:sp>
      <p:sp>
        <p:nvSpPr>
          <p:cNvPr id="308" name="tx99"/>
          <p:cNvSpPr/>
          <p:nvPr/>
        </p:nvSpPr>
        <p:spPr>
          <a:xfrm>
            <a:off x="5636313" y="5805810"/>
            <a:ext cx="347364" cy="109934"/>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-0.25</a:t>
            </a:r>
          </a:p>
        </p:txBody>
      </p:sp>
      <p:sp>
        <p:nvSpPr>
          <p:cNvPr id="309" name="tx100"/>
          <p:cNvSpPr/>
          <p:nvPr/>
        </p:nvSpPr>
        <p:spPr>
          <a:xfrm>
            <a:off x="6398368" y="5806207"/>
            <a:ext cx="29661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0.00</a:t>
            </a:r>
          </a:p>
        </p:txBody>
      </p:sp>
      <p:sp>
        <p:nvSpPr>
          <p:cNvPr id="310" name="tx101"/>
          <p:cNvSpPr/>
          <p:nvPr/>
        </p:nvSpPr>
        <p:spPr>
          <a:xfrm>
            <a:off x="7135047" y="5805810"/>
            <a:ext cx="296614" cy="109934"/>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0.25</a:t>
            </a:r>
          </a:p>
        </p:txBody>
      </p:sp>
      <p:sp>
        <p:nvSpPr>
          <p:cNvPr id="311" name="tx102"/>
          <p:cNvSpPr/>
          <p:nvPr/>
        </p:nvSpPr>
        <p:spPr>
          <a:xfrm>
            <a:off x="7871726" y="5806207"/>
            <a:ext cx="29661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0.50</a:t>
            </a:r>
          </a:p>
        </p:txBody>
      </p:sp>
      <p:sp>
        <p:nvSpPr>
          <p:cNvPr id="312" name="tx103"/>
          <p:cNvSpPr/>
          <p:nvPr/>
        </p:nvSpPr>
        <p:spPr>
          <a:xfrm>
            <a:off x="8608405" y="5806207"/>
            <a:ext cx="29661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0.75</a:t>
            </a:r>
          </a:p>
        </p:txBody>
      </p:sp>
      <p:sp>
        <p:nvSpPr>
          <p:cNvPr id="313" name="tx104"/>
          <p:cNvSpPr/>
          <p:nvPr/>
        </p:nvSpPr>
        <p:spPr>
          <a:xfrm>
            <a:off x="9345084" y="5806207"/>
            <a:ext cx="296614"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1.00</a:t>
            </a:r>
          </a:p>
        </p:txBody>
      </p:sp>
      <p:sp>
        <p:nvSpPr>
          <p:cNvPr id="314" name="tx105"/>
          <p:cNvSpPr/>
          <p:nvPr/>
        </p:nvSpPr>
        <p:spPr>
          <a:xfrm>
            <a:off x="10081764" y="5806009"/>
            <a:ext cx="296614" cy="10973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1.25</a:t>
            </a:r>
          </a:p>
        </p:txBody>
      </p:sp>
      <p:sp>
        <p:nvSpPr>
          <p:cNvPr id="315" name="tx106"/>
          <p:cNvSpPr/>
          <p:nvPr/>
        </p:nvSpPr>
        <p:spPr>
          <a:xfrm>
            <a:off x="6205933" y="5982357"/>
            <a:ext cx="596726" cy="11529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Cohen's </a:t>
            </a:r>
          </a:p>
        </p:txBody>
      </p:sp>
      <p:sp>
        <p:nvSpPr>
          <p:cNvPr id="316" name="tx107"/>
          <p:cNvSpPr/>
          <p:nvPr/>
        </p:nvSpPr>
        <p:spPr>
          <a:xfrm>
            <a:off x="6802659" y="5985135"/>
            <a:ext cx="84757" cy="112514"/>
          </a:xfrm>
          <a:prstGeom prst="rect">
            <a:avLst/>
          </a:prstGeom>
          <a:noFill/>
        </p:spPr>
        <p:txBody>
          <a:bodyPr wrap="none" lIns="0" tIns="0" rIns="0" bIns="0" anchor="ctr" anchorCtr="1"/>
          <a:lstStyle/>
          <a:p>
            <a:pPr marL="0" marR="0" indent="0" algn="l">
              <a:lnSpc>
                <a:spcPts val="1200"/>
              </a:lnSpc>
              <a:spcBef>
                <a:spcPts val="0"/>
              </a:spcBef>
              <a:spcAft>
                <a:spcPts val="0"/>
              </a:spcAft>
            </a:pPr>
            <a:r>
              <a:rPr sz="1200" i="1">
                <a:solidFill>
                  <a:srgbClr val="FFFFFF">
                    <a:alpha val="100000"/>
                  </a:srgbClr>
                </a:solidFill>
                <a:latin typeface="Helvetica"/>
                <a:cs typeface="Helvetica"/>
              </a:rPr>
              <a:t>d</a:t>
            </a:r>
          </a:p>
        </p:txBody>
      </p:sp>
      <p:sp>
        <p:nvSpPr>
          <p:cNvPr id="115" name="Rectangle 114"/>
          <p:cNvSpPr/>
          <p:nvPr/>
        </p:nvSpPr>
        <p:spPr>
          <a:xfrm rot="16200000">
            <a:off x="482069" y="2324582"/>
            <a:ext cx="1706477" cy="369332"/>
          </a:xfrm>
          <a:prstGeom prst="rect">
            <a:avLst/>
          </a:prstGeom>
        </p:spPr>
        <p:txBody>
          <a:bodyPr wrap="square">
            <a:spAutoFit/>
          </a:bodyPr>
          <a:lstStyle/>
          <a:p>
            <a:r>
              <a:rPr lang="en-US" b="1" dirty="0" smtClean="0">
                <a:solidFill>
                  <a:srgbClr val="3C99CF"/>
                </a:solidFill>
                <a:latin typeface="MS Reference Sans Serif" charset="0"/>
                <a:ea typeface="MS Reference Sans Serif" charset="0"/>
                <a:cs typeface="MS Reference Sans Serif" charset="0"/>
              </a:rPr>
              <a:t>Disease cues</a:t>
            </a:r>
            <a:endParaRPr lang="en-US" b="1" dirty="0">
              <a:solidFill>
                <a:srgbClr val="3C99CF"/>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0756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dissolve">
                                      <p:cBhvr>
                                        <p:cTn id="7" dur="500"/>
                                        <p:tgtEl>
                                          <p:spTgt spid="2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dissolve">
                                      <p:cBhvr>
                                        <p:cTn id="10" dur="500"/>
                                        <p:tgtEl>
                                          <p:spTgt spid="2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1"/>
                                        </p:tgtEl>
                                        <p:attrNameLst>
                                          <p:attrName>style.visibility</p:attrName>
                                        </p:attrNameLst>
                                      </p:cBhvr>
                                      <p:to>
                                        <p:strVal val="visible"/>
                                      </p:to>
                                    </p:set>
                                    <p:animEffect transition="in" filter="dissolve">
                                      <p:cBhvr>
                                        <p:cTn id="13" dur="500"/>
                                        <p:tgtEl>
                                          <p:spTgt spid="25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2"/>
                                        </p:tgtEl>
                                        <p:attrNameLst>
                                          <p:attrName>style.visibility</p:attrName>
                                        </p:attrNameLst>
                                      </p:cBhvr>
                                      <p:to>
                                        <p:strVal val="visible"/>
                                      </p:to>
                                    </p:set>
                                    <p:animEffect transition="in" filter="dissolve">
                                      <p:cBhvr>
                                        <p:cTn id="16" dur="500"/>
                                        <p:tgtEl>
                                          <p:spTgt spid="25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Effect transition="in" filter="dissolve">
                                      <p:cBhvr>
                                        <p:cTn id="19" dur="500"/>
                                        <p:tgtEl>
                                          <p:spTgt spid="25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4"/>
                                        </p:tgtEl>
                                        <p:attrNameLst>
                                          <p:attrName>style.visibility</p:attrName>
                                        </p:attrNameLst>
                                      </p:cBhvr>
                                      <p:to>
                                        <p:strVal val="visible"/>
                                      </p:to>
                                    </p:set>
                                    <p:animEffect transition="in" filter="dissolve">
                                      <p:cBhvr>
                                        <p:cTn id="22" dur="500"/>
                                        <p:tgtEl>
                                          <p:spTgt spid="25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55"/>
                                        </p:tgtEl>
                                        <p:attrNameLst>
                                          <p:attrName>style.visibility</p:attrName>
                                        </p:attrNameLst>
                                      </p:cBhvr>
                                      <p:to>
                                        <p:strVal val="visible"/>
                                      </p:to>
                                    </p:set>
                                    <p:animEffect transition="in" filter="dissolve">
                                      <p:cBhvr>
                                        <p:cTn id="25" dur="500"/>
                                        <p:tgtEl>
                                          <p:spTgt spid="25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dissolve">
                                      <p:cBhvr>
                                        <p:cTn id="28" dur="500"/>
                                        <p:tgtEl>
                                          <p:spTgt spid="25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57"/>
                                        </p:tgtEl>
                                        <p:attrNameLst>
                                          <p:attrName>style.visibility</p:attrName>
                                        </p:attrNameLst>
                                      </p:cBhvr>
                                      <p:to>
                                        <p:strVal val="visible"/>
                                      </p:to>
                                    </p:set>
                                    <p:animEffect transition="in" filter="dissolve">
                                      <p:cBhvr>
                                        <p:cTn id="31" dur="500"/>
                                        <p:tgtEl>
                                          <p:spTgt spid="25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58"/>
                                        </p:tgtEl>
                                        <p:attrNameLst>
                                          <p:attrName>style.visibility</p:attrName>
                                        </p:attrNameLst>
                                      </p:cBhvr>
                                      <p:to>
                                        <p:strVal val="visible"/>
                                      </p:to>
                                    </p:set>
                                    <p:animEffect transition="in" filter="dissolve">
                                      <p:cBhvr>
                                        <p:cTn id="34" dur="500"/>
                                        <p:tgtEl>
                                          <p:spTgt spid="25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9"/>
                                        </p:tgtEl>
                                        <p:attrNameLst>
                                          <p:attrName>style.visibility</p:attrName>
                                        </p:attrNameLst>
                                      </p:cBhvr>
                                      <p:to>
                                        <p:strVal val="visible"/>
                                      </p:to>
                                    </p:set>
                                    <p:animEffect transition="in" filter="dissolve">
                                      <p:cBhvr>
                                        <p:cTn id="37" dur="500"/>
                                        <p:tgtEl>
                                          <p:spTgt spid="25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0"/>
                                        </p:tgtEl>
                                        <p:attrNameLst>
                                          <p:attrName>style.visibility</p:attrName>
                                        </p:attrNameLst>
                                      </p:cBhvr>
                                      <p:to>
                                        <p:strVal val="visible"/>
                                      </p:to>
                                    </p:set>
                                    <p:animEffect transition="in" filter="dissolve">
                                      <p:cBhvr>
                                        <p:cTn id="40" dur="500"/>
                                        <p:tgtEl>
                                          <p:spTgt spid="26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61"/>
                                        </p:tgtEl>
                                        <p:attrNameLst>
                                          <p:attrName>style.visibility</p:attrName>
                                        </p:attrNameLst>
                                      </p:cBhvr>
                                      <p:to>
                                        <p:strVal val="visible"/>
                                      </p:to>
                                    </p:set>
                                    <p:animEffect transition="in" filter="dissolve">
                                      <p:cBhvr>
                                        <p:cTn id="43" dur="500"/>
                                        <p:tgtEl>
                                          <p:spTgt spid="26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62"/>
                                        </p:tgtEl>
                                        <p:attrNameLst>
                                          <p:attrName>style.visibility</p:attrName>
                                        </p:attrNameLst>
                                      </p:cBhvr>
                                      <p:to>
                                        <p:strVal val="visible"/>
                                      </p:to>
                                    </p:set>
                                    <p:animEffect transition="in" filter="dissolve">
                                      <p:cBhvr>
                                        <p:cTn id="46" dur="500"/>
                                        <p:tgtEl>
                                          <p:spTgt spid="26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63"/>
                                        </p:tgtEl>
                                        <p:attrNameLst>
                                          <p:attrName>style.visibility</p:attrName>
                                        </p:attrNameLst>
                                      </p:cBhvr>
                                      <p:to>
                                        <p:strVal val="visible"/>
                                      </p:to>
                                    </p:set>
                                    <p:animEffect transition="in" filter="dissolve">
                                      <p:cBhvr>
                                        <p:cTn id="49" dur="500"/>
                                        <p:tgtEl>
                                          <p:spTgt spid="26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dissolve">
                                      <p:cBhvr>
                                        <p:cTn id="52" dur="500"/>
                                        <p:tgtEl>
                                          <p:spTgt spid="26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65"/>
                                        </p:tgtEl>
                                        <p:attrNameLst>
                                          <p:attrName>style.visibility</p:attrName>
                                        </p:attrNameLst>
                                      </p:cBhvr>
                                      <p:to>
                                        <p:strVal val="visible"/>
                                      </p:to>
                                    </p:set>
                                    <p:animEffect transition="in" filter="dissolve">
                                      <p:cBhvr>
                                        <p:cTn id="55" dur="500"/>
                                        <p:tgtEl>
                                          <p:spTgt spid="26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66"/>
                                        </p:tgtEl>
                                        <p:attrNameLst>
                                          <p:attrName>style.visibility</p:attrName>
                                        </p:attrNameLst>
                                      </p:cBhvr>
                                      <p:to>
                                        <p:strVal val="visible"/>
                                      </p:to>
                                    </p:set>
                                    <p:animEffect transition="in" filter="dissolve">
                                      <p:cBhvr>
                                        <p:cTn id="58" dur="500"/>
                                        <p:tgtEl>
                                          <p:spTgt spid="26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82"/>
                                        </p:tgtEl>
                                        <p:attrNameLst>
                                          <p:attrName>style.visibility</p:attrName>
                                        </p:attrNameLst>
                                      </p:cBhvr>
                                      <p:to>
                                        <p:strVal val="visible"/>
                                      </p:to>
                                    </p:set>
                                    <p:animEffect transition="in" filter="dissolve">
                                      <p:cBhvr>
                                        <p:cTn id="61" dur="500"/>
                                        <p:tgtEl>
                                          <p:spTgt spid="282"/>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83"/>
                                        </p:tgtEl>
                                        <p:attrNameLst>
                                          <p:attrName>style.visibility</p:attrName>
                                        </p:attrNameLst>
                                      </p:cBhvr>
                                      <p:to>
                                        <p:strVal val="visible"/>
                                      </p:to>
                                    </p:set>
                                    <p:animEffect transition="in" filter="dissolve">
                                      <p:cBhvr>
                                        <p:cTn id="64" dur="500"/>
                                        <p:tgtEl>
                                          <p:spTgt spid="283"/>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Effect transition="in" filter="dissolve">
                                      <p:cBhvr>
                                        <p:cTn id="67" dur="500"/>
                                        <p:tgtEl>
                                          <p:spTgt spid="28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85"/>
                                        </p:tgtEl>
                                        <p:attrNameLst>
                                          <p:attrName>style.visibility</p:attrName>
                                        </p:attrNameLst>
                                      </p:cBhvr>
                                      <p:to>
                                        <p:strVal val="visible"/>
                                      </p:to>
                                    </p:set>
                                    <p:animEffect transition="in" filter="dissolve">
                                      <p:cBhvr>
                                        <p:cTn id="70" dur="500"/>
                                        <p:tgtEl>
                                          <p:spTgt spid="28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86"/>
                                        </p:tgtEl>
                                        <p:attrNameLst>
                                          <p:attrName>style.visibility</p:attrName>
                                        </p:attrNameLst>
                                      </p:cBhvr>
                                      <p:to>
                                        <p:strVal val="visible"/>
                                      </p:to>
                                    </p:set>
                                    <p:animEffect transition="in" filter="dissolve">
                                      <p:cBhvr>
                                        <p:cTn id="73" dur="500"/>
                                        <p:tgtEl>
                                          <p:spTgt spid="286"/>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87"/>
                                        </p:tgtEl>
                                        <p:attrNameLst>
                                          <p:attrName>style.visibility</p:attrName>
                                        </p:attrNameLst>
                                      </p:cBhvr>
                                      <p:to>
                                        <p:strVal val="visible"/>
                                      </p:to>
                                    </p:set>
                                    <p:animEffect transition="in" filter="dissolve">
                                      <p:cBhvr>
                                        <p:cTn id="76" dur="500"/>
                                        <p:tgtEl>
                                          <p:spTgt spid="28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67"/>
                                        </p:tgtEl>
                                        <p:attrNameLst>
                                          <p:attrName>style.visibility</p:attrName>
                                        </p:attrNameLst>
                                      </p:cBhvr>
                                      <p:to>
                                        <p:strVal val="visible"/>
                                      </p:to>
                                    </p:set>
                                    <p:animEffect transition="in" filter="dissolve">
                                      <p:cBhvr>
                                        <p:cTn id="81" dur="500"/>
                                        <p:tgtEl>
                                          <p:spTgt spid="26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68"/>
                                        </p:tgtEl>
                                        <p:attrNameLst>
                                          <p:attrName>style.visibility</p:attrName>
                                        </p:attrNameLst>
                                      </p:cBhvr>
                                      <p:to>
                                        <p:strVal val="visible"/>
                                      </p:to>
                                    </p:set>
                                    <p:animEffect transition="in" filter="dissolve">
                                      <p:cBhvr>
                                        <p:cTn id="84" dur="500"/>
                                        <p:tgtEl>
                                          <p:spTgt spid="26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69"/>
                                        </p:tgtEl>
                                        <p:attrNameLst>
                                          <p:attrName>style.visibility</p:attrName>
                                        </p:attrNameLst>
                                      </p:cBhvr>
                                      <p:to>
                                        <p:strVal val="visible"/>
                                      </p:to>
                                    </p:set>
                                    <p:animEffect transition="in" filter="dissolve">
                                      <p:cBhvr>
                                        <p:cTn id="87" dur="500"/>
                                        <p:tgtEl>
                                          <p:spTgt spid="26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0"/>
                                        </p:tgtEl>
                                        <p:attrNameLst>
                                          <p:attrName>style.visibility</p:attrName>
                                        </p:attrNameLst>
                                      </p:cBhvr>
                                      <p:to>
                                        <p:strVal val="visible"/>
                                      </p:to>
                                    </p:set>
                                    <p:animEffect transition="in" filter="dissolve">
                                      <p:cBhvr>
                                        <p:cTn id="90" dur="500"/>
                                        <p:tgtEl>
                                          <p:spTgt spid="27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1"/>
                                        </p:tgtEl>
                                        <p:attrNameLst>
                                          <p:attrName>style.visibility</p:attrName>
                                        </p:attrNameLst>
                                      </p:cBhvr>
                                      <p:to>
                                        <p:strVal val="visible"/>
                                      </p:to>
                                    </p:set>
                                    <p:animEffect transition="in" filter="dissolve">
                                      <p:cBhvr>
                                        <p:cTn id="93" dur="500"/>
                                        <p:tgtEl>
                                          <p:spTgt spid="271"/>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2"/>
                                        </p:tgtEl>
                                        <p:attrNameLst>
                                          <p:attrName>style.visibility</p:attrName>
                                        </p:attrNameLst>
                                      </p:cBhvr>
                                      <p:to>
                                        <p:strVal val="visible"/>
                                      </p:to>
                                    </p:set>
                                    <p:animEffect transition="in" filter="dissolve">
                                      <p:cBhvr>
                                        <p:cTn id="96" dur="500"/>
                                        <p:tgtEl>
                                          <p:spTgt spid="272"/>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3"/>
                                        </p:tgtEl>
                                        <p:attrNameLst>
                                          <p:attrName>style.visibility</p:attrName>
                                        </p:attrNameLst>
                                      </p:cBhvr>
                                      <p:to>
                                        <p:strVal val="visible"/>
                                      </p:to>
                                    </p:set>
                                    <p:animEffect transition="in" filter="dissolve">
                                      <p:cBhvr>
                                        <p:cTn id="99" dur="500"/>
                                        <p:tgtEl>
                                          <p:spTgt spid="273"/>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274"/>
                                        </p:tgtEl>
                                        <p:attrNameLst>
                                          <p:attrName>style.visibility</p:attrName>
                                        </p:attrNameLst>
                                      </p:cBhvr>
                                      <p:to>
                                        <p:strVal val="visible"/>
                                      </p:to>
                                    </p:set>
                                    <p:animEffect transition="in" filter="dissolve">
                                      <p:cBhvr>
                                        <p:cTn id="102" dur="500"/>
                                        <p:tgtEl>
                                          <p:spTgt spid="274"/>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275"/>
                                        </p:tgtEl>
                                        <p:attrNameLst>
                                          <p:attrName>style.visibility</p:attrName>
                                        </p:attrNameLst>
                                      </p:cBhvr>
                                      <p:to>
                                        <p:strVal val="visible"/>
                                      </p:to>
                                    </p:set>
                                    <p:animEffect transition="in" filter="dissolve">
                                      <p:cBhvr>
                                        <p:cTn id="105" dur="500"/>
                                        <p:tgtEl>
                                          <p:spTgt spid="275"/>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288"/>
                                        </p:tgtEl>
                                        <p:attrNameLst>
                                          <p:attrName>style.visibility</p:attrName>
                                        </p:attrNameLst>
                                      </p:cBhvr>
                                      <p:to>
                                        <p:strVal val="visible"/>
                                      </p:to>
                                    </p:set>
                                    <p:animEffect transition="in" filter="dissolve">
                                      <p:cBhvr>
                                        <p:cTn id="108" dur="500"/>
                                        <p:tgtEl>
                                          <p:spTgt spid="288"/>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289"/>
                                        </p:tgtEl>
                                        <p:attrNameLst>
                                          <p:attrName>style.visibility</p:attrName>
                                        </p:attrNameLst>
                                      </p:cBhvr>
                                      <p:to>
                                        <p:strVal val="visible"/>
                                      </p:to>
                                    </p:set>
                                    <p:animEffect transition="in" filter="dissolve">
                                      <p:cBhvr>
                                        <p:cTn id="111" dur="500"/>
                                        <p:tgtEl>
                                          <p:spTgt spid="289"/>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290"/>
                                        </p:tgtEl>
                                        <p:attrNameLst>
                                          <p:attrName>style.visibility</p:attrName>
                                        </p:attrNameLst>
                                      </p:cBhvr>
                                      <p:to>
                                        <p:strVal val="visible"/>
                                      </p:to>
                                    </p:set>
                                    <p:animEffect transition="in" filter="dissolve">
                                      <p:cBhvr>
                                        <p:cTn id="114" dur="500"/>
                                        <p:tgtEl>
                                          <p:spTgt spid="290"/>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276"/>
                                        </p:tgtEl>
                                        <p:attrNameLst>
                                          <p:attrName>style.visibility</p:attrName>
                                        </p:attrNameLst>
                                      </p:cBhvr>
                                      <p:to>
                                        <p:strVal val="visible"/>
                                      </p:to>
                                    </p:set>
                                    <p:animEffect transition="in" filter="dissolve">
                                      <p:cBhvr>
                                        <p:cTn id="119" dur="500"/>
                                        <p:tgtEl>
                                          <p:spTgt spid="276"/>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277"/>
                                        </p:tgtEl>
                                        <p:attrNameLst>
                                          <p:attrName>style.visibility</p:attrName>
                                        </p:attrNameLst>
                                      </p:cBhvr>
                                      <p:to>
                                        <p:strVal val="visible"/>
                                      </p:to>
                                    </p:set>
                                    <p:animEffect transition="in" filter="dissolve">
                                      <p:cBhvr>
                                        <p:cTn id="122" dur="500"/>
                                        <p:tgtEl>
                                          <p:spTgt spid="277"/>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278"/>
                                        </p:tgtEl>
                                        <p:attrNameLst>
                                          <p:attrName>style.visibility</p:attrName>
                                        </p:attrNameLst>
                                      </p:cBhvr>
                                      <p:to>
                                        <p:strVal val="visible"/>
                                      </p:to>
                                    </p:set>
                                    <p:animEffect transition="in" filter="dissolve">
                                      <p:cBhvr>
                                        <p:cTn id="125" dur="500"/>
                                        <p:tgtEl>
                                          <p:spTgt spid="278"/>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279"/>
                                        </p:tgtEl>
                                        <p:attrNameLst>
                                          <p:attrName>style.visibility</p:attrName>
                                        </p:attrNameLst>
                                      </p:cBhvr>
                                      <p:to>
                                        <p:strVal val="visible"/>
                                      </p:to>
                                    </p:set>
                                    <p:animEffect transition="in" filter="dissolve">
                                      <p:cBhvr>
                                        <p:cTn id="128" dur="500"/>
                                        <p:tgtEl>
                                          <p:spTgt spid="279"/>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280"/>
                                        </p:tgtEl>
                                        <p:attrNameLst>
                                          <p:attrName>style.visibility</p:attrName>
                                        </p:attrNameLst>
                                      </p:cBhvr>
                                      <p:to>
                                        <p:strVal val="visible"/>
                                      </p:to>
                                    </p:set>
                                    <p:animEffect transition="in" filter="dissolve">
                                      <p:cBhvr>
                                        <p:cTn id="131" dur="500"/>
                                        <p:tgtEl>
                                          <p:spTgt spid="280"/>
                                        </p:tgtEl>
                                      </p:cBhvr>
                                    </p:animEffect>
                                  </p:childTnLst>
                                </p:cTn>
                              </p:par>
                              <p:par>
                                <p:cTn id="132" presetID="9" presetClass="entr" presetSubtype="0" fill="hold" grpId="0" nodeType="withEffect">
                                  <p:stCondLst>
                                    <p:cond delay="0"/>
                                  </p:stCondLst>
                                  <p:childTnLst>
                                    <p:set>
                                      <p:cBhvr>
                                        <p:cTn id="133" dur="1" fill="hold">
                                          <p:stCondLst>
                                            <p:cond delay="0"/>
                                          </p:stCondLst>
                                        </p:cTn>
                                        <p:tgtEl>
                                          <p:spTgt spid="281"/>
                                        </p:tgtEl>
                                        <p:attrNameLst>
                                          <p:attrName>style.visibility</p:attrName>
                                        </p:attrNameLst>
                                      </p:cBhvr>
                                      <p:to>
                                        <p:strVal val="visible"/>
                                      </p:to>
                                    </p:set>
                                    <p:animEffect transition="in" filter="dissolve">
                                      <p:cBhvr>
                                        <p:cTn id="134" dur="500"/>
                                        <p:tgtEl>
                                          <p:spTgt spid="281"/>
                                        </p:tgtEl>
                                      </p:cBhvr>
                                    </p:animEffect>
                                  </p:childTnLst>
                                </p:cTn>
                              </p:par>
                              <p:par>
                                <p:cTn id="135" presetID="9" presetClass="entr" presetSubtype="0" fill="hold" grpId="0" nodeType="withEffect">
                                  <p:stCondLst>
                                    <p:cond delay="0"/>
                                  </p:stCondLst>
                                  <p:childTnLst>
                                    <p:set>
                                      <p:cBhvr>
                                        <p:cTn id="136" dur="1" fill="hold">
                                          <p:stCondLst>
                                            <p:cond delay="0"/>
                                          </p:stCondLst>
                                        </p:cTn>
                                        <p:tgtEl>
                                          <p:spTgt spid="291"/>
                                        </p:tgtEl>
                                        <p:attrNameLst>
                                          <p:attrName>style.visibility</p:attrName>
                                        </p:attrNameLst>
                                      </p:cBhvr>
                                      <p:to>
                                        <p:strVal val="visible"/>
                                      </p:to>
                                    </p:set>
                                    <p:animEffect transition="in" filter="dissolve">
                                      <p:cBhvr>
                                        <p:cTn id="137" dur="500"/>
                                        <p:tgtEl>
                                          <p:spTgt spid="291"/>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292"/>
                                        </p:tgtEl>
                                        <p:attrNameLst>
                                          <p:attrName>style.visibility</p:attrName>
                                        </p:attrNameLst>
                                      </p:cBhvr>
                                      <p:to>
                                        <p:strVal val="visible"/>
                                      </p:to>
                                    </p:set>
                                    <p:animEffect transition="in" filter="dissolve">
                                      <p:cBhvr>
                                        <p:cTn id="140"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178083" y="3177112"/>
                <a:ext cx="9835834" cy="1158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FF00"/>
                          </a:solidFill>
                          <a:latin typeface="Cambria Math" charset="0"/>
                          <a:ea typeface="MS Reference Sans Serif" charset="0"/>
                          <a:cs typeface="MS Reference Sans Serif" charset="0"/>
                        </a:rPr>
                        <m:t>𝑪𝒐𝒉𝒆</m:t>
                      </m:r>
                      <m:sSup>
                        <m:sSupPr>
                          <m:ctrlPr>
                            <a:rPr lang="en-US" sz="3600" b="1" i="1" smtClean="0">
                              <a:solidFill>
                                <a:srgbClr val="FFFF00"/>
                              </a:solidFill>
                              <a:latin typeface="Cambria Math" charset="0"/>
                              <a:ea typeface="MS Reference Sans Serif" charset="0"/>
                              <a:cs typeface="MS Reference Sans Serif" charset="0"/>
                            </a:rPr>
                          </m:ctrlPr>
                        </m:sSupPr>
                        <m:e>
                          <m:r>
                            <a:rPr lang="en-US" sz="3600" b="1" i="1" smtClean="0">
                              <a:solidFill>
                                <a:srgbClr val="FFFF00"/>
                              </a:solidFill>
                              <a:latin typeface="Cambria Math" charset="0"/>
                              <a:ea typeface="MS Reference Sans Serif" charset="0"/>
                              <a:cs typeface="MS Reference Sans Serif" charset="0"/>
                            </a:rPr>
                            <m:t>𝒏</m:t>
                          </m:r>
                        </m:e>
                        <m:sup>
                          <m:r>
                            <a:rPr lang="en-US" sz="3600" b="1" i="1" smtClean="0">
                              <a:solidFill>
                                <a:srgbClr val="FFFF00"/>
                              </a:solidFill>
                              <a:latin typeface="Cambria Math" charset="0"/>
                              <a:ea typeface="MS Reference Sans Serif" charset="0"/>
                              <a:cs typeface="MS Reference Sans Serif" charset="0"/>
                            </a:rPr>
                            <m:t>′</m:t>
                          </m:r>
                        </m:sup>
                      </m:sSup>
                      <m:r>
                        <a:rPr lang="en-US" sz="3600" b="1" i="1" smtClean="0">
                          <a:solidFill>
                            <a:srgbClr val="FFFF00"/>
                          </a:solidFill>
                          <a:latin typeface="Cambria Math" charset="0"/>
                          <a:ea typeface="MS Reference Sans Serif" charset="0"/>
                          <a:cs typeface="MS Reference Sans Serif" charset="0"/>
                        </a:rPr>
                        <m:t>𝒔</m:t>
                      </m:r>
                      <m:r>
                        <a:rPr lang="en-US" sz="3600" b="1" i="1" smtClean="0">
                          <a:solidFill>
                            <a:srgbClr val="FFFF00"/>
                          </a:solidFill>
                          <a:latin typeface="Cambria Math" charset="0"/>
                          <a:ea typeface="MS Reference Sans Serif" charset="0"/>
                          <a:cs typeface="MS Reference Sans Serif" charset="0"/>
                        </a:rPr>
                        <m:t> </m:t>
                      </m:r>
                      <m:r>
                        <a:rPr lang="en-US" sz="3600" b="1" i="1" smtClean="0">
                          <a:solidFill>
                            <a:srgbClr val="FFFF00"/>
                          </a:solidFill>
                          <a:latin typeface="Cambria Math" charset="0"/>
                          <a:ea typeface="MS Reference Sans Serif" charset="0"/>
                          <a:cs typeface="MS Reference Sans Serif" charset="0"/>
                        </a:rPr>
                        <m:t>𝒅</m:t>
                      </m:r>
                      <m:r>
                        <a:rPr lang="en-US" sz="3600" b="1" i="1" smtClean="0">
                          <a:latin typeface="Cambria Math" charset="0"/>
                          <a:ea typeface="MS Reference Sans Serif" charset="0"/>
                          <a:cs typeface="MS Reference Sans Serif" charset="0"/>
                        </a:rPr>
                        <m:t>= </m:t>
                      </m:r>
                      <m:f>
                        <m:fPr>
                          <m:ctrlPr>
                            <a:rPr lang="mr-IN" sz="3600" b="1" i="1" smtClean="0">
                              <a:latin typeface="Cambria Math" charset="0"/>
                              <a:ea typeface="MS Reference Sans Serif" charset="0"/>
                              <a:cs typeface="MS Reference Sans Serif" charset="0"/>
                            </a:rPr>
                          </m:ctrlPr>
                        </m:fPr>
                        <m:num>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𝑳𝒊𝒏𝒆𝒂𝒓</m:t>
                              </m:r>
                            </m:e>
                            <m:sub>
                              <m:r>
                                <a:rPr lang="en-US" sz="3600" b="1" i="1" smtClean="0">
                                  <a:latin typeface="Cambria Math" charset="0"/>
                                  <a:ea typeface="MS Reference Sans Serif" charset="0"/>
                                  <a:cs typeface="MS Reference Sans Serif" charset="0"/>
                                </a:rPr>
                                <m:t>𝑮𝒆𝒓𝒎𝒚</m:t>
                              </m:r>
                            </m:sub>
                          </m:sSub>
                          <m:r>
                            <a:rPr lang="en-US" sz="3600" b="1" i="1" smtClean="0">
                              <a:latin typeface="Cambria Math" charset="0"/>
                              <a:ea typeface="MS Reference Sans Serif" charset="0"/>
                              <a:cs typeface="MS Reference Sans Serif" charset="0"/>
                            </a:rPr>
                            <m:t>− </m:t>
                          </m:r>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𝑳𝒊𝒏𝒆𝒂𝒓</m:t>
                              </m:r>
                            </m:e>
                            <m:sub>
                              <m:r>
                                <a:rPr lang="en-US" sz="3600" b="1" i="1" smtClean="0">
                                  <a:latin typeface="Cambria Math" charset="0"/>
                                  <a:ea typeface="MS Reference Sans Serif" charset="0"/>
                                  <a:cs typeface="MS Reference Sans Serif" charset="0"/>
                                </a:rPr>
                                <m:t>𝒂𝒏𝒕𝒊</m:t>
                              </m:r>
                              <m:r>
                                <a:rPr lang="en-US" sz="3600" b="1" i="1" smtClean="0">
                                  <a:latin typeface="Cambria Math" charset="0"/>
                                  <a:ea typeface="MS Reference Sans Serif" charset="0"/>
                                  <a:cs typeface="MS Reference Sans Serif" charset="0"/>
                                </a:rPr>
                                <m:t>–</m:t>
                              </m:r>
                              <m:r>
                                <a:rPr lang="en-US" sz="3600" b="1" i="1" smtClean="0">
                                  <a:latin typeface="Cambria Math" charset="0"/>
                                  <a:ea typeface="MS Reference Sans Serif" charset="0"/>
                                  <a:cs typeface="MS Reference Sans Serif" charset="0"/>
                                </a:rPr>
                                <m:t>𝑮𝒆𝒓𝒎𝒚</m:t>
                              </m:r>
                            </m:sub>
                          </m:sSub>
                        </m:num>
                        <m:den>
                          <m:sSub>
                            <m:sSubPr>
                              <m:ctrlPr>
                                <a:rPr lang="en-US" sz="3600" b="1" i="1" smtClean="0">
                                  <a:latin typeface="Cambria Math" charset="0"/>
                                  <a:ea typeface="MS Reference Sans Serif" charset="0"/>
                                  <a:cs typeface="MS Reference Sans Serif" charset="0"/>
                                </a:rPr>
                              </m:ctrlPr>
                            </m:sSubPr>
                            <m:e>
                              <m:r>
                                <a:rPr lang="en-US" sz="3600" b="1" i="1" smtClean="0">
                                  <a:latin typeface="Cambria Math" charset="0"/>
                                  <a:ea typeface="MS Reference Sans Serif" charset="0"/>
                                  <a:cs typeface="MS Reference Sans Serif" charset="0"/>
                                </a:rPr>
                                <m:t>𝑺𝑫</m:t>
                              </m:r>
                            </m:e>
                            <m:sub>
                              <m:r>
                                <a:rPr lang="en-US" sz="3600" b="1" i="1" smtClean="0">
                                  <a:latin typeface="Cambria Math" charset="0"/>
                                  <a:ea typeface="MS Reference Sans Serif" charset="0"/>
                                  <a:cs typeface="MS Reference Sans Serif" charset="0"/>
                                </a:rPr>
                                <m:t>𝑷𝒐𝒐𝒍𝒆𝒅</m:t>
                              </m:r>
                            </m:sub>
                          </m:sSub>
                        </m:den>
                      </m:f>
                    </m:oMath>
                  </m:oMathPara>
                </a14:m>
                <a:endParaRPr lang="en-US" b="1" dirty="0">
                  <a:latin typeface="MS Reference Sans Serif" charset="0"/>
                  <a:ea typeface="MS Reference Sans Serif" charset="0"/>
                  <a:cs typeface="MS Reference Sans Serif"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1178083" y="3177112"/>
                <a:ext cx="9835834" cy="1158522"/>
              </a:xfrm>
              <a:prstGeom prst="rect">
                <a:avLst/>
              </a:prstGeom>
              <a:blipFill rotWithShape="0">
                <a:blip r:embed="rId3"/>
                <a:stretch>
                  <a:fillRect/>
                </a:stretch>
              </a:blipFill>
            </p:spPr>
            <p:txBody>
              <a:bodyPr/>
              <a:lstStyle/>
              <a:p>
                <a:r>
                  <a:rPr lang="en-US">
                    <a:noFill/>
                  </a:rPr>
                  <a:t> </a:t>
                </a:r>
              </a:p>
            </p:txBody>
          </p:sp>
        </mc:Fallback>
      </mc:AlternateContent>
      <p:sp>
        <p:nvSpPr>
          <p:cNvPr id="4" name="TextBox 3"/>
          <p:cNvSpPr txBox="1"/>
          <p:nvPr/>
        </p:nvSpPr>
        <p:spPr>
          <a:xfrm>
            <a:off x="2678374" y="4913194"/>
            <a:ext cx="6835253" cy="1384995"/>
          </a:xfrm>
          <a:prstGeom prst="rect">
            <a:avLst/>
          </a:prstGeom>
          <a:noFill/>
        </p:spPr>
        <p:txBody>
          <a:bodyPr wrap="square" rtlCol="0">
            <a:spAutoFit/>
          </a:bodyPr>
          <a:lstStyle/>
          <a:p>
            <a:r>
              <a:rPr lang="en-US" sz="2800" b="1" dirty="0" smtClean="0">
                <a:solidFill>
                  <a:srgbClr val="00B050"/>
                </a:solidFill>
                <a:latin typeface="MS Reference Sans Serif" charset="0"/>
                <a:ea typeface="MS Reference Sans Serif" charset="0"/>
                <a:cs typeface="MS Reference Sans Serif" charset="0"/>
              </a:rPr>
              <a:t>Positive</a:t>
            </a:r>
            <a:r>
              <a:rPr lang="en-US" sz="2800" b="1" dirty="0" smtClean="0">
                <a:latin typeface="MS Reference Sans Serif" charset="0"/>
                <a:ea typeface="MS Reference Sans Serif" charset="0"/>
                <a:cs typeface="MS Reference Sans Serif" charset="0"/>
              </a:rPr>
              <a:t> values = trait-level threat concern </a:t>
            </a:r>
            <a:r>
              <a:rPr lang="en-US" sz="2800" b="1" dirty="0" smtClean="0">
                <a:solidFill>
                  <a:srgbClr val="00B050"/>
                </a:solidFill>
                <a:latin typeface="MS Reference Sans Serif" charset="0"/>
                <a:ea typeface="MS Reference Sans Serif" charset="0"/>
                <a:cs typeface="MS Reference Sans Serif" charset="0"/>
              </a:rPr>
              <a:t>positively</a:t>
            </a:r>
            <a:r>
              <a:rPr lang="en-US" sz="2800" b="1" dirty="0" smtClean="0">
                <a:latin typeface="MS Reference Sans Serif" charset="0"/>
                <a:ea typeface="MS Reference Sans Serif" charset="0"/>
                <a:cs typeface="MS Reference Sans Serif" charset="0"/>
              </a:rPr>
              <a:t> correlates with appearance for that feature</a:t>
            </a:r>
            <a:endParaRPr lang="en-US" sz="2800" b="1" dirty="0">
              <a:latin typeface="MS Reference Sans Serif" charset="0"/>
              <a:ea typeface="MS Reference Sans Serif" charset="0"/>
              <a:cs typeface="MS Reference Sans Serif" charset="0"/>
            </a:endParaRPr>
          </a:p>
        </p:txBody>
      </p:sp>
      <p:sp>
        <p:nvSpPr>
          <p:cNvPr id="5" name="Rectangle 4"/>
          <p:cNvSpPr/>
          <p:nvPr/>
        </p:nvSpPr>
        <p:spPr>
          <a:xfrm>
            <a:off x="2486938" y="469680"/>
            <a:ext cx="7218124" cy="646331"/>
          </a:xfrm>
          <a:prstGeom prst="rect">
            <a:avLst/>
          </a:prstGeom>
        </p:spPr>
        <p:txBody>
          <a:bodyPr wrap="square">
            <a:spAutoFit/>
          </a:bodyPr>
          <a:lstStyle/>
          <a:p>
            <a:pPr algn="ctr"/>
            <a:r>
              <a:rPr lang="en-US" sz="3600" b="1" dirty="0" smtClean="0">
                <a:solidFill>
                  <a:srgbClr val="FFFF00"/>
                </a:solidFill>
                <a:latin typeface="MS Reference Sans Serif" charset="0"/>
                <a:ea typeface="MS Reference Sans Serif" charset="0"/>
                <a:cs typeface="MS Reference Sans Serif" charset="0"/>
              </a:rPr>
              <a:t>Dependent Variable </a:t>
            </a:r>
            <a:r>
              <a:rPr lang="en-US" sz="3600" b="1" dirty="0" smtClean="0">
                <a:latin typeface="MS Reference Sans Serif" charset="0"/>
                <a:ea typeface="MS Reference Sans Serif" charset="0"/>
                <a:cs typeface="MS Reference Sans Serif" charset="0"/>
              </a:rPr>
              <a:t>on </a:t>
            </a:r>
            <a:r>
              <a:rPr lang="en-US" sz="3600" b="1" dirty="0" smtClean="0">
                <a:latin typeface="MS Reference Sans Serif" charset="0"/>
                <a:ea typeface="MS Reference Sans Serif" charset="0"/>
                <a:cs typeface="MS Reference Sans Serif" charset="0"/>
              </a:rPr>
              <a:t>plots</a:t>
            </a:r>
            <a:endParaRPr lang="en-US" sz="3600" b="1" dirty="0">
              <a:latin typeface="MS Reference Sans Serif" charset="0"/>
              <a:ea typeface="MS Reference Sans Serif" charset="0"/>
              <a:cs typeface="MS Reference Sans Serif"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074" y="2497504"/>
            <a:ext cx="457200" cy="457200"/>
          </a:xfrm>
          <a:prstGeom prst="rect">
            <a:avLst/>
          </a:prstGeom>
          <a:ln w="57150">
            <a:solidFill>
              <a:srgbClr val="3C99CF"/>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4073" y="2497504"/>
            <a:ext cx="457200" cy="457200"/>
          </a:xfrm>
          <a:prstGeom prst="rect">
            <a:avLst/>
          </a:prstGeom>
          <a:ln w="57150">
            <a:solidFill>
              <a:srgbClr val="3C99CF"/>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1072" y="2495935"/>
            <a:ext cx="457200" cy="457200"/>
          </a:xfrm>
          <a:prstGeom prst="rect">
            <a:avLst/>
          </a:prstGeom>
          <a:ln w="57150">
            <a:solidFill>
              <a:srgbClr val="3C99CF"/>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763" y="2495935"/>
            <a:ext cx="457200" cy="457200"/>
          </a:xfrm>
          <a:prstGeom prst="rect">
            <a:avLst/>
          </a:prstGeom>
          <a:ln w="57150">
            <a:solidFill>
              <a:srgbClr val="3C99CF"/>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4762" y="2495935"/>
            <a:ext cx="457200" cy="457200"/>
          </a:xfrm>
          <a:prstGeom prst="rect">
            <a:avLst/>
          </a:prstGeom>
          <a:ln w="57150">
            <a:solidFill>
              <a:srgbClr val="3C99CF"/>
            </a:solidFill>
          </a:ln>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1761" y="2495935"/>
            <a:ext cx="457200" cy="457200"/>
          </a:xfrm>
          <a:prstGeom prst="rect">
            <a:avLst/>
          </a:prstGeom>
          <a:ln w="57150">
            <a:solidFill>
              <a:srgbClr val="3C99CF"/>
            </a:solidFill>
          </a:ln>
        </p:spPr>
      </p:pic>
      <p:sp>
        <p:nvSpPr>
          <p:cNvPr id="2" name="TextBox 1"/>
          <p:cNvSpPr txBox="1"/>
          <p:nvPr/>
        </p:nvSpPr>
        <p:spPr>
          <a:xfrm>
            <a:off x="4218194" y="2014615"/>
            <a:ext cx="436338" cy="369332"/>
          </a:xfrm>
          <a:prstGeom prst="rect">
            <a:avLst/>
          </a:prstGeom>
          <a:noFill/>
        </p:spPr>
        <p:txBody>
          <a:bodyPr wrap="none" rtlCol="0">
            <a:spAutoFit/>
          </a:bodyPr>
          <a:lstStyle/>
          <a:p>
            <a:r>
              <a:rPr lang="en-US" b="1" dirty="0" smtClean="0">
                <a:latin typeface="MS Reference Sans Serif" charset="0"/>
                <a:ea typeface="MS Reference Sans Serif" charset="0"/>
                <a:cs typeface="MS Reference Sans Serif" charset="0"/>
              </a:rPr>
              <a:t>-1</a:t>
            </a:r>
            <a:endParaRPr lang="en-US" b="1" dirty="0">
              <a:latin typeface="MS Reference Sans Serif" charset="0"/>
              <a:ea typeface="MS Reference Sans Serif" charset="0"/>
              <a:cs typeface="MS Reference Sans Serif" charset="0"/>
            </a:endParaRPr>
          </a:p>
        </p:txBody>
      </p:sp>
      <p:sp>
        <p:nvSpPr>
          <p:cNvPr id="12" name="TextBox 11"/>
          <p:cNvSpPr txBox="1"/>
          <p:nvPr/>
        </p:nvSpPr>
        <p:spPr>
          <a:xfrm>
            <a:off x="5047291" y="2014615"/>
            <a:ext cx="332142" cy="369332"/>
          </a:xfrm>
          <a:prstGeom prst="rect">
            <a:avLst/>
          </a:prstGeom>
          <a:noFill/>
        </p:spPr>
        <p:txBody>
          <a:bodyPr wrap="none" rtlCol="0">
            <a:spAutoFit/>
          </a:bodyPr>
          <a:lstStyle/>
          <a:p>
            <a:r>
              <a:rPr lang="en-US" b="1" smtClean="0">
                <a:latin typeface="MS Reference Sans Serif" charset="0"/>
                <a:ea typeface="MS Reference Sans Serif" charset="0"/>
                <a:cs typeface="MS Reference Sans Serif" charset="0"/>
              </a:rPr>
              <a:t>0</a:t>
            </a:r>
            <a:endParaRPr lang="en-US" b="1" dirty="0">
              <a:latin typeface="MS Reference Sans Serif" charset="0"/>
              <a:ea typeface="MS Reference Sans Serif" charset="0"/>
              <a:cs typeface="MS Reference Sans Serif" charset="0"/>
            </a:endParaRPr>
          </a:p>
        </p:txBody>
      </p:sp>
      <p:sp>
        <p:nvSpPr>
          <p:cNvPr id="13" name="TextBox 12"/>
          <p:cNvSpPr txBox="1"/>
          <p:nvPr/>
        </p:nvSpPr>
        <p:spPr>
          <a:xfrm>
            <a:off x="5824290" y="2014615"/>
            <a:ext cx="332142" cy="369332"/>
          </a:xfrm>
          <a:prstGeom prst="rect">
            <a:avLst/>
          </a:prstGeom>
          <a:noFill/>
        </p:spPr>
        <p:txBody>
          <a:bodyPr wrap="none" rtlCol="0">
            <a:spAutoFit/>
          </a:bodyPr>
          <a:lstStyle/>
          <a:p>
            <a:r>
              <a:rPr lang="en-US" b="1" dirty="0" smtClean="0">
                <a:latin typeface="MS Reference Sans Serif" charset="0"/>
                <a:ea typeface="MS Reference Sans Serif" charset="0"/>
                <a:cs typeface="MS Reference Sans Serif" charset="0"/>
              </a:rPr>
              <a:t>1</a:t>
            </a:r>
            <a:endParaRPr lang="en-US" b="1" dirty="0">
              <a:latin typeface="MS Reference Sans Serif" charset="0"/>
              <a:ea typeface="MS Reference Sans Serif" charset="0"/>
              <a:cs typeface="MS Reference Sans Serif" charset="0"/>
            </a:endParaRPr>
          </a:p>
        </p:txBody>
      </p:sp>
      <p:sp>
        <p:nvSpPr>
          <p:cNvPr id="14" name="TextBox 13"/>
          <p:cNvSpPr txBox="1"/>
          <p:nvPr/>
        </p:nvSpPr>
        <p:spPr>
          <a:xfrm>
            <a:off x="7438597" y="2022489"/>
            <a:ext cx="436338" cy="369332"/>
          </a:xfrm>
          <a:prstGeom prst="rect">
            <a:avLst/>
          </a:prstGeom>
          <a:noFill/>
        </p:spPr>
        <p:txBody>
          <a:bodyPr wrap="none" rtlCol="0">
            <a:spAutoFit/>
          </a:bodyPr>
          <a:lstStyle/>
          <a:p>
            <a:r>
              <a:rPr lang="en-US" b="1" dirty="0" smtClean="0">
                <a:latin typeface="MS Reference Sans Serif" charset="0"/>
                <a:ea typeface="MS Reference Sans Serif" charset="0"/>
                <a:cs typeface="MS Reference Sans Serif" charset="0"/>
              </a:rPr>
              <a:t>-1</a:t>
            </a:r>
            <a:endParaRPr lang="en-US" b="1" dirty="0">
              <a:latin typeface="MS Reference Sans Serif" charset="0"/>
              <a:ea typeface="MS Reference Sans Serif" charset="0"/>
              <a:cs typeface="MS Reference Sans Serif" charset="0"/>
            </a:endParaRPr>
          </a:p>
        </p:txBody>
      </p:sp>
      <p:sp>
        <p:nvSpPr>
          <p:cNvPr id="15" name="TextBox 14"/>
          <p:cNvSpPr txBox="1"/>
          <p:nvPr/>
        </p:nvSpPr>
        <p:spPr>
          <a:xfrm>
            <a:off x="8267694" y="2022489"/>
            <a:ext cx="332142" cy="369332"/>
          </a:xfrm>
          <a:prstGeom prst="rect">
            <a:avLst/>
          </a:prstGeom>
          <a:noFill/>
        </p:spPr>
        <p:txBody>
          <a:bodyPr wrap="none" rtlCol="0">
            <a:spAutoFit/>
          </a:bodyPr>
          <a:lstStyle/>
          <a:p>
            <a:r>
              <a:rPr lang="en-US" b="1" smtClean="0">
                <a:latin typeface="MS Reference Sans Serif" charset="0"/>
                <a:ea typeface="MS Reference Sans Serif" charset="0"/>
                <a:cs typeface="MS Reference Sans Serif" charset="0"/>
              </a:rPr>
              <a:t>0</a:t>
            </a:r>
            <a:endParaRPr lang="en-US" b="1" dirty="0">
              <a:latin typeface="MS Reference Sans Serif" charset="0"/>
              <a:ea typeface="MS Reference Sans Serif" charset="0"/>
              <a:cs typeface="MS Reference Sans Serif" charset="0"/>
            </a:endParaRPr>
          </a:p>
        </p:txBody>
      </p:sp>
      <p:sp>
        <p:nvSpPr>
          <p:cNvPr id="16" name="TextBox 15"/>
          <p:cNvSpPr txBox="1"/>
          <p:nvPr/>
        </p:nvSpPr>
        <p:spPr>
          <a:xfrm>
            <a:off x="9044693" y="2022489"/>
            <a:ext cx="332142" cy="369332"/>
          </a:xfrm>
          <a:prstGeom prst="rect">
            <a:avLst/>
          </a:prstGeom>
          <a:noFill/>
        </p:spPr>
        <p:txBody>
          <a:bodyPr wrap="none" rtlCol="0">
            <a:spAutoFit/>
          </a:bodyPr>
          <a:lstStyle/>
          <a:p>
            <a:r>
              <a:rPr lang="en-US" b="1" dirty="0" smtClean="0">
                <a:latin typeface="MS Reference Sans Serif" charset="0"/>
                <a:ea typeface="MS Reference Sans Serif" charset="0"/>
                <a:cs typeface="MS Reference Sans Serif" charset="0"/>
              </a:rPr>
              <a:t>1</a:t>
            </a:r>
            <a:endParaRPr lang="en-US"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443517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9599" y="2028617"/>
            <a:ext cx="9612803" cy="2800767"/>
          </a:xfrm>
          <a:prstGeom prst="rect">
            <a:avLst/>
          </a:prstGeom>
          <a:noFill/>
        </p:spPr>
        <p:txBody>
          <a:bodyPr wrap="square" rtlCol="0">
            <a:spAutoFit/>
          </a:bodyPr>
          <a:lstStyle/>
          <a:p>
            <a:pPr marL="742950" indent="-742950">
              <a:buFont typeface="+mj-lt"/>
              <a:buAutoNum type="arabicParenR" startAt="2"/>
            </a:pPr>
            <a:r>
              <a:rPr lang="en-US" sz="4400" dirty="0">
                <a:latin typeface="MS Reference Sans Serif" charset="0"/>
                <a:ea typeface="MS Reference Sans Serif" charset="0"/>
                <a:cs typeface="MS Reference Sans Serif" charset="0"/>
              </a:rPr>
              <a:t>Are these features more extreme for participants who feel more vulnerable to pathogen threats?</a:t>
            </a:r>
          </a:p>
        </p:txBody>
      </p:sp>
    </p:spTree>
    <p:extLst>
      <p:ext uri="{BB962C8B-B14F-4D97-AF65-F5344CB8AC3E}">
        <p14:creationId xmlns:p14="http://schemas.microsoft.com/office/powerpoint/2010/main" val="552929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sp>
        <p:nvSpPr>
          <p:cNvPr id="7" name="Rectangle 6"/>
          <p:cNvSpPr/>
          <p:nvPr/>
        </p:nvSpPr>
        <p:spPr>
          <a:xfrm>
            <a:off x="4973876" y="169430"/>
            <a:ext cx="3145597" cy="369332"/>
          </a:xfrm>
          <a:prstGeom prst="rect">
            <a:avLst/>
          </a:prstGeom>
        </p:spPr>
        <p:txBody>
          <a:bodyPr wrap="square">
            <a:spAutoFit/>
          </a:bodyPr>
          <a:lstStyle/>
          <a:p>
            <a:r>
              <a:rPr lang="en-US" b="1" dirty="0" smtClean="0">
                <a:solidFill>
                  <a:srgbClr val="FFFF00"/>
                </a:solidFill>
                <a:latin typeface="MS Reference Sans Serif" charset="0"/>
                <a:ea typeface="MS Reference Sans Serif" charset="0"/>
                <a:cs typeface="MS Reference Sans Serif" charset="0"/>
              </a:rPr>
              <a:t>Trait-level threat concern</a:t>
            </a:r>
            <a:endParaRPr lang="en-US" b="1" dirty="0">
              <a:solidFill>
                <a:srgbClr val="FFFF00"/>
              </a:solidFill>
              <a:latin typeface="MS Reference Sans Serif" charset="0"/>
              <a:ea typeface="MS Reference Sans Serif" charset="0"/>
              <a:cs typeface="MS Reference Sans Serif" charset="0"/>
            </a:endParaRPr>
          </a:p>
        </p:txBody>
      </p:sp>
      <p:sp>
        <p:nvSpPr>
          <p:cNvPr id="238" name="pl5"/>
          <p:cNvSpPr/>
          <p:nvPr/>
        </p:nvSpPr>
        <p:spPr>
          <a:xfrm>
            <a:off x="2917288"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39" name="pl6"/>
          <p:cNvSpPr/>
          <p:nvPr/>
        </p:nvSpPr>
        <p:spPr>
          <a:xfrm>
            <a:off x="3520644"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40" name="pl7"/>
          <p:cNvSpPr/>
          <p:nvPr/>
        </p:nvSpPr>
        <p:spPr>
          <a:xfrm>
            <a:off x="4123999"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41" name="pl8"/>
          <p:cNvSpPr/>
          <p:nvPr/>
        </p:nvSpPr>
        <p:spPr>
          <a:xfrm>
            <a:off x="4727355"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42" name="pl9"/>
          <p:cNvSpPr/>
          <p:nvPr/>
        </p:nvSpPr>
        <p:spPr>
          <a:xfrm>
            <a:off x="2494940" y="5489854"/>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3" name="pl10"/>
          <p:cNvSpPr/>
          <p:nvPr/>
        </p:nvSpPr>
        <p:spPr>
          <a:xfrm>
            <a:off x="2494940" y="506665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4" name="pl11"/>
          <p:cNvSpPr/>
          <p:nvPr/>
        </p:nvSpPr>
        <p:spPr>
          <a:xfrm>
            <a:off x="2494940" y="4643449"/>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5" name="pl12"/>
          <p:cNvSpPr/>
          <p:nvPr/>
        </p:nvSpPr>
        <p:spPr>
          <a:xfrm>
            <a:off x="2494940" y="4220246"/>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6" name="pl13"/>
          <p:cNvSpPr/>
          <p:nvPr/>
        </p:nvSpPr>
        <p:spPr>
          <a:xfrm>
            <a:off x="2494940" y="379704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7" name="pl14"/>
          <p:cNvSpPr/>
          <p:nvPr/>
        </p:nvSpPr>
        <p:spPr>
          <a:xfrm>
            <a:off x="2494940" y="337384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8" name="pl15"/>
          <p:cNvSpPr/>
          <p:nvPr/>
        </p:nvSpPr>
        <p:spPr>
          <a:xfrm>
            <a:off x="2494940" y="2950638"/>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49" name="pl16"/>
          <p:cNvSpPr/>
          <p:nvPr/>
        </p:nvSpPr>
        <p:spPr>
          <a:xfrm>
            <a:off x="2494940" y="2527435"/>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50" name="pl17"/>
          <p:cNvSpPr/>
          <p:nvPr/>
        </p:nvSpPr>
        <p:spPr>
          <a:xfrm>
            <a:off x="2494940" y="210423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51" name="pl18"/>
          <p:cNvSpPr/>
          <p:nvPr/>
        </p:nvSpPr>
        <p:spPr>
          <a:xfrm>
            <a:off x="2494940" y="1681030"/>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52" name="pl19"/>
          <p:cNvSpPr/>
          <p:nvPr/>
        </p:nvSpPr>
        <p:spPr>
          <a:xfrm>
            <a:off x="2494940" y="1257827"/>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253" name="pl20"/>
          <p:cNvSpPr/>
          <p:nvPr/>
        </p:nvSpPr>
        <p:spPr>
          <a:xfrm>
            <a:off x="2615611"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54" name="pl21"/>
          <p:cNvSpPr/>
          <p:nvPr/>
        </p:nvSpPr>
        <p:spPr>
          <a:xfrm>
            <a:off x="3218966"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55" name="pl22"/>
          <p:cNvSpPr/>
          <p:nvPr/>
        </p:nvSpPr>
        <p:spPr>
          <a:xfrm>
            <a:off x="3822322"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56" name="pl23"/>
          <p:cNvSpPr/>
          <p:nvPr/>
        </p:nvSpPr>
        <p:spPr>
          <a:xfrm>
            <a:off x="4425677"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57" name="pl24"/>
          <p:cNvSpPr/>
          <p:nvPr/>
        </p:nvSpPr>
        <p:spPr>
          <a:xfrm>
            <a:off x="5029033"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258" name="pl25"/>
          <p:cNvSpPr/>
          <p:nvPr/>
        </p:nvSpPr>
        <p:spPr>
          <a:xfrm>
            <a:off x="3822322" y="1003906"/>
            <a:ext cx="0" cy="4739869"/>
          </a:xfrm>
          <a:custGeom>
            <a:avLst/>
            <a:gdLst/>
            <a:ahLst/>
            <a:cxnLst/>
            <a:rect l="0" t="0" r="0" b="0"/>
            <a:pathLst>
              <a:path h="4739869">
                <a:moveTo>
                  <a:pt x="0" y="4739869"/>
                </a:moveTo>
                <a:lnTo>
                  <a:pt x="0" y="0"/>
                </a:lnTo>
                <a:lnTo>
                  <a:pt x="0" y="0"/>
                </a:lnTo>
              </a:path>
            </a:pathLst>
          </a:custGeom>
          <a:ln w="27101" cap="flat">
            <a:solidFill>
              <a:srgbClr val="FFFF00">
                <a:alpha val="100000"/>
              </a:srgbClr>
            </a:solidFill>
            <a:prstDash val="dash"/>
            <a:round/>
          </a:ln>
        </p:spPr>
        <p:txBody>
          <a:bodyPr/>
          <a:lstStyle/>
          <a:p>
            <a:endParaRPr/>
          </a:p>
        </p:txBody>
      </p:sp>
      <p:sp>
        <p:nvSpPr>
          <p:cNvPr id="259" name="pl26"/>
          <p:cNvSpPr/>
          <p:nvPr/>
        </p:nvSpPr>
        <p:spPr>
          <a:xfrm>
            <a:off x="4621772"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0" name="pl27"/>
          <p:cNvSpPr/>
          <p:nvPr/>
        </p:nvSpPr>
        <p:spPr>
          <a:xfrm>
            <a:off x="4038458" y="1257827"/>
            <a:ext cx="583313" cy="0"/>
          </a:xfrm>
          <a:custGeom>
            <a:avLst/>
            <a:gdLst/>
            <a:ahLst/>
            <a:cxnLst/>
            <a:rect l="0" t="0" r="0" b="0"/>
            <a:pathLst>
              <a:path w="583313">
                <a:moveTo>
                  <a:pt x="583313" y="0"/>
                </a:moveTo>
                <a:lnTo>
                  <a:pt x="0" y="0"/>
                </a:lnTo>
              </a:path>
            </a:pathLst>
          </a:custGeom>
          <a:ln w="13550" cap="flat">
            <a:solidFill>
              <a:srgbClr val="FFFFFF">
                <a:alpha val="100000"/>
              </a:srgbClr>
            </a:solidFill>
            <a:prstDash val="solid"/>
            <a:round/>
          </a:ln>
        </p:spPr>
        <p:txBody>
          <a:bodyPr/>
          <a:lstStyle/>
          <a:p>
            <a:endParaRPr/>
          </a:p>
        </p:txBody>
      </p:sp>
      <p:sp>
        <p:nvSpPr>
          <p:cNvPr id="261" name="pl28"/>
          <p:cNvSpPr/>
          <p:nvPr/>
        </p:nvSpPr>
        <p:spPr>
          <a:xfrm>
            <a:off x="4038458"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2" name="pl29"/>
          <p:cNvSpPr/>
          <p:nvPr/>
        </p:nvSpPr>
        <p:spPr>
          <a:xfrm>
            <a:off x="4532024"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3" name="pl30"/>
          <p:cNvSpPr/>
          <p:nvPr/>
        </p:nvSpPr>
        <p:spPr>
          <a:xfrm>
            <a:off x="3950744" y="1681030"/>
            <a:ext cx="581279" cy="0"/>
          </a:xfrm>
          <a:custGeom>
            <a:avLst/>
            <a:gdLst/>
            <a:ahLst/>
            <a:cxnLst/>
            <a:rect l="0" t="0" r="0" b="0"/>
            <a:pathLst>
              <a:path w="581279">
                <a:moveTo>
                  <a:pt x="581279" y="0"/>
                </a:moveTo>
                <a:lnTo>
                  <a:pt x="0" y="0"/>
                </a:lnTo>
              </a:path>
            </a:pathLst>
          </a:custGeom>
          <a:ln w="13550" cap="flat">
            <a:solidFill>
              <a:srgbClr val="FFFFFF">
                <a:alpha val="100000"/>
              </a:srgbClr>
            </a:solidFill>
            <a:prstDash val="solid"/>
            <a:round/>
          </a:ln>
        </p:spPr>
        <p:txBody>
          <a:bodyPr/>
          <a:lstStyle/>
          <a:p>
            <a:endParaRPr/>
          </a:p>
        </p:txBody>
      </p:sp>
      <p:sp>
        <p:nvSpPr>
          <p:cNvPr id="264" name="pl31"/>
          <p:cNvSpPr/>
          <p:nvPr/>
        </p:nvSpPr>
        <p:spPr>
          <a:xfrm>
            <a:off x="3950744"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5" name="pl32"/>
          <p:cNvSpPr/>
          <p:nvPr/>
        </p:nvSpPr>
        <p:spPr>
          <a:xfrm>
            <a:off x="4557626"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6" name="pl33"/>
          <p:cNvSpPr/>
          <p:nvPr/>
        </p:nvSpPr>
        <p:spPr>
          <a:xfrm>
            <a:off x="3975804" y="2104233"/>
            <a:ext cx="581821" cy="0"/>
          </a:xfrm>
          <a:custGeom>
            <a:avLst/>
            <a:gdLst/>
            <a:ahLst/>
            <a:cxnLst/>
            <a:rect l="0" t="0" r="0" b="0"/>
            <a:pathLst>
              <a:path w="581821">
                <a:moveTo>
                  <a:pt x="581821" y="0"/>
                </a:moveTo>
                <a:lnTo>
                  <a:pt x="0" y="0"/>
                </a:lnTo>
              </a:path>
            </a:pathLst>
          </a:custGeom>
          <a:ln w="13550" cap="flat">
            <a:solidFill>
              <a:srgbClr val="FFFFFF">
                <a:alpha val="100000"/>
              </a:srgbClr>
            </a:solidFill>
            <a:prstDash val="solid"/>
            <a:round/>
          </a:ln>
        </p:spPr>
        <p:txBody>
          <a:bodyPr/>
          <a:lstStyle/>
          <a:p>
            <a:endParaRPr/>
          </a:p>
        </p:txBody>
      </p:sp>
      <p:sp>
        <p:nvSpPr>
          <p:cNvPr id="267" name="pl34"/>
          <p:cNvSpPr/>
          <p:nvPr/>
        </p:nvSpPr>
        <p:spPr>
          <a:xfrm>
            <a:off x="3975804"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8" name="pl35"/>
          <p:cNvSpPr/>
          <p:nvPr/>
        </p:nvSpPr>
        <p:spPr>
          <a:xfrm>
            <a:off x="4408675"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69" name="pl36"/>
          <p:cNvSpPr/>
          <p:nvPr/>
        </p:nvSpPr>
        <p:spPr>
          <a:xfrm>
            <a:off x="3829567" y="2527435"/>
            <a:ext cx="579107" cy="0"/>
          </a:xfrm>
          <a:custGeom>
            <a:avLst/>
            <a:gdLst/>
            <a:ahLst/>
            <a:cxnLst/>
            <a:rect l="0" t="0" r="0" b="0"/>
            <a:pathLst>
              <a:path w="579107">
                <a:moveTo>
                  <a:pt x="579107" y="0"/>
                </a:moveTo>
                <a:lnTo>
                  <a:pt x="0" y="0"/>
                </a:lnTo>
              </a:path>
            </a:pathLst>
          </a:custGeom>
          <a:ln w="13550" cap="flat">
            <a:solidFill>
              <a:srgbClr val="FFFFFF">
                <a:alpha val="100000"/>
              </a:srgbClr>
            </a:solidFill>
            <a:prstDash val="solid"/>
            <a:round/>
          </a:ln>
        </p:spPr>
        <p:txBody>
          <a:bodyPr/>
          <a:lstStyle/>
          <a:p>
            <a:endParaRPr/>
          </a:p>
        </p:txBody>
      </p:sp>
      <p:sp>
        <p:nvSpPr>
          <p:cNvPr id="270" name="pl37"/>
          <p:cNvSpPr/>
          <p:nvPr/>
        </p:nvSpPr>
        <p:spPr>
          <a:xfrm>
            <a:off x="3829567"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1" name="pl38"/>
          <p:cNvSpPr/>
          <p:nvPr/>
        </p:nvSpPr>
        <p:spPr>
          <a:xfrm>
            <a:off x="4218667"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2" name="pl39"/>
          <p:cNvSpPr/>
          <p:nvPr/>
        </p:nvSpPr>
        <p:spPr>
          <a:xfrm>
            <a:off x="3641464" y="2950638"/>
            <a:ext cx="577202" cy="0"/>
          </a:xfrm>
          <a:custGeom>
            <a:avLst/>
            <a:gdLst/>
            <a:ahLst/>
            <a:cxnLst/>
            <a:rect l="0" t="0" r="0" b="0"/>
            <a:pathLst>
              <a:path w="577202">
                <a:moveTo>
                  <a:pt x="577202" y="0"/>
                </a:moveTo>
                <a:lnTo>
                  <a:pt x="0" y="0"/>
                </a:lnTo>
              </a:path>
            </a:pathLst>
          </a:custGeom>
          <a:ln w="13550" cap="flat">
            <a:solidFill>
              <a:srgbClr val="FFFFFF">
                <a:alpha val="100000"/>
              </a:srgbClr>
            </a:solidFill>
            <a:prstDash val="solid"/>
            <a:round/>
          </a:ln>
        </p:spPr>
        <p:txBody>
          <a:bodyPr/>
          <a:lstStyle/>
          <a:p>
            <a:endParaRPr/>
          </a:p>
        </p:txBody>
      </p:sp>
      <p:sp>
        <p:nvSpPr>
          <p:cNvPr id="273" name="pl40"/>
          <p:cNvSpPr/>
          <p:nvPr/>
        </p:nvSpPr>
        <p:spPr>
          <a:xfrm>
            <a:off x="3641464"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4" name="pl41"/>
          <p:cNvSpPr/>
          <p:nvPr/>
        </p:nvSpPr>
        <p:spPr>
          <a:xfrm>
            <a:off x="3444379"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5" name="pl42"/>
          <p:cNvSpPr/>
          <p:nvPr/>
        </p:nvSpPr>
        <p:spPr>
          <a:xfrm>
            <a:off x="2856303" y="3373841"/>
            <a:ext cx="588075" cy="0"/>
          </a:xfrm>
          <a:custGeom>
            <a:avLst/>
            <a:gdLst/>
            <a:ahLst/>
            <a:cxnLst/>
            <a:rect l="0" t="0" r="0" b="0"/>
            <a:pathLst>
              <a:path w="588075">
                <a:moveTo>
                  <a:pt x="588075" y="0"/>
                </a:moveTo>
                <a:lnTo>
                  <a:pt x="0" y="0"/>
                </a:lnTo>
              </a:path>
            </a:pathLst>
          </a:custGeom>
          <a:ln w="13550" cap="flat">
            <a:solidFill>
              <a:srgbClr val="FFFFFF">
                <a:alpha val="100000"/>
              </a:srgbClr>
            </a:solidFill>
            <a:prstDash val="solid"/>
            <a:round/>
          </a:ln>
        </p:spPr>
        <p:txBody>
          <a:bodyPr/>
          <a:lstStyle/>
          <a:p>
            <a:endParaRPr/>
          </a:p>
        </p:txBody>
      </p:sp>
      <p:sp>
        <p:nvSpPr>
          <p:cNvPr id="276" name="pl43"/>
          <p:cNvSpPr/>
          <p:nvPr/>
        </p:nvSpPr>
        <p:spPr>
          <a:xfrm>
            <a:off x="2856303"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7" name="pl44"/>
          <p:cNvSpPr/>
          <p:nvPr/>
        </p:nvSpPr>
        <p:spPr>
          <a:xfrm>
            <a:off x="4674550"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78" name="pl45"/>
          <p:cNvSpPr/>
          <p:nvPr/>
        </p:nvSpPr>
        <p:spPr>
          <a:xfrm>
            <a:off x="4089865" y="3797043"/>
            <a:ext cx="584685" cy="0"/>
          </a:xfrm>
          <a:custGeom>
            <a:avLst/>
            <a:gdLst/>
            <a:ahLst/>
            <a:cxnLst/>
            <a:rect l="0" t="0" r="0" b="0"/>
            <a:pathLst>
              <a:path w="584685">
                <a:moveTo>
                  <a:pt x="584685" y="0"/>
                </a:moveTo>
                <a:lnTo>
                  <a:pt x="0" y="0"/>
                </a:lnTo>
              </a:path>
            </a:pathLst>
          </a:custGeom>
          <a:ln w="13550" cap="flat">
            <a:solidFill>
              <a:srgbClr val="FFFFFF">
                <a:alpha val="100000"/>
              </a:srgbClr>
            </a:solidFill>
            <a:prstDash val="solid"/>
            <a:round/>
          </a:ln>
        </p:spPr>
        <p:txBody>
          <a:bodyPr/>
          <a:lstStyle/>
          <a:p>
            <a:endParaRPr/>
          </a:p>
        </p:txBody>
      </p:sp>
      <p:sp>
        <p:nvSpPr>
          <p:cNvPr id="279" name="pl46"/>
          <p:cNvSpPr/>
          <p:nvPr/>
        </p:nvSpPr>
        <p:spPr>
          <a:xfrm>
            <a:off x="4089865"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0" name="pl47"/>
          <p:cNvSpPr/>
          <p:nvPr/>
        </p:nvSpPr>
        <p:spPr>
          <a:xfrm>
            <a:off x="4476644"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1" name="pl48"/>
          <p:cNvSpPr/>
          <p:nvPr/>
        </p:nvSpPr>
        <p:spPr>
          <a:xfrm>
            <a:off x="3896429" y="4220246"/>
            <a:ext cx="580214" cy="0"/>
          </a:xfrm>
          <a:custGeom>
            <a:avLst/>
            <a:gdLst/>
            <a:ahLst/>
            <a:cxnLst/>
            <a:rect l="0" t="0" r="0" b="0"/>
            <a:pathLst>
              <a:path w="580214">
                <a:moveTo>
                  <a:pt x="580214" y="0"/>
                </a:moveTo>
                <a:lnTo>
                  <a:pt x="0" y="0"/>
                </a:lnTo>
              </a:path>
            </a:pathLst>
          </a:custGeom>
          <a:ln w="13550" cap="flat">
            <a:solidFill>
              <a:srgbClr val="FFFFFF">
                <a:alpha val="100000"/>
              </a:srgbClr>
            </a:solidFill>
            <a:prstDash val="solid"/>
            <a:round/>
          </a:ln>
        </p:spPr>
        <p:txBody>
          <a:bodyPr/>
          <a:lstStyle/>
          <a:p>
            <a:endParaRPr/>
          </a:p>
        </p:txBody>
      </p:sp>
      <p:sp>
        <p:nvSpPr>
          <p:cNvPr id="282" name="pl49"/>
          <p:cNvSpPr/>
          <p:nvPr/>
        </p:nvSpPr>
        <p:spPr>
          <a:xfrm>
            <a:off x="3896429"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3" name="pl50"/>
          <p:cNvSpPr/>
          <p:nvPr/>
        </p:nvSpPr>
        <p:spPr>
          <a:xfrm>
            <a:off x="4455456"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4" name="pl51"/>
          <p:cNvSpPr/>
          <p:nvPr/>
        </p:nvSpPr>
        <p:spPr>
          <a:xfrm>
            <a:off x="3875611" y="4643449"/>
            <a:ext cx="579845" cy="0"/>
          </a:xfrm>
          <a:custGeom>
            <a:avLst/>
            <a:gdLst/>
            <a:ahLst/>
            <a:cxnLst/>
            <a:rect l="0" t="0" r="0" b="0"/>
            <a:pathLst>
              <a:path w="579845">
                <a:moveTo>
                  <a:pt x="579845" y="0"/>
                </a:moveTo>
                <a:lnTo>
                  <a:pt x="0" y="0"/>
                </a:lnTo>
              </a:path>
            </a:pathLst>
          </a:custGeom>
          <a:ln w="13550" cap="flat">
            <a:solidFill>
              <a:srgbClr val="FFFFFF">
                <a:alpha val="100000"/>
              </a:srgbClr>
            </a:solidFill>
            <a:prstDash val="solid"/>
            <a:round/>
          </a:ln>
        </p:spPr>
        <p:txBody>
          <a:bodyPr/>
          <a:lstStyle/>
          <a:p>
            <a:endParaRPr/>
          </a:p>
        </p:txBody>
      </p:sp>
      <p:sp>
        <p:nvSpPr>
          <p:cNvPr id="285" name="pl52"/>
          <p:cNvSpPr/>
          <p:nvPr/>
        </p:nvSpPr>
        <p:spPr>
          <a:xfrm>
            <a:off x="3875611"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6" name="pl53"/>
          <p:cNvSpPr/>
          <p:nvPr/>
        </p:nvSpPr>
        <p:spPr>
          <a:xfrm>
            <a:off x="4394349"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7" name="pl54"/>
          <p:cNvSpPr/>
          <p:nvPr/>
        </p:nvSpPr>
        <p:spPr>
          <a:xfrm>
            <a:off x="3815446" y="5066651"/>
            <a:ext cx="578902" cy="0"/>
          </a:xfrm>
          <a:custGeom>
            <a:avLst/>
            <a:gdLst/>
            <a:ahLst/>
            <a:cxnLst/>
            <a:rect l="0" t="0" r="0" b="0"/>
            <a:pathLst>
              <a:path w="578902">
                <a:moveTo>
                  <a:pt x="578902" y="0"/>
                </a:moveTo>
                <a:lnTo>
                  <a:pt x="0" y="0"/>
                </a:lnTo>
              </a:path>
            </a:pathLst>
          </a:custGeom>
          <a:ln w="13550" cap="flat">
            <a:solidFill>
              <a:srgbClr val="FFFFFF">
                <a:alpha val="100000"/>
              </a:srgbClr>
            </a:solidFill>
            <a:prstDash val="solid"/>
            <a:round/>
          </a:ln>
        </p:spPr>
        <p:txBody>
          <a:bodyPr/>
          <a:lstStyle/>
          <a:p>
            <a:endParaRPr/>
          </a:p>
        </p:txBody>
      </p:sp>
      <p:sp>
        <p:nvSpPr>
          <p:cNvPr id="288" name="pl55"/>
          <p:cNvSpPr/>
          <p:nvPr/>
        </p:nvSpPr>
        <p:spPr>
          <a:xfrm>
            <a:off x="3815446"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89" name="pl56"/>
          <p:cNvSpPr/>
          <p:nvPr/>
        </p:nvSpPr>
        <p:spPr>
          <a:xfrm>
            <a:off x="3807795"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90" name="pl57"/>
          <p:cNvSpPr/>
          <p:nvPr/>
        </p:nvSpPr>
        <p:spPr>
          <a:xfrm>
            <a:off x="3228578" y="5489854"/>
            <a:ext cx="579217" cy="0"/>
          </a:xfrm>
          <a:custGeom>
            <a:avLst/>
            <a:gdLst/>
            <a:ahLst/>
            <a:cxnLst/>
            <a:rect l="0" t="0" r="0" b="0"/>
            <a:pathLst>
              <a:path w="579217">
                <a:moveTo>
                  <a:pt x="579217" y="0"/>
                </a:moveTo>
                <a:lnTo>
                  <a:pt x="0" y="0"/>
                </a:lnTo>
              </a:path>
            </a:pathLst>
          </a:custGeom>
          <a:ln w="13550" cap="flat">
            <a:solidFill>
              <a:srgbClr val="FFFFFF">
                <a:alpha val="100000"/>
              </a:srgbClr>
            </a:solidFill>
            <a:prstDash val="solid"/>
            <a:round/>
          </a:ln>
        </p:spPr>
        <p:txBody>
          <a:bodyPr/>
          <a:lstStyle/>
          <a:p>
            <a:endParaRPr/>
          </a:p>
        </p:txBody>
      </p:sp>
      <p:sp>
        <p:nvSpPr>
          <p:cNvPr id="291" name="pl58"/>
          <p:cNvSpPr/>
          <p:nvPr/>
        </p:nvSpPr>
        <p:spPr>
          <a:xfrm>
            <a:off x="3228578"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292" name="pt59"/>
          <p:cNvSpPr/>
          <p:nvPr/>
        </p:nvSpPr>
        <p:spPr>
          <a:xfrm>
            <a:off x="4217676" y="1144922"/>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3" name="pt60"/>
          <p:cNvSpPr/>
          <p:nvPr/>
        </p:nvSpPr>
        <p:spPr>
          <a:xfrm>
            <a:off x="4128866" y="1568125"/>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4" name="pt61"/>
          <p:cNvSpPr/>
          <p:nvPr/>
        </p:nvSpPr>
        <p:spPr>
          <a:xfrm>
            <a:off x="4154220" y="199132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5" name="pt62"/>
          <p:cNvSpPr/>
          <p:nvPr/>
        </p:nvSpPr>
        <p:spPr>
          <a:xfrm>
            <a:off x="4006492" y="2414530"/>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6" name="pt63"/>
          <p:cNvSpPr/>
          <p:nvPr/>
        </p:nvSpPr>
        <p:spPr>
          <a:xfrm>
            <a:off x="3817262" y="2837733"/>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7" name="pt64"/>
          <p:cNvSpPr/>
          <p:nvPr/>
        </p:nvSpPr>
        <p:spPr>
          <a:xfrm>
            <a:off x="3036829" y="326093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8" name="pt65"/>
          <p:cNvSpPr/>
          <p:nvPr/>
        </p:nvSpPr>
        <p:spPr>
          <a:xfrm>
            <a:off x="4269814" y="368413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299" name="pt66"/>
          <p:cNvSpPr/>
          <p:nvPr/>
        </p:nvSpPr>
        <p:spPr>
          <a:xfrm>
            <a:off x="4073969" y="4107341"/>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00" name="pt67"/>
          <p:cNvSpPr/>
          <p:nvPr/>
        </p:nvSpPr>
        <p:spPr>
          <a:xfrm>
            <a:off x="4052947" y="4530544"/>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01" name="pt68"/>
          <p:cNvSpPr/>
          <p:nvPr/>
        </p:nvSpPr>
        <p:spPr>
          <a:xfrm>
            <a:off x="3992256" y="495374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02" name="pt69"/>
          <p:cNvSpPr/>
          <p:nvPr/>
        </p:nvSpPr>
        <p:spPr>
          <a:xfrm>
            <a:off x="3404999" y="5376949"/>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03" name="pl70"/>
          <p:cNvSpPr/>
          <p:nvPr/>
        </p:nvSpPr>
        <p:spPr>
          <a:xfrm>
            <a:off x="5641642"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04" name="pl71"/>
          <p:cNvSpPr/>
          <p:nvPr/>
        </p:nvSpPr>
        <p:spPr>
          <a:xfrm>
            <a:off x="6244997"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05" name="pl72"/>
          <p:cNvSpPr/>
          <p:nvPr/>
        </p:nvSpPr>
        <p:spPr>
          <a:xfrm>
            <a:off x="6848353"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06" name="pl73"/>
          <p:cNvSpPr/>
          <p:nvPr/>
        </p:nvSpPr>
        <p:spPr>
          <a:xfrm>
            <a:off x="7451708"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07" name="pl74"/>
          <p:cNvSpPr/>
          <p:nvPr/>
        </p:nvSpPr>
        <p:spPr>
          <a:xfrm>
            <a:off x="5219293" y="5489854"/>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08" name="pl75"/>
          <p:cNvSpPr/>
          <p:nvPr/>
        </p:nvSpPr>
        <p:spPr>
          <a:xfrm>
            <a:off x="5219293" y="506665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09" name="pl76"/>
          <p:cNvSpPr/>
          <p:nvPr/>
        </p:nvSpPr>
        <p:spPr>
          <a:xfrm>
            <a:off x="5219293" y="4643449"/>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0" name="pl77"/>
          <p:cNvSpPr/>
          <p:nvPr/>
        </p:nvSpPr>
        <p:spPr>
          <a:xfrm>
            <a:off x="5219293" y="4220246"/>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1" name="pl78"/>
          <p:cNvSpPr/>
          <p:nvPr/>
        </p:nvSpPr>
        <p:spPr>
          <a:xfrm>
            <a:off x="5219293" y="379704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2" name="pl79"/>
          <p:cNvSpPr/>
          <p:nvPr/>
        </p:nvSpPr>
        <p:spPr>
          <a:xfrm>
            <a:off x="5219293" y="337384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3" name="pl80"/>
          <p:cNvSpPr/>
          <p:nvPr/>
        </p:nvSpPr>
        <p:spPr>
          <a:xfrm>
            <a:off x="5219293" y="2950638"/>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4" name="pl81"/>
          <p:cNvSpPr/>
          <p:nvPr/>
        </p:nvSpPr>
        <p:spPr>
          <a:xfrm>
            <a:off x="5219293" y="2527435"/>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5" name="pl82"/>
          <p:cNvSpPr/>
          <p:nvPr/>
        </p:nvSpPr>
        <p:spPr>
          <a:xfrm>
            <a:off x="5219293" y="210423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6" name="pl83"/>
          <p:cNvSpPr/>
          <p:nvPr/>
        </p:nvSpPr>
        <p:spPr>
          <a:xfrm>
            <a:off x="5219293" y="1681030"/>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7" name="pl84"/>
          <p:cNvSpPr/>
          <p:nvPr/>
        </p:nvSpPr>
        <p:spPr>
          <a:xfrm>
            <a:off x="5219293" y="1257827"/>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18" name="pl85"/>
          <p:cNvSpPr/>
          <p:nvPr/>
        </p:nvSpPr>
        <p:spPr>
          <a:xfrm>
            <a:off x="5339964"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19" name="pl86"/>
          <p:cNvSpPr/>
          <p:nvPr/>
        </p:nvSpPr>
        <p:spPr>
          <a:xfrm>
            <a:off x="5943320"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20" name="pl87"/>
          <p:cNvSpPr/>
          <p:nvPr/>
        </p:nvSpPr>
        <p:spPr>
          <a:xfrm>
            <a:off x="6546675"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21" name="pl88"/>
          <p:cNvSpPr/>
          <p:nvPr/>
        </p:nvSpPr>
        <p:spPr>
          <a:xfrm>
            <a:off x="7150031"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22" name="pl89"/>
          <p:cNvSpPr/>
          <p:nvPr/>
        </p:nvSpPr>
        <p:spPr>
          <a:xfrm>
            <a:off x="7753386"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23" name="pl90"/>
          <p:cNvSpPr/>
          <p:nvPr/>
        </p:nvSpPr>
        <p:spPr>
          <a:xfrm>
            <a:off x="6546675" y="1003906"/>
            <a:ext cx="0" cy="4739869"/>
          </a:xfrm>
          <a:custGeom>
            <a:avLst/>
            <a:gdLst/>
            <a:ahLst/>
            <a:cxnLst/>
            <a:rect l="0" t="0" r="0" b="0"/>
            <a:pathLst>
              <a:path h="4739869">
                <a:moveTo>
                  <a:pt x="0" y="4739869"/>
                </a:moveTo>
                <a:lnTo>
                  <a:pt x="0" y="0"/>
                </a:lnTo>
                <a:lnTo>
                  <a:pt x="0" y="0"/>
                </a:lnTo>
              </a:path>
            </a:pathLst>
          </a:custGeom>
          <a:ln w="27101" cap="flat">
            <a:solidFill>
              <a:srgbClr val="FFFF00">
                <a:alpha val="100000"/>
              </a:srgbClr>
            </a:solidFill>
            <a:prstDash val="dash"/>
            <a:round/>
          </a:ln>
        </p:spPr>
        <p:txBody>
          <a:bodyPr/>
          <a:lstStyle/>
          <a:p>
            <a:endParaRPr/>
          </a:p>
        </p:txBody>
      </p:sp>
      <p:sp>
        <p:nvSpPr>
          <p:cNvPr id="324" name="pl91"/>
          <p:cNvSpPr/>
          <p:nvPr/>
        </p:nvSpPr>
        <p:spPr>
          <a:xfrm>
            <a:off x="7006322"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25" name="pl92"/>
          <p:cNvSpPr/>
          <p:nvPr/>
        </p:nvSpPr>
        <p:spPr>
          <a:xfrm>
            <a:off x="6428681" y="1257827"/>
            <a:ext cx="577640" cy="0"/>
          </a:xfrm>
          <a:custGeom>
            <a:avLst/>
            <a:gdLst/>
            <a:ahLst/>
            <a:cxnLst/>
            <a:rect l="0" t="0" r="0" b="0"/>
            <a:pathLst>
              <a:path w="577640">
                <a:moveTo>
                  <a:pt x="577640" y="0"/>
                </a:moveTo>
                <a:lnTo>
                  <a:pt x="0" y="0"/>
                </a:lnTo>
              </a:path>
            </a:pathLst>
          </a:custGeom>
          <a:ln w="13550" cap="flat">
            <a:solidFill>
              <a:srgbClr val="FFFFFF">
                <a:alpha val="100000"/>
              </a:srgbClr>
            </a:solidFill>
            <a:prstDash val="solid"/>
            <a:round/>
          </a:ln>
        </p:spPr>
        <p:txBody>
          <a:bodyPr/>
          <a:lstStyle/>
          <a:p>
            <a:endParaRPr/>
          </a:p>
        </p:txBody>
      </p:sp>
      <p:sp>
        <p:nvSpPr>
          <p:cNvPr id="326" name="pl93"/>
          <p:cNvSpPr/>
          <p:nvPr/>
        </p:nvSpPr>
        <p:spPr>
          <a:xfrm>
            <a:off x="6428681"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27" name="pl94"/>
          <p:cNvSpPr/>
          <p:nvPr/>
        </p:nvSpPr>
        <p:spPr>
          <a:xfrm>
            <a:off x="6961584"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28" name="pl95"/>
          <p:cNvSpPr/>
          <p:nvPr/>
        </p:nvSpPr>
        <p:spPr>
          <a:xfrm>
            <a:off x="6384274" y="1681030"/>
            <a:ext cx="577310" cy="0"/>
          </a:xfrm>
          <a:custGeom>
            <a:avLst/>
            <a:gdLst/>
            <a:ahLst/>
            <a:cxnLst/>
            <a:rect l="0" t="0" r="0" b="0"/>
            <a:pathLst>
              <a:path w="577310">
                <a:moveTo>
                  <a:pt x="577310" y="0"/>
                </a:moveTo>
                <a:lnTo>
                  <a:pt x="0" y="0"/>
                </a:lnTo>
              </a:path>
            </a:pathLst>
          </a:custGeom>
          <a:ln w="13550" cap="flat">
            <a:solidFill>
              <a:srgbClr val="FFFFFF">
                <a:alpha val="100000"/>
              </a:srgbClr>
            </a:solidFill>
            <a:prstDash val="solid"/>
            <a:round/>
          </a:ln>
        </p:spPr>
        <p:txBody>
          <a:bodyPr/>
          <a:lstStyle/>
          <a:p>
            <a:endParaRPr/>
          </a:p>
        </p:txBody>
      </p:sp>
      <p:sp>
        <p:nvSpPr>
          <p:cNvPr id="329" name="pl96"/>
          <p:cNvSpPr/>
          <p:nvPr/>
        </p:nvSpPr>
        <p:spPr>
          <a:xfrm>
            <a:off x="6384274"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0" name="pl97"/>
          <p:cNvSpPr/>
          <p:nvPr/>
        </p:nvSpPr>
        <p:spPr>
          <a:xfrm>
            <a:off x="6872012"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1" name="pl98"/>
          <p:cNvSpPr/>
          <p:nvPr/>
        </p:nvSpPr>
        <p:spPr>
          <a:xfrm>
            <a:off x="6295065" y="2104233"/>
            <a:ext cx="576946" cy="0"/>
          </a:xfrm>
          <a:custGeom>
            <a:avLst/>
            <a:gdLst/>
            <a:ahLst/>
            <a:cxnLst/>
            <a:rect l="0" t="0" r="0" b="0"/>
            <a:pathLst>
              <a:path w="576946">
                <a:moveTo>
                  <a:pt x="576946" y="0"/>
                </a:moveTo>
                <a:lnTo>
                  <a:pt x="0" y="0"/>
                </a:lnTo>
              </a:path>
            </a:pathLst>
          </a:custGeom>
          <a:ln w="13550" cap="flat">
            <a:solidFill>
              <a:srgbClr val="FFFFFF">
                <a:alpha val="100000"/>
              </a:srgbClr>
            </a:solidFill>
            <a:prstDash val="solid"/>
            <a:round/>
          </a:ln>
        </p:spPr>
        <p:txBody>
          <a:bodyPr/>
          <a:lstStyle/>
          <a:p>
            <a:endParaRPr/>
          </a:p>
        </p:txBody>
      </p:sp>
      <p:sp>
        <p:nvSpPr>
          <p:cNvPr id="332" name="pl99"/>
          <p:cNvSpPr/>
          <p:nvPr/>
        </p:nvSpPr>
        <p:spPr>
          <a:xfrm>
            <a:off x="6295065"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3" name="pl100"/>
          <p:cNvSpPr/>
          <p:nvPr/>
        </p:nvSpPr>
        <p:spPr>
          <a:xfrm>
            <a:off x="6861411"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4" name="pl101"/>
          <p:cNvSpPr/>
          <p:nvPr/>
        </p:nvSpPr>
        <p:spPr>
          <a:xfrm>
            <a:off x="6284481" y="2527435"/>
            <a:ext cx="576930" cy="0"/>
          </a:xfrm>
          <a:custGeom>
            <a:avLst/>
            <a:gdLst/>
            <a:ahLst/>
            <a:cxnLst/>
            <a:rect l="0" t="0" r="0" b="0"/>
            <a:pathLst>
              <a:path w="576930">
                <a:moveTo>
                  <a:pt x="576930" y="0"/>
                </a:moveTo>
                <a:lnTo>
                  <a:pt x="0" y="0"/>
                </a:lnTo>
              </a:path>
            </a:pathLst>
          </a:custGeom>
          <a:ln w="13550" cap="flat">
            <a:solidFill>
              <a:srgbClr val="FFFFFF">
                <a:alpha val="100000"/>
              </a:srgbClr>
            </a:solidFill>
            <a:prstDash val="solid"/>
            <a:round/>
          </a:ln>
        </p:spPr>
        <p:txBody>
          <a:bodyPr/>
          <a:lstStyle/>
          <a:p>
            <a:endParaRPr/>
          </a:p>
        </p:txBody>
      </p:sp>
      <p:sp>
        <p:nvSpPr>
          <p:cNvPr id="335" name="pl102"/>
          <p:cNvSpPr/>
          <p:nvPr/>
        </p:nvSpPr>
        <p:spPr>
          <a:xfrm>
            <a:off x="6284481"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6" name="pl103"/>
          <p:cNvSpPr/>
          <p:nvPr/>
        </p:nvSpPr>
        <p:spPr>
          <a:xfrm>
            <a:off x="6849905"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7" name="pl104"/>
          <p:cNvSpPr/>
          <p:nvPr/>
        </p:nvSpPr>
        <p:spPr>
          <a:xfrm>
            <a:off x="6272986" y="2950638"/>
            <a:ext cx="576918" cy="0"/>
          </a:xfrm>
          <a:custGeom>
            <a:avLst/>
            <a:gdLst/>
            <a:ahLst/>
            <a:cxnLst/>
            <a:rect l="0" t="0" r="0" b="0"/>
            <a:pathLst>
              <a:path w="576918">
                <a:moveTo>
                  <a:pt x="576918" y="0"/>
                </a:moveTo>
                <a:lnTo>
                  <a:pt x="0" y="0"/>
                </a:lnTo>
              </a:path>
            </a:pathLst>
          </a:custGeom>
          <a:ln w="13550" cap="flat">
            <a:solidFill>
              <a:srgbClr val="FFFFFF">
                <a:alpha val="100000"/>
              </a:srgbClr>
            </a:solidFill>
            <a:prstDash val="solid"/>
            <a:round/>
          </a:ln>
        </p:spPr>
        <p:txBody>
          <a:bodyPr/>
          <a:lstStyle/>
          <a:p>
            <a:endParaRPr/>
          </a:p>
        </p:txBody>
      </p:sp>
      <p:sp>
        <p:nvSpPr>
          <p:cNvPr id="338" name="pl105"/>
          <p:cNvSpPr/>
          <p:nvPr/>
        </p:nvSpPr>
        <p:spPr>
          <a:xfrm>
            <a:off x="6272986"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39" name="pl106"/>
          <p:cNvSpPr/>
          <p:nvPr/>
        </p:nvSpPr>
        <p:spPr>
          <a:xfrm>
            <a:off x="6429414"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0" name="pl107"/>
          <p:cNvSpPr/>
          <p:nvPr/>
        </p:nvSpPr>
        <p:spPr>
          <a:xfrm>
            <a:off x="5848365" y="3373841"/>
            <a:ext cx="581048" cy="0"/>
          </a:xfrm>
          <a:custGeom>
            <a:avLst/>
            <a:gdLst/>
            <a:ahLst/>
            <a:cxnLst/>
            <a:rect l="0" t="0" r="0" b="0"/>
            <a:pathLst>
              <a:path w="581048">
                <a:moveTo>
                  <a:pt x="581048" y="0"/>
                </a:moveTo>
                <a:lnTo>
                  <a:pt x="0" y="0"/>
                </a:lnTo>
              </a:path>
            </a:pathLst>
          </a:custGeom>
          <a:ln w="13550" cap="flat">
            <a:solidFill>
              <a:srgbClr val="FFFFFF">
                <a:alpha val="100000"/>
              </a:srgbClr>
            </a:solidFill>
            <a:prstDash val="solid"/>
            <a:round/>
          </a:ln>
        </p:spPr>
        <p:txBody>
          <a:bodyPr/>
          <a:lstStyle/>
          <a:p>
            <a:endParaRPr/>
          </a:p>
        </p:txBody>
      </p:sp>
      <p:sp>
        <p:nvSpPr>
          <p:cNvPr id="341" name="pl108"/>
          <p:cNvSpPr/>
          <p:nvPr/>
        </p:nvSpPr>
        <p:spPr>
          <a:xfrm>
            <a:off x="5848365"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2" name="pl109"/>
          <p:cNvSpPr/>
          <p:nvPr/>
        </p:nvSpPr>
        <p:spPr>
          <a:xfrm>
            <a:off x="7155885"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3" name="pl110"/>
          <p:cNvSpPr/>
          <p:nvPr/>
        </p:nvSpPr>
        <p:spPr>
          <a:xfrm>
            <a:off x="6576430" y="3797043"/>
            <a:ext cx="579455" cy="0"/>
          </a:xfrm>
          <a:custGeom>
            <a:avLst/>
            <a:gdLst/>
            <a:ahLst/>
            <a:cxnLst/>
            <a:rect l="0" t="0" r="0" b="0"/>
            <a:pathLst>
              <a:path w="579455">
                <a:moveTo>
                  <a:pt x="579455" y="0"/>
                </a:moveTo>
                <a:lnTo>
                  <a:pt x="0" y="0"/>
                </a:lnTo>
              </a:path>
            </a:pathLst>
          </a:custGeom>
          <a:ln w="13550" cap="flat">
            <a:solidFill>
              <a:srgbClr val="FFFFFF">
                <a:alpha val="100000"/>
              </a:srgbClr>
            </a:solidFill>
            <a:prstDash val="solid"/>
            <a:round/>
          </a:ln>
        </p:spPr>
        <p:txBody>
          <a:bodyPr/>
          <a:lstStyle/>
          <a:p>
            <a:endParaRPr/>
          </a:p>
        </p:txBody>
      </p:sp>
      <p:sp>
        <p:nvSpPr>
          <p:cNvPr id="344" name="pl111"/>
          <p:cNvSpPr/>
          <p:nvPr/>
        </p:nvSpPr>
        <p:spPr>
          <a:xfrm>
            <a:off x="6576430"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5" name="pl112"/>
          <p:cNvSpPr/>
          <p:nvPr/>
        </p:nvSpPr>
        <p:spPr>
          <a:xfrm>
            <a:off x="6904630"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6" name="pl113"/>
          <p:cNvSpPr/>
          <p:nvPr/>
        </p:nvSpPr>
        <p:spPr>
          <a:xfrm>
            <a:off x="6327597" y="4220246"/>
            <a:ext cx="577033" cy="0"/>
          </a:xfrm>
          <a:custGeom>
            <a:avLst/>
            <a:gdLst/>
            <a:ahLst/>
            <a:cxnLst/>
            <a:rect l="0" t="0" r="0" b="0"/>
            <a:pathLst>
              <a:path w="577033">
                <a:moveTo>
                  <a:pt x="577033" y="0"/>
                </a:moveTo>
                <a:lnTo>
                  <a:pt x="0" y="0"/>
                </a:lnTo>
              </a:path>
            </a:pathLst>
          </a:custGeom>
          <a:ln w="13550" cap="flat">
            <a:solidFill>
              <a:srgbClr val="FFFFFF">
                <a:alpha val="100000"/>
              </a:srgbClr>
            </a:solidFill>
            <a:prstDash val="solid"/>
            <a:round/>
          </a:ln>
        </p:spPr>
        <p:txBody>
          <a:bodyPr/>
          <a:lstStyle/>
          <a:p>
            <a:endParaRPr/>
          </a:p>
        </p:txBody>
      </p:sp>
      <p:sp>
        <p:nvSpPr>
          <p:cNvPr id="347" name="pl114"/>
          <p:cNvSpPr/>
          <p:nvPr/>
        </p:nvSpPr>
        <p:spPr>
          <a:xfrm>
            <a:off x="6327597"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8" name="pl115"/>
          <p:cNvSpPr/>
          <p:nvPr/>
        </p:nvSpPr>
        <p:spPr>
          <a:xfrm>
            <a:off x="7142676"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49" name="pl116"/>
          <p:cNvSpPr/>
          <p:nvPr/>
        </p:nvSpPr>
        <p:spPr>
          <a:xfrm>
            <a:off x="6563425" y="4643449"/>
            <a:ext cx="579251" cy="0"/>
          </a:xfrm>
          <a:custGeom>
            <a:avLst/>
            <a:gdLst/>
            <a:ahLst/>
            <a:cxnLst/>
            <a:rect l="0" t="0" r="0" b="0"/>
            <a:pathLst>
              <a:path w="579251">
                <a:moveTo>
                  <a:pt x="579251" y="0"/>
                </a:moveTo>
                <a:lnTo>
                  <a:pt x="0" y="0"/>
                </a:lnTo>
              </a:path>
            </a:pathLst>
          </a:custGeom>
          <a:ln w="13550" cap="flat">
            <a:solidFill>
              <a:srgbClr val="FFFFFF">
                <a:alpha val="100000"/>
              </a:srgbClr>
            </a:solidFill>
            <a:prstDash val="solid"/>
            <a:round/>
          </a:ln>
        </p:spPr>
        <p:txBody>
          <a:bodyPr/>
          <a:lstStyle/>
          <a:p>
            <a:endParaRPr/>
          </a:p>
        </p:txBody>
      </p:sp>
      <p:sp>
        <p:nvSpPr>
          <p:cNvPr id="350" name="pl117"/>
          <p:cNvSpPr/>
          <p:nvPr/>
        </p:nvSpPr>
        <p:spPr>
          <a:xfrm>
            <a:off x="6563425"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51" name="pl118"/>
          <p:cNvSpPr/>
          <p:nvPr/>
        </p:nvSpPr>
        <p:spPr>
          <a:xfrm>
            <a:off x="6981502"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52" name="pl119"/>
          <p:cNvSpPr/>
          <p:nvPr/>
        </p:nvSpPr>
        <p:spPr>
          <a:xfrm>
            <a:off x="6404057" y="5066651"/>
            <a:ext cx="577445" cy="0"/>
          </a:xfrm>
          <a:custGeom>
            <a:avLst/>
            <a:gdLst/>
            <a:ahLst/>
            <a:cxnLst/>
            <a:rect l="0" t="0" r="0" b="0"/>
            <a:pathLst>
              <a:path w="577445">
                <a:moveTo>
                  <a:pt x="577445" y="0"/>
                </a:moveTo>
                <a:lnTo>
                  <a:pt x="0" y="0"/>
                </a:lnTo>
              </a:path>
            </a:pathLst>
          </a:custGeom>
          <a:ln w="13550" cap="flat">
            <a:solidFill>
              <a:srgbClr val="FFFFFF">
                <a:alpha val="100000"/>
              </a:srgbClr>
            </a:solidFill>
            <a:prstDash val="solid"/>
            <a:round/>
          </a:ln>
        </p:spPr>
        <p:txBody>
          <a:bodyPr/>
          <a:lstStyle/>
          <a:p>
            <a:endParaRPr/>
          </a:p>
        </p:txBody>
      </p:sp>
      <p:sp>
        <p:nvSpPr>
          <p:cNvPr id="353" name="pl120"/>
          <p:cNvSpPr/>
          <p:nvPr/>
        </p:nvSpPr>
        <p:spPr>
          <a:xfrm>
            <a:off x="6404057"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54" name="pl121"/>
          <p:cNvSpPr/>
          <p:nvPr/>
        </p:nvSpPr>
        <p:spPr>
          <a:xfrm>
            <a:off x="6576057"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55" name="pl122"/>
          <p:cNvSpPr/>
          <p:nvPr/>
        </p:nvSpPr>
        <p:spPr>
          <a:xfrm>
            <a:off x="5997460" y="5489854"/>
            <a:ext cx="578596" cy="0"/>
          </a:xfrm>
          <a:custGeom>
            <a:avLst/>
            <a:gdLst/>
            <a:ahLst/>
            <a:cxnLst/>
            <a:rect l="0" t="0" r="0" b="0"/>
            <a:pathLst>
              <a:path w="578596">
                <a:moveTo>
                  <a:pt x="578596" y="0"/>
                </a:moveTo>
                <a:lnTo>
                  <a:pt x="0" y="0"/>
                </a:lnTo>
              </a:path>
            </a:pathLst>
          </a:custGeom>
          <a:ln w="13550" cap="flat">
            <a:solidFill>
              <a:srgbClr val="FFFFFF">
                <a:alpha val="100000"/>
              </a:srgbClr>
            </a:solidFill>
            <a:prstDash val="solid"/>
            <a:round/>
          </a:ln>
        </p:spPr>
        <p:txBody>
          <a:bodyPr/>
          <a:lstStyle/>
          <a:p>
            <a:endParaRPr/>
          </a:p>
        </p:txBody>
      </p:sp>
      <p:sp>
        <p:nvSpPr>
          <p:cNvPr id="356" name="pl123"/>
          <p:cNvSpPr/>
          <p:nvPr/>
        </p:nvSpPr>
        <p:spPr>
          <a:xfrm>
            <a:off x="5997460"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57" name="pt124"/>
          <p:cNvSpPr/>
          <p:nvPr/>
        </p:nvSpPr>
        <p:spPr>
          <a:xfrm>
            <a:off x="6604756" y="1144922"/>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58" name="pt125"/>
          <p:cNvSpPr/>
          <p:nvPr/>
        </p:nvSpPr>
        <p:spPr>
          <a:xfrm>
            <a:off x="6560142" y="1568125"/>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59" name="pt126"/>
          <p:cNvSpPr/>
          <p:nvPr/>
        </p:nvSpPr>
        <p:spPr>
          <a:xfrm>
            <a:off x="6470668" y="199132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0" name="pt127"/>
          <p:cNvSpPr/>
          <p:nvPr/>
        </p:nvSpPr>
        <p:spPr>
          <a:xfrm>
            <a:off x="6460065" y="2414530"/>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1" name="pt128"/>
          <p:cNvSpPr/>
          <p:nvPr/>
        </p:nvSpPr>
        <p:spPr>
          <a:xfrm>
            <a:off x="6448554" y="2837733"/>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2" name="pt129"/>
          <p:cNvSpPr/>
          <p:nvPr/>
        </p:nvSpPr>
        <p:spPr>
          <a:xfrm>
            <a:off x="6025608" y="326093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3" name="pt130"/>
          <p:cNvSpPr/>
          <p:nvPr/>
        </p:nvSpPr>
        <p:spPr>
          <a:xfrm>
            <a:off x="6753550" y="368413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4" name="pt131"/>
          <p:cNvSpPr/>
          <p:nvPr/>
        </p:nvSpPr>
        <p:spPr>
          <a:xfrm>
            <a:off x="6503274" y="4107341"/>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5" name="pt132"/>
          <p:cNvSpPr/>
          <p:nvPr/>
        </p:nvSpPr>
        <p:spPr>
          <a:xfrm>
            <a:off x="6740431" y="4530544"/>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6" name="pt133"/>
          <p:cNvSpPr/>
          <p:nvPr/>
        </p:nvSpPr>
        <p:spPr>
          <a:xfrm>
            <a:off x="6580011" y="495374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7" name="pt134"/>
          <p:cNvSpPr/>
          <p:nvPr/>
        </p:nvSpPr>
        <p:spPr>
          <a:xfrm>
            <a:off x="6173612" y="5376949"/>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368" name="pl135"/>
          <p:cNvSpPr/>
          <p:nvPr/>
        </p:nvSpPr>
        <p:spPr>
          <a:xfrm>
            <a:off x="8365995"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69" name="pl136"/>
          <p:cNvSpPr/>
          <p:nvPr/>
        </p:nvSpPr>
        <p:spPr>
          <a:xfrm>
            <a:off x="8969351"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70" name="pl137"/>
          <p:cNvSpPr/>
          <p:nvPr/>
        </p:nvSpPr>
        <p:spPr>
          <a:xfrm>
            <a:off x="9572706"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71" name="pl138"/>
          <p:cNvSpPr/>
          <p:nvPr/>
        </p:nvSpPr>
        <p:spPr>
          <a:xfrm>
            <a:off x="10176062"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72" name="pl139"/>
          <p:cNvSpPr/>
          <p:nvPr/>
        </p:nvSpPr>
        <p:spPr>
          <a:xfrm>
            <a:off x="7943646" y="5489854"/>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3" name="pl140"/>
          <p:cNvSpPr/>
          <p:nvPr/>
        </p:nvSpPr>
        <p:spPr>
          <a:xfrm>
            <a:off x="7943646" y="506665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4" name="pl141"/>
          <p:cNvSpPr/>
          <p:nvPr/>
        </p:nvSpPr>
        <p:spPr>
          <a:xfrm>
            <a:off x="7943646" y="4643449"/>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5" name="pl142"/>
          <p:cNvSpPr/>
          <p:nvPr/>
        </p:nvSpPr>
        <p:spPr>
          <a:xfrm>
            <a:off x="7943646" y="4220246"/>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6" name="pl143"/>
          <p:cNvSpPr/>
          <p:nvPr/>
        </p:nvSpPr>
        <p:spPr>
          <a:xfrm>
            <a:off x="7943646" y="379704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7" name="pl144"/>
          <p:cNvSpPr/>
          <p:nvPr/>
        </p:nvSpPr>
        <p:spPr>
          <a:xfrm>
            <a:off x="7943646" y="3373841"/>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8" name="pl145"/>
          <p:cNvSpPr/>
          <p:nvPr/>
        </p:nvSpPr>
        <p:spPr>
          <a:xfrm>
            <a:off x="7943646" y="2950638"/>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79" name="pl146"/>
          <p:cNvSpPr/>
          <p:nvPr/>
        </p:nvSpPr>
        <p:spPr>
          <a:xfrm>
            <a:off x="7943646" y="2527435"/>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80" name="pl147"/>
          <p:cNvSpPr/>
          <p:nvPr/>
        </p:nvSpPr>
        <p:spPr>
          <a:xfrm>
            <a:off x="7943646" y="2104233"/>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81" name="pl148"/>
          <p:cNvSpPr/>
          <p:nvPr/>
        </p:nvSpPr>
        <p:spPr>
          <a:xfrm>
            <a:off x="7943646" y="1681030"/>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82" name="pl149"/>
          <p:cNvSpPr/>
          <p:nvPr/>
        </p:nvSpPr>
        <p:spPr>
          <a:xfrm>
            <a:off x="7943646" y="1257827"/>
            <a:ext cx="2654764" cy="0"/>
          </a:xfrm>
          <a:custGeom>
            <a:avLst/>
            <a:gdLst/>
            <a:ahLst/>
            <a:cxnLst/>
            <a:rect l="0" t="0" r="0" b="0"/>
            <a:pathLst>
              <a:path w="2654764">
                <a:moveTo>
                  <a:pt x="0" y="0"/>
                </a:moveTo>
                <a:lnTo>
                  <a:pt x="2654764" y="0"/>
                </a:lnTo>
                <a:lnTo>
                  <a:pt x="2654764" y="0"/>
                </a:lnTo>
              </a:path>
            </a:pathLst>
          </a:custGeom>
          <a:ln w="2710" cap="flat">
            <a:solidFill>
              <a:srgbClr val="EBEBEB">
                <a:alpha val="100000"/>
              </a:srgbClr>
            </a:solidFill>
            <a:prstDash val="solid"/>
            <a:round/>
          </a:ln>
        </p:spPr>
        <p:txBody>
          <a:bodyPr/>
          <a:lstStyle/>
          <a:p>
            <a:endParaRPr/>
          </a:p>
        </p:txBody>
      </p:sp>
      <p:sp>
        <p:nvSpPr>
          <p:cNvPr id="383" name="pl150"/>
          <p:cNvSpPr/>
          <p:nvPr/>
        </p:nvSpPr>
        <p:spPr>
          <a:xfrm>
            <a:off x="8064317"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84" name="pl151"/>
          <p:cNvSpPr/>
          <p:nvPr/>
        </p:nvSpPr>
        <p:spPr>
          <a:xfrm>
            <a:off x="8667673"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85" name="pl152"/>
          <p:cNvSpPr/>
          <p:nvPr/>
        </p:nvSpPr>
        <p:spPr>
          <a:xfrm>
            <a:off x="9271028"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86" name="pl153"/>
          <p:cNvSpPr/>
          <p:nvPr/>
        </p:nvSpPr>
        <p:spPr>
          <a:xfrm>
            <a:off x="9874384"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87" name="pl154"/>
          <p:cNvSpPr/>
          <p:nvPr/>
        </p:nvSpPr>
        <p:spPr>
          <a:xfrm>
            <a:off x="10477739" y="1003906"/>
            <a:ext cx="0" cy="4739869"/>
          </a:xfrm>
          <a:custGeom>
            <a:avLst/>
            <a:gdLst/>
            <a:ahLst/>
            <a:cxnLst/>
            <a:rect l="0" t="0" r="0" b="0"/>
            <a:pathLst>
              <a:path h="4739869">
                <a:moveTo>
                  <a:pt x="0" y="4739869"/>
                </a:moveTo>
                <a:lnTo>
                  <a:pt x="0" y="0"/>
                </a:lnTo>
                <a:lnTo>
                  <a:pt x="0" y="0"/>
                </a:lnTo>
              </a:path>
            </a:pathLst>
          </a:custGeom>
          <a:ln w="2710" cap="flat">
            <a:solidFill>
              <a:srgbClr val="EBEBEB">
                <a:alpha val="100000"/>
              </a:srgbClr>
            </a:solidFill>
            <a:prstDash val="solid"/>
            <a:round/>
          </a:ln>
        </p:spPr>
        <p:txBody>
          <a:bodyPr/>
          <a:lstStyle/>
          <a:p>
            <a:endParaRPr/>
          </a:p>
        </p:txBody>
      </p:sp>
      <p:sp>
        <p:nvSpPr>
          <p:cNvPr id="388" name="pl155"/>
          <p:cNvSpPr/>
          <p:nvPr/>
        </p:nvSpPr>
        <p:spPr>
          <a:xfrm>
            <a:off x="9271028" y="1003906"/>
            <a:ext cx="0" cy="4739869"/>
          </a:xfrm>
          <a:custGeom>
            <a:avLst/>
            <a:gdLst/>
            <a:ahLst/>
            <a:cxnLst/>
            <a:rect l="0" t="0" r="0" b="0"/>
            <a:pathLst>
              <a:path h="4739869">
                <a:moveTo>
                  <a:pt x="0" y="4739869"/>
                </a:moveTo>
                <a:lnTo>
                  <a:pt x="0" y="0"/>
                </a:lnTo>
                <a:lnTo>
                  <a:pt x="0" y="0"/>
                </a:lnTo>
              </a:path>
            </a:pathLst>
          </a:custGeom>
          <a:ln w="27101" cap="flat">
            <a:solidFill>
              <a:srgbClr val="FFFF00">
                <a:alpha val="100000"/>
              </a:srgbClr>
            </a:solidFill>
            <a:prstDash val="dash"/>
            <a:round/>
          </a:ln>
        </p:spPr>
        <p:txBody>
          <a:bodyPr/>
          <a:lstStyle/>
          <a:p>
            <a:endParaRPr/>
          </a:p>
        </p:txBody>
      </p:sp>
      <p:sp>
        <p:nvSpPr>
          <p:cNvPr id="389" name="pl156"/>
          <p:cNvSpPr/>
          <p:nvPr/>
        </p:nvSpPr>
        <p:spPr>
          <a:xfrm>
            <a:off x="9255866"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0" name="pl157"/>
          <p:cNvSpPr/>
          <p:nvPr/>
        </p:nvSpPr>
        <p:spPr>
          <a:xfrm>
            <a:off x="8676639" y="1257827"/>
            <a:ext cx="579226" cy="0"/>
          </a:xfrm>
          <a:custGeom>
            <a:avLst/>
            <a:gdLst/>
            <a:ahLst/>
            <a:cxnLst/>
            <a:rect l="0" t="0" r="0" b="0"/>
            <a:pathLst>
              <a:path w="579226">
                <a:moveTo>
                  <a:pt x="579226" y="0"/>
                </a:moveTo>
                <a:lnTo>
                  <a:pt x="0" y="0"/>
                </a:lnTo>
              </a:path>
            </a:pathLst>
          </a:custGeom>
          <a:ln w="13550" cap="flat">
            <a:solidFill>
              <a:srgbClr val="FFFFFF">
                <a:alpha val="100000"/>
              </a:srgbClr>
            </a:solidFill>
            <a:prstDash val="solid"/>
            <a:round/>
          </a:ln>
        </p:spPr>
        <p:txBody>
          <a:bodyPr/>
          <a:lstStyle/>
          <a:p>
            <a:endParaRPr/>
          </a:p>
        </p:txBody>
      </p:sp>
      <p:sp>
        <p:nvSpPr>
          <p:cNvPr id="391" name="pl158"/>
          <p:cNvSpPr/>
          <p:nvPr/>
        </p:nvSpPr>
        <p:spPr>
          <a:xfrm>
            <a:off x="8676639" y="1204927"/>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2" name="pl159"/>
          <p:cNvSpPr/>
          <p:nvPr/>
        </p:nvSpPr>
        <p:spPr>
          <a:xfrm>
            <a:off x="9188096"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3" name="pl160"/>
          <p:cNvSpPr/>
          <p:nvPr/>
        </p:nvSpPr>
        <p:spPr>
          <a:xfrm>
            <a:off x="8607718" y="1681030"/>
            <a:ext cx="580377" cy="0"/>
          </a:xfrm>
          <a:custGeom>
            <a:avLst/>
            <a:gdLst/>
            <a:ahLst/>
            <a:cxnLst/>
            <a:rect l="0" t="0" r="0" b="0"/>
            <a:pathLst>
              <a:path w="580377">
                <a:moveTo>
                  <a:pt x="580377" y="0"/>
                </a:moveTo>
                <a:lnTo>
                  <a:pt x="0" y="0"/>
                </a:lnTo>
              </a:path>
            </a:pathLst>
          </a:custGeom>
          <a:ln w="13550" cap="flat">
            <a:solidFill>
              <a:srgbClr val="FFFFFF">
                <a:alpha val="100000"/>
              </a:srgbClr>
            </a:solidFill>
            <a:prstDash val="solid"/>
            <a:round/>
          </a:ln>
        </p:spPr>
        <p:txBody>
          <a:bodyPr/>
          <a:lstStyle/>
          <a:p>
            <a:endParaRPr/>
          </a:p>
        </p:txBody>
      </p:sp>
      <p:sp>
        <p:nvSpPr>
          <p:cNvPr id="394" name="pl161"/>
          <p:cNvSpPr/>
          <p:nvPr/>
        </p:nvSpPr>
        <p:spPr>
          <a:xfrm>
            <a:off x="8607718" y="162813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5" name="pl162"/>
          <p:cNvSpPr/>
          <p:nvPr/>
        </p:nvSpPr>
        <p:spPr>
          <a:xfrm>
            <a:off x="9424012"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6" name="pl163"/>
          <p:cNvSpPr/>
          <p:nvPr/>
        </p:nvSpPr>
        <p:spPr>
          <a:xfrm>
            <a:off x="8846640" y="2104233"/>
            <a:ext cx="577372" cy="0"/>
          </a:xfrm>
          <a:custGeom>
            <a:avLst/>
            <a:gdLst/>
            <a:ahLst/>
            <a:cxnLst/>
            <a:rect l="0" t="0" r="0" b="0"/>
            <a:pathLst>
              <a:path w="577372">
                <a:moveTo>
                  <a:pt x="577372" y="0"/>
                </a:moveTo>
                <a:lnTo>
                  <a:pt x="0" y="0"/>
                </a:lnTo>
              </a:path>
            </a:pathLst>
          </a:custGeom>
          <a:ln w="13550" cap="flat">
            <a:solidFill>
              <a:srgbClr val="FFFFFF">
                <a:alpha val="100000"/>
              </a:srgbClr>
            </a:solidFill>
            <a:prstDash val="solid"/>
            <a:round/>
          </a:ln>
        </p:spPr>
        <p:txBody>
          <a:bodyPr/>
          <a:lstStyle/>
          <a:p>
            <a:endParaRPr/>
          </a:p>
        </p:txBody>
      </p:sp>
      <p:sp>
        <p:nvSpPr>
          <p:cNvPr id="397" name="pl164"/>
          <p:cNvSpPr/>
          <p:nvPr/>
        </p:nvSpPr>
        <p:spPr>
          <a:xfrm>
            <a:off x="8846640" y="2051332"/>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8" name="pl165"/>
          <p:cNvSpPr/>
          <p:nvPr/>
        </p:nvSpPr>
        <p:spPr>
          <a:xfrm>
            <a:off x="9302817"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399" name="pl166"/>
          <p:cNvSpPr/>
          <p:nvPr/>
        </p:nvSpPr>
        <p:spPr>
          <a:xfrm>
            <a:off x="8724252" y="2527435"/>
            <a:ext cx="578565" cy="0"/>
          </a:xfrm>
          <a:custGeom>
            <a:avLst/>
            <a:gdLst/>
            <a:ahLst/>
            <a:cxnLst/>
            <a:rect l="0" t="0" r="0" b="0"/>
            <a:pathLst>
              <a:path w="578565">
                <a:moveTo>
                  <a:pt x="578565" y="0"/>
                </a:moveTo>
                <a:lnTo>
                  <a:pt x="0" y="0"/>
                </a:lnTo>
              </a:path>
            </a:pathLst>
          </a:custGeom>
          <a:ln w="13550" cap="flat">
            <a:solidFill>
              <a:srgbClr val="FFFFFF">
                <a:alpha val="100000"/>
              </a:srgbClr>
            </a:solidFill>
            <a:prstDash val="solid"/>
            <a:round/>
          </a:ln>
        </p:spPr>
        <p:txBody>
          <a:bodyPr/>
          <a:lstStyle/>
          <a:p>
            <a:endParaRPr/>
          </a:p>
        </p:txBody>
      </p:sp>
      <p:sp>
        <p:nvSpPr>
          <p:cNvPr id="400" name="pl167"/>
          <p:cNvSpPr/>
          <p:nvPr/>
        </p:nvSpPr>
        <p:spPr>
          <a:xfrm>
            <a:off x="8724252" y="2474535"/>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1" name="pl168"/>
          <p:cNvSpPr/>
          <p:nvPr/>
        </p:nvSpPr>
        <p:spPr>
          <a:xfrm>
            <a:off x="9637643"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2" name="pl169"/>
          <p:cNvSpPr/>
          <p:nvPr/>
        </p:nvSpPr>
        <p:spPr>
          <a:xfrm>
            <a:off x="9060578" y="2950638"/>
            <a:ext cx="577065" cy="0"/>
          </a:xfrm>
          <a:custGeom>
            <a:avLst/>
            <a:gdLst/>
            <a:ahLst/>
            <a:cxnLst/>
            <a:rect l="0" t="0" r="0" b="0"/>
            <a:pathLst>
              <a:path w="577065">
                <a:moveTo>
                  <a:pt x="577065" y="0"/>
                </a:moveTo>
                <a:lnTo>
                  <a:pt x="0" y="0"/>
                </a:lnTo>
              </a:path>
            </a:pathLst>
          </a:custGeom>
          <a:ln w="13550" cap="flat">
            <a:solidFill>
              <a:srgbClr val="FFFFFF">
                <a:alpha val="100000"/>
              </a:srgbClr>
            </a:solidFill>
            <a:prstDash val="solid"/>
            <a:round/>
          </a:ln>
        </p:spPr>
        <p:txBody>
          <a:bodyPr/>
          <a:lstStyle/>
          <a:p>
            <a:endParaRPr/>
          </a:p>
        </p:txBody>
      </p:sp>
      <p:sp>
        <p:nvSpPr>
          <p:cNvPr id="403" name="pl170"/>
          <p:cNvSpPr/>
          <p:nvPr/>
        </p:nvSpPr>
        <p:spPr>
          <a:xfrm>
            <a:off x="9060578" y="289773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4" name="pl171"/>
          <p:cNvSpPr/>
          <p:nvPr/>
        </p:nvSpPr>
        <p:spPr>
          <a:xfrm>
            <a:off x="9639790"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5" name="pl172"/>
          <p:cNvSpPr/>
          <p:nvPr/>
        </p:nvSpPr>
        <p:spPr>
          <a:xfrm>
            <a:off x="9062716" y="3373841"/>
            <a:ext cx="577073" cy="0"/>
          </a:xfrm>
          <a:custGeom>
            <a:avLst/>
            <a:gdLst/>
            <a:ahLst/>
            <a:cxnLst/>
            <a:rect l="0" t="0" r="0" b="0"/>
            <a:pathLst>
              <a:path w="577073">
                <a:moveTo>
                  <a:pt x="577073" y="0"/>
                </a:moveTo>
                <a:lnTo>
                  <a:pt x="0" y="0"/>
                </a:lnTo>
              </a:path>
            </a:pathLst>
          </a:custGeom>
          <a:ln w="13550" cap="flat">
            <a:solidFill>
              <a:srgbClr val="FFFFFF">
                <a:alpha val="100000"/>
              </a:srgbClr>
            </a:solidFill>
            <a:prstDash val="solid"/>
            <a:round/>
          </a:ln>
        </p:spPr>
        <p:txBody>
          <a:bodyPr/>
          <a:lstStyle/>
          <a:p>
            <a:endParaRPr/>
          </a:p>
        </p:txBody>
      </p:sp>
      <p:sp>
        <p:nvSpPr>
          <p:cNvPr id="406" name="pl173"/>
          <p:cNvSpPr/>
          <p:nvPr/>
        </p:nvSpPr>
        <p:spPr>
          <a:xfrm>
            <a:off x="9062716" y="3320940"/>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7" name="pl174"/>
          <p:cNvSpPr/>
          <p:nvPr/>
        </p:nvSpPr>
        <p:spPr>
          <a:xfrm>
            <a:off x="9489150"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08" name="pl175"/>
          <p:cNvSpPr/>
          <p:nvPr/>
        </p:nvSpPr>
        <p:spPr>
          <a:xfrm>
            <a:off x="8912113" y="3797043"/>
            <a:ext cx="577036" cy="0"/>
          </a:xfrm>
          <a:custGeom>
            <a:avLst/>
            <a:gdLst/>
            <a:ahLst/>
            <a:cxnLst/>
            <a:rect l="0" t="0" r="0" b="0"/>
            <a:pathLst>
              <a:path w="577036">
                <a:moveTo>
                  <a:pt x="577036" y="0"/>
                </a:moveTo>
                <a:lnTo>
                  <a:pt x="0" y="0"/>
                </a:lnTo>
              </a:path>
            </a:pathLst>
          </a:custGeom>
          <a:ln w="13550" cap="flat">
            <a:solidFill>
              <a:srgbClr val="FFFFFF">
                <a:alpha val="100000"/>
              </a:srgbClr>
            </a:solidFill>
            <a:prstDash val="solid"/>
            <a:round/>
          </a:ln>
        </p:spPr>
        <p:txBody>
          <a:bodyPr/>
          <a:lstStyle/>
          <a:p>
            <a:endParaRPr/>
          </a:p>
        </p:txBody>
      </p:sp>
      <p:sp>
        <p:nvSpPr>
          <p:cNvPr id="409" name="pl176"/>
          <p:cNvSpPr/>
          <p:nvPr/>
        </p:nvSpPr>
        <p:spPr>
          <a:xfrm>
            <a:off x="8912113" y="3744143"/>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0" name="pl177"/>
          <p:cNvSpPr/>
          <p:nvPr/>
        </p:nvSpPr>
        <p:spPr>
          <a:xfrm>
            <a:off x="9499202"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1" name="pl178"/>
          <p:cNvSpPr/>
          <p:nvPr/>
        </p:nvSpPr>
        <p:spPr>
          <a:xfrm>
            <a:off x="8922198" y="4220246"/>
            <a:ext cx="577003" cy="0"/>
          </a:xfrm>
          <a:custGeom>
            <a:avLst/>
            <a:gdLst/>
            <a:ahLst/>
            <a:cxnLst/>
            <a:rect l="0" t="0" r="0" b="0"/>
            <a:pathLst>
              <a:path w="577003">
                <a:moveTo>
                  <a:pt x="577003" y="0"/>
                </a:moveTo>
                <a:lnTo>
                  <a:pt x="0" y="0"/>
                </a:lnTo>
              </a:path>
            </a:pathLst>
          </a:custGeom>
          <a:ln w="13550" cap="flat">
            <a:solidFill>
              <a:srgbClr val="FFFFFF">
                <a:alpha val="100000"/>
              </a:srgbClr>
            </a:solidFill>
            <a:prstDash val="solid"/>
            <a:round/>
          </a:ln>
        </p:spPr>
        <p:txBody>
          <a:bodyPr/>
          <a:lstStyle/>
          <a:p>
            <a:endParaRPr/>
          </a:p>
        </p:txBody>
      </p:sp>
      <p:sp>
        <p:nvSpPr>
          <p:cNvPr id="412" name="pl179"/>
          <p:cNvSpPr/>
          <p:nvPr/>
        </p:nvSpPr>
        <p:spPr>
          <a:xfrm>
            <a:off x="8922198" y="4167346"/>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3" name="pl180"/>
          <p:cNvSpPr/>
          <p:nvPr/>
        </p:nvSpPr>
        <p:spPr>
          <a:xfrm>
            <a:off x="9601074"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4" name="pl181"/>
          <p:cNvSpPr/>
          <p:nvPr/>
        </p:nvSpPr>
        <p:spPr>
          <a:xfrm>
            <a:off x="9024118" y="4643449"/>
            <a:ext cx="576956" cy="0"/>
          </a:xfrm>
          <a:custGeom>
            <a:avLst/>
            <a:gdLst/>
            <a:ahLst/>
            <a:cxnLst/>
            <a:rect l="0" t="0" r="0" b="0"/>
            <a:pathLst>
              <a:path w="576956">
                <a:moveTo>
                  <a:pt x="576956" y="0"/>
                </a:moveTo>
                <a:lnTo>
                  <a:pt x="0" y="0"/>
                </a:lnTo>
              </a:path>
            </a:pathLst>
          </a:custGeom>
          <a:ln w="13550" cap="flat">
            <a:solidFill>
              <a:srgbClr val="FFFFFF">
                <a:alpha val="100000"/>
              </a:srgbClr>
            </a:solidFill>
            <a:prstDash val="solid"/>
            <a:round/>
          </a:ln>
        </p:spPr>
        <p:txBody>
          <a:bodyPr/>
          <a:lstStyle/>
          <a:p>
            <a:endParaRPr/>
          </a:p>
        </p:txBody>
      </p:sp>
      <p:sp>
        <p:nvSpPr>
          <p:cNvPr id="415" name="pl182"/>
          <p:cNvSpPr/>
          <p:nvPr/>
        </p:nvSpPr>
        <p:spPr>
          <a:xfrm>
            <a:off x="9024118" y="4590548"/>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6" name="pl183"/>
          <p:cNvSpPr/>
          <p:nvPr/>
        </p:nvSpPr>
        <p:spPr>
          <a:xfrm>
            <a:off x="9464897"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7" name="pl184"/>
          <p:cNvSpPr/>
          <p:nvPr/>
        </p:nvSpPr>
        <p:spPr>
          <a:xfrm>
            <a:off x="8887760" y="5066651"/>
            <a:ext cx="577136" cy="0"/>
          </a:xfrm>
          <a:custGeom>
            <a:avLst/>
            <a:gdLst/>
            <a:ahLst/>
            <a:cxnLst/>
            <a:rect l="0" t="0" r="0" b="0"/>
            <a:pathLst>
              <a:path w="577136">
                <a:moveTo>
                  <a:pt x="577136" y="0"/>
                </a:moveTo>
                <a:lnTo>
                  <a:pt x="0" y="0"/>
                </a:lnTo>
              </a:path>
            </a:pathLst>
          </a:custGeom>
          <a:ln w="13550" cap="flat">
            <a:solidFill>
              <a:srgbClr val="FFFFFF">
                <a:alpha val="100000"/>
              </a:srgbClr>
            </a:solidFill>
            <a:prstDash val="solid"/>
            <a:round/>
          </a:ln>
        </p:spPr>
        <p:txBody>
          <a:bodyPr/>
          <a:lstStyle/>
          <a:p>
            <a:endParaRPr/>
          </a:p>
        </p:txBody>
      </p:sp>
      <p:sp>
        <p:nvSpPr>
          <p:cNvPr id="418" name="pl185"/>
          <p:cNvSpPr/>
          <p:nvPr/>
        </p:nvSpPr>
        <p:spPr>
          <a:xfrm>
            <a:off x="8887760" y="5013751"/>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19" name="pl186"/>
          <p:cNvSpPr/>
          <p:nvPr/>
        </p:nvSpPr>
        <p:spPr>
          <a:xfrm>
            <a:off x="9820420"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20" name="pl187"/>
          <p:cNvSpPr/>
          <p:nvPr/>
        </p:nvSpPr>
        <p:spPr>
          <a:xfrm>
            <a:off x="9241821" y="5489854"/>
            <a:ext cx="578599" cy="0"/>
          </a:xfrm>
          <a:custGeom>
            <a:avLst/>
            <a:gdLst/>
            <a:ahLst/>
            <a:cxnLst/>
            <a:rect l="0" t="0" r="0" b="0"/>
            <a:pathLst>
              <a:path w="578599">
                <a:moveTo>
                  <a:pt x="578599" y="0"/>
                </a:moveTo>
                <a:lnTo>
                  <a:pt x="0" y="0"/>
                </a:lnTo>
              </a:path>
            </a:pathLst>
          </a:custGeom>
          <a:ln w="13550" cap="flat">
            <a:solidFill>
              <a:srgbClr val="FFFFFF">
                <a:alpha val="100000"/>
              </a:srgbClr>
            </a:solidFill>
            <a:prstDash val="solid"/>
            <a:round/>
          </a:ln>
        </p:spPr>
        <p:txBody>
          <a:bodyPr/>
          <a:lstStyle/>
          <a:p>
            <a:endParaRPr/>
          </a:p>
        </p:txBody>
      </p:sp>
      <p:sp>
        <p:nvSpPr>
          <p:cNvPr id="421" name="pl188"/>
          <p:cNvSpPr/>
          <p:nvPr/>
        </p:nvSpPr>
        <p:spPr>
          <a:xfrm>
            <a:off x="9241821" y="5436954"/>
            <a:ext cx="0" cy="105800"/>
          </a:xfrm>
          <a:custGeom>
            <a:avLst/>
            <a:gdLst/>
            <a:ahLst/>
            <a:cxnLst/>
            <a:rect l="0" t="0" r="0" b="0"/>
            <a:pathLst>
              <a:path h="105800">
                <a:moveTo>
                  <a:pt x="0" y="105800"/>
                </a:moveTo>
                <a:lnTo>
                  <a:pt x="0" y="0"/>
                </a:lnTo>
              </a:path>
            </a:pathLst>
          </a:custGeom>
          <a:ln w="13550" cap="flat">
            <a:solidFill>
              <a:srgbClr val="FFFFFF">
                <a:alpha val="100000"/>
              </a:srgbClr>
            </a:solidFill>
            <a:prstDash val="solid"/>
            <a:round/>
          </a:ln>
        </p:spPr>
        <p:txBody>
          <a:bodyPr/>
          <a:lstStyle/>
          <a:p>
            <a:endParaRPr/>
          </a:p>
        </p:txBody>
      </p:sp>
      <p:sp>
        <p:nvSpPr>
          <p:cNvPr id="422" name="pt189"/>
          <p:cNvSpPr/>
          <p:nvPr/>
        </p:nvSpPr>
        <p:spPr>
          <a:xfrm>
            <a:off x="8853065" y="1144922"/>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3" name="pt190"/>
          <p:cNvSpPr/>
          <p:nvPr/>
        </p:nvSpPr>
        <p:spPr>
          <a:xfrm>
            <a:off x="8784656" y="1568125"/>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4" name="pt191"/>
          <p:cNvSpPr/>
          <p:nvPr/>
        </p:nvSpPr>
        <p:spPr>
          <a:xfrm>
            <a:off x="9022294" y="199132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5" name="pt192"/>
          <p:cNvSpPr/>
          <p:nvPr/>
        </p:nvSpPr>
        <p:spPr>
          <a:xfrm>
            <a:off x="8900390" y="2414530"/>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6" name="pt193"/>
          <p:cNvSpPr/>
          <p:nvPr/>
        </p:nvSpPr>
        <p:spPr>
          <a:xfrm>
            <a:off x="9236278" y="2837733"/>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7" name="pt194"/>
          <p:cNvSpPr/>
          <p:nvPr/>
        </p:nvSpPr>
        <p:spPr>
          <a:xfrm>
            <a:off x="9238423" y="326093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8" name="pt195"/>
          <p:cNvSpPr/>
          <p:nvPr/>
        </p:nvSpPr>
        <p:spPr>
          <a:xfrm>
            <a:off x="9087661" y="3684138"/>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29" name="pt196"/>
          <p:cNvSpPr/>
          <p:nvPr/>
        </p:nvSpPr>
        <p:spPr>
          <a:xfrm>
            <a:off x="9097739" y="4107341"/>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30" name="pt197"/>
          <p:cNvSpPr/>
          <p:nvPr/>
        </p:nvSpPr>
        <p:spPr>
          <a:xfrm>
            <a:off x="9199730" y="4530544"/>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31" name="pt198"/>
          <p:cNvSpPr/>
          <p:nvPr/>
        </p:nvSpPr>
        <p:spPr>
          <a:xfrm>
            <a:off x="9063335" y="4953746"/>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32" name="pt199"/>
          <p:cNvSpPr/>
          <p:nvPr/>
        </p:nvSpPr>
        <p:spPr>
          <a:xfrm>
            <a:off x="9418458" y="5376949"/>
            <a:ext cx="225810" cy="225810"/>
          </a:xfrm>
          <a:prstGeom prst="ellipse">
            <a:avLst/>
          </a:prstGeom>
          <a:solidFill>
            <a:srgbClr val="0072B2">
              <a:alpha val="100000"/>
            </a:srgbClr>
          </a:solidFill>
          <a:ln w="9000" cap="rnd">
            <a:solidFill>
              <a:srgbClr val="FFFFFF">
                <a:alpha val="100000"/>
              </a:srgbClr>
            </a:solidFill>
            <a:prstDash val="solid"/>
            <a:round/>
          </a:ln>
        </p:spPr>
        <p:txBody>
          <a:bodyPr/>
          <a:lstStyle/>
          <a:p>
            <a:endParaRPr/>
          </a:p>
        </p:txBody>
      </p:sp>
      <p:sp>
        <p:nvSpPr>
          <p:cNvPr id="433" name="tx200"/>
          <p:cNvSpPr/>
          <p:nvPr/>
        </p:nvSpPr>
        <p:spPr>
          <a:xfrm>
            <a:off x="3314185" y="819024"/>
            <a:ext cx="1016272" cy="11529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 Aversion</a:t>
            </a:r>
          </a:p>
        </p:txBody>
      </p:sp>
      <p:sp>
        <p:nvSpPr>
          <p:cNvPr id="434" name="tx201"/>
          <p:cNvSpPr/>
          <p:nvPr/>
        </p:nvSpPr>
        <p:spPr>
          <a:xfrm>
            <a:off x="5805474" y="790648"/>
            <a:ext cx="1482402" cy="143668"/>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Perceived Infectability</a:t>
            </a:r>
          </a:p>
        </p:txBody>
      </p:sp>
      <p:sp>
        <p:nvSpPr>
          <p:cNvPr id="435" name="tx202"/>
          <p:cNvSpPr/>
          <p:nvPr/>
        </p:nvSpPr>
        <p:spPr>
          <a:xfrm>
            <a:off x="8322286" y="789656"/>
            <a:ext cx="1897484" cy="14466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Belief in a Dangerous World</a:t>
            </a:r>
          </a:p>
        </p:txBody>
      </p:sp>
      <p:sp>
        <p:nvSpPr>
          <p:cNvPr id="436" name="tx203"/>
          <p:cNvSpPr/>
          <p:nvPr/>
        </p:nvSpPr>
        <p:spPr>
          <a:xfrm>
            <a:off x="2484307"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37" name="tx204"/>
          <p:cNvSpPr/>
          <p:nvPr/>
        </p:nvSpPr>
        <p:spPr>
          <a:xfrm>
            <a:off x="3087663"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38" name="tx205"/>
          <p:cNvSpPr/>
          <p:nvPr/>
        </p:nvSpPr>
        <p:spPr>
          <a:xfrm>
            <a:off x="3716393"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439" name="tx206"/>
          <p:cNvSpPr/>
          <p:nvPr/>
        </p:nvSpPr>
        <p:spPr>
          <a:xfrm>
            <a:off x="4319749"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40" name="tx207"/>
          <p:cNvSpPr/>
          <p:nvPr/>
        </p:nvSpPr>
        <p:spPr>
          <a:xfrm>
            <a:off x="4923104"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41" name="tx208"/>
          <p:cNvSpPr/>
          <p:nvPr/>
        </p:nvSpPr>
        <p:spPr>
          <a:xfrm>
            <a:off x="5208660"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42" name="tx209"/>
          <p:cNvSpPr/>
          <p:nvPr/>
        </p:nvSpPr>
        <p:spPr>
          <a:xfrm>
            <a:off x="5812016"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43" name="tx210"/>
          <p:cNvSpPr/>
          <p:nvPr/>
        </p:nvSpPr>
        <p:spPr>
          <a:xfrm>
            <a:off x="6440747"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444" name="tx211"/>
          <p:cNvSpPr/>
          <p:nvPr/>
        </p:nvSpPr>
        <p:spPr>
          <a:xfrm>
            <a:off x="7044102"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45" name="tx212"/>
          <p:cNvSpPr/>
          <p:nvPr/>
        </p:nvSpPr>
        <p:spPr>
          <a:xfrm>
            <a:off x="7647458"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46" name="tx213"/>
          <p:cNvSpPr/>
          <p:nvPr/>
        </p:nvSpPr>
        <p:spPr>
          <a:xfrm>
            <a:off x="7933014"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47" name="tx214"/>
          <p:cNvSpPr/>
          <p:nvPr/>
        </p:nvSpPr>
        <p:spPr>
          <a:xfrm>
            <a:off x="8536369"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48" name="tx215"/>
          <p:cNvSpPr/>
          <p:nvPr/>
        </p:nvSpPr>
        <p:spPr>
          <a:xfrm>
            <a:off x="9165100"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449" name="tx216"/>
          <p:cNvSpPr/>
          <p:nvPr/>
        </p:nvSpPr>
        <p:spPr>
          <a:xfrm>
            <a:off x="9768455"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450" name="tx217"/>
          <p:cNvSpPr/>
          <p:nvPr/>
        </p:nvSpPr>
        <p:spPr>
          <a:xfrm>
            <a:off x="10371811"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451" name="tx218"/>
          <p:cNvSpPr/>
          <p:nvPr/>
        </p:nvSpPr>
        <p:spPr>
          <a:xfrm>
            <a:off x="1686681" y="5429033"/>
            <a:ext cx="745628"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Stand near</a:t>
            </a:r>
          </a:p>
        </p:txBody>
      </p:sp>
      <p:sp>
        <p:nvSpPr>
          <p:cNvPr id="452" name="tx219"/>
          <p:cNvSpPr/>
          <p:nvPr/>
        </p:nvSpPr>
        <p:spPr>
          <a:xfrm>
            <a:off x="2051086" y="5008608"/>
            <a:ext cx="381223" cy="11271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Avoid</a:t>
            </a:r>
          </a:p>
        </p:txBody>
      </p:sp>
      <p:sp>
        <p:nvSpPr>
          <p:cNvPr id="453" name="tx220"/>
          <p:cNvSpPr/>
          <p:nvPr/>
        </p:nvSpPr>
        <p:spPr>
          <a:xfrm>
            <a:off x="1847787" y="4555045"/>
            <a:ext cx="584522"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Arrogant</a:t>
            </a:r>
          </a:p>
        </p:txBody>
      </p:sp>
      <p:sp>
        <p:nvSpPr>
          <p:cNvPr id="454" name="tx221"/>
          <p:cNvSpPr/>
          <p:nvPr/>
        </p:nvSpPr>
        <p:spPr>
          <a:xfrm>
            <a:off x="1593589" y="4133826"/>
            <a:ext cx="838720" cy="14108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Incompetent</a:t>
            </a:r>
          </a:p>
        </p:txBody>
      </p:sp>
      <p:sp>
        <p:nvSpPr>
          <p:cNvPr id="455" name="tx222"/>
          <p:cNvSpPr/>
          <p:nvPr/>
        </p:nvSpPr>
        <p:spPr>
          <a:xfrm>
            <a:off x="1966329" y="3739397"/>
            <a:ext cx="465980"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Violent</a:t>
            </a:r>
          </a:p>
        </p:txBody>
      </p:sp>
      <p:sp>
        <p:nvSpPr>
          <p:cNvPr id="456" name="tx223"/>
          <p:cNvSpPr/>
          <p:nvPr/>
        </p:nvSpPr>
        <p:spPr>
          <a:xfrm>
            <a:off x="1636302" y="3286032"/>
            <a:ext cx="796007" cy="142478"/>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Trustworthy</a:t>
            </a:r>
          </a:p>
        </p:txBody>
      </p:sp>
      <p:sp>
        <p:nvSpPr>
          <p:cNvPr id="457" name="tx224"/>
          <p:cNvSpPr/>
          <p:nvPr/>
        </p:nvSpPr>
        <p:spPr>
          <a:xfrm>
            <a:off x="1915578" y="2862234"/>
            <a:ext cx="516731"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Foreign</a:t>
            </a:r>
          </a:p>
        </p:txBody>
      </p:sp>
      <p:sp>
        <p:nvSpPr>
          <p:cNvPr id="458" name="tx225"/>
          <p:cNvSpPr/>
          <p:nvPr/>
        </p:nvSpPr>
        <p:spPr>
          <a:xfrm>
            <a:off x="2000336" y="2440024"/>
            <a:ext cx="431973" cy="142081"/>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Heavy</a:t>
            </a:r>
          </a:p>
        </p:txBody>
      </p:sp>
      <p:sp>
        <p:nvSpPr>
          <p:cNvPr id="459" name="tx226"/>
          <p:cNvSpPr/>
          <p:nvPr/>
        </p:nvSpPr>
        <p:spPr>
          <a:xfrm>
            <a:off x="2195152" y="2043412"/>
            <a:ext cx="237157"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Old</a:t>
            </a:r>
          </a:p>
        </p:txBody>
      </p:sp>
      <p:sp>
        <p:nvSpPr>
          <p:cNvPr id="460" name="tx227"/>
          <p:cNvSpPr/>
          <p:nvPr/>
        </p:nvSpPr>
        <p:spPr>
          <a:xfrm>
            <a:off x="1746212" y="1591039"/>
            <a:ext cx="686097" cy="14466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Disfigured</a:t>
            </a:r>
          </a:p>
        </p:txBody>
      </p:sp>
      <p:sp>
        <p:nvSpPr>
          <p:cNvPr id="461" name="tx228"/>
          <p:cNvSpPr/>
          <p:nvPr/>
        </p:nvSpPr>
        <p:spPr>
          <a:xfrm>
            <a:off x="1975109" y="1167439"/>
            <a:ext cx="457200" cy="14505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Germy</a:t>
            </a:r>
          </a:p>
        </p:txBody>
      </p:sp>
      <p:sp>
        <p:nvSpPr>
          <p:cNvPr id="462" name="tx229"/>
          <p:cNvSpPr/>
          <p:nvPr/>
        </p:nvSpPr>
        <p:spPr>
          <a:xfrm>
            <a:off x="6205933" y="5982357"/>
            <a:ext cx="596726" cy="11529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Cohen's </a:t>
            </a:r>
          </a:p>
        </p:txBody>
      </p:sp>
      <p:sp>
        <p:nvSpPr>
          <p:cNvPr id="463" name="tx230"/>
          <p:cNvSpPr/>
          <p:nvPr/>
        </p:nvSpPr>
        <p:spPr>
          <a:xfrm>
            <a:off x="6802659" y="5985135"/>
            <a:ext cx="84757" cy="112514"/>
          </a:xfrm>
          <a:prstGeom prst="rect">
            <a:avLst/>
          </a:prstGeom>
          <a:noFill/>
        </p:spPr>
        <p:txBody>
          <a:bodyPr wrap="none" lIns="0" tIns="0" rIns="0" bIns="0" anchor="ctr" anchorCtr="1"/>
          <a:lstStyle/>
          <a:p>
            <a:pPr marL="0" marR="0" indent="0" algn="l">
              <a:lnSpc>
                <a:spcPts val="1200"/>
              </a:lnSpc>
              <a:spcBef>
                <a:spcPts val="0"/>
              </a:spcBef>
              <a:spcAft>
                <a:spcPts val="0"/>
              </a:spcAft>
            </a:pPr>
            <a:r>
              <a:rPr sz="1200" i="1">
                <a:solidFill>
                  <a:srgbClr val="FFFFFF">
                    <a:alpha val="100000"/>
                  </a:srgbClr>
                </a:solidFill>
                <a:latin typeface="Helvetica"/>
                <a:cs typeface="Helvetica"/>
              </a:rPr>
              <a:t>d</a:t>
            </a:r>
          </a:p>
        </p:txBody>
      </p:sp>
      <p:sp>
        <p:nvSpPr>
          <p:cNvPr id="232" name="Rectangle 231"/>
          <p:cNvSpPr/>
          <p:nvPr/>
        </p:nvSpPr>
        <p:spPr>
          <a:xfrm rot="16200000">
            <a:off x="499014" y="2448841"/>
            <a:ext cx="1706477" cy="369332"/>
          </a:xfrm>
          <a:prstGeom prst="rect">
            <a:avLst/>
          </a:prstGeom>
        </p:spPr>
        <p:txBody>
          <a:bodyPr wrap="square">
            <a:spAutoFit/>
          </a:bodyPr>
          <a:lstStyle/>
          <a:p>
            <a:r>
              <a:rPr lang="en-US" b="1" dirty="0" smtClean="0">
                <a:solidFill>
                  <a:srgbClr val="3C99CF"/>
                </a:solidFill>
                <a:latin typeface="MS Reference Sans Serif" charset="0"/>
                <a:ea typeface="MS Reference Sans Serif" charset="0"/>
                <a:cs typeface="MS Reference Sans Serif" charset="0"/>
              </a:rPr>
              <a:t>Disease cues</a:t>
            </a:r>
            <a:endParaRPr lang="en-US" b="1" dirty="0">
              <a:solidFill>
                <a:srgbClr val="3C99CF"/>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9015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dissolve">
                                      <p:cBhvr>
                                        <p:cTn id="7" dur="500"/>
                                        <p:tgtEl>
                                          <p:spTgt spid="2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dissolve">
                                      <p:cBhvr>
                                        <p:cTn id="10" dur="500"/>
                                        <p:tgtEl>
                                          <p:spTgt spid="26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dissolve">
                                      <p:cBhvr>
                                        <p:cTn id="13" dur="500"/>
                                        <p:tgtEl>
                                          <p:spTgt spid="26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2"/>
                                        </p:tgtEl>
                                        <p:attrNameLst>
                                          <p:attrName>style.visibility</p:attrName>
                                        </p:attrNameLst>
                                      </p:cBhvr>
                                      <p:to>
                                        <p:strVal val="visible"/>
                                      </p:to>
                                    </p:set>
                                    <p:animEffect transition="in" filter="dissolve">
                                      <p:cBhvr>
                                        <p:cTn id="16" dur="500"/>
                                        <p:tgtEl>
                                          <p:spTgt spid="26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3"/>
                                        </p:tgtEl>
                                        <p:attrNameLst>
                                          <p:attrName>style.visibility</p:attrName>
                                        </p:attrNameLst>
                                      </p:cBhvr>
                                      <p:to>
                                        <p:strVal val="visible"/>
                                      </p:to>
                                    </p:set>
                                    <p:animEffect transition="in" filter="dissolve">
                                      <p:cBhvr>
                                        <p:cTn id="19" dur="500"/>
                                        <p:tgtEl>
                                          <p:spTgt spid="26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dissolve">
                                      <p:cBhvr>
                                        <p:cTn id="22" dur="500"/>
                                        <p:tgtEl>
                                          <p:spTgt spid="26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65"/>
                                        </p:tgtEl>
                                        <p:attrNameLst>
                                          <p:attrName>style.visibility</p:attrName>
                                        </p:attrNameLst>
                                      </p:cBhvr>
                                      <p:to>
                                        <p:strVal val="visible"/>
                                      </p:to>
                                    </p:set>
                                    <p:animEffect transition="in" filter="dissolve">
                                      <p:cBhvr>
                                        <p:cTn id="25" dur="500"/>
                                        <p:tgtEl>
                                          <p:spTgt spid="26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6"/>
                                        </p:tgtEl>
                                        <p:attrNameLst>
                                          <p:attrName>style.visibility</p:attrName>
                                        </p:attrNameLst>
                                      </p:cBhvr>
                                      <p:to>
                                        <p:strVal val="visible"/>
                                      </p:to>
                                    </p:set>
                                    <p:animEffect transition="in" filter="dissolve">
                                      <p:cBhvr>
                                        <p:cTn id="28" dur="500"/>
                                        <p:tgtEl>
                                          <p:spTgt spid="26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7"/>
                                        </p:tgtEl>
                                        <p:attrNameLst>
                                          <p:attrName>style.visibility</p:attrName>
                                        </p:attrNameLst>
                                      </p:cBhvr>
                                      <p:to>
                                        <p:strVal val="visible"/>
                                      </p:to>
                                    </p:set>
                                    <p:animEffect transition="in" filter="dissolve">
                                      <p:cBhvr>
                                        <p:cTn id="31" dur="500"/>
                                        <p:tgtEl>
                                          <p:spTgt spid="26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68"/>
                                        </p:tgtEl>
                                        <p:attrNameLst>
                                          <p:attrName>style.visibility</p:attrName>
                                        </p:attrNameLst>
                                      </p:cBhvr>
                                      <p:to>
                                        <p:strVal val="visible"/>
                                      </p:to>
                                    </p:set>
                                    <p:animEffect transition="in" filter="dissolve">
                                      <p:cBhvr>
                                        <p:cTn id="34" dur="500"/>
                                        <p:tgtEl>
                                          <p:spTgt spid="26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69"/>
                                        </p:tgtEl>
                                        <p:attrNameLst>
                                          <p:attrName>style.visibility</p:attrName>
                                        </p:attrNameLst>
                                      </p:cBhvr>
                                      <p:to>
                                        <p:strVal val="visible"/>
                                      </p:to>
                                    </p:set>
                                    <p:animEffect transition="in" filter="dissolve">
                                      <p:cBhvr>
                                        <p:cTn id="37" dur="500"/>
                                        <p:tgtEl>
                                          <p:spTgt spid="26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0"/>
                                        </p:tgtEl>
                                        <p:attrNameLst>
                                          <p:attrName>style.visibility</p:attrName>
                                        </p:attrNameLst>
                                      </p:cBhvr>
                                      <p:to>
                                        <p:strVal val="visible"/>
                                      </p:to>
                                    </p:set>
                                    <p:animEffect transition="in" filter="dissolve">
                                      <p:cBhvr>
                                        <p:cTn id="40" dur="500"/>
                                        <p:tgtEl>
                                          <p:spTgt spid="27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1"/>
                                        </p:tgtEl>
                                        <p:attrNameLst>
                                          <p:attrName>style.visibility</p:attrName>
                                        </p:attrNameLst>
                                      </p:cBhvr>
                                      <p:to>
                                        <p:strVal val="visible"/>
                                      </p:to>
                                    </p:set>
                                    <p:animEffect transition="in" filter="dissolve">
                                      <p:cBhvr>
                                        <p:cTn id="43" dur="500"/>
                                        <p:tgtEl>
                                          <p:spTgt spid="27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2"/>
                                        </p:tgtEl>
                                        <p:attrNameLst>
                                          <p:attrName>style.visibility</p:attrName>
                                        </p:attrNameLst>
                                      </p:cBhvr>
                                      <p:to>
                                        <p:strVal val="visible"/>
                                      </p:to>
                                    </p:set>
                                    <p:animEffect transition="in" filter="dissolve">
                                      <p:cBhvr>
                                        <p:cTn id="46" dur="500"/>
                                        <p:tgtEl>
                                          <p:spTgt spid="27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3"/>
                                        </p:tgtEl>
                                        <p:attrNameLst>
                                          <p:attrName>style.visibility</p:attrName>
                                        </p:attrNameLst>
                                      </p:cBhvr>
                                      <p:to>
                                        <p:strVal val="visible"/>
                                      </p:to>
                                    </p:set>
                                    <p:animEffect transition="in" filter="dissolve">
                                      <p:cBhvr>
                                        <p:cTn id="49" dur="500"/>
                                        <p:tgtEl>
                                          <p:spTgt spid="27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
                                        </p:tgtEl>
                                        <p:attrNameLst>
                                          <p:attrName>style.visibility</p:attrName>
                                        </p:attrNameLst>
                                      </p:cBhvr>
                                      <p:to>
                                        <p:strVal val="visible"/>
                                      </p:to>
                                    </p:set>
                                    <p:animEffect transition="in" filter="dissolve">
                                      <p:cBhvr>
                                        <p:cTn id="52" dur="500"/>
                                        <p:tgtEl>
                                          <p:spTgt spid="27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75"/>
                                        </p:tgtEl>
                                        <p:attrNameLst>
                                          <p:attrName>style.visibility</p:attrName>
                                        </p:attrNameLst>
                                      </p:cBhvr>
                                      <p:to>
                                        <p:strVal val="visible"/>
                                      </p:to>
                                    </p:set>
                                    <p:animEffect transition="in" filter="dissolve">
                                      <p:cBhvr>
                                        <p:cTn id="55" dur="500"/>
                                        <p:tgtEl>
                                          <p:spTgt spid="27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76"/>
                                        </p:tgtEl>
                                        <p:attrNameLst>
                                          <p:attrName>style.visibility</p:attrName>
                                        </p:attrNameLst>
                                      </p:cBhvr>
                                      <p:to>
                                        <p:strVal val="visible"/>
                                      </p:to>
                                    </p:set>
                                    <p:animEffect transition="in" filter="dissolve">
                                      <p:cBhvr>
                                        <p:cTn id="58" dur="500"/>
                                        <p:tgtEl>
                                          <p:spTgt spid="27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92"/>
                                        </p:tgtEl>
                                        <p:attrNameLst>
                                          <p:attrName>style.visibility</p:attrName>
                                        </p:attrNameLst>
                                      </p:cBhvr>
                                      <p:to>
                                        <p:strVal val="visible"/>
                                      </p:to>
                                    </p:set>
                                    <p:animEffect transition="in" filter="dissolve">
                                      <p:cBhvr>
                                        <p:cTn id="61" dur="500"/>
                                        <p:tgtEl>
                                          <p:spTgt spid="292"/>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93"/>
                                        </p:tgtEl>
                                        <p:attrNameLst>
                                          <p:attrName>style.visibility</p:attrName>
                                        </p:attrNameLst>
                                      </p:cBhvr>
                                      <p:to>
                                        <p:strVal val="visible"/>
                                      </p:to>
                                    </p:set>
                                    <p:animEffect transition="in" filter="dissolve">
                                      <p:cBhvr>
                                        <p:cTn id="64" dur="500"/>
                                        <p:tgtEl>
                                          <p:spTgt spid="293"/>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94"/>
                                        </p:tgtEl>
                                        <p:attrNameLst>
                                          <p:attrName>style.visibility</p:attrName>
                                        </p:attrNameLst>
                                      </p:cBhvr>
                                      <p:to>
                                        <p:strVal val="visible"/>
                                      </p:to>
                                    </p:set>
                                    <p:animEffect transition="in" filter="dissolve">
                                      <p:cBhvr>
                                        <p:cTn id="67" dur="500"/>
                                        <p:tgtEl>
                                          <p:spTgt spid="29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95"/>
                                        </p:tgtEl>
                                        <p:attrNameLst>
                                          <p:attrName>style.visibility</p:attrName>
                                        </p:attrNameLst>
                                      </p:cBhvr>
                                      <p:to>
                                        <p:strVal val="visible"/>
                                      </p:to>
                                    </p:set>
                                    <p:animEffect transition="in" filter="dissolve">
                                      <p:cBhvr>
                                        <p:cTn id="70" dur="500"/>
                                        <p:tgtEl>
                                          <p:spTgt spid="29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96"/>
                                        </p:tgtEl>
                                        <p:attrNameLst>
                                          <p:attrName>style.visibility</p:attrName>
                                        </p:attrNameLst>
                                      </p:cBhvr>
                                      <p:to>
                                        <p:strVal val="visible"/>
                                      </p:to>
                                    </p:set>
                                    <p:animEffect transition="in" filter="dissolve">
                                      <p:cBhvr>
                                        <p:cTn id="73" dur="500"/>
                                        <p:tgtEl>
                                          <p:spTgt spid="296"/>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97"/>
                                        </p:tgtEl>
                                        <p:attrNameLst>
                                          <p:attrName>style.visibility</p:attrName>
                                        </p:attrNameLst>
                                      </p:cBhvr>
                                      <p:to>
                                        <p:strVal val="visible"/>
                                      </p:to>
                                    </p:set>
                                    <p:animEffect transition="in" filter="dissolve">
                                      <p:cBhvr>
                                        <p:cTn id="76" dur="500"/>
                                        <p:tgtEl>
                                          <p:spTgt spid="297"/>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24"/>
                                        </p:tgtEl>
                                        <p:attrNameLst>
                                          <p:attrName>style.visibility</p:attrName>
                                        </p:attrNameLst>
                                      </p:cBhvr>
                                      <p:to>
                                        <p:strVal val="visible"/>
                                      </p:to>
                                    </p:set>
                                    <p:animEffect transition="in" filter="dissolve">
                                      <p:cBhvr>
                                        <p:cTn id="79" dur="500"/>
                                        <p:tgtEl>
                                          <p:spTgt spid="32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25"/>
                                        </p:tgtEl>
                                        <p:attrNameLst>
                                          <p:attrName>style.visibility</p:attrName>
                                        </p:attrNameLst>
                                      </p:cBhvr>
                                      <p:to>
                                        <p:strVal val="visible"/>
                                      </p:to>
                                    </p:set>
                                    <p:animEffect transition="in" filter="dissolve">
                                      <p:cBhvr>
                                        <p:cTn id="82" dur="500"/>
                                        <p:tgtEl>
                                          <p:spTgt spid="32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26"/>
                                        </p:tgtEl>
                                        <p:attrNameLst>
                                          <p:attrName>style.visibility</p:attrName>
                                        </p:attrNameLst>
                                      </p:cBhvr>
                                      <p:to>
                                        <p:strVal val="visible"/>
                                      </p:to>
                                    </p:set>
                                    <p:animEffect transition="in" filter="dissolve">
                                      <p:cBhvr>
                                        <p:cTn id="85" dur="500"/>
                                        <p:tgtEl>
                                          <p:spTgt spid="326"/>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27"/>
                                        </p:tgtEl>
                                        <p:attrNameLst>
                                          <p:attrName>style.visibility</p:attrName>
                                        </p:attrNameLst>
                                      </p:cBhvr>
                                      <p:to>
                                        <p:strVal val="visible"/>
                                      </p:to>
                                    </p:set>
                                    <p:animEffect transition="in" filter="dissolve">
                                      <p:cBhvr>
                                        <p:cTn id="88" dur="500"/>
                                        <p:tgtEl>
                                          <p:spTgt spid="32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28"/>
                                        </p:tgtEl>
                                        <p:attrNameLst>
                                          <p:attrName>style.visibility</p:attrName>
                                        </p:attrNameLst>
                                      </p:cBhvr>
                                      <p:to>
                                        <p:strVal val="visible"/>
                                      </p:to>
                                    </p:set>
                                    <p:animEffect transition="in" filter="dissolve">
                                      <p:cBhvr>
                                        <p:cTn id="91" dur="500"/>
                                        <p:tgtEl>
                                          <p:spTgt spid="328"/>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29"/>
                                        </p:tgtEl>
                                        <p:attrNameLst>
                                          <p:attrName>style.visibility</p:attrName>
                                        </p:attrNameLst>
                                      </p:cBhvr>
                                      <p:to>
                                        <p:strVal val="visible"/>
                                      </p:to>
                                    </p:set>
                                    <p:animEffect transition="in" filter="dissolve">
                                      <p:cBhvr>
                                        <p:cTn id="94" dur="500"/>
                                        <p:tgtEl>
                                          <p:spTgt spid="329"/>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330"/>
                                        </p:tgtEl>
                                        <p:attrNameLst>
                                          <p:attrName>style.visibility</p:attrName>
                                        </p:attrNameLst>
                                      </p:cBhvr>
                                      <p:to>
                                        <p:strVal val="visible"/>
                                      </p:to>
                                    </p:set>
                                    <p:animEffect transition="in" filter="dissolve">
                                      <p:cBhvr>
                                        <p:cTn id="97" dur="500"/>
                                        <p:tgtEl>
                                          <p:spTgt spid="33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31"/>
                                        </p:tgtEl>
                                        <p:attrNameLst>
                                          <p:attrName>style.visibility</p:attrName>
                                        </p:attrNameLst>
                                      </p:cBhvr>
                                      <p:to>
                                        <p:strVal val="visible"/>
                                      </p:to>
                                    </p:set>
                                    <p:animEffect transition="in" filter="dissolve">
                                      <p:cBhvr>
                                        <p:cTn id="100" dur="500"/>
                                        <p:tgtEl>
                                          <p:spTgt spid="331"/>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332"/>
                                        </p:tgtEl>
                                        <p:attrNameLst>
                                          <p:attrName>style.visibility</p:attrName>
                                        </p:attrNameLst>
                                      </p:cBhvr>
                                      <p:to>
                                        <p:strVal val="visible"/>
                                      </p:to>
                                    </p:set>
                                    <p:animEffect transition="in" filter="dissolve">
                                      <p:cBhvr>
                                        <p:cTn id="103" dur="500"/>
                                        <p:tgtEl>
                                          <p:spTgt spid="332"/>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333"/>
                                        </p:tgtEl>
                                        <p:attrNameLst>
                                          <p:attrName>style.visibility</p:attrName>
                                        </p:attrNameLst>
                                      </p:cBhvr>
                                      <p:to>
                                        <p:strVal val="visible"/>
                                      </p:to>
                                    </p:set>
                                    <p:animEffect transition="in" filter="dissolve">
                                      <p:cBhvr>
                                        <p:cTn id="106" dur="500"/>
                                        <p:tgtEl>
                                          <p:spTgt spid="333"/>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334"/>
                                        </p:tgtEl>
                                        <p:attrNameLst>
                                          <p:attrName>style.visibility</p:attrName>
                                        </p:attrNameLst>
                                      </p:cBhvr>
                                      <p:to>
                                        <p:strVal val="visible"/>
                                      </p:to>
                                    </p:set>
                                    <p:animEffect transition="in" filter="dissolve">
                                      <p:cBhvr>
                                        <p:cTn id="109" dur="500"/>
                                        <p:tgtEl>
                                          <p:spTgt spid="334"/>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335"/>
                                        </p:tgtEl>
                                        <p:attrNameLst>
                                          <p:attrName>style.visibility</p:attrName>
                                        </p:attrNameLst>
                                      </p:cBhvr>
                                      <p:to>
                                        <p:strVal val="visible"/>
                                      </p:to>
                                    </p:set>
                                    <p:animEffect transition="in" filter="dissolve">
                                      <p:cBhvr>
                                        <p:cTn id="112" dur="500"/>
                                        <p:tgtEl>
                                          <p:spTgt spid="335"/>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336"/>
                                        </p:tgtEl>
                                        <p:attrNameLst>
                                          <p:attrName>style.visibility</p:attrName>
                                        </p:attrNameLst>
                                      </p:cBhvr>
                                      <p:to>
                                        <p:strVal val="visible"/>
                                      </p:to>
                                    </p:set>
                                    <p:animEffect transition="in" filter="dissolve">
                                      <p:cBhvr>
                                        <p:cTn id="115" dur="500"/>
                                        <p:tgtEl>
                                          <p:spTgt spid="336"/>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337"/>
                                        </p:tgtEl>
                                        <p:attrNameLst>
                                          <p:attrName>style.visibility</p:attrName>
                                        </p:attrNameLst>
                                      </p:cBhvr>
                                      <p:to>
                                        <p:strVal val="visible"/>
                                      </p:to>
                                    </p:set>
                                    <p:animEffect transition="in" filter="dissolve">
                                      <p:cBhvr>
                                        <p:cTn id="118" dur="500"/>
                                        <p:tgtEl>
                                          <p:spTgt spid="337"/>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338"/>
                                        </p:tgtEl>
                                        <p:attrNameLst>
                                          <p:attrName>style.visibility</p:attrName>
                                        </p:attrNameLst>
                                      </p:cBhvr>
                                      <p:to>
                                        <p:strVal val="visible"/>
                                      </p:to>
                                    </p:set>
                                    <p:animEffect transition="in" filter="dissolve">
                                      <p:cBhvr>
                                        <p:cTn id="121" dur="500"/>
                                        <p:tgtEl>
                                          <p:spTgt spid="338"/>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339"/>
                                        </p:tgtEl>
                                        <p:attrNameLst>
                                          <p:attrName>style.visibility</p:attrName>
                                        </p:attrNameLst>
                                      </p:cBhvr>
                                      <p:to>
                                        <p:strVal val="visible"/>
                                      </p:to>
                                    </p:set>
                                    <p:animEffect transition="in" filter="dissolve">
                                      <p:cBhvr>
                                        <p:cTn id="124" dur="500"/>
                                        <p:tgtEl>
                                          <p:spTgt spid="339"/>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340"/>
                                        </p:tgtEl>
                                        <p:attrNameLst>
                                          <p:attrName>style.visibility</p:attrName>
                                        </p:attrNameLst>
                                      </p:cBhvr>
                                      <p:to>
                                        <p:strVal val="visible"/>
                                      </p:to>
                                    </p:set>
                                    <p:animEffect transition="in" filter="dissolve">
                                      <p:cBhvr>
                                        <p:cTn id="127" dur="500"/>
                                        <p:tgtEl>
                                          <p:spTgt spid="340"/>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341"/>
                                        </p:tgtEl>
                                        <p:attrNameLst>
                                          <p:attrName>style.visibility</p:attrName>
                                        </p:attrNameLst>
                                      </p:cBhvr>
                                      <p:to>
                                        <p:strVal val="visible"/>
                                      </p:to>
                                    </p:set>
                                    <p:animEffect transition="in" filter="dissolve">
                                      <p:cBhvr>
                                        <p:cTn id="130" dur="500"/>
                                        <p:tgtEl>
                                          <p:spTgt spid="341"/>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357"/>
                                        </p:tgtEl>
                                        <p:attrNameLst>
                                          <p:attrName>style.visibility</p:attrName>
                                        </p:attrNameLst>
                                      </p:cBhvr>
                                      <p:to>
                                        <p:strVal val="visible"/>
                                      </p:to>
                                    </p:set>
                                    <p:animEffect transition="in" filter="dissolve">
                                      <p:cBhvr>
                                        <p:cTn id="133" dur="500"/>
                                        <p:tgtEl>
                                          <p:spTgt spid="357"/>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358"/>
                                        </p:tgtEl>
                                        <p:attrNameLst>
                                          <p:attrName>style.visibility</p:attrName>
                                        </p:attrNameLst>
                                      </p:cBhvr>
                                      <p:to>
                                        <p:strVal val="visible"/>
                                      </p:to>
                                    </p:set>
                                    <p:animEffect transition="in" filter="dissolve">
                                      <p:cBhvr>
                                        <p:cTn id="136" dur="500"/>
                                        <p:tgtEl>
                                          <p:spTgt spid="358"/>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359"/>
                                        </p:tgtEl>
                                        <p:attrNameLst>
                                          <p:attrName>style.visibility</p:attrName>
                                        </p:attrNameLst>
                                      </p:cBhvr>
                                      <p:to>
                                        <p:strVal val="visible"/>
                                      </p:to>
                                    </p:set>
                                    <p:animEffect transition="in" filter="dissolve">
                                      <p:cBhvr>
                                        <p:cTn id="139" dur="500"/>
                                        <p:tgtEl>
                                          <p:spTgt spid="359"/>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360"/>
                                        </p:tgtEl>
                                        <p:attrNameLst>
                                          <p:attrName>style.visibility</p:attrName>
                                        </p:attrNameLst>
                                      </p:cBhvr>
                                      <p:to>
                                        <p:strVal val="visible"/>
                                      </p:to>
                                    </p:set>
                                    <p:animEffect transition="in" filter="dissolve">
                                      <p:cBhvr>
                                        <p:cTn id="142" dur="500"/>
                                        <p:tgtEl>
                                          <p:spTgt spid="360"/>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361"/>
                                        </p:tgtEl>
                                        <p:attrNameLst>
                                          <p:attrName>style.visibility</p:attrName>
                                        </p:attrNameLst>
                                      </p:cBhvr>
                                      <p:to>
                                        <p:strVal val="visible"/>
                                      </p:to>
                                    </p:set>
                                    <p:animEffect transition="in" filter="dissolve">
                                      <p:cBhvr>
                                        <p:cTn id="145" dur="500"/>
                                        <p:tgtEl>
                                          <p:spTgt spid="361"/>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362"/>
                                        </p:tgtEl>
                                        <p:attrNameLst>
                                          <p:attrName>style.visibility</p:attrName>
                                        </p:attrNameLst>
                                      </p:cBhvr>
                                      <p:to>
                                        <p:strVal val="visible"/>
                                      </p:to>
                                    </p:set>
                                    <p:animEffect transition="in" filter="dissolve">
                                      <p:cBhvr>
                                        <p:cTn id="148" dur="500"/>
                                        <p:tgtEl>
                                          <p:spTgt spid="362"/>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277"/>
                                        </p:tgtEl>
                                        <p:attrNameLst>
                                          <p:attrName>style.visibility</p:attrName>
                                        </p:attrNameLst>
                                      </p:cBhvr>
                                      <p:to>
                                        <p:strVal val="visible"/>
                                      </p:to>
                                    </p:set>
                                    <p:animEffect transition="in" filter="dissolve">
                                      <p:cBhvr>
                                        <p:cTn id="153" dur="500"/>
                                        <p:tgtEl>
                                          <p:spTgt spid="277"/>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278"/>
                                        </p:tgtEl>
                                        <p:attrNameLst>
                                          <p:attrName>style.visibility</p:attrName>
                                        </p:attrNameLst>
                                      </p:cBhvr>
                                      <p:to>
                                        <p:strVal val="visible"/>
                                      </p:to>
                                    </p:set>
                                    <p:animEffect transition="in" filter="dissolve">
                                      <p:cBhvr>
                                        <p:cTn id="156" dur="500"/>
                                        <p:tgtEl>
                                          <p:spTgt spid="278"/>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279"/>
                                        </p:tgtEl>
                                        <p:attrNameLst>
                                          <p:attrName>style.visibility</p:attrName>
                                        </p:attrNameLst>
                                      </p:cBhvr>
                                      <p:to>
                                        <p:strVal val="visible"/>
                                      </p:to>
                                    </p:set>
                                    <p:animEffect transition="in" filter="dissolve">
                                      <p:cBhvr>
                                        <p:cTn id="159" dur="500"/>
                                        <p:tgtEl>
                                          <p:spTgt spid="279"/>
                                        </p:tgtEl>
                                      </p:cBhvr>
                                    </p:animEffect>
                                  </p:childTnLst>
                                </p:cTn>
                              </p:par>
                              <p:par>
                                <p:cTn id="160" presetID="9" presetClass="entr" presetSubtype="0" fill="hold" grpId="0" nodeType="withEffect">
                                  <p:stCondLst>
                                    <p:cond delay="0"/>
                                  </p:stCondLst>
                                  <p:childTnLst>
                                    <p:set>
                                      <p:cBhvr>
                                        <p:cTn id="161" dur="1" fill="hold">
                                          <p:stCondLst>
                                            <p:cond delay="0"/>
                                          </p:stCondLst>
                                        </p:cTn>
                                        <p:tgtEl>
                                          <p:spTgt spid="280"/>
                                        </p:tgtEl>
                                        <p:attrNameLst>
                                          <p:attrName>style.visibility</p:attrName>
                                        </p:attrNameLst>
                                      </p:cBhvr>
                                      <p:to>
                                        <p:strVal val="visible"/>
                                      </p:to>
                                    </p:set>
                                    <p:animEffect transition="in" filter="dissolve">
                                      <p:cBhvr>
                                        <p:cTn id="162" dur="500"/>
                                        <p:tgtEl>
                                          <p:spTgt spid="280"/>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81"/>
                                        </p:tgtEl>
                                        <p:attrNameLst>
                                          <p:attrName>style.visibility</p:attrName>
                                        </p:attrNameLst>
                                      </p:cBhvr>
                                      <p:to>
                                        <p:strVal val="visible"/>
                                      </p:to>
                                    </p:set>
                                    <p:animEffect transition="in" filter="dissolve">
                                      <p:cBhvr>
                                        <p:cTn id="165" dur="500"/>
                                        <p:tgtEl>
                                          <p:spTgt spid="281"/>
                                        </p:tgtEl>
                                      </p:cBhvr>
                                    </p:animEffect>
                                  </p:childTnLst>
                                </p:cTn>
                              </p:par>
                              <p:par>
                                <p:cTn id="166" presetID="9" presetClass="entr" presetSubtype="0" fill="hold" grpId="0" nodeType="withEffect">
                                  <p:stCondLst>
                                    <p:cond delay="0"/>
                                  </p:stCondLst>
                                  <p:childTnLst>
                                    <p:set>
                                      <p:cBhvr>
                                        <p:cTn id="167" dur="1" fill="hold">
                                          <p:stCondLst>
                                            <p:cond delay="0"/>
                                          </p:stCondLst>
                                        </p:cTn>
                                        <p:tgtEl>
                                          <p:spTgt spid="282"/>
                                        </p:tgtEl>
                                        <p:attrNameLst>
                                          <p:attrName>style.visibility</p:attrName>
                                        </p:attrNameLst>
                                      </p:cBhvr>
                                      <p:to>
                                        <p:strVal val="visible"/>
                                      </p:to>
                                    </p:set>
                                    <p:animEffect transition="in" filter="dissolve">
                                      <p:cBhvr>
                                        <p:cTn id="168" dur="500"/>
                                        <p:tgtEl>
                                          <p:spTgt spid="282"/>
                                        </p:tgtEl>
                                      </p:cBhvr>
                                    </p:animEffect>
                                  </p:childTnLst>
                                </p:cTn>
                              </p:par>
                              <p:par>
                                <p:cTn id="169" presetID="9" presetClass="entr" presetSubtype="0" fill="hold" grpId="0" nodeType="withEffect">
                                  <p:stCondLst>
                                    <p:cond delay="0"/>
                                  </p:stCondLst>
                                  <p:childTnLst>
                                    <p:set>
                                      <p:cBhvr>
                                        <p:cTn id="170" dur="1" fill="hold">
                                          <p:stCondLst>
                                            <p:cond delay="0"/>
                                          </p:stCondLst>
                                        </p:cTn>
                                        <p:tgtEl>
                                          <p:spTgt spid="283"/>
                                        </p:tgtEl>
                                        <p:attrNameLst>
                                          <p:attrName>style.visibility</p:attrName>
                                        </p:attrNameLst>
                                      </p:cBhvr>
                                      <p:to>
                                        <p:strVal val="visible"/>
                                      </p:to>
                                    </p:set>
                                    <p:animEffect transition="in" filter="dissolve">
                                      <p:cBhvr>
                                        <p:cTn id="171" dur="500"/>
                                        <p:tgtEl>
                                          <p:spTgt spid="283"/>
                                        </p:tgtEl>
                                      </p:cBhvr>
                                    </p:animEffect>
                                  </p:childTnLst>
                                </p:cTn>
                              </p:par>
                              <p:par>
                                <p:cTn id="172" presetID="9" presetClass="entr" presetSubtype="0" fill="hold" grpId="0" nodeType="withEffect">
                                  <p:stCondLst>
                                    <p:cond delay="0"/>
                                  </p:stCondLst>
                                  <p:childTnLst>
                                    <p:set>
                                      <p:cBhvr>
                                        <p:cTn id="173" dur="1" fill="hold">
                                          <p:stCondLst>
                                            <p:cond delay="0"/>
                                          </p:stCondLst>
                                        </p:cTn>
                                        <p:tgtEl>
                                          <p:spTgt spid="284"/>
                                        </p:tgtEl>
                                        <p:attrNameLst>
                                          <p:attrName>style.visibility</p:attrName>
                                        </p:attrNameLst>
                                      </p:cBhvr>
                                      <p:to>
                                        <p:strVal val="visible"/>
                                      </p:to>
                                    </p:set>
                                    <p:animEffect transition="in" filter="dissolve">
                                      <p:cBhvr>
                                        <p:cTn id="174" dur="500"/>
                                        <p:tgtEl>
                                          <p:spTgt spid="284"/>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285"/>
                                        </p:tgtEl>
                                        <p:attrNameLst>
                                          <p:attrName>style.visibility</p:attrName>
                                        </p:attrNameLst>
                                      </p:cBhvr>
                                      <p:to>
                                        <p:strVal val="visible"/>
                                      </p:to>
                                    </p:set>
                                    <p:animEffect transition="in" filter="dissolve">
                                      <p:cBhvr>
                                        <p:cTn id="177" dur="500"/>
                                        <p:tgtEl>
                                          <p:spTgt spid="285"/>
                                        </p:tgtEl>
                                      </p:cBhvr>
                                    </p:animEffect>
                                  </p:childTnLst>
                                </p:cTn>
                              </p:par>
                              <p:par>
                                <p:cTn id="178" presetID="9" presetClass="entr" presetSubtype="0" fill="hold" grpId="0" nodeType="withEffect">
                                  <p:stCondLst>
                                    <p:cond delay="0"/>
                                  </p:stCondLst>
                                  <p:childTnLst>
                                    <p:set>
                                      <p:cBhvr>
                                        <p:cTn id="179" dur="1" fill="hold">
                                          <p:stCondLst>
                                            <p:cond delay="0"/>
                                          </p:stCondLst>
                                        </p:cTn>
                                        <p:tgtEl>
                                          <p:spTgt spid="298"/>
                                        </p:tgtEl>
                                        <p:attrNameLst>
                                          <p:attrName>style.visibility</p:attrName>
                                        </p:attrNameLst>
                                      </p:cBhvr>
                                      <p:to>
                                        <p:strVal val="visible"/>
                                      </p:to>
                                    </p:set>
                                    <p:animEffect transition="in" filter="dissolve">
                                      <p:cBhvr>
                                        <p:cTn id="180" dur="500"/>
                                        <p:tgtEl>
                                          <p:spTgt spid="298"/>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299"/>
                                        </p:tgtEl>
                                        <p:attrNameLst>
                                          <p:attrName>style.visibility</p:attrName>
                                        </p:attrNameLst>
                                      </p:cBhvr>
                                      <p:to>
                                        <p:strVal val="visible"/>
                                      </p:to>
                                    </p:set>
                                    <p:animEffect transition="in" filter="dissolve">
                                      <p:cBhvr>
                                        <p:cTn id="183" dur="500"/>
                                        <p:tgtEl>
                                          <p:spTgt spid="299"/>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300"/>
                                        </p:tgtEl>
                                        <p:attrNameLst>
                                          <p:attrName>style.visibility</p:attrName>
                                        </p:attrNameLst>
                                      </p:cBhvr>
                                      <p:to>
                                        <p:strVal val="visible"/>
                                      </p:to>
                                    </p:set>
                                    <p:animEffect transition="in" filter="dissolve">
                                      <p:cBhvr>
                                        <p:cTn id="186" dur="500"/>
                                        <p:tgtEl>
                                          <p:spTgt spid="300"/>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342"/>
                                        </p:tgtEl>
                                        <p:attrNameLst>
                                          <p:attrName>style.visibility</p:attrName>
                                        </p:attrNameLst>
                                      </p:cBhvr>
                                      <p:to>
                                        <p:strVal val="visible"/>
                                      </p:to>
                                    </p:set>
                                    <p:animEffect transition="in" filter="dissolve">
                                      <p:cBhvr>
                                        <p:cTn id="189" dur="500"/>
                                        <p:tgtEl>
                                          <p:spTgt spid="342"/>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343"/>
                                        </p:tgtEl>
                                        <p:attrNameLst>
                                          <p:attrName>style.visibility</p:attrName>
                                        </p:attrNameLst>
                                      </p:cBhvr>
                                      <p:to>
                                        <p:strVal val="visible"/>
                                      </p:to>
                                    </p:set>
                                    <p:animEffect transition="in" filter="dissolve">
                                      <p:cBhvr>
                                        <p:cTn id="192" dur="500"/>
                                        <p:tgtEl>
                                          <p:spTgt spid="343"/>
                                        </p:tgtEl>
                                      </p:cBhvr>
                                    </p:animEffect>
                                  </p:childTnLst>
                                </p:cTn>
                              </p:par>
                              <p:par>
                                <p:cTn id="193" presetID="9" presetClass="entr" presetSubtype="0" fill="hold" grpId="0" nodeType="withEffect">
                                  <p:stCondLst>
                                    <p:cond delay="0"/>
                                  </p:stCondLst>
                                  <p:childTnLst>
                                    <p:set>
                                      <p:cBhvr>
                                        <p:cTn id="194" dur="1" fill="hold">
                                          <p:stCondLst>
                                            <p:cond delay="0"/>
                                          </p:stCondLst>
                                        </p:cTn>
                                        <p:tgtEl>
                                          <p:spTgt spid="344"/>
                                        </p:tgtEl>
                                        <p:attrNameLst>
                                          <p:attrName>style.visibility</p:attrName>
                                        </p:attrNameLst>
                                      </p:cBhvr>
                                      <p:to>
                                        <p:strVal val="visible"/>
                                      </p:to>
                                    </p:set>
                                    <p:animEffect transition="in" filter="dissolve">
                                      <p:cBhvr>
                                        <p:cTn id="195" dur="500"/>
                                        <p:tgtEl>
                                          <p:spTgt spid="344"/>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345"/>
                                        </p:tgtEl>
                                        <p:attrNameLst>
                                          <p:attrName>style.visibility</p:attrName>
                                        </p:attrNameLst>
                                      </p:cBhvr>
                                      <p:to>
                                        <p:strVal val="visible"/>
                                      </p:to>
                                    </p:set>
                                    <p:animEffect transition="in" filter="dissolve">
                                      <p:cBhvr>
                                        <p:cTn id="198" dur="500"/>
                                        <p:tgtEl>
                                          <p:spTgt spid="345"/>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346"/>
                                        </p:tgtEl>
                                        <p:attrNameLst>
                                          <p:attrName>style.visibility</p:attrName>
                                        </p:attrNameLst>
                                      </p:cBhvr>
                                      <p:to>
                                        <p:strVal val="visible"/>
                                      </p:to>
                                    </p:set>
                                    <p:animEffect transition="in" filter="dissolve">
                                      <p:cBhvr>
                                        <p:cTn id="201" dur="500"/>
                                        <p:tgtEl>
                                          <p:spTgt spid="346"/>
                                        </p:tgtEl>
                                      </p:cBhvr>
                                    </p:animEffect>
                                  </p:childTnLst>
                                </p:cTn>
                              </p:par>
                              <p:par>
                                <p:cTn id="202" presetID="9" presetClass="entr" presetSubtype="0" fill="hold" grpId="0" nodeType="withEffect">
                                  <p:stCondLst>
                                    <p:cond delay="0"/>
                                  </p:stCondLst>
                                  <p:childTnLst>
                                    <p:set>
                                      <p:cBhvr>
                                        <p:cTn id="203" dur="1" fill="hold">
                                          <p:stCondLst>
                                            <p:cond delay="0"/>
                                          </p:stCondLst>
                                        </p:cTn>
                                        <p:tgtEl>
                                          <p:spTgt spid="347"/>
                                        </p:tgtEl>
                                        <p:attrNameLst>
                                          <p:attrName>style.visibility</p:attrName>
                                        </p:attrNameLst>
                                      </p:cBhvr>
                                      <p:to>
                                        <p:strVal val="visible"/>
                                      </p:to>
                                    </p:set>
                                    <p:animEffect transition="in" filter="dissolve">
                                      <p:cBhvr>
                                        <p:cTn id="204" dur="500"/>
                                        <p:tgtEl>
                                          <p:spTgt spid="347"/>
                                        </p:tgtEl>
                                      </p:cBhvr>
                                    </p:animEffect>
                                  </p:childTnLst>
                                </p:cTn>
                              </p:par>
                              <p:par>
                                <p:cTn id="205" presetID="9" presetClass="entr" presetSubtype="0" fill="hold" grpId="0" nodeType="withEffect">
                                  <p:stCondLst>
                                    <p:cond delay="0"/>
                                  </p:stCondLst>
                                  <p:childTnLst>
                                    <p:set>
                                      <p:cBhvr>
                                        <p:cTn id="206" dur="1" fill="hold">
                                          <p:stCondLst>
                                            <p:cond delay="0"/>
                                          </p:stCondLst>
                                        </p:cTn>
                                        <p:tgtEl>
                                          <p:spTgt spid="348"/>
                                        </p:tgtEl>
                                        <p:attrNameLst>
                                          <p:attrName>style.visibility</p:attrName>
                                        </p:attrNameLst>
                                      </p:cBhvr>
                                      <p:to>
                                        <p:strVal val="visible"/>
                                      </p:to>
                                    </p:set>
                                    <p:animEffect transition="in" filter="dissolve">
                                      <p:cBhvr>
                                        <p:cTn id="207" dur="500"/>
                                        <p:tgtEl>
                                          <p:spTgt spid="348"/>
                                        </p:tgtEl>
                                      </p:cBhvr>
                                    </p:animEffect>
                                  </p:childTnLst>
                                </p:cTn>
                              </p:par>
                              <p:par>
                                <p:cTn id="208" presetID="9" presetClass="entr" presetSubtype="0" fill="hold" grpId="0" nodeType="withEffect">
                                  <p:stCondLst>
                                    <p:cond delay="0"/>
                                  </p:stCondLst>
                                  <p:childTnLst>
                                    <p:set>
                                      <p:cBhvr>
                                        <p:cTn id="209" dur="1" fill="hold">
                                          <p:stCondLst>
                                            <p:cond delay="0"/>
                                          </p:stCondLst>
                                        </p:cTn>
                                        <p:tgtEl>
                                          <p:spTgt spid="349"/>
                                        </p:tgtEl>
                                        <p:attrNameLst>
                                          <p:attrName>style.visibility</p:attrName>
                                        </p:attrNameLst>
                                      </p:cBhvr>
                                      <p:to>
                                        <p:strVal val="visible"/>
                                      </p:to>
                                    </p:set>
                                    <p:animEffect transition="in" filter="dissolve">
                                      <p:cBhvr>
                                        <p:cTn id="210" dur="500"/>
                                        <p:tgtEl>
                                          <p:spTgt spid="349"/>
                                        </p:tgtEl>
                                      </p:cBhvr>
                                    </p:animEffect>
                                  </p:childTnLst>
                                </p:cTn>
                              </p:par>
                              <p:par>
                                <p:cTn id="211" presetID="9" presetClass="entr" presetSubtype="0" fill="hold" grpId="0" nodeType="withEffect">
                                  <p:stCondLst>
                                    <p:cond delay="0"/>
                                  </p:stCondLst>
                                  <p:childTnLst>
                                    <p:set>
                                      <p:cBhvr>
                                        <p:cTn id="212" dur="1" fill="hold">
                                          <p:stCondLst>
                                            <p:cond delay="0"/>
                                          </p:stCondLst>
                                        </p:cTn>
                                        <p:tgtEl>
                                          <p:spTgt spid="350"/>
                                        </p:tgtEl>
                                        <p:attrNameLst>
                                          <p:attrName>style.visibility</p:attrName>
                                        </p:attrNameLst>
                                      </p:cBhvr>
                                      <p:to>
                                        <p:strVal val="visible"/>
                                      </p:to>
                                    </p:set>
                                    <p:animEffect transition="in" filter="dissolve">
                                      <p:cBhvr>
                                        <p:cTn id="213" dur="500"/>
                                        <p:tgtEl>
                                          <p:spTgt spid="350"/>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363"/>
                                        </p:tgtEl>
                                        <p:attrNameLst>
                                          <p:attrName>style.visibility</p:attrName>
                                        </p:attrNameLst>
                                      </p:cBhvr>
                                      <p:to>
                                        <p:strVal val="visible"/>
                                      </p:to>
                                    </p:set>
                                    <p:animEffect transition="in" filter="dissolve">
                                      <p:cBhvr>
                                        <p:cTn id="216" dur="500"/>
                                        <p:tgtEl>
                                          <p:spTgt spid="363"/>
                                        </p:tgtEl>
                                      </p:cBhvr>
                                    </p:animEffect>
                                  </p:childTnLst>
                                </p:cTn>
                              </p:par>
                              <p:par>
                                <p:cTn id="217" presetID="9" presetClass="entr" presetSubtype="0" fill="hold" grpId="0" nodeType="withEffect">
                                  <p:stCondLst>
                                    <p:cond delay="0"/>
                                  </p:stCondLst>
                                  <p:childTnLst>
                                    <p:set>
                                      <p:cBhvr>
                                        <p:cTn id="218" dur="1" fill="hold">
                                          <p:stCondLst>
                                            <p:cond delay="0"/>
                                          </p:stCondLst>
                                        </p:cTn>
                                        <p:tgtEl>
                                          <p:spTgt spid="364"/>
                                        </p:tgtEl>
                                        <p:attrNameLst>
                                          <p:attrName>style.visibility</p:attrName>
                                        </p:attrNameLst>
                                      </p:cBhvr>
                                      <p:to>
                                        <p:strVal val="visible"/>
                                      </p:to>
                                    </p:set>
                                    <p:animEffect transition="in" filter="dissolve">
                                      <p:cBhvr>
                                        <p:cTn id="219" dur="500"/>
                                        <p:tgtEl>
                                          <p:spTgt spid="364"/>
                                        </p:tgtEl>
                                      </p:cBhvr>
                                    </p:animEffect>
                                  </p:childTnLst>
                                </p:cTn>
                              </p:par>
                              <p:par>
                                <p:cTn id="220" presetID="9" presetClass="entr" presetSubtype="0" fill="hold" grpId="0" nodeType="withEffect">
                                  <p:stCondLst>
                                    <p:cond delay="0"/>
                                  </p:stCondLst>
                                  <p:childTnLst>
                                    <p:set>
                                      <p:cBhvr>
                                        <p:cTn id="221" dur="1" fill="hold">
                                          <p:stCondLst>
                                            <p:cond delay="0"/>
                                          </p:stCondLst>
                                        </p:cTn>
                                        <p:tgtEl>
                                          <p:spTgt spid="365"/>
                                        </p:tgtEl>
                                        <p:attrNameLst>
                                          <p:attrName>style.visibility</p:attrName>
                                        </p:attrNameLst>
                                      </p:cBhvr>
                                      <p:to>
                                        <p:strVal val="visible"/>
                                      </p:to>
                                    </p:set>
                                    <p:animEffect transition="in" filter="dissolve">
                                      <p:cBhvr>
                                        <p:cTn id="222" dur="500"/>
                                        <p:tgtEl>
                                          <p:spTgt spid="365"/>
                                        </p:tgtEl>
                                      </p:cBhvr>
                                    </p:animEffect>
                                  </p:childTnLst>
                                </p:cTn>
                              </p:par>
                            </p:childTnLst>
                          </p:cTn>
                        </p:par>
                      </p:childTnLst>
                    </p:cTn>
                  </p:par>
                  <p:par>
                    <p:cTn id="223" fill="hold">
                      <p:stCondLst>
                        <p:cond delay="indefinite"/>
                      </p:stCondLst>
                      <p:childTnLst>
                        <p:par>
                          <p:cTn id="224" fill="hold">
                            <p:stCondLst>
                              <p:cond delay="0"/>
                            </p:stCondLst>
                            <p:childTnLst>
                              <p:par>
                                <p:cTn id="225" presetID="9" presetClass="entr" presetSubtype="0" fill="hold" grpId="0" nodeType="clickEffect">
                                  <p:stCondLst>
                                    <p:cond delay="0"/>
                                  </p:stCondLst>
                                  <p:childTnLst>
                                    <p:set>
                                      <p:cBhvr>
                                        <p:cTn id="226" dur="1" fill="hold">
                                          <p:stCondLst>
                                            <p:cond delay="0"/>
                                          </p:stCondLst>
                                        </p:cTn>
                                        <p:tgtEl>
                                          <p:spTgt spid="286"/>
                                        </p:tgtEl>
                                        <p:attrNameLst>
                                          <p:attrName>style.visibility</p:attrName>
                                        </p:attrNameLst>
                                      </p:cBhvr>
                                      <p:to>
                                        <p:strVal val="visible"/>
                                      </p:to>
                                    </p:set>
                                    <p:animEffect transition="in" filter="dissolve">
                                      <p:cBhvr>
                                        <p:cTn id="227" dur="500"/>
                                        <p:tgtEl>
                                          <p:spTgt spid="286"/>
                                        </p:tgtEl>
                                      </p:cBhvr>
                                    </p:animEffect>
                                  </p:childTnLst>
                                </p:cTn>
                              </p:par>
                              <p:par>
                                <p:cTn id="228" presetID="9" presetClass="entr" presetSubtype="0" fill="hold" grpId="0" nodeType="withEffect">
                                  <p:stCondLst>
                                    <p:cond delay="0"/>
                                  </p:stCondLst>
                                  <p:childTnLst>
                                    <p:set>
                                      <p:cBhvr>
                                        <p:cTn id="229" dur="1" fill="hold">
                                          <p:stCondLst>
                                            <p:cond delay="0"/>
                                          </p:stCondLst>
                                        </p:cTn>
                                        <p:tgtEl>
                                          <p:spTgt spid="287"/>
                                        </p:tgtEl>
                                        <p:attrNameLst>
                                          <p:attrName>style.visibility</p:attrName>
                                        </p:attrNameLst>
                                      </p:cBhvr>
                                      <p:to>
                                        <p:strVal val="visible"/>
                                      </p:to>
                                    </p:set>
                                    <p:animEffect transition="in" filter="dissolve">
                                      <p:cBhvr>
                                        <p:cTn id="230" dur="500"/>
                                        <p:tgtEl>
                                          <p:spTgt spid="287"/>
                                        </p:tgtEl>
                                      </p:cBhvr>
                                    </p:animEffect>
                                  </p:childTnLst>
                                </p:cTn>
                              </p:par>
                              <p:par>
                                <p:cTn id="231" presetID="9" presetClass="entr" presetSubtype="0" fill="hold" grpId="0" nodeType="withEffect">
                                  <p:stCondLst>
                                    <p:cond delay="0"/>
                                  </p:stCondLst>
                                  <p:childTnLst>
                                    <p:set>
                                      <p:cBhvr>
                                        <p:cTn id="232" dur="1" fill="hold">
                                          <p:stCondLst>
                                            <p:cond delay="0"/>
                                          </p:stCondLst>
                                        </p:cTn>
                                        <p:tgtEl>
                                          <p:spTgt spid="288"/>
                                        </p:tgtEl>
                                        <p:attrNameLst>
                                          <p:attrName>style.visibility</p:attrName>
                                        </p:attrNameLst>
                                      </p:cBhvr>
                                      <p:to>
                                        <p:strVal val="visible"/>
                                      </p:to>
                                    </p:set>
                                    <p:animEffect transition="in" filter="dissolve">
                                      <p:cBhvr>
                                        <p:cTn id="233" dur="500"/>
                                        <p:tgtEl>
                                          <p:spTgt spid="288"/>
                                        </p:tgtEl>
                                      </p:cBhvr>
                                    </p:animEffect>
                                  </p:childTnLst>
                                </p:cTn>
                              </p:par>
                              <p:par>
                                <p:cTn id="234" presetID="9" presetClass="entr" presetSubtype="0" fill="hold" grpId="0" nodeType="withEffect">
                                  <p:stCondLst>
                                    <p:cond delay="0"/>
                                  </p:stCondLst>
                                  <p:childTnLst>
                                    <p:set>
                                      <p:cBhvr>
                                        <p:cTn id="235" dur="1" fill="hold">
                                          <p:stCondLst>
                                            <p:cond delay="0"/>
                                          </p:stCondLst>
                                        </p:cTn>
                                        <p:tgtEl>
                                          <p:spTgt spid="289"/>
                                        </p:tgtEl>
                                        <p:attrNameLst>
                                          <p:attrName>style.visibility</p:attrName>
                                        </p:attrNameLst>
                                      </p:cBhvr>
                                      <p:to>
                                        <p:strVal val="visible"/>
                                      </p:to>
                                    </p:set>
                                    <p:animEffect transition="in" filter="dissolve">
                                      <p:cBhvr>
                                        <p:cTn id="236" dur="500"/>
                                        <p:tgtEl>
                                          <p:spTgt spid="289"/>
                                        </p:tgtEl>
                                      </p:cBhvr>
                                    </p:animEffect>
                                  </p:childTnLst>
                                </p:cTn>
                              </p:par>
                              <p:par>
                                <p:cTn id="237" presetID="9" presetClass="entr" presetSubtype="0" fill="hold" grpId="0" nodeType="withEffect">
                                  <p:stCondLst>
                                    <p:cond delay="0"/>
                                  </p:stCondLst>
                                  <p:childTnLst>
                                    <p:set>
                                      <p:cBhvr>
                                        <p:cTn id="238" dur="1" fill="hold">
                                          <p:stCondLst>
                                            <p:cond delay="0"/>
                                          </p:stCondLst>
                                        </p:cTn>
                                        <p:tgtEl>
                                          <p:spTgt spid="290"/>
                                        </p:tgtEl>
                                        <p:attrNameLst>
                                          <p:attrName>style.visibility</p:attrName>
                                        </p:attrNameLst>
                                      </p:cBhvr>
                                      <p:to>
                                        <p:strVal val="visible"/>
                                      </p:to>
                                    </p:set>
                                    <p:animEffect transition="in" filter="dissolve">
                                      <p:cBhvr>
                                        <p:cTn id="239" dur="500"/>
                                        <p:tgtEl>
                                          <p:spTgt spid="290"/>
                                        </p:tgtEl>
                                      </p:cBhvr>
                                    </p:animEffect>
                                  </p:childTnLst>
                                </p:cTn>
                              </p:par>
                              <p:par>
                                <p:cTn id="240" presetID="9" presetClass="entr" presetSubtype="0" fill="hold" grpId="0" nodeType="withEffect">
                                  <p:stCondLst>
                                    <p:cond delay="0"/>
                                  </p:stCondLst>
                                  <p:childTnLst>
                                    <p:set>
                                      <p:cBhvr>
                                        <p:cTn id="241" dur="1" fill="hold">
                                          <p:stCondLst>
                                            <p:cond delay="0"/>
                                          </p:stCondLst>
                                        </p:cTn>
                                        <p:tgtEl>
                                          <p:spTgt spid="291"/>
                                        </p:tgtEl>
                                        <p:attrNameLst>
                                          <p:attrName>style.visibility</p:attrName>
                                        </p:attrNameLst>
                                      </p:cBhvr>
                                      <p:to>
                                        <p:strVal val="visible"/>
                                      </p:to>
                                    </p:set>
                                    <p:animEffect transition="in" filter="dissolve">
                                      <p:cBhvr>
                                        <p:cTn id="242" dur="500"/>
                                        <p:tgtEl>
                                          <p:spTgt spid="291"/>
                                        </p:tgtEl>
                                      </p:cBhvr>
                                    </p:animEffect>
                                  </p:childTnLst>
                                </p:cTn>
                              </p:par>
                              <p:par>
                                <p:cTn id="243" presetID="9" presetClass="entr" presetSubtype="0" fill="hold" grpId="0" nodeType="withEffect">
                                  <p:stCondLst>
                                    <p:cond delay="0"/>
                                  </p:stCondLst>
                                  <p:childTnLst>
                                    <p:set>
                                      <p:cBhvr>
                                        <p:cTn id="244" dur="1" fill="hold">
                                          <p:stCondLst>
                                            <p:cond delay="0"/>
                                          </p:stCondLst>
                                        </p:cTn>
                                        <p:tgtEl>
                                          <p:spTgt spid="301"/>
                                        </p:tgtEl>
                                        <p:attrNameLst>
                                          <p:attrName>style.visibility</p:attrName>
                                        </p:attrNameLst>
                                      </p:cBhvr>
                                      <p:to>
                                        <p:strVal val="visible"/>
                                      </p:to>
                                    </p:set>
                                    <p:animEffect transition="in" filter="dissolve">
                                      <p:cBhvr>
                                        <p:cTn id="245" dur="500"/>
                                        <p:tgtEl>
                                          <p:spTgt spid="301"/>
                                        </p:tgtEl>
                                      </p:cBhvr>
                                    </p:animEffect>
                                  </p:childTnLst>
                                </p:cTn>
                              </p:par>
                              <p:par>
                                <p:cTn id="246" presetID="9" presetClass="entr" presetSubtype="0" fill="hold" grpId="0" nodeType="withEffect">
                                  <p:stCondLst>
                                    <p:cond delay="0"/>
                                  </p:stCondLst>
                                  <p:childTnLst>
                                    <p:set>
                                      <p:cBhvr>
                                        <p:cTn id="247" dur="1" fill="hold">
                                          <p:stCondLst>
                                            <p:cond delay="0"/>
                                          </p:stCondLst>
                                        </p:cTn>
                                        <p:tgtEl>
                                          <p:spTgt spid="302"/>
                                        </p:tgtEl>
                                        <p:attrNameLst>
                                          <p:attrName>style.visibility</p:attrName>
                                        </p:attrNameLst>
                                      </p:cBhvr>
                                      <p:to>
                                        <p:strVal val="visible"/>
                                      </p:to>
                                    </p:set>
                                    <p:animEffect transition="in" filter="dissolve">
                                      <p:cBhvr>
                                        <p:cTn id="248" dur="500"/>
                                        <p:tgtEl>
                                          <p:spTgt spid="302"/>
                                        </p:tgtEl>
                                      </p:cBhvr>
                                    </p:animEffect>
                                  </p:childTnLst>
                                </p:cTn>
                              </p:par>
                              <p:par>
                                <p:cTn id="249" presetID="9" presetClass="entr" presetSubtype="0" fill="hold" grpId="0" nodeType="withEffect">
                                  <p:stCondLst>
                                    <p:cond delay="0"/>
                                  </p:stCondLst>
                                  <p:childTnLst>
                                    <p:set>
                                      <p:cBhvr>
                                        <p:cTn id="250" dur="1" fill="hold">
                                          <p:stCondLst>
                                            <p:cond delay="0"/>
                                          </p:stCondLst>
                                        </p:cTn>
                                        <p:tgtEl>
                                          <p:spTgt spid="351"/>
                                        </p:tgtEl>
                                        <p:attrNameLst>
                                          <p:attrName>style.visibility</p:attrName>
                                        </p:attrNameLst>
                                      </p:cBhvr>
                                      <p:to>
                                        <p:strVal val="visible"/>
                                      </p:to>
                                    </p:set>
                                    <p:animEffect transition="in" filter="dissolve">
                                      <p:cBhvr>
                                        <p:cTn id="251" dur="500"/>
                                        <p:tgtEl>
                                          <p:spTgt spid="351"/>
                                        </p:tgtEl>
                                      </p:cBhvr>
                                    </p:animEffect>
                                  </p:childTnLst>
                                </p:cTn>
                              </p:par>
                              <p:par>
                                <p:cTn id="252" presetID="9" presetClass="entr" presetSubtype="0" fill="hold" grpId="0" nodeType="withEffect">
                                  <p:stCondLst>
                                    <p:cond delay="0"/>
                                  </p:stCondLst>
                                  <p:childTnLst>
                                    <p:set>
                                      <p:cBhvr>
                                        <p:cTn id="253" dur="1" fill="hold">
                                          <p:stCondLst>
                                            <p:cond delay="0"/>
                                          </p:stCondLst>
                                        </p:cTn>
                                        <p:tgtEl>
                                          <p:spTgt spid="352"/>
                                        </p:tgtEl>
                                        <p:attrNameLst>
                                          <p:attrName>style.visibility</p:attrName>
                                        </p:attrNameLst>
                                      </p:cBhvr>
                                      <p:to>
                                        <p:strVal val="visible"/>
                                      </p:to>
                                    </p:set>
                                    <p:animEffect transition="in" filter="dissolve">
                                      <p:cBhvr>
                                        <p:cTn id="254" dur="500"/>
                                        <p:tgtEl>
                                          <p:spTgt spid="352"/>
                                        </p:tgtEl>
                                      </p:cBhvr>
                                    </p:animEffect>
                                  </p:childTnLst>
                                </p:cTn>
                              </p:par>
                              <p:par>
                                <p:cTn id="255" presetID="9" presetClass="entr" presetSubtype="0" fill="hold" grpId="0" nodeType="withEffect">
                                  <p:stCondLst>
                                    <p:cond delay="0"/>
                                  </p:stCondLst>
                                  <p:childTnLst>
                                    <p:set>
                                      <p:cBhvr>
                                        <p:cTn id="256" dur="1" fill="hold">
                                          <p:stCondLst>
                                            <p:cond delay="0"/>
                                          </p:stCondLst>
                                        </p:cTn>
                                        <p:tgtEl>
                                          <p:spTgt spid="353"/>
                                        </p:tgtEl>
                                        <p:attrNameLst>
                                          <p:attrName>style.visibility</p:attrName>
                                        </p:attrNameLst>
                                      </p:cBhvr>
                                      <p:to>
                                        <p:strVal val="visible"/>
                                      </p:to>
                                    </p:set>
                                    <p:animEffect transition="in" filter="dissolve">
                                      <p:cBhvr>
                                        <p:cTn id="257" dur="500"/>
                                        <p:tgtEl>
                                          <p:spTgt spid="353"/>
                                        </p:tgtEl>
                                      </p:cBhvr>
                                    </p:animEffect>
                                  </p:childTnLst>
                                </p:cTn>
                              </p:par>
                              <p:par>
                                <p:cTn id="258" presetID="9" presetClass="entr" presetSubtype="0" fill="hold" grpId="0" nodeType="withEffect">
                                  <p:stCondLst>
                                    <p:cond delay="0"/>
                                  </p:stCondLst>
                                  <p:childTnLst>
                                    <p:set>
                                      <p:cBhvr>
                                        <p:cTn id="259" dur="1" fill="hold">
                                          <p:stCondLst>
                                            <p:cond delay="0"/>
                                          </p:stCondLst>
                                        </p:cTn>
                                        <p:tgtEl>
                                          <p:spTgt spid="354"/>
                                        </p:tgtEl>
                                        <p:attrNameLst>
                                          <p:attrName>style.visibility</p:attrName>
                                        </p:attrNameLst>
                                      </p:cBhvr>
                                      <p:to>
                                        <p:strVal val="visible"/>
                                      </p:to>
                                    </p:set>
                                    <p:animEffect transition="in" filter="dissolve">
                                      <p:cBhvr>
                                        <p:cTn id="260" dur="500"/>
                                        <p:tgtEl>
                                          <p:spTgt spid="354"/>
                                        </p:tgtEl>
                                      </p:cBhvr>
                                    </p:animEffect>
                                  </p:childTnLst>
                                </p:cTn>
                              </p:par>
                              <p:par>
                                <p:cTn id="261" presetID="9" presetClass="entr" presetSubtype="0" fill="hold" grpId="0" nodeType="withEffect">
                                  <p:stCondLst>
                                    <p:cond delay="0"/>
                                  </p:stCondLst>
                                  <p:childTnLst>
                                    <p:set>
                                      <p:cBhvr>
                                        <p:cTn id="262" dur="1" fill="hold">
                                          <p:stCondLst>
                                            <p:cond delay="0"/>
                                          </p:stCondLst>
                                        </p:cTn>
                                        <p:tgtEl>
                                          <p:spTgt spid="355"/>
                                        </p:tgtEl>
                                        <p:attrNameLst>
                                          <p:attrName>style.visibility</p:attrName>
                                        </p:attrNameLst>
                                      </p:cBhvr>
                                      <p:to>
                                        <p:strVal val="visible"/>
                                      </p:to>
                                    </p:set>
                                    <p:animEffect transition="in" filter="dissolve">
                                      <p:cBhvr>
                                        <p:cTn id="263" dur="500"/>
                                        <p:tgtEl>
                                          <p:spTgt spid="355"/>
                                        </p:tgtEl>
                                      </p:cBhvr>
                                    </p:animEffect>
                                  </p:childTnLst>
                                </p:cTn>
                              </p:par>
                              <p:par>
                                <p:cTn id="264" presetID="9" presetClass="entr" presetSubtype="0" fill="hold" grpId="0" nodeType="withEffect">
                                  <p:stCondLst>
                                    <p:cond delay="0"/>
                                  </p:stCondLst>
                                  <p:childTnLst>
                                    <p:set>
                                      <p:cBhvr>
                                        <p:cTn id="265" dur="1" fill="hold">
                                          <p:stCondLst>
                                            <p:cond delay="0"/>
                                          </p:stCondLst>
                                        </p:cTn>
                                        <p:tgtEl>
                                          <p:spTgt spid="356"/>
                                        </p:tgtEl>
                                        <p:attrNameLst>
                                          <p:attrName>style.visibility</p:attrName>
                                        </p:attrNameLst>
                                      </p:cBhvr>
                                      <p:to>
                                        <p:strVal val="visible"/>
                                      </p:to>
                                    </p:set>
                                    <p:animEffect transition="in" filter="dissolve">
                                      <p:cBhvr>
                                        <p:cTn id="266" dur="500"/>
                                        <p:tgtEl>
                                          <p:spTgt spid="356"/>
                                        </p:tgtEl>
                                      </p:cBhvr>
                                    </p:animEffect>
                                  </p:childTnLst>
                                </p:cTn>
                              </p:par>
                              <p:par>
                                <p:cTn id="267" presetID="9" presetClass="entr" presetSubtype="0" fill="hold" grpId="0" nodeType="withEffect">
                                  <p:stCondLst>
                                    <p:cond delay="0"/>
                                  </p:stCondLst>
                                  <p:childTnLst>
                                    <p:set>
                                      <p:cBhvr>
                                        <p:cTn id="268" dur="1" fill="hold">
                                          <p:stCondLst>
                                            <p:cond delay="0"/>
                                          </p:stCondLst>
                                        </p:cTn>
                                        <p:tgtEl>
                                          <p:spTgt spid="366"/>
                                        </p:tgtEl>
                                        <p:attrNameLst>
                                          <p:attrName>style.visibility</p:attrName>
                                        </p:attrNameLst>
                                      </p:cBhvr>
                                      <p:to>
                                        <p:strVal val="visible"/>
                                      </p:to>
                                    </p:set>
                                    <p:animEffect transition="in" filter="dissolve">
                                      <p:cBhvr>
                                        <p:cTn id="269" dur="500"/>
                                        <p:tgtEl>
                                          <p:spTgt spid="366"/>
                                        </p:tgtEl>
                                      </p:cBhvr>
                                    </p:animEffect>
                                  </p:childTnLst>
                                </p:cTn>
                              </p:par>
                              <p:par>
                                <p:cTn id="270" presetID="9" presetClass="entr" presetSubtype="0" fill="hold" grpId="0" nodeType="withEffect">
                                  <p:stCondLst>
                                    <p:cond delay="0"/>
                                  </p:stCondLst>
                                  <p:childTnLst>
                                    <p:set>
                                      <p:cBhvr>
                                        <p:cTn id="271" dur="1" fill="hold">
                                          <p:stCondLst>
                                            <p:cond delay="0"/>
                                          </p:stCondLst>
                                        </p:cTn>
                                        <p:tgtEl>
                                          <p:spTgt spid="367"/>
                                        </p:tgtEl>
                                        <p:attrNameLst>
                                          <p:attrName>style.visibility</p:attrName>
                                        </p:attrNameLst>
                                      </p:cBhvr>
                                      <p:to>
                                        <p:strVal val="visible"/>
                                      </p:to>
                                    </p:set>
                                    <p:animEffect transition="in" filter="dissolve">
                                      <p:cBhvr>
                                        <p:cTn id="272" dur="500"/>
                                        <p:tgtEl>
                                          <p:spTgt spid="367"/>
                                        </p:tgtEl>
                                      </p:cBhvr>
                                    </p:animEffect>
                                  </p:childTnLst>
                                </p:cTn>
                              </p:par>
                            </p:childTnLst>
                          </p:cTn>
                        </p:par>
                      </p:childTnLst>
                    </p:cTn>
                  </p:par>
                  <p:par>
                    <p:cTn id="273" fill="hold">
                      <p:stCondLst>
                        <p:cond delay="indefinite"/>
                      </p:stCondLst>
                      <p:childTnLst>
                        <p:par>
                          <p:cTn id="274" fill="hold">
                            <p:stCondLst>
                              <p:cond delay="0"/>
                            </p:stCondLst>
                            <p:childTnLst>
                              <p:par>
                                <p:cTn id="275" presetID="9" presetClass="entr" presetSubtype="0" fill="hold" grpId="0" nodeType="clickEffect">
                                  <p:stCondLst>
                                    <p:cond delay="0"/>
                                  </p:stCondLst>
                                  <p:childTnLst>
                                    <p:set>
                                      <p:cBhvr>
                                        <p:cTn id="276" dur="1" fill="hold">
                                          <p:stCondLst>
                                            <p:cond delay="0"/>
                                          </p:stCondLst>
                                        </p:cTn>
                                        <p:tgtEl>
                                          <p:spTgt spid="389"/>
                                        </p:tgtEl>
                                        <p:attrNameLst>
                                          <p:attrName>style.visibility</p:attrName>
                                        </p:attrNameLst>
                                      </p:cBhvr>
                                      <p:to>
                                        <p:strVal val="visible"/>
                                      </p:to>
                                    </p:set>
                                    <p:animEffect transition="in" filter="dissolve">
                                      <p:cBhvr>
                                        <p:cTn id="277" dur="500"/>
                                        <p:tgtEl>
                                          <p:spTgt spid="389"/>
                                        </p:tgtEl>
                                      </p:cBhvr>
                                    </p:animEffect>
                                  </p:childTnLst>
                                </p:cTn>
                              </p:par>
                              <p:par>
                                <p:cTn id="278" presetID="9" presetClass="entr" presetSubtype="0" fill="hold" grpId="0" nodeType="withEffect">
                                  <p:stCondLst>
                                    <p:cond delay="0"/>
                                  </p:stCondLst>
                                  <p:childTnLst>
                                    <p:set>
                                      <p:cBhvr>
                                        <p:cTn id="279" dur="1" fill="hold">
                                          <p:stCondLst>
                                            <p:cond delay="0"/>
                                          </p:stCondLst>
                                        </p:cTn>
                                        <p:tgtEl>
                                          <p:spTgt spid="390"/>
                                        </p:tgtEl>
                                        <p:attrNameLst>
                                          <p:attrName>style.visibility</p:attrName>
                                        </p:attrNameLst>
                                      </p:cBhvr>
                                      <p:to>
                                        <p:strVal val="visible"/>
                                      </p:to>
                                    </p:set>
                                    <p:animEffect transition="in" filter="dissolve">
                                      <p:cBhvr>
                                        <p:cTn id="280" dur="500"/>
                                        <p:tgtEl>
                                          <p:spTgt spid="390"/>
                                        </p:tgtEl>
                                      </p:cBhvr>
                                    </p:animEffect>
                                  </p:childTnLst>
                                </p:cTn>
                              </p:par>
                              <p:par>
                                <p:cTn id="281" presetID="9" presetClass="entr" presetSubtype="0" fill="hold" grpId="0" nodeType="withEffect">
                                  <p:stCondLst>
                                    <p:cond delay="0"/>
                                  </p:stCondLst>
                                  <p:childTnLst>
                                    <p:set>
                                      <p:cBhvr>
                                        <p:cTn id="282" dur="1" fill="hold">
                                          <p:stCondLst>
                                            <p:cond delay="0"/>
                                          </p:stCondLst>
                                        </p:cTn>
                                        <p:tgtEl>
                                          <p:spTgt spid="391"/>
                                        </p:tgtEl>
                                        <p:attrNameLst>
                                          <p:attrName>style.visibility</p:attrName>
                                        </p:attrNameLst>
                                      </p:cBhvr>
                                      <p:to>
                                        <p:strVal val="visible"/>
                                      </p:to>
                                    </p:set>
                                    <p:animEffect transition="in" filter="dissolve">
                                      <p:cBhvr>
                                        <p:cTn id="283" dur="500"/>
                                        <p:tgtEl>
                                          <p:spTgt spid="391"/>
                                        </p:tgtEl>
                                      </p:cBhvr>
                                    </p:animEffect>
                                  </p:childTnLst>
                                </p:cTn>
                              </p:par>
                              <p:par>
                                <p:cTn id="284" presetID="9" presetClass="entr" presetSubtype="0" fill="hold" grpId="0" nodeType="withEffect">
                                  <p:stCondLst>
                                    <p:cond delay="0"/>
                                  </p:stCondLst>
                                  <p:childTnLst>
                                    <p:set>
                                      <p:cBhvr>
                                        <p:cTn id="285" dur="1" fill="hold">
                                          <p:stCondLst>
                                            <p:cond delay="0"/>
                                          </p:stCondLst>
                                        </p:cTn>
                                        <p:tgtEl>
                                          <p:spTgt spid="392"/>
                                        </p:tgtEl>
                                        <p:attrNameLst>
                                          <p:attrName>style.visibility</p:attrName>
                                        </p:attrNameLst>
                                      </p:cBhvr>
                                      <p:to>
                                        <p:strVal val="visible"/>
                                      </p:to>
                                    </p:set>
                                    <p:animEffect transition="in" filter="dissolve">
                                      <p:cBhvr>
                                        <p:cTn id="286" dur="500"/>
                                        <p:tgtEl>
                                          <p:spTgt spid="392"/>
                                        </p:tgtEl>
                                      </p:cBhvr>
                                    </p:animEffect>
                                  </p:childTnLst>
                                </p:cTn>
                              </p:par>
                              <p:par>
                                <p:cTn id="287" presetID="9" presetClass="entr" presetSubtype="0" fill="hold" grpId="0" nodeType="withEffect">
                                  <p:stCondLst>
                                    <p:cond delay="0"/>
                                  </p:stCondLst>
                                  <p:childTnLst>
                                    <p:set>
                                      <p:cBhvr>
                                        <p:cTn id="288" dur="1" fill="hold">
                                          <p:stCondLst>
                                            <p:cond delay="0"/>
                                          </p:stCondLst>
                                        </p:cTn>
                                        <p:tgtEl>
                                          <p:spTgt spid="393"/>
                                        </p:tgtEl>
                                        <p:attrNameLst>
                                          <p:attrName>style.visibility</p:attrName>
                                        </p:attrNameLst>
                                      </p:cBhvr>
                                      <p:to>
                                        <p:strVal val="visible"/>
                                      </p:to>
                                    </p:set>
                                    <p:animEffect transition="in" filter="dissolve">
                                      <p:cBhvr>
                                        <p:cTn id="289" dur="500"/>
                                        <p:tgtEl>
                                          <p:spTgt spid="393"/>
                                        </p:tgtEl>
                                      </p:cBhvr>
                                    </p:animEffect>
                                  </p:childTnLst>
                                </p:cTn>
                              </p:par>
                              <p:par>
                                <p:cTn id="290" presetID="9" presetClass="entr" presetSubtype="0" fill="hold" grpId="0" nodeType="withEffect">
                                  <p:stCondLst>
                                    <p:cond delay="0"/>
                                  </p:stCondLst>
                                  <p:childTnLst>
                                    <p:set>
                                      <p:cBhvr>
                                        <p:cTn id="291" dur="1" fill="hold">
                                          <p:stCondLst>
                                            <p:cond delay="0"/>
                                          </p:stCondLst>
                                        </p:cTn>
                                        <p:tgtEl>
                                          <p:spTgt spid="394"/>
                                        </p:tgtEl>
                                        <p:attrNameLst>
                                          <p:attrName>style.visibility</p:attrName>
                                        </p:attrNameLst>
                                      </p:cBhvr>
                                      <p:to>
                                        <p:strVal val="visible"/>
                                      </p:to>
                                    </p:set>
                                    <p:animEffect transition="in" filter="dissolve">
                                      <p:cBhvr>
                                        <p:cTn id="292" dur="500"/>
                                        <p:tgtEl>
                                          <p:spTgt spid="394"/>
                                        </p:tgtEl>
                                      </p:cBhvr>
                                    </p:animEffect>
                                  </p:childTnLst>
                                </p:cTn>
                              </p:par>
                              <p:par>
                                <p:cTn id="293" presetID="9" presetClass="entr" presetSubtype="0" fill="hold" grpId="0" nodeType="withEffect">
                                  <p:stCondLst>
                                    <p:cond delay="0"/>
                                  </p:stCondLst>
                                  <p:childTnLst>
                                    <p:set>
                                      <p:cBhvr>
                                        <p:cTn id="294" dur="1" fill="hold">
                                          <p:stCondLst>
                                            <p:cond delay="0"/>
                                          </p:stCondLst>
                                        </p:cTn>
                                        <p:tgtEl>
                                          <p:spTgt spid="395"/>
                                        </p:tgtEl>
                                        <p:attrNameLst>
                                          <p:attrName>style.visibility</p:attrName>
                                        </p:attrNameLst>
                                      </p:cBhvr>
                                      <p:to>
                                        <p:strVal val="visible"/>
                                      </p:to>
                                    </p:set>
                                    <p:animEffect transition="in" filter="dissolve">
                                      <p:cBhvr>
                                        <p:cTn id="295" dur="500"/>
                                        <p:tgtEl>
                                          <p:spTgt spid="395"/>
                                        </p:tgtEl>
                                      </p:cBhvr>
                                    </p:animEffect>
                                  </p:childTnLst>
                                </p:cTn>
                              </p:par>
                              <p:par>
                                <p:cTn id="296" presetID="9" presetClass="entr" presetSubtype="0" fill="hold" grpId="0" nodeType="withEffect">
                                  <p:stCondLst>
                                    <p:cond delay="0"/>
                                  </p:stCondLst>
                                  <p:childTnLst>
                                    <p:set>
                                      <p:cBhvr>
                                        <p:cTn id="297" dur="1" fill="hold">
                                          <p:stCondLst>
                                            <p:cond delay="0"/>
                                          </p:stCondLst>
                                        </p:cTn>
                                        <p:tgtEl>
                                          <p:spTgt spid="396"/>
                                        </p:tgtEl>
                                        <p:attrNameLst>
                                          <p:attrName>style.visibility</p:attrName>
                                        </p:attrNameLst>
                                      </p:cBhvr>
                                      <p:to>
                                        <p:strVal val="visible"/>
                                      </p:to>
                                    </p:set>
                                    <p:animEffect transition="in" filter="dissolve">
                                      <p:cBhvr>
                                        <p:cTn id="298" dur="500"/>
                                        <p:tgtEl>
                                          <p:spTgt spid="396"/>
                                        </p:tgtEl>
                                      </p:cBhvr>
                                    </p:animEffect>
                                  </p:childTnLst>
                                </p:cTn>
                              </p:par>
                              <p:par>
                                <p:cTn id="299" presetID="9" presetClass="entr" presetSubtype="0" fill="hold" grpId="0" nodeType="withEffect">
                                  <p:stCondLst>
                                    <p:cond delay="0"/>
                                  </p:stCondLst>
                                  <p:childTnLst>
                                    <p:set>
                                      <p:cBhvr>
                                        <p:cTn id="300" dur="1" fill="hold">
                                          <p:stCondLst>
                                            <p:cond delay="0"/>
                                          </p:stCondLst>
                                        </p:cTn>
                                        <p:tgtEl>
                                          <p:spTgt spid="397"/>
                                        </p:tgtEl>
                                        <p:attrNameLst>
                                          <p:attrName>style.visibility</p:attrName>
                                        </p:attrNameLst>
                                      </p:cBhvr>
                                      <p:to>
                                        <p:strVal val="visible"/>
                                      </p:to>
                                    </p:set>
                                    <p:animEffect transition="in" filter="dissolve">
                                      <p:cBhvr>
                                        <p:cTn id="301" dur="500"/>
                                        <p:tgtEl>
                                          <p:spTgt spid="397"/>
                                        </p:tgtEl>
                                      </p:cBhvr>
                                    </p:animEffect>
                                  </p:childTnLst>
                                </p:cTn>
                              </p:par>
                              <p:par>
                                <p:cTn id="302" presetID="9" presetClass="entr" presetSubtype="0" fill="hold" grpId="0" nodeType="withEffect">
                                  <p:stCondLst>
                                    <p:cond delay="0"/>
                                  </p:stCondLst>
                                  <p:childTnLst>
                                    <p:set>
                                      <p:cBhvr>
                                        <p:cTn id="303" dur="1" fill="hold">
                                          <p:stCondLst>
                                            <p:cond delay="0"/>
                                          </p:stCondLst>
                                        </p:cTn>
                                        <p:tgtEl>
                                          <p:spTgt spid="398"/>
                                        </p:tgtEl>
                                        <p:attrNameLst>
                                          <p:attrName>style.visibility</p:attrName>
                                        </p:attrNameLst>
                                      </p:cBhvr>
                                      <p:to>
                                        <p:strVal val="visible"/>
                                      </p:to>
                                    </p:set>
                                    <p:animEffect transition="in" filter="dissolve">
                                      <p:cBhvr>
                                        <p:cTn id="304" dur="500"/>
                                        <p:tgtEl>
                                          <p:spTgt spid="398"/>
                                        </p:tgtEl>
                                      </p:cBhvr>
                                    </p:animEffect>
                                  </p:childTnLst>
                                </p:cTn>
                              </p:par>
                              <p:par>
                                <p:cTn id="305" presetID="9" presetClass="entr" presetSubtype="0" fill="hold" grpId="0" nodeType="withEffect">
                                  <p:stCondLst>
                                    <p:cond delay="0"/>
                                  </p:stCondLst>
                                  <p:childTnLst>
                                    <p:set>
                                      <p:cBhvr>
                                        <p:cTn id="306" dur="1" fill="hold">
                                          <p:stCondLst>
                                            <p:cond delay="0"/>
                                          </p:stCondLst>
                                        </p:cTn>
                                        <p:tgtEl>
                                          <p:spTgt spid="399"/>
                                        </p:tgtEl>
                                        <p:attrNameLst>
                                          <p:attrName>style.visibility</p:attrName>
                                        </p:attrNameLst>
                                      </p:cBhvr>
                                      <p:to>
                                        <p:strVal val="visible"/>
                                      </p:to>
                                    </p:set>
                                    <p:animEffect transition="in" filter="dissolve">
                                      <p:cBhvr>
                                        <p:cTn id="307" dur="500"/>
                                        <p:tgtEl>
                                          <p:spTgt spid="399"/>
                                        </p:tgtEl>
                                      </p:cBhvr>
                                    </p:animEffect>
                                  </p:childTnLst>
                                </p:cTn>
                              </p:par>
                              <p:par>
                                <p:cTn id="308" presetID="9" presetClass="entr" presetSubtype="0" fill="hold" grpId="0" nodeType="withEffect">
                                  <p:stCondLst>
                                    <p:cond delay="0"/>
                                  </p:stCondLst>
                                  <p:childTnLst>
                                    <p:set>
                                      <p:cBhvr>
                                        <p:cTn id="309" dur="1" fill="hold">
                                          <p:stCondLst>
                                            <p:cond delay="0"/>
                                          </p:stCondLst>
                                        </p:cTn>
                                        <p:tgtEl>
                                          <p:spTgt spid="400"/>
                                        </p:tgtEl>
                                        <p:attrNameLst>
                                          <p:attrName>style.visibility</p:attrName>
                                        </p:attrNameLst>
                                      </p:cBhvr>
                                      <p:to>
                                        <p:strVal val="visible"/>
                                      </p:to>
                                    </p:set>
                                    <p:animEffect transition="in" filter="dissolve">
                                      <p:cBhvr>
                                        <p:cTn id="310" dur="500"/>
                                        <p:tgtEl>
                                          <p:spTgt spid="400"/>
                                        </p:tgtEl>
                                      </p:cBhvr>
                                    </p:animEffect>
                                  </p:childTnLst>
                                </p:cTn>
                              </p:par>
                              <p:par>
                                <p:cTn id="311" presetID="9" presetClass="entr" presetSubtype="0" fill="hold" grpId="0" nodeType="withEffect">
                                  <p:stCondLst>
                                    <p:cond delay="0"/>
                                  </p:stCondLst>
                                  <p:childTnLst>
                                    <p:set>
                                      <p:cBhvr>
                                        <p:cTn id="312" dur="1" fill="hold">
                                          <p:stCondLst>
                                            <p:cond delay="0"/>
                                          </p:stCondLst>
                                        </p:cTn>
                                        <p:tgtEl>
                                          <p:spTgt spid="401"/>
                                        </p:tgtEl>
                                        <p:attrNameLst>
                                          <p:attrName>style.visibility</p:attrName>
                                        </p:attrNameLst>
                                      </p:cBhvr>
                                      <p:to>
                                        <p:strVal val="visible"/>
                                      </p:to>
                                    </p:set>
                                    <p:animEffect transition="in" filter="dissolve">
                                      <p:cBhvr>
                                        <p:cTn id="313" dur="500"/>
                                        <p:tgtEl>
                                          <p:spTgt spid="401"/>
                                        </p:tgtEl>
                                      </p:cBhvr>
                                    </p:animEffect>
                                  </p:childTnLst>
                                </p:cTn>
                              </p:par>
                              <p:par>
                                <p:cTn id="314" presetID="9" presetClass="entr" presetSubtype="0" fill="hold" grpId="0" nodeType="withEffect">
                                  <p:stCondLst>
                                    <p:cond delay="0"/>
                                  </p:stCondLst>
                                  <p:childTnLst>
                                    <p:set>
                                      <p:cBhvr>
                                        <p:cTn id="315" dur="1" fill="hold">
                                          <p:stCondLst>
                                            <p:cond delay="0"/>
                                          </p:stCondLst>
                                        </p:cTn>
                                        <p:tgtEl>
                                          <p:spTgt spid="402"/>
                                        </p:tgtEl>
                                        <p:attrNameLst>
                                          <p:attrName>style.visibility</p:attrName>
                                        </p:attrNameLst>
                                      </p:cBhvr>
                                      <p:to>
                                        <p:strVal val="visible"/>
                                      </p:to>
                                    </p:set>
                                    <p:animEffect transition="in" filter="dissolve">
                                      <p:cBhvr>
                                        <p:cTn id="316" dur="500"/>
                                        <p:tgtEl>
                                          <p:spTgt spid="402"/>
                                        </p:tgtEl>
                                      </p:cBhvr>
                                    </p:animEffect>
                                  </p:childTnLst>
                                </p:cTn>
                              </p:par>
                              <p:par>
                                <p:cTn id="317" presetID="9" presetClass="entr" presetSubtype="0" fill="hold" grpId="0" nodeType="withEffect">
                                  <p:stCondLst>
                                    <p:cond delay="0"/>
                                  </p:stCondLst>
                                  <p:childTnLst>
                                    <p:set>
                                      <p:cBhvr>
                                        <p:cTn id="318" dur="1" fill="hold">
                                          <p:stCondLst>
                                            <p:cond delay="0"/>
                                          </p:stCondLst>
                                        </p:cTn>
                                        <p:tgtEl>
                                          <p:spTgt spid="403"/>
                                        </p:tgtEl>
                                        <p:attrNameLst>
                                          <p:attrName>style.visibility</p:attrName>
                                        </p:attrNameLst>
                                      </p:cBhvr>
                                      <p:to>
                                        <p:strVal val="visible"/>
                                      </p:to>
                                    </p:set>
                                    <p:animEffect transition="in" filter="dissolve">
                                      <p:cBhvr>
                                        <p:cTn id="319" dur="500"/>
                                        <p:tgtEl>
                                          <p:spTgt spid="403"/>
                                        </p:tgtEl>
                                      </p:cBhvr>
                                    </p:animEffect>
                                  </p:childTnLst>
                                </p:cTn>
                              </p:par>
                              <p:par>
                                <p:cTn id="320" presetID="9" presetClass="entr" presetSubtype="0" fill="hold" grpId="0" nodeType="withEffect">
                                  <p:stCondLst>
                                    <p:cond delay="0"/>
                                  </p:stCondLst>
                                  <p:childTnLst>
                                    <p:set>
                                      <p:cBhvr>
                                        <p:cTn id="321" dur="1" fill="hold">
                                          <p:stCondLst>
                                            <p:cond delay="0"/>
                                          </p:stCondLst>
                                        </p:cTn>
                                        <p:tgtEl>
                                          <p:spTgt spid="404"/>
                                        </p:tgtEl>
                                        <p:attrNameLst>
                                          <p:attrName>style.visibility</p:attrName>
                                        </p:attrNameLst>
                                      </p:cBhvr>
                                      <p:to>
                                        <p:strVal val="visible"/>
                                      </p:to>
                                    </p:set>
                                    <p:animEffect transition="in" filter="dissolve">
                                      <p:cBhvr>
                                        <p:cTn id="322" dur="500"/>
                                        <p:tgtEl>
                                          <p:spTgt spid="404"/>
                                        </p:tgtEl>
                                      </p:cBhvr>
                                    </p:animEffect>
                                  </p:childTnLst>
                                </p:cTn>
                              </p:par>
                              <p:par>
                                <p:cTn id="323" presetID="9" presetClass="entr" presetSubtype="0" fill="hold" grpId="0" nodeType="withEffect">
                                  <p:stCondLst>
                                    <p:cond delay="0"/>
                                  </p:stCondLst>
                                  <p:childTnLst>
                                    <p:set>
                                      <p:cBhvr>
                                        <p:cTn id="324" dur="1" fill="hold">
                                          <p:stCondLst>
                                            <p:cond delay="0"/>
                                          </p:stCondLst>
                                        </p:cTn>
                                        <p:tgtEl>
                                          <p:spTgt spid="405"/>
                                        </p:tgtEl>
                                        <p:attrNameLst>
                                          <p:attrName>style.visibility</p:attrName>
                                        </p:attrNameLst>
                                      </p:cBhvr>
                                      <p:to>
                                        <p:strVal val="visible"/>
                                      </p:to>
                                    </p:set>
                                    <p:animEffect transition="in" filter="dissolve">
                                      <p:cBhvr>
                                        <p:cTn id="325" dur="500"/>
                                        <p:tgtEl>
                                          <p:spTgt spid="405"/>
                                        </p:tgtEl>
                                      </p:cBhvr>
                                    </p:animEffect>
                                  </p:childTnLst>
                                </p:cTn>
                              </p:par>
                              <p:par>
                                <p:cTn id="326" presetID="9" presetClass="entr" presetSubtype="0" fill="hold" grpId="0" nodeType="withEffect">
                                  <p:stCondLst>
                                    <p:cond delay="0"/>
                                  </p:stCondLst>
                                  <p:childTnLst>
                                    <p:set>
                                      <p:cBhvr>
                                        <p:cTn id="327" dur="1" fill="hold">
                                          <p:stCondLst>
                                            <p:cond delay="0"/>
                                          </p:stCondLst>
                                        </p:cTn>
                                        <p:tgtEl>
                                          <p:spTgt spid="406"/>
                                        </p:tgtEl>
                                        <p:attrNameLst>
                                          <p:attrName>style.visibility</p:attrName>
                                        </p:attrNameLst>
                                      </p:cBhvr>
                                      <p:to>
                                        <p:strVal val="visible"/>
                                      </p:to>
                                    </p:set>
                                    <p:animEffect transition="in" filter="dissolve">
                                      <p:cBhvr>
                                        <p:cTn id="328" dur="500"/>
                                        <p:tgtEl>
                                          <p:spTgt spid="406"/>
                                        </p:tgtEl>
                                      </p:cBhvr>
                                    </p:animEffect>
                                  </p:childTnLst>
                                </p:cTn>
                              </p:par>
                              <p:par>
                                <p:cTn id="329" presetID="9" presetClass="entr" presetSubtype="0" fill="hold" grpId="0" nodeType="withEffect">
                                  <p:stCondLst>
                                    <p:cond delay="0"/>
                                  </p:stCondLst>
                                  <p:childTnLst>
                                    <p:set>
                                      <p:cBhvr>
                                        <p:cTn id="330" dur="1" fill="hold">
                                          <p:stCondLst>
                                            <p:cond delay="0"/>
                                          </p:stCondLst>
                                        </p:cTn>
                                        <p:tgtEl>
                                          <p:spTgt spid="407"/>
                                        </p:tgtEl>
                                        <p:attrNameLst>
                                          <p:attrName>style.visibility</p:attrName>
                                        </p:attrNameLst>
                                      </p:cBhvr>
                                      <p:to>
                                        <p:strVal val="visible"/>
                                      </p:to>
                                    </p:set>
                                    <p:animEffect transition="in" filter="dissolve">
                                      <p:cBhvr>
                                        <p:cTn id="331" dur="500"/>
                                        <p:tgtEl>
                                          <p:spTgt spid="407"/>
                                        </p:tgtEl>
                                      </p:cBhvr>
                                    </p:animEffect>
                                  </p:childTnLst>
                                </p:cTn>
                              </p:par>
                              <p:par>
                                <p:cTn id="332" presetID="9" presetClass="entr" presetSubtype="0" fill="hold" grpId="0" nodeType="withEffect">
                                  <p:stCondLst>
                                    <p:cond delay="0"/>
                                  </p:stCondLst>
                                  <p:childTnLst>
                                    <p:set>
                                      <p:cBhvr>
                                        <p:cTn id="333" dur="1" fill="hold">
                                          <p:stCondLst>
                                            <p:cond delay="0"/>
                                          </p:stCondLst>
                                        </p:cTn>
                                        <p:tgtEl>
                                          <p:spTgt spid="408"/>
                                        </p:tgtEl>
                                        <p:attrNameLst>
                                          <p:attrName>style.visibility</p:attrName>
                                        </p:attrNameLst>
                                      </p:cBhvr>
                                      <p:to>
                                        <p:strVal val="visible"/>
                                      </p:to>
                                    </p:set>
                                    <p:animEffect transition="in" filter="dissolve">
                                      <p:cBhvr>
                                        <p:cTn id="334" dur="500"/>
                                        <p:tgtEl>
                                          <p:spTgt spid="408"/>
                                        </p:tgtEl>
                                      </p:cBhvr>
                                    </p:animEffect>
                                  </p:childTnLst>
                                </p:cTn>
                              </p:par>
                              <p:par>
                                <p:cTn id="335" presetID="9" presetClass="entr" presetSubtype="0" fill="hold" grpId="0" nodeType="withEffect">
                                  <p:stCondLst>
                                    <p:cond delay="0"/>
                                  </p:stCondLst>
                                  <p:childTnLst>
                                    <p:set>
                                      <p:cBhvr>
                                        <p:cTn id="336" dur="1" fill="hold">
                                          <p:stCondLst>
                                            <p:cond delay="0"/>
                                          </p:stCondLst>
                                        </p:cTn>
                                        <p:tgtEl>
                                          <p:spTgt spid="409"/>
                                        </p:tgtEl>
                                        <p:attrNameLst>
                                          <p:attrName>style.visibility</p:attrName>
                                        </p:attrNameLst>
                                      </p:cBhvr>
                                      <p:to>
                                        <p:strVal val="visible"/>
                                      </p:to>
                                    </p:set>
                                    <p:animEffect transition="in" filter="dissolve">
                                      <p:cBhvr>
                                        <p:cTn id="337" dur="500"/>
                                        <p:tgtEl>
                                          <p:spTgt spid="409"/>
                                        </p:tgtEl>
                                      </p:cBhvr>
                                    </p:animEffect>
                                  </p:childTnLst>
                                </p:cTn>
                              </p:par>
                              <p:par>
                                <p:cTn id="338" presetID="9" presetClass="entr" presetSubtype="0" fill="hold" grpId="0" nodeType="withEffect">
                                  <p:stCondLst>
                                    <p:cond delay="0"/>
                                  </p:stCondLst>
                                  <p:childTnLst>
                                    <p:set>
                                      <p:cBhvr>
                                        <p:cTn id="339" dur="1" fill="hold">
                                          <p:stCondLst>
                                            <p:cond delay="0"/>
                                          </p:stCondLst>
                                        </p:cTn>
                                        <p:tgtEl>
                                          <p:spTgt spid="410"/>
                                        </p:tgtEl>
                                        <p:attrNameLst>
                                          <p:attrName>style.visibility</p:attrName>
                                        </p:attrNameLst>
                                      </p:cBhvr>
                                      <p:to>
                                        <p:strVal val="visible"/>
                                      </p:to>
                                    </p:set>
                                    <p:animEffect transition="in" filter="dissolve">
                                      <p:cBhvr>
                                        <p:cTn id="340" dur="500"/>
                                        <p:tgtEl>
                                          <p:spTgt spid="410"/>
                                        </p:tgtEl>
                                      </p:cBhvr>
                                    </p:animEffect>
                                  </p:childTnLst>
                                </p:cTn>
                              </p:par>
                              <p:par>
                                <p:cTn id="341" presetID="9" presetClass="entr" presetSubtype="0" fill="hold" grpId="0" nodeType="withEffect">
                                  <p:stCondLst>
                                    <p:cond delay="0"/>
                                  </p:stCondLst>
                                  <p:childTnLst>
                                    <p:set>
                                      <p:cBhvr>
                                        <p:cTn id="342" dur="1" fill="hold">
                                          <p:stCondLst>
                                            <p:cond delay="0"/>
                                          </p:stCondLst>
                                        </p:cTn>
                                        <p:tgtEl>
                                          <p:spTgt spid="411"/>
                                        </p:tgtEl>
                                        <p:attrNameLst>
                                          <p:attrName>style.visibility</p:attrName>
                                        </p:attrNameLst>
                                      </p:cBhvr>
                                      <p:to>
                                        <p:strVal val="visible"/>
                                      </p:to>
                                    </p:set>
                                    <p:animEffect transition="in" filter="dissolve">
                                      <p:cBhvr>
                                        <p:cTn id="343" dur="500"/>
                                        <p:tgtEl>
                                          <p:spTgt spid="411"/>
                                        </p:tgtEl>
                                      </p:cBhvr>
                                    </p:animEffect>
                                  </p:childTnLst>
                                </p:cTn>
                              </p:par>
                              <p:par>
                                <p:cTn id="344" presetID="9" presetClass="entr" presetSubtype="0" fill="hold" grpId="0" nodeType="withEffect">
                                  <p:stCondLst>
                                    <p:cond delay="0"/>
                                  </p:stCondLst>
                                  <p:childTnLst>
                                    <p:set>
                                      <p:cBhvr>
                                        <p:cTn id="345" dur="1" fill="hold">
                                          <p:stCondLst>
                                            <p:cond delay="0"/>
                                          </p:stCondLst>
                                        </p:cTn>
                                        <p:tgtEl>
                                          <p:spTgt spid="412"/>
                                        </p:tgtEl>
                                        <p:attrNameLst>
                                          <p:attrName>style.visibility</p:attrName>
                                        </p:attrNameLst>
                                      </p:cBhvr>
                                      <p:to>
                                        <p:strVal val="visible"/>
                                      </p:to>
                                    </p:set>
                                    <p:animEffect transition="in" filter="dissolve">
                                      <p:cBhvr>
                                        <p:cTn id="346" dur="500"/>
                                        <p:tgtEl>
                                          <p:spTgt spid="412"/>
                                        </p:tgtEl>
                                      </p:cBhvr>
                                    </p:animEffect>
                                  </p:childTnLst>
                                </p:cTn>
                              </p:par>
                              <p:par>
                                <p:cTn id="347" presetID="9" presetClass="entr" presetSubtype="0" fill="hold" grpId="0" nodeType="withEffect">
                                  <p:stCondLst>
                                    <p:cond delay="0"/>
                                  </p:stCondLst>
                                  <p:childTnLst>
                                    <p:set>
                                      <p:cBhvr>
                                        <p:cTn id="348" dur="1" fill="hold">
                                          <p:stCondLst>
                                            <p:cond delay="0"/>
                                          </p:stCondLst>
                                        </p:cTn>
                                        <p:tgtEl>
                                          <p:spTgt spid="413"/>
                                        </p:tgtEl>
                                        <p:attrNameLst>
                                          <p:attrName>style.visibility</p:attrName>
                                        </p:attrNameLst>
                                      </p:cBhvr>
                                      <p:to>
                                        <p:strVal val="visible"/>
                                      </p:to>
                                    </p:set>
                                    <p:animEffect transition="in" filter="dissolve">
                                      <p:cBhvr>
                                        <p:cTn id="349" dur="500"/>
                                        <p:tgtEl>
                                          <p:spTgt spid="413"/>
                                        </p:tgtEl>
                                      </p:cBhvr>
                                    </p:animEffect>
                                  </p:childTnLst>
                                </p:cTn>
                              </p:par>
                              <p:par>
                                <p:cTn id="350" presetID="9" presetClass="entr" presetSubtype="0" fill="hold" grpId="0" nodeType="withEffect">
                                  <p:stCondLst>
                                    <p:cond delay="0"/>
                                  </p:stCondLst>
                                  <p:childTnLst>
                                    <p:set>
                                      <p:cBhvr>
                                        <p:cTn id="351" dur="1" fill="hold">
                                          <p:stCondLst>
                                            <p:cond delay="0"/>
                                          </p:stCondLst>
                                        </p:cTn>
                                        <p:tgtEl>
                                          <p:spTgt spid="414"/>
                                        </p:tgtEl>
                                        <p:attrNameLst>
                                          <p:attrName>style.visibility</p:attrName>
                                        </p:attrNameLst>
                                      </p:cBhvr>
                                      <p:to>
                                        <p:strVal val="visible"/>
                                      </p:to>
                                    </p:set>
                                    <p:animEffect transition="in" filter="dissolve">
                                      <p:cBhvr>
                                        <p:cTn id="352" dur="500"/>
                                        <p:tgtEl>
                                          <p:spTgt spid="414"/>
                                        </p:tgtEl>
                                      </p:cBhvr>
                                    </p:animEffect>
                                  </p:childTnLst>
                                </p:cTn>
                              </p:par>
                              <p:par>
                                <p:cTn id="353" presetID="9" presetClass="entr" presetSubtype="0" fill="hold" grpId="0" nodeType="withEffect">
                                  <p:stCondLst>
                                    <p:cond delay="0"/>
                                  </p:stCondLst>
                                  <p:childTnLst>
                                    <p:set>
                                      <p:cBhvr>
                                        <p:cTn id="354" dur="1" fill="hold">
                                          <p:stCondLst>
                                            <p:cond delay="0"/>
                                          </p:stCondLst>
                                        </p:cTn>
                                        <p:tgtEl>
                                          <p:spTgt spid="415"/>
                                        </p:tgtEl>
                                        <p:attrNameLst>
                                          <p:attrName>style.visibility</p:attrName>
                                        </p:attrNameLst>
                                      </p:cBhvr>
                                      <p:to>
                                        <p:strVal val="visible"/>
                                      </p:to>
                                    </p:set>
                                    <p:animEffect transition="in" filter="dissolve">
                                      <p:cBhvr>
                                        <p:cTn id="355" dur="500"/>
                                        <p:tgtEl>
                                          <p:spTgt spid="415"/>
                                        </p:tgtEl>
                                      </p:cBhvr>
                                    </p:animEffect>
                                  </p:childTnLst>
                                </p:cTn>
                              </p:par>
                              <p:par>
                                <p:cTn id="356" presetID="9" presetClass="entr" presetSubtype="0" fill="hold" grpId="0" nodeType="withEffect">
                                  <p:stCondLst>
                                    <p:cond delay="0"/>
                                  </p:stCondLst>
                                  <p:childTnLst>
                                    <p:set>
                                      <p:cBhvr>
                                        <p:cTn id="357" dur="1" fill="hold">
                                          <p:stCondLst>
                                            <p:cond delay="0"/>
                                          </p:stCondLst>
                                        </p:cTn>
                                        <p:tgtEl>
                                          <p:spTgt spid="416"/>
                                        </p:tgtEl>
                                        <p:attrNameLst>
                                          <p:attrName>style.visibility</p:attrName>
                                        </p:attrNameLst>
                                      </p:cBhvr>
                                      <p:to>
                                        <p:strVal val="visible"/>
                                      </p:to>
                                    </p:set>
                                    <p:animEffect transition="in" filter="dissolve">
                                      <p:cBhvr>
                                        <p:cTn id="358" dur="500"/>
                                        <p:tgtEl>
                                          <p:spTgt spid="416"/>
                                        </p:tgtEl>
                                      </p:cBhvr>
                                    </p:animEffect>
                                  </p:childTnLst>
                                </p:cTn>
                              </p:par>
                              <p:par>
                                <p:cTn id="359" presetID="9" presetClass="entr" presetSubtype="0" fill="hold" grpId="0" nodeType="withEffect">
                                  <p:stCondLst>
                                    <p:cond delay="0"/>
                                  </p:stCondLst>
                                  <p:childTnLst>
                                    <p:set>
                                      <p:cBhvr>
                                        <p:cTn id="360" dur="1" fill="hold">
                                          <p:stCondLst>
                                            <p:cond delay="0"/>
                                          </p:stCondLst>
                                        </p:cTn>
                                        <p:tgtEl>
                                          <p:spTgt spid="417"/>
                                        </p:tgtEl>
                                        <p:attrNameLst>
                                          <p:attrName>style.visibility</p:attrName>
                                        </p:attrNameLst>
                                      </p:cBhvr>
                                      <p:to>
                                        <p:strVal val="visible"/>
                                      </p:to>
                                    </p:set>
                                    <p:animEffect transition="in" filter="dissolve">
                                      <p:cBhvr>
                                        <p:cTn id="361" dur="500"/>
                                        <p:tgtEl>
                                          <p:spTgt spid="417"/>
                                        </p:tgtEl>
                                      </p:cBhvr>
                                    </p:animEffect>
                                  </p:childTnLst>
                                </p:cTn>
                              </p:par>
                              <p:par>
                                <p:cTn id="362" presetID="9" presetClass="entr" presetSubtype="0" fill="hold" grpId="0" nodeType="withEffect">
                                  <p:stCondLst>
                                    <p:cond delay="0"/>
                                  </p:stCondLst>
                                  <p:childTnLst>
                                    <p:set>
                                      <p:cBhvr>
                                        <p:cTn id="363" dur="1" fill="hold">
                                          <p:stCondLst>
                                            <p:cond delay="0"/>
                                          </p:stCondLst>
                                        </p:cTn>
                                        <p:tgtEl>
                                          <p:spTgt spid="418"/>
                                        </p:tgtEl>
                                        <p:attrNameLst>
                                          <p:attrName>style.visibility</p:attrName>
                                        </p:attrNameLst>
                                      </p:cBhvr>
                                      <p:to>
                                        <p:strVal val="visible"/>
                                      </p:to>
                                    </p:set>
                                    <p:animEffect transition="in" filter="dissolve">
                                      <p:cBhvr>
                                        <p:cTn id="364" dur="500"/>
                                        <p:tgtEl>
                                          <p:spTgt spid="418"/>
                                        </p:tgtEl>
                                      </p:cBhvr>
                                    </p:animEffect>
                                  </p:childTnLst>
                                </p:cTn>
                              </p:par>
                              <p:par>
                                <p:cTn id="365" presetID="9" presetClass="entr" presetSubtype="0" fill="hold" grpId="0" nodeType="withEffect">
                                  <p:stCondLst>
                                    <p:cond delay="0"/>
                                  </p:stCondLst>
                                  <p:childTnLst>
                                    <p:set>
                                      <p:cBhvr>
                                        <p:cTn id="366" dur="1" fill="hold">
                                          <p:stCondLst>
                                            <p:cond delay="0"/>
                                          </p:stCondLst>
                                        </p:cTn>
                                        <p:tgtEl>
                                          <p:spTgt spid="419"/>
                                        </p:tgtEl>
                                        <p:attrNameLst>
                                          <p:attrName>style.visibility</p:attrName>
                                        </p:attrNameLst>
                                      </p:cBhvr>
                                      <p:to>
                                        <p:strVal val="visible"/>
                                      </p:to>
                                    </p:set>
                                    <p:animEffect transition="in" filter="dissolve">
                                      <p:cBhvr>
                                        <p:cTn id="367" dur="500"/>
                                        <p:tgtEl>
                                          <p:spTgt spid="419"/>
                                        </p:tgtEl>
                                      </p:cBhvr>
                                    </p:animEffect>
                                  </p:childTnLst>
                                </p:cTn>
                              </p:par>
                              <p:par>
                                <p:cTn id="368" presetID="9" presetClass="entr" presetSubtype="0" fill="hold" grpId="0" nodeType="withEffect">
                                  <p:stCondLst>
                                    <p:cond delay="0"/>
                                  </p:stCondLst>
                                  <p:childTnLst>
                                    <p:set>
                                      <p:cBhvr>
                                        <p:cTn id="369" dur="1" fill="hold">
                                          <p:stCondLst>
                                            <p:cond delay="0"/>
                                          </p:stCondLst>
                                        </p:cTn>
                                        <p:tgtEl>
                                          <p:spTgt spid="420"/>
                                        </p:tgtEl>
                                        <p:attrNameLst>
                                          <p:attrName>style.visibility</p:attrName>
                                        </p:attrNameLst>
                                      </p:cBhvr>
                                      <p:to>
                                        <p:strVal val="visible"/>
                                      </p:to>
                                    </p:set>
                                    <p:animEffect transition="in" filter="dissolve">
                                      <p:cBhvr>
                                        <p:cTn id="370" dur="500"/>
                                        <p:tgtEl>
                                          <p:spTgt spid="420"/>
                                        </p:tgtEl>
                                      </p:cBhvr>
                                    </p:animEffect>
                                  </p:childTnLst>
                                </p:cTn>
                              </p:par>
                              <p:par>
                                <p:cTn id="371" presetID="9" presetClass="entr" presetSubtype="0" fill="hold" grpId="0" nodeType="withEffect">
                                  <p:stCondLst>
                                    <p:cond delay="0"/>
                                  </p:stCondLst>
                                  <p:childTnLst>
                                    <p:set>
                                      <p:cBhvr>
                                        <p:cTn id="372" dur="1" fill="hold">
                                          <p:stCondLst>
                                            <p:cond delay="0"/>
                                          </p:stCondLst>
                                        </p:cTn>
                                        <p:tgtEl>
                                          <p:spTgt spid="421"/>
                                        </p:tgtEl>
                                        <p:attrNameLst>
                                          <p:attrName>style.visibility</p:attrName>
                                        </p:attrNameLst>
                                      </p:cBhvr>
                                      <p:to>
                                        <p:strVal val="visible"/>
                                      </p:to>
                                    </p:set>
                                    <p:animEffect transition="in" filter="dissolve">
                                      <p:cBhvr>
                                        <p:cTn id="373" dur="500"/>
                                        <p:tgtEl>
                                          <p:spTgt spid="421"/>
                                        </p:tgtEl>
                                      </p:cBhvr>
                                    </p:animEffect>
                                  </p:childTnLst>
                                </p:cTn>
                              </p:par>
                              <p:par>
                                <p:cTn id="374" presetID="9" presetClass="entr" presetSubtype="0" fill="hold" grpId="0" nodeType="withEffect">
                                  <p:stCondLst>
                                    <p:cond delay="0"/>
                                  </p:stCondLst>
                                  <p:childTnLst>
                                    <p:set>
                                      <p:cBhvr>
                                        <p:cTn id="375" dur="1" fill="hold">
                                          <p:stCondLst>
                                            <p:cond delay="0"/>
                                          </p:stCondLst>
                                        </p:cTn>
                                        <p:tgtEl>
                                          <p:spTgt spid="422"/>
                                        </p:tgtEl>
                                        <p:attrNameLst>
                                          <p:attrName>style.visibility</p:attrName>
                                        </p:attrNameLst>
                                      </p:cBhvr>
                                      <p:to>
                                        <p:strVal val="visible"/>
                                      </p:to>
                                    </p:set>
                                    <p:animEffect transition="in" filter="dissolve">
                                      <p:cBhvr>
                                        <p:cTn id="376" dur="500"/>
                                        <p:tgtEl>
                                          <p:spTgt spid="422"/>
                                        </p:tgtEl>
                                      </p:cBhvr>
                                    </p:animEffect>
                                  </p:childTnLst>
                                </p:cTn>
                              </p:par>
                              <p:par>
                                <p:cTn id="377" presetID="9" presetClass="entr" presetSubtype="0" fill="hold" grpId="0" nodeType="withEffect">
                                  <p:stCondLst>
                                    <p:cond delay="0"/>
                                  </p:stCondLst>
                                  <p:childTnLst>
                                    <p:set>
                                      <p:cBhvr>
                                        <p:cTn id="378" dur="1" fill="hold">
                                          <p:stCondLst>
                                            <p:cond delay="0"/>
                                          </p:stCondLst>
                                        </p:cTn>
                                        <p:tgtEl>
                                          <p:spTgt spid="423"/>
                                        </p:tgtEl>
                                        <p:attrNameLst>
                                          <p:attrName>style.visibility</p:attrName>
                                        </p:attrNameLst>
                                      </p:cBhvr>
                                      <p:to>
                                        <p:strVal val="visible"/>
                                      </p:to>
                                    </p:set>
                                    <p:animEffect transition="in" filter="dissolve">
                                      <p:cBhvr>
                                        <p:cTn id="379" dur="500"/>
                                        <p:tgtEl>
                                          <p:spTgt spid="423"/>
                                        </p:tgtEl>
                                      </p:cBhvr>
                                    </p:animEffect>
                                  </p:childTnLst>
                                </p:cTn>
                              </p:par>
                              <p:par>
                                <p:cTn id="380" presetID="9" presetClass="entr" presetSubtype="0" fill="hold" grpId="0" nodeType="withEffect">
                                  <p:stCondLst>
                                    <p:cond delay="0"/>
                                  </p:stCondLst>
                                  <p:childTnLst>
                                    <p:set>
                                      <p:cBhvr>
                                        <p:cTn id="381" dur="1" fill="hold">
                                          <p:stCondLst>
                                            <p:cond delay="0"/>
                                          </p:stCondLst>
                                        </p:cTn>
                                        <p:tgtEl>
                                          <p:spTgt spid="424"/>
                                        </p:tgtEl>
                                        <p:attrNameLst>
                                          <p:attrName>style.visibility</p:attrName>
                                        </p:attrNameLst>
                                      </p:cBhvr>
                                      <p:to>
                                        <p:strVal val="visible"/>
                                      </p:to>
                                    </p:set>
                                    <p:animEffect transition="in" filter="dissolve">
                                      <p:cBhvr>
                                        <p:cTn id="382" dur="500"/>
                                        <p:tgtEl>
                                          <p:spTgt spid="424"/>
                                        </p:tgtEl>
                                      </p:cBhvr>
                                    </p:animEffect>
                                  </p:childTnLst>
                                </p:cTn>
                              </p:par>
                              <p:par>
                                <p:cTn id="383" presetID="9" presetClass="entr" presetSubtype="0" fill="hold" grpId="0" nodeType="withEffect">
                                  <p:stCondLst>
                                    <p:cond delay="0"/>
                                  </p:stCondLst>
                                  <p:childTnLst>
                                    <p:set>
                                      <p:cBhvr>
                                        <p:cTn id="384" dur="1" fill="hold">
                                          <p:stCondLst>
                                            <p:cond delay="0"/>
                                          </p:stCondLst>
                                        </p:cTn>
                                        <p:tgtEl>
                                          <p:spTgt spid="425"/>
                                        </p:tgtEl>
                                        <p:attrNameLst>
                                          <p:attrName>style.visibility</p:attrName>
                                        </p:attrNameLst>
                                      </p:cBhvr>
                                      <p:to>
                                        <p:strVal val="visible"/>
                                      </p:to>
                                    </p:set>
                                    <p:animEffect transition="in" filter="dissolve">
                                      <p:cBhvr>
                                        <p:cTn id="385" dur="500"/>
                                        <p:tgtEl>
                                          <p:spTgt spid="425"/>
                                        </p:tgtEl>
                                      </p:cBhvr>
                                    </p:animEffect>
                                  </p:childTnLst>
                                </p:cTn>
                              </p:par>
                              <p:par>
                                <p:cTn id="386" presetID="9" presetClass="entr" presetSubtype="0" fill="hold" grpId="0" nodeType="withEffect">
                                  <p:stCondLst>
                                    <p:cond delay="0"/>
                                  </p:stCondLst>
                                  <p:childTnLst>
                                    <p:set>
                                      <p:cBhvr>
                                        <p:cTn id="387" dur="1" fill="hold">
                                          <p:stCondLst>
                                            <p:cond delay="0"/>
                                          </p:stCondLst>
                                        </p:cTn>
                                        <p:tgtEl>
                                          <p:spTgt spid="426"/>
                                        </p:tgtEl>
                                        <p:attrNameLst>
                                          <p:attrName>style.visibility</p:attrName>
                                        </p:attrNameLst>
                                      </p:cBhvr>
                                      <p:to>
                                        <p:strVal val="visible"/>
                                      </p:to>
                                    </p:set>
                                    <p:animEffect transition="in" filter="dissolve">
                                      <p:cBhvr>
                                        <p:cTn id="388" dur="500"/>
                                        <p:tgtEl>
                                          <p:spTgt spid="426"/>
                                        </p:tgtEl>
                                      </p:cBhvr>
                                    </p:animEffect>
                                  </p:childTnLst>
                                </p:cTn>
                              </p:par>
                              <p:par>
                                <p:cTn id="389" presetID="9" presetClass="entr" presetSubtype="0" fill="hold" grpId="0" nodeType="withEffect">
                                  <p:stCondLst>
                                    <p:cond delay="0"/>
                                  </p:stCondLst>
                                  <p:childTnLst>
                                    <p:set>
                                      <p:cBhvr>
                                        <p:cTn id="390" dur="1" fill="hold">
                                          <p:stCondLst>
                                            <p:cond delay="0"/>
                                          </p:stCondLst>
                                        </p:cTn>
                                        <p:tgtEl>
                                          <p:spTgt spid="427"/>
                                        </p:tgtEl>
                                        <p:attrNameLst>
                                          <p:attrName>style.visibility</p:attrName>
                                        </p:attrNameLst>
                                      </p:cBhvr>
                                      <p:to>
                                        <p:strVal val="visible"/>
                                      </p:to>
                                    </p:set>
                                    <p:animEffect transition="in" filter="dissolve">
                                      <p:cBhvr>
                                        <p:cTn id="391" dur="500"/>
                                        <p:tgtEl>
                                          <p:spTgt spid="427"/>
                                        </p:tgtEl>
                                      </p:cBhvr>
                                    </p:animEffect>
                                  </p:childTnLst>
                                </p:cTn>
                              </p:par>
                              <p:par>
                                <p:cTn id="392" presetID="9" presetClass="entr" presetSubtype="0" fill="hold" grpId="0" nodeType="withEffect">
                                  <p:stCondLst>
                                    <p:cond delay="0"/>
                                  </p:stCondLst>
                                  <p:childTnLst>
                                    <p:set>
                                      <p:cBhvr>
                                        <p:cTn id="393" dur="1" fill="hold">
                                          <p:stCondLst>
                                            <p:cond delay="0"/>
                                          </p:stCondLst>
                                        </p:cTn>
                                        <p:tgtEl>
                                          <p:spTgt spid="428"/>
                                        </p:tgtEl>
                                        <p:attrNameLst>
                                          <p:attrName>style.visibility</p:attrName>
                                        </p:attrNameLst>
                                      </p:cBhvr>
                                      <p:to>
                                        <p:strVal val="visible"/>
                                      </p:to>
                                    </p:set>
                                    <p:animEffect transition="in" filter="dissolve">
                                      <p:cBhvr>
                                        <p:cTn id="394" dur="500"/>
                                        <p:tgtEl>
                                          <p:spTgt spid="428"/>
                                        </p:tgtEl>
                                      </p:cBhvr>
                                    </p:animEffect>
                                  </p:childTnLst>
                                </p:cTn>
                              </p:par>
                              <p:par>
                                <p:cTn id="395" presetID="9" presetClass="entr" presetSubtype="0" fill="hold" grpId="0" nodeType="withEffect">
                                  <p:stCondLst>
                                    <p:cond delay="0"/>
                                  </p:stCondLst>
                                  <p:childTnLst>
                                    <p:set>
                                      <p:cBhvr>
                                        <p:cTn id="396" dur="1" fill="hold">
                                          <p:stCondLst>
                                            <p:cond delay="0"/>
                                          </p:stCondLst>
                                        </p:cTn>
                                        <p:tgtEl>
                                          <p:spTgt spid="429"/>
                                        </p:tgtEl>
                                        <p:attrNameLst>
                                          <p:attrName>style.visibility</p:attrName>
                                        </p:attrNameLst>
                                      </p:cBhvr>
                                      <p:to>
                                        <p:strVal val="visible"/>
                                      </p:to>
                                    </p:set>
                                    <p:animEffect transition="in" filter="dissolve">
                                      <p:cBhvr>
                                        <p:cTn id="397" dur="500"/>
                                        <p:tgtEl>
                                          <p:spTgt spid="429"/>
                                        </p:tgtEl>
                                      </p:cBhvr>
                                    </p:animEffect>
                                  </p:childTnLst>
                                </p:cTn>
                              </p:par>
                              <p:par>
                                <p:cTn id="398" presetID="9" presetClass="entr" presetSubtype="0" fill="hold" grpId="0" nodeType="withEffect">
                                  <p:stCondLst>
                                    <p:cond delay="0"/>
                                  </p:stCondLst>
                                  <p:childTnLst>
                                    <p:set>
                                      <p:cBhvr>
                                        <p:cTn id="399" dur="1" fill="hold">
                                          <p:stCondLst>
                                            <p:cond delay="0"/>
                                          </p:stCondLst>
                                        </p:cTn>
                                        <p:tgtEl>
                                          <p:spTgt spid="430"/>
                                        </p:tgtEl>
                                        <p:attrNameLst>
                                          <p:attrName>style.visibility</p:attrName>
                                        </p:attrNameLst>
                                      </p:cBhvr>
                                      <p:to>
                                        <p:strVal val="visible"/>
                                      </p:to>
                                    </p:set>
                                    <p:animEffect transition="in" filter="dissolve">
                                      <p:cBhvr>
                                        <p:cTn id="400" dur="500"/>
                                        <p:tgtEl>
                                          <p:spTgt spid="430"/>
                                        </p:tgtEl>
                                      </p:cBhvr>
                                    </p:animEffect>
                                  </p:childTnLst>
                                </p:cTn>
                              </p:par>
                              <p:par>
                                <p:cTn id="401" presetID="9" presetClass="entr" presetSubtype="0" fill="hold" grpId="0" nodeType="withEffect">
                                  <p:stCondLst>
                                    <p:cond delay="0"/>
                                  </p:stCondLst>
                                  <p:childTnLst>
                                    <p:set>
                                      <p:cBhvr>
                                        <p:cTn id="402" dur="1" fill="hold">
                                          <p:stCondLst>
                                            <p:cond delay="0"/>
                                          </p:stCondLst>
                                        </p:cTn>
                                        <p:tgtEl>
                                          <p:spTgt spid="431"/>
                                        </p:tgtEl>
                                        <p:attrNameLst>
                                          <p:attrName>style.visibility</p:attrName>
                                        </p:attrNameLst>
                                      </p:cBhvr>
                                      <p:to>
                                        <p:strVal val="visible"/>
                                      </p:to>
                                    </p:set>
                                    <p:animEffect transition="in" filter="dissolve">
                                      <p:cBhvr>
                                        <p:cTn id="403" dur="500"/>
                                        <p:tgtEl>
                                          <p:spTgt spid="431"/>
                                        </p:tgtEl>
                                      </p:cBhvr>
                                    </p:animEffect>
                                  </p:childTnLst>
                                </p:cTn>
                              </p:par>
                              <p:par>
                                <p:cTn id="404" presetID="9" presetClass="entr" presetSubtype="0" fill="hold" grpId="0" nodeType="withEffect">
                                  <p:stCondLst>
                                    <p:cond delay="0"/>
                                  </p:stCondLst>
                                  <p:childTnLst>
                                    <p:set>
                                      <p:cBhvr>
                                        <p:cTn id="405" dur="1" fill="hold">
                                          <p:stCondLst>
                                            <p:cond delay="0"/>
                                          </p:stCondLst>
                                        </p:cTn>
                                        <p:tgtEl>
                                          <p:spTgt spid="432"/>
                                        </p:tgtEl>
                                        <p:attrNameLst>
                                          <p:attrName>style.visibility</p:attrName>
                                        </p:attrNameLst>
                                      </p:cBhvr>
                                      <p:to>
                                        <p:strVal val="visible"/>
                                      </p:to>
                                    </p:set>
                                    <p:animEffect transition="in" filter="dissolve">
                                      <p:cBhvr>
                                        <p:cTn id="406"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362" y="2551837"/>
            <a:ext cx="8305277" cy="1754326"/>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Infectious disease is an enduring, predictable feature of the environment.</a:t>
            </a:r>
            <a:endParaRPr lang="en-US" sz="3600" dirty="0"/>
          </a:p>
        </p:txBody>
      </p:sp>
      <p:sp>
        <p:nvSpPr>
          <p:cNvPr id="3" name="TextBox 2"/>
          <p:cNvSpPr txBox="1"/>
          <p:nvPr/>
        </p:nvSpPr>
        <p:spPr>
          <a:xfrm>
            <a:off x="1943362" y="4306163"/>
            <a:ext cx="2967864" cy="369332"/>
          </a:xfrm>
          <a:prstGeom prst="rect">
            <a:avLst/>
          </a:prstGeom>
          <a:noFill/>
        </p:spPr>
        <p:txBody>
          <a:bodyPr wrap="none" rtlCol="0">
            <a:spAutoFit/>
          </a:bodyPr>
          <a:lstStyle/>
          <a:p>
            <a:r>
              <a:rPr lang="en-US" b="1" dirty="0" smtClean="0">
                <a:solidFill>
                  <a:srgbClr val="00B0F0"/>
                </a:solidFill>
                <a:latin typeface="MS Reference Sans Serif" charset="0"/>
                <a:ea typeface="MS Reference Sans Serif" charset="0"/>
                <a:cs typeface="MS Reference Sans Serif" charset="0"/>
              </a:rPr>
              <a:t>Murray &amp; Schaller, 2015</a:t>
            </a:r>
            <a:endParaRPr lang="en-US" b="1" dirty="0">
              <a:solidFill>
                <a:schemeClr val="bg1"/>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08904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9599" y="2367171"/>
            <a:ext cx="9612803" cy="2123658"/>
          </a:xfrm>
          <a:prstGeom prst="rect">
            <a:avLst/>
          </a:prstGeom>
          <a:noFill/>
        </p:spPr>
        <p:txBody>
          <a:bodyPr wrap="square" rtlCol="0">
            <a:spAutoFit/>
          </a:bodyPr>
          <a:lstStyle/>
          <a:p>
            <a:pPr marL="742950" indent="-742950">
              <a:buFont typeface="+mj-lt"/>
              <a:buAutoNum type="arabicParenR" startAt="3"/>
            </a:pPr>
            <a:r>
              <a:rPr lang="en-US" sz="4400" dirty="0" smtClean="0">
                <a:latin typeface="MS Reference Sans Serif" charset="0"/>
                <a:ea typeface="MS Reference Sans Serif" charset="0"/>
                <a:cs typeface="MS Reference Sans Serif" charset="0"/>
              </a:rPr>
              <a:t>Do these images motivate people to avoid pathogen threats?</a:t>
            </a:r>
            <a:endParaRPr lang="en-US" sz="4400"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27160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8065" y="2339789"/>
            <a:ext cx="2133600" cy="11833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198065" y="537078"/>
            <a:ext cx="2133600" cy="11833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2278564" y="1866983"/>
            <a:ext cx="533400" cy="338554"/>
          </a:xfrm>
          <a:prstGeom prst="rect">
            <a:avLst/>
          </a:prstGeom>
          <a:noFill/>
          <a:ln>
            <a:noFill/>
          </a:ln>
        </p:spPr>
        <p:txBody>
          <a:bodyPr wrap="square" rtlCol="0">
            <a:spAutoFit/>
          </a:bodyPr>
          <a:lstStyle/>
          <a:p>
            <a:r>
              <a:rPr lang="en-US" sz="1600" b="1" i="1" dirty="0" smtClean="0">
                <a:latin typeface="MS Reference Sans Serif" charset="0"/>
                <a:ea typeface="MS Reference Sans Serif" charset="0"/>
                <a:cs typeface="MS Reference Sans Serif" charset="0"/>
              </a:rPr>
              <a:t>a</a:t>
            </a:r>
            <a:r>
              <a:rPr lang="en-US" sz="1600" b="1" i="1" baseline="-25000" dirty="0" smtClean="0">
                <a:latin typeface="MS Reference Sans Serif" charset="0"/>
                <a:ea typeface="MS Reference Sans Serif" charset="0"/>
                <a:cs typeface="MS Reference Sans Serif" charset="0"/>
              </a:rPr>
              <a:t>1</a:t>
            </a:r>
            <a:endParaRPr lang="en-US" sz="1600" b="1" i="1" dirty="0">
              <a:latin typeface="MS Reference Sans Serif" charset="0"/>
              <a:ea typeface="MS Reference Sans Serif" charset="0"/>
              <a:cs typeface="MS Reference Sans Serif" charset="0"/>
            </a:endParaRPr>
          </a:p>
        </p:txBody>
      </p:sp>
      <p:sp>
        <p:nvSpPr>
          <p:cNvPr id="18" name="TextBox 17"/>
          <p:cNvSpPr txBox="1"/>
          <p:nvPr/>
        </p:nvSpPr>
        <p:spPr>
          <a:xfrm>
            <a:off x="4033741" y="2960349"/>
            <a:ext cx="533400" cy="338554"/>
          </a:xfrm>
          <a:prstGeom prst="rect">
            <a:avLst/>
          </a:prstGeom>
          <a:noFill/>
          <a:ln>
            <a:noFill/>
          </a:ln>
        </p:spPr>
        <p:txBody>
          <a:bodyPr wrap="square" rtlCol="0">
            <a:spAutoFit/>
          </a:bodyPr>
          <a:lstStyle/>
          <a:p>
            <a:r>
              <a:rPr lang="en-US" sz="1600" b="1" i="1" dirty="0">
                <a:latin typeface="MS Reference Sans Serif" charset="0"/>
                <a:ea typeface="MS Reference Sans Serif" charset="0"/>
                <a:cs typeface="MS Reference Sans Serif" charset="0"/>
              </a:rPr>
              <a:t>c</a:t>
            </a:r>
            <a:r>
              <a:rPr lang="en-US" sz="1600" b="1" i="1" dirty="0" smtClean="0">
                <a:latin typeface="MS Reference Sans Serif" charset="0"/>
                <a:ea typeface="MS Reference Sans Serif" charset="0"/>
                <a:cs typeface="MS Reference Sans Serif" charset="0"/>
              </a:rPr>
              <a:t>’</a:t>
            </a:r>
            <a:endParaRPr lang="en-US" sz="1600" b="1" i="1" dirty="0">
              <a:latin typeface="MS Reference Sans Serif" charset="0"/>
              <a:ea typeface="MS Reference Sans Serif" charset="0"/>
              <a:cs typeface="MS Reference Sans Serif" charset="0"/>
            </a:endParaRPr>
          </a:p>
        </p:txBody>
      </p:sp>
      <p:sp>
        <p:nvSpPr>
          <p:cNvPr id="16" name="TextBox 15"/>
          <p:cNvSpPr txBox="1"/>
          <p:nvPr/>
        </p:nvSpPr>
        <p:spPr>
          <a:xfrm>
            <a:off x="4033741" y="4199912"/>
            <a:ext cx="533400" cy="338554"/>
          </a:xfrm>
          <a:prstGeom prst="rect">
            <a:avLst/>
          </a:prstGeom>
          <a:noFill/>
          <a:ln>
            <a:noFill/>
          </a:ln>
        </p:spPr>
        <p:txBody>
          <a:bodyPr wrap="square" rtlCol="0">
            <a:spAutoFit/>
          </a:bodyPr>
          <a:lstStyle/>
          <a:p>
            <a:r>
              <a:rPr lang="en-US" sz="1600" b="1" i="1" dirty="0" smtClean="0">
                <a:latin typeface="MS Reference Sans Serif" charset="0"/>
                <a:ea typeface="MS Reference Sans Serif" charset="0"/>
                <a:cs typeface="MS Reference Sans Serif" charset="0"/>
              </a:rPr>
              <a:t>b</a:t>
            </a:r>
            <a:r>
              <a:rPr lang="en-US" sz="1600" b="1" i="1" baseline="-25000" dirty="0">
                <a:latin typeface="MS Reference Sans Serif" charset="0"/>
                <a:ea typeface="MS Reference Sans Serif" charset="0"/>
                <a:cs typeface="MS Reference Sans Serif" charset="0"/>
              </a:rPr>
              <a:t>2</a:t>
            </a:r>
            <a:endParaRPr lang="en-US" sz="1600" b="1" i="1" dirty="0">
              <a:latin typeface="MS Reference Sans Serif" charset="0"/>
              <a:ea typeface="MS Reference Sans Serif" charset="0"/>
              <a:cs typeface="MS Reference Sans Serif" charset="0"/>
            </a:endParaRPr>
          </a:p>
        </p:txBody>
      </p:sp>
      <p:sp>
        <p:nvSpPr>
          <p:cNvPr id="19" name="TextBox 18"/>
          <p:cNvSpPr txBox="1"/>
          <p:nvPr/>
        </p:nvSpPr>
        <p:spPr>
          <a:xfrm>
            <a:off x="6499937" y="6212934"/>
            <a:ext cx="4302524" cy="369332"/>
          </a:xfrm>
          <a:prstGeom prst="rect">
            <a:avLst/>
          </a:prstGeom>
          <a:noFill/>
          <a:ln>
            <a:noFill/>
          </a:ln>
        </p:spPr>
        <p:txBody>
          <a:bodyPr wrap="none" rtlCol="0">
            <a:spAutoFit/>
          </a:bodyPr>
          <a:lstStyle/>
          <a:p>
            <a:r>
              <a:rPr lang="nl-NL" b="1" dirty="0" smtClean="0">
                <a:latin typeface="MS Reference Sans Serif" charset="0"/>
                <a:ea typeface="MS Reference Sans Serif" charset="0"/>
                <a:cs typeface="MS Reference Sans Serif" charset="0"/>
              </a:rPr>
              <a:t>Model fit </a:t>
            </a:r>
            <a:r>
              <a:rPr lang="nl-NL" b="1" dirty="0" err="1" smtClean="0">
                <a:latin typeface="MS Reference Sans Serif" charset="0"/>
                <a:ea typeface="MS Reference Sans Serif" charset="0"/>
                <a:cs typeface="MS Reference Sans Serif" charset="0"/>
              </a:rPr>
              <a:t>with</a:t>
            </a:r>
            <a:r>
              <a:rPr lang="nl-NL" b="1" dirty="0" smtClean="0">
                <a:latin typeface="MS Reference Sans Serif" charset="0"/>
                <a:ea typeface="MS Reference Sans Serif" charset="0"/>
                <a:cs typeface="MS Reference Sans Serif" charset="0"/>
              </a:rPr>
              <a:t> </a:t>
            </a:r>
            <a:r>
              <a:rPr lang="nl-NL" b="1" i="1" dirty="0" err="1" smtClean="0">
                <a:latin typeface="MS Reference Sans Serif" charset="0"/>
                <a:ea typeface="MS Reference Sans Serif" charset="0"/>
                <a:cs typeface="MS Reference Sans Serif" charset="0"/>
              </a:rPr>
              <a:t>lavaan</a:t>
            </a:r>
            <a:r>
              <a:rPr lang="nl-NL" b="1" dirty="0" smtClean="0">
                <a:latin typeface="MS Reference Sans Serif" charset="0"/>
                <a:ea typeface="MS Reference Sans Serif" charset="0"/>
                <a:cs typeface="MS Reference Sans Serif" charset="0"/>
              </a:rPr>
              <a:t> </a:t>
            </a:r>
            <a:r>
              <a:rPr lang="nl-NL" b="1" dirty="0" err="1" smtClean="0">
                <a:solidFill>
                  <a:srgbClr val="00B0F0"/>
                </a:solidFill>
                <a:latin typeface="MS Reference Sans Serif" charset="0"/>
                <a:ea typeface="MS Reference Sans Serif" charset="0"/>
                <a:cs typeface="MS Reference Sans Serif" charset="0"/>
              </a:rPr>
              <a:t>Rosseel</a:t>
            </a:r>
            <a:r>
              <a:rPr lang="nl-NL" b="1" dirty="0" smtClean="0">
                <a:solidFill>
                  <a:srgbClr val="00B0F0"/>
                </a:solidFill>
                <a:latin typeface="MS Reference Sans Serif" charset="0"/>
                <a:ea typeface="MS Reference Sans Serif" charset="0"/>
                <a:cs typeface="MS Reference Sans Serif" charset="0"/>
              </a:rPr>
              <a:t>, 2012</a:t>
            </a:r>
            <a:endParaRPr lang="en-US" b="1" dirty="0">
              <a:latin typeface="MS Reference Sans Serif" charset="0"/>
              <a:ea typeface="MS Reference Sans Serif" charset="0"/>
              <a:cs typeface="MS Reference Sans Serif" charset="0"/>
            </a:endParaRPr>
          </a:p>
        </p:txBody>
      </p:sp>
      <p:sp>
        <p:nvSpPr>
          <p:cNvPr id="28" name="Rectangle 27"/>
          <p:cNvSpPr/>
          <p:nvPr/>
        </p:nvSpPr>
        <p:spPr>
          <a:xfrm>
            <a:off x="1198065" y="4148704"/>
            <a:ext cx="2133600" cy="11833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4033741" y="1300532"/>
            <a:ext cx="533400" cy="338554"/>
          </a:xfrm>
          <a:prstGeom prst="rect">
            <a:avLst/>
          </a:prstGeom>
          <a:noFill/>
          <a:ln>
            <a:noFill/>
          </a:ln>
        </p:spPr>
        <p:txBody>
          <a:bodyPr wrap="square" rtlCol="0">
            <a:spAutoFit/>
          </a:bodyPr>
          <a:lstStyle/>
          <a:p>
            <a:r>
              <a:rPr lang="en-US" sz="1600" b="1" i="1" dirty="0" smtClean="0">
                <a:latin typeface="MS Reference Sans Serif" charset="0"/>
                <a:ea typeface="MS Reference Sans Serif" charset="0"/>
                <a:cs typeface="MS Reference Sans Serif" charset="0"/>
              </a:rPr>
              <a:t>b</a:t>
            </a:r>
            <a:r>
              <a:rPr lang="en-US" sz="1600" b="1" i="1" baseline="-25000" dirty="0">
                <a:latin typeface="MS Reference Sans Serif" charset="0"/>
                <a:ea typeface="MS Reference Sans Serif" charset="0"/>
                <a:cs typeface="MS Reference Sans Serif" charset="0"/>
              </a:rPr>
              <a:t>1</a:t>
            </a:r>
            <a:endParaRPr lang="en-US" sz="1600" b="1" i="1" dirty="0">
              <a:latin typeface="MS Reference Sans Serif" charset="0"/>
              <a:ea typeface="MS Reference Sans Serif" charset="0"/>
              <a:cs typeface="MS Reference Sans Serif" charset="0"/>
            </a:endParaRPr>
          </a:p>
        </p:txBody>
      </p:sp>
      <p:sp>
        <p:nvSpPr>
          <p:cNvPr id="31" name="TextBox 30"/>
          <p:cNvSpPr txBox="1"/>
          <p:nvPr/>
        </p:nvSpPr>
        <p:spPr>
          <a:xfrm>
            <a:off x="2278564" y="3622357"/>
            <a:ext cx="533400" cy="338554"/>
          </a:xfrm>
          <a:prstGeom prst="rect">
            <a:avLst/>
          </a:prstGeom>
          <a:noFill/>
          <a:ln>
            <a:noFill/>
          </a:ln>
        </p:spPr>
        <p:txBody>
          <a:bodyPr wrap="square" rtlCol="0">
            <a:spAutoFit/>
          </a:bodyPr>
          <a:lstStyle/>
          <a:p>
            <a:r>
              <a:rPr lang="en-US" sz="1600" b="1" i="1" dirty="0" smtClean="0">
                <a:latin typeface="MS Reference Sans Serif" charset="0"/>
                <a:ea typeface="MS Reference Sans Serif" charset="0"/>
                <a:cs typeface="MS Reference Sans Serif" charset="0"/>
              </a:rPr>
              <a:t>a</a:t>
            </a:r>
            <a:r>
              <a:rPr lang="en-US" sz="1600" b="1" i="1" baseline="-25000" dirty="0" smtClean="0">
                <a:latin typeface="MS Reference Sans Serif" charset="0"/>
                <a:ea typeface="MS Reference Sans Serif" charset="0"/>
                <a:cs typeface="MS Reference Sans Serif" charset="0"/>
              </a:rPr>
              <a:t>2</a:t>
            </a:r>
            <a:endParaRPr lang="en-US" sz="1600" b="1" i="1" dirty="0">
              <a:latin typeface="MS Reference Sans Serif" charset="0"/>
              <a:ea typeface="MS Reference Sans Serif" charset="0"/>
              <a:cs typeface="MS Reference Sans Serif" charset="0"/>
            </a:endParaRPr>
          </a:p>
        </p:txBody>
      </p:sp>
      <p:sp>
        <p:nvSpPr>
          <p:cNvPr id="875" name="Oval 874"/>
          <p:cNvSpPr/>
          <p:nvPr/>
        </p:nvSpPr>
        <p:spPr>
          <a:xfrm>
            <a:off x="5828923" y="2016367"/>
            <a:ext cx="1828800" cy="1828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p:cNvSpPr/>
          <p:nvPr/>
        </p:nvSpPr>
        <p:spPr>
          <a:xfrm>
            <a:off x="8577599" y="1720419"/>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8" name="Rectangle 877"/>
          <p:cNvSpPr/>
          <p:nvPr/>
        </p:nvSpPr>
        <p:spPr>
          <a:xfrm>
            <a:off x="8577599" y="3244058"/>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89" name="Straight Arrow Connector 888"/>
          <p:cNvCxnSpPr>
            <a:stCxn id="7" idx="0"/>
            <a:endCxn id="9" idx="2"/>
          </p:cNvCxnSpPr>
          <p:nvPr/>
        </p:nvCxnSpPr>
        <p:spPr>
          <a:xfrm flipV="1">
            <a:off x="2264865" y="1720419"/>
            <a:ext cx="0" cy="6193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2" name="Straight Arrow Connector 891"/>
          <p:cNvCxnSpPr>
            <a:stCxn id="7" idx="2"/>
            <a:endCxn id="28" idx="0"/>
          </p:cNvCxnSpPr>
          <p:nvPr/>
        </p:nvCxnSpPr>
        <p:spPr>
          <a:xfrm>
            <a:off x="2264865" y="3523130"/>
            <a:ext cx="0" cy="6255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Curved Connector 898"/>
          <p:cNvCxnSpPr>
            <a:stCxn id="9" idx="1"/>
            <a:endCxn id="28" idx="1"/>
          </p:cNvCxnSpPr>
          <p:nvPr/>
        </p:nvCxnSpPr>
        <p:spPr>
          <a:xfrm rot="10800000" flipV="1">
            <a:off x="1198065" y="1128749"/>
            <a:ext cx="12700" cy="3611626"/>
          </a:xfrm>
          <a:prstGeom prst="curvedConnector3">
            <a:avLst>
              <a:gd name="adj1" fmla="val 792537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p:cNvCxnSpPr>
            <a:stCxn id="7" idx="3"/>
            <a:endCxn id="875" idx="2"/>
          </p:cNvCxnSpPr>
          <p:nvPr/>
        </p:nvCxnSpPr>
        <p:spPr>
          <a:xfrm flipV="1">
            <a:off x="3331665" y="2930767"/>
            <a:ext cx="2497258" cy="6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p:cNvCxnSpPr>
            <a:stCxn id="28" idx="3"/>
            <a:endCxn id="875" idx="2"/>
          </p:cNvCxnSpPr>
          <p:nvPr/>
        </p:nvCxnSpPr>
        <p:spPr>
          <a:xfrm flipV="1">
            <a:off x="3331665" y="2930767"/>
            <a:ext cx="2497258" cy="180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p:cNvCxnSpPr>
            <a:stCxn id="9" idx="3"/>
            <a:endCxn id="875" idx="2"/>
          </p:cNvCxnSpPr>
          <p:nvPr/>
        </p:nvCxnSpPr>
        <p:spPr>
          <a:xfrm>
            <a:off x="3331665" y="1128749"/>
            <a:ext cx="2497258" cy="18020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5" name="Straight Arrow Connector 914"/>
          <p:cNvCxnSpPr>
            <a:stCxn id="875" idx="6"/>
            <a:endCxn id="876" idx="1"/>
          </p:cNvCxnSpPr>
          <p:nvPr/>
        </p:nvCxnSpPr>
        <p:spPr>
          <a:xfrm>
            <a:off x="7657723" y="2930767"/>
            <a:ext cx="919876" cy="8749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8" name="Straight Arrow Connector 917"/>
          <p:cNvCxnSpPr>
            <a:stCxn id="875" idx="6"/>
            <a:endCxn id="877" idx="1"/>
          </p:cNvCxnSpPr>
          <p:nvPr/>
        </p:nvCxnSpPr>
        <p:spPr>
          <a:xfrm flipV="1">
            <a:off x="7657723" y="2177619"/>
            <a:ext cx="919876" cy="753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8" name="TextBox 927"/>
          <p:cNvSpPr txBox="1"/>
          <p:nvPr/>
        </p:nvSpPr>
        <p:spPr>
          <a:xfrm>
            <a:off x="4033741" y="2540095"/>
            <a:ext cx="533400" cy="338554"/>
          </a:xfrm>
          <a:prstGeom prst="rect">
            <a:avLst/>
          </a:prstGeom>
          <a:noFill/>
          <a:ln>
            <a:noFill/>
          </a:ln>
        </p:spPr>
        <p:txBody>
          <a:bodyPr wrap="square" rtlCol="0">
            <a:spAutoFit/>
          </a:bodyPr>
          <a:lstStyle/>
          <a:p>
            <a:r>
              <a:rPr lang="en-US" sz="1600" b="1" i="1" dirty="0" smtClean="0">
                <a:latin typeface="MS Reference Sans Serif" charset="0"/>
                <a:ea typeface="MS Reference Sans Serif" charset="0"/>
                <a:cs typeface="MS Reference Sans Serif" charset="0"/>
              </a:rPr>
              <a:t>c</a:t>
            </a:r>
            <a:endParaRPr lang="en-US" sz="1600" b="1" i="1" dirty="0">
              <a:latin typeface="MS Reference Sans Serif" charset="0"/>
              <a:ea typeface="MS Reference Sans Serif" charset="0"/>
              <a:cs typeface="MS Reference Sans Serif" charset="0"/>
            </a:endParaRPr>
          </a:p>
        </p:txBody>
      </p:sp>
      <p:sp>
        <p:nvSpPr>
          <p:cNvPr id="929" name="TextBox 928"/>
          <p:cNvSpPr txBox="1"/>
          <p:nvPr/>
        </p:nvSpPr>
        <p:spPr>
          <a:xfrm>
            <a:off x="1488810" y="94464"/>
            <a:ext cx="1552107" cy="369332"/>
          </a:xfrm>
          <a:prstGeom prst="rect">
            <a:avLst/>
          </a:prstGeom>
          <a:noFill/>
          <a:ln>
            <a:noFill/>
          </a:ln>
        </p:spPr>
        <p:txBody>
          <a:bodyPr wrap="square" rtlCol="0">
            <a:spAutoFit/>
          </a:bodyPr>
          <a:lstStyle/>
          <a:p>
            <a:pPr algn="ctr"/>
            <a:r>
              <a:rPr lang="en-US" b="1" dirty="0" smtClean="0">
                <a:solidFill>
                  <a:srgbClr val="FFFF00"/>
                </a:solidFill>
                <a:latin typeface="MS Reference Sans Serif" charset="0"/>
                <a:ea typeface="MS Reference Sans Serif" charset="0"/>
                <a:cs typeface="MS Reference Sans Serif" charset="0"/>
              </a:rPr>
              <a:t>Mediator 1</a:t>
            </a:r>
            <a:endParaRPr lang="en-US" b="1" dirty="0">
              <a:solidFill>
                <a:srgbClr val="FFFF00"/>
              </a:solidFill>
              <a:latin typeface="MS Reference Sans Serif" charset="0"/>
              <a:ea typeface="MS Reference Sans Serif" charset="0"/>
              <a:cs typeface="MS Reference Sans Serif" charset="0"/>
            </a:endParaRPr>
          </a:p>
        </p:txBody>
      </p:sp>
      <p:sp>
        <p:nvSpPr>
          <p:cNvPr id="930" name="TextBox 929"/>
          <p:cNvSpPr txBox="1"/>
          <p:nvPr/>
        </p:nvSpPr>
        <p:spPr>
          <a:xfrm>
            <a:off x="1488810" y="5376523"/>
            <a:ext cx="1552107" cy="369332"/>
          </a:xfrm>
          <a:prstGeom prst="rect">
            <a:avLst/>
          </a:prstGeom>
          <a:noFill/>
          <a:ln>
            <a:noFill/>
          </a:ln>
        </p:spPr>
        <p:txBody>
          <a:bodyPr wrap="square" rtlCol="0">
            <a:spAutoFit/>
          </a:bodyPr>
          <a:lstStyle/>
          <a:p>
            <a:pPr algn="ctr"/>
            <a:r>
              <a:rPr lang="en-US" b="1" smtClean="0">
                <a:solidFill>
                  <a:srgbClr val="FFFF00"/>
                </a:solidFill>
                <a:latin typeface="MS Reference Sans Serif" charset="0"/>
                <a:ea typeface="MS Reference Sans Serif" charset="0"/>
                <a:cs typeface="MS Reference Sans Serif" charset="0"/>
              </a:rPr>
              <a:t>Mediator 2</a:t>
            </a:r>
            <a:endParaRPr lang="en-US" b="1" dirty="0">
              <a:solidFill>
                <a:srgbClr val="FFFF00"/>
              </a:solidFill>
              <a:latin typeface="MS Reference Sans Serif" charset="0"/>
              <a:ea typeface="MS Reference Sans Serif" charset="0"/>
              <a:cs typeface="MS Reference Sans Serif" charset="0"/>
            </a:endParaRPr>
          </a:p>
        </p:txBody>
      </p:sp>
      <p:sp>
        <p:nvSpPr>
          <p:cNvPr id="933" name="TextBox 932"/>
          <p:cNvSpPr txBox="1"/>
          <p:nvPr/>
        </p:nvSpPr>
        <p:spPr>
          <a:xfrm>
            <a:off x="5522148" y="4006419"/>
            <a:ext cx="2442350" cy="369332"/>
          </a:xfrm>
          <a:prstGeom prst="rect">
            <a:avLst/>
          </a:prstGeom>
          <a:noFill/>
          <a:ln>
            <a:noFill/>
          </a:ln>
        </p:spPr>
        <p:txBody>
          <a:bodyPr wrap="square" rtlCol="0">
            <a:spAutoFit/>
          </a:bodyPr>
          <a:lstStyle/>
          <a:p>
            <a:pPr algn="ctr"/>
            <a:r>
              <a:rPr lang="en-US" b="1" smtClean="0">
                <a:solidFill>
                  <a:srgbClr val="FFFF00"/>
                </a:solidFill>
                <a:latin typeface="MS Reference Sans Serif" charset="0"/>
                <a:ea typeface="MS Reference Sans Serif" charset="0"/>
                <a:cs typeface="MS Reference Sans Serif" charset="0"/>
              </a:rPr>
              <a:t>Latent DV</a:t>
            </a:r>
            <a:endParaRPr lang="en-US" b="1" dirty="0">
              <a:solidFill>
                <a:srgbClr val="FFFF00"/>
              </a:solidFill>
              <a:latin typeface="MS Reference Sans Serif" charset="0"/>
              <a:ea typeface="MS Reference Sans Serif" charset="0"/>
              <a:cs typeface="MS Reference Sans Serif" charset="0"/>
            </a:endParaRPr>
          </a:p>
        </p:txBody>
      </p:sp>
      <p:sp>
        <p:nvSpPr>
          <p:cNvPr id="11" name="TextBox 10"/>
          <p:cNvSpPr txBox="1"/>
          <p:nvPr/>
        </p:nvSpPr>
        <p:spPr>
          <a:xfrm>
            <a:off x="6116731" y="2688250"/>
            <a:ext cx="1253184" cy="338554"/>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Avoidance</a:t>
            </a:r>
            <a:endParaRPr lang="en-US" sz="1600" b="1" dirty="0">
              <a:latin typeface="MS Reference Sans Serif" charset="0"/>
              <a:ea typeface="MS Reference Sans Serif" charset="0"/>
              <a:cs typeface="MS Reference Sans Serif" charset="0"/>
            </a:endParaRPr>
          </a:p>
        </p:txBody>
      </p:sp>
      <p:sp>
        <p:nvSpPr>
          <p:cNvPr id="867" name="Rectangle 866"/>
          <p:cNvSpPr/>
          <p:nvPr/>
        </p:nvSpPr>
        <p:spPr>
          <a:xfrm>
            <a:off x="6499937" y="5037123"/>
            <a:ext cx="6096000" cy="1200329"/>
          </a:xfrm>
          <a:prstGeom prst="rect">
            <a:avLst/>
          </a:prstGeom>
        </p:spPr>
        <p:txBody>
          <a:bodyPr>
            <a:spAutoFit/>
          </a:bodyPr>
          <a:lstStyle/>
          <a:p>
            <a:r>
              <a:rPr lang="en-US" b="1" i="1" dirty="0" smtClean="0">
                <a:latin typeface="MS Reference Sans Serif" charset="0"/>
                <a:ea typeface="MS Reference Sans Serif" charset="0"/>
                <a:cs typeface="MS Reference Sans Serif" charset="0"/>
              </a:rPr>
              <a:t>χ</a:t>
            </a:r>
            <a:r>
              <a:rPr lang="en-US" b="1" baseline="30000" dirty="0" smtClean="0">
                <a:latin typeface="MS Reference Sans Serif" charset="0"/>
                <a:ea typeface="MS Reference Sans Serif" charset="0"/>
                <a:cs typeface="MS Reference Sans Serif" charset="0"/>
              </a:rPr>
              <a:t>2</a:t>
            </a:r>
            <a:r>
              <a:rPr lang="en-US" b="1" dirty="0" smtClean="0">
                <a:latin typeface="MS Reference Sans Serif" charset="0"/>
                <a:ea typeface="MS Reference Sans Serif" charset="0"/>
                <a:cs typeface="MS Reference Sans Serif" charset="0"/>
              </a:rPr>
              <a:t> </a:t>
            </a:r>
            <a:r>
              <a:rPr lang="en-US" b="1" dirty="0">
                <a:latin typeface="MS Reference Sans Serif" charset="0"/>
                <a:ea typeface="MS Reference Sans Serif" charset="0"/>
                <a:cs typeface="MS Reference Sans Serif" charset="0"/>
              </a:rPr>
              <a:t>= 2.765, </a:t>
            </a:r>
            <a:r>
              <a:rPr lang="en-US" b="1" i="1" dirty="0" err="1">
                <a:latin typeface="MS Reference Sans Serif" charset="0"/>
                <a:ea typeface="MS Reference Sans Serif" charset="0"/>
                <a:cs typeface="MS Reference Sans Serif" charset="0"/>
              </a:rPr>
              <a:t>df</a:t>
            </a:r>
            <a:r>
              <a:rPr lang="en-US" b="1" dirty="0">
                <a:latin typeface="MS Reference Sans Serif" charset="0"/>
                <a:ea typeface="MS Reference Sans Serif" charset="0"/>
                <a:cs typeface="MS Reference Sans Serif" charset="0"/>
              </a:rPr>
              <a:t> = 2, </a:t>
            </a:r>
            <a:r>
              <a:rPr lang="en-US" b="1" i="1" dirty="0">
                <a:latin typeface="MS Reference Sans Serif" charset="0"/>
                <a:ea typeface="MS Reference Sans Serif" charset="0"/>
                <a:cs typeface="MS Reference Sans Serif" charset="0"/>
              </a:rPr>
              <a:t>p</a:t>
            </a:r>
            <a:r>
              <a:rPr lang="en-US" b="1" dirty="0">
                <a:latin typeface="MS Reference Sans Serif" charset="0"/>
                <a:ea typeface="MS Reference Sans Serif" charset="0"/>
                <a:cs typeface="MS Reference Sans Serif" charset="0"/>
              </a:rPr>
              <a:t> = .</a:t>
            </a:r>
            <a:r>
              <a:rPr lang="en-US" b="1" dirty="0" smtClean="0">
                <a:latin typeface="MS Reference Sans Serif" charset="0"/>
                <a:ea typeface="MS Reference Sans Serif" charset="0"/>
                <a:cs typeface="MS Reference Sans Serif" charset="0"/>
              </a:rPr>
              <a:t>251</a:t>
            </a:r>
          </a:p>
          <a:p>
            <a:r>
              <a:rPr lang="en-US" b="1" dirty="0" smtClean="0">
                <a:latin typeface="MS Reference Sans Serif" charset="0"/>
                <a:ea typeface="MS Reference Sans Serif" charset="0"/>
                <a:cs typeface="MS Reference Sans Serif" charset="0"/>
              </a:rPr>
              <a:t>RMSEA </a:t>
            </a:r>
            <a:r>
              <a:rPr lang="en-US" b="1" dirty="0">
                <a:latin typeface="MS Reference Sans Serif" charset="0"/>
                <a:ea typeface="MS Reference Sans Serif" charset="0"/>
                <a:cs typeface="MS Reference Sans Serif" charset="0"/>
              </a:rPr>
              <a:t>= .038, 90% CI [.000, .133], </a:t>
            </a:r>
            <a:r>
              <a:rPr lang="en-US" b="1" i="1" dirty="0">
                <a:latin typeface="MS Reference Sans Serif" charset="0"/>
                <a:ea typeface="MS Reference Sans Serif" charset="0"/>
                <a:cs typeface="MS Reference Sans Serif" charset="0"/>
              </a:rPr>
              <a:t>p</a:t>
            </a:r>
            <a:r>
              <a:rPr lang="en-US" b="1" dirty="0">
                <a:latin typeface="MS Reference Sans Serif" charset="0"/>
                <a:ea typeface="MS Reference Sans Serif" charset="0"/>
                <a:cs typeface="MS Reference Sans Serif" charset="0"/>
              </a:rPr>
              <a:t> = .</a:t>
            </a:r>
            <a:r>
              <a:rPr lang="en-US" b="1" dirty="0" smtClean="0">
                <a:latin typeface="MS Reference Sans Serif" charset="0"/>
                <a:ea typeface="MS Reference Sans Serif" charset="0"/>
                <a:cs typeface="MS Reference Sans Serif" charset="0"/>
              </a:rPr>
              <a:t>460</a:t>
            </a:r>
          </a:p>
          <a:p>
            <a:r>
              <a:rPr lang="en-US" b="1" dirty="0" smtClean="0">
                <a:latin typeface="MS Reference Sans Serif" charset="0"/>
                <a:ea typeface="MS Reference Sans Serif" charset="0"/>
                <a:cs typeface="MS Reference Sans Serif" charset="0"/>
              </a:rPr>
              <a:t>TLI </a:t>
            </a:r>
            <a:r>
              <a:rPr lang="en-US" b="1" dirty="0">
                <a:latin typeface="MS Reference Sans Serif" charset="0"/>
                <a:ea typeface="MS Reference Sans Serif" charset="0"/>
                <a:cs typeface="MS Reference Sans Serif" charset="0"/>
              </a:rPr>
              <a:t>= .</a:t>
            </a:r>
            <a:r>
              <a:rPr lang="en-US" b="1" dirty="0" smtClean="0">
                <a:latin typeface="MS Reference Sans Serif" charset="0"/>
                <a:ea typeface="MS Reference Sans Serif" charset="0"/>
                <a:cs typeface="MS Reference Sans Serif" charset="0"/>
              </a:rPr>
              <a:t>988</a:t>
            </a:r>
          </a:p>
          <a:p>
            <a:r>
              <a:rPr lang="en-US" b="1" dirty="0" smtClean="0">
                <a:latin typeface="MS Reference Sans Serif" charset="0"/>
                <a:ea typeface="MS Reference Sans Serif" charset="0"/>
                <a:cs typeface="MS Reference Sans Serif" charset="0"/>
              </a:rPr>
              <a:t>SRMR </a:t>
            </a:r>
            <a:r>
              <a:rPr lang="en-US" b="1" dirty="0">
                <a:latin typeface="MS Reference Sans Serif" charset="0"/>
                <a:ea typeface="MS Reference Sans Serif" charset="0"/>
                <a:cs typeface="MS Reference Sans Serif" charset="0"/>
              </a:rPr>
              <a:t>= .010 </a:t>
            </a:r>
          </a:p>
        </p:txBody>
      </p:sp>
      <p:sp>
        <p:nvSpPr>
          <p:cNvPr id="33" name="TextBox 32"/>
          <p:cNvSpPr txBox="1"/>
          <p:nvPr/>
        </p:nvSpPr>
        <p:spPr>
          <a:xfrm>
            <a:off x="1591391" y="4456578"/>
            <a:ext cx="1346947" cy="584775"/>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Disfigured</a:t>
            </a:r>
          </a:p>
          <a:p>
            <a:pPr algn="ctr"/>
            <a:r>
              <a:rPr lang="en-US" sz="1600" b="1" dirty="0" smtClean="0">
                <a:latin typeface="MS Reference Sans Serif" charset="0"/>
                <a:ea typeface="MS Reference Sans Serif" charset="0"/>
                <a:cs typeface="MS Reference Sans Serif" charset="0"/>
              </a:rPr>
              <a:t>Rating</a:t>
            </a:r>
            <a:endParaRPr lang="en-US" sz="1600" b="1" dirty="0">
              <a:latin typeface="MS Reference Sans Serif" charset="0"/>
              <a:ea typeface="MS Reference Sans Serif" charset="0"/>
              <a:cs typeface="MS Reference Sans Serif" charset="0"/>
            </a:endParaRPr>
          </a:p>
        </p:txBody>
      </p:sp>
      <p:sp>
        <p:nvSpPr>
          <p:cNvPr id="8" name="TextBox 7"/>
          <p:cNvSpPr txBox="1"/>
          <p:nvPr/>
        </p:nvSpPr>
        <p:spPr>
          <a:xfrm>
            <a:off x="1341500" y="2608293"/>
            <a:ext cx="1990165" cy="584775"/>
          </a:xfrm>
          <a:prstGeom prst="rect">
            <a:avLst/>
          </a:prstGeom>
          <a:noFill/>
          <a:ln>
            <a:noFill/>
          </a:ln>
        </p:spPr>
        <p:txBody>
          <a:bodyPr wrap="square" rtlCol="0">
            <a:spAutoFit/>
          </a:bodyPr>
          <a:lstStyle/>
          <a:p>
            <a:r>
              <a:rPr lang="en-US" sz="1600" b="1" dirty="0" smtClean="0">
                <a:latin typeface="MS Reference Sans Serif" charset="0"/>
                <a:ea typeface="MS Reference Sans Serif" charset="0"/>
                <a:cs typeface="MS Reference Sans Serif" charset="0"/>
              </a:rPr>
              <a:t>Germy = 1</a:t>
            </a:r>
          </a:p>
          <a:p>
            <a:r>
              <a:rPr lang="en-US" sz="1600" b="1" dirty="0" smtClean="0">
                <a:latin typeface="MS Reference Sans Serif" charset="0"/>
                <a:ea typeface="MS Reference Sans Serif" charset="0"/>
                <a:cs typeface="MS Reference Sans Serif" charset="0"/>
              </a:rPr>
              <a:t>anti-Germy = -1</a:t>
            </a:r>
            <a:endParaRPr lang="en-US" sz="1600" b="1" dirty="0">
              <a:latin typeface="MS Reference Sans Serif" charset="0"/>
              <a:ea typeface="MS Reference Sans Serif" charset="0"/>
              <a:cs typeface="MS Reference Sans Serif" charset="0"/>
            </a:endParaRPr>
          </a:p>
        </p:txBody>
      </p:sp>
      <p:sp>
        <p:nvSpPr>
          <p:cNvPr id="876" name="Rectangle 875"/>
          <p:cNvSpPr/>
          <p:nvPr/>
        </p:nvSpPr>
        <p:spPr>
          <a:xfrm>
            <a:off x="8577599" y="3348488"/>
            <a:ext cx="1371600" cy="914400"/>
          </a:xfrm>
          <a:prstGeom prst="rect">
            <a:avLst/>
          </a:prstGeom>
        </p:spPr>
        <p:txBody>
          <a:bodyPr wrap="square">
            <a:spAutoFit/>
          </a:bodyPr>
          <a:lstStyle/>
          <a:p>
            <a:pPr algn="ctr"/>
            <a:r>
              <a:rPr lang="en-US" sz="1400" b="1" dirty="0" smtClean="0">
                <a:latin typeface="MS Reference Sans Serif" charset="0"/>
                <a:ea typeface="MS Reference Sans Serif" charset="0"/>
                <a:cs typeface="MS Reference Sans Serif" charset="0"/>
              </a:rPr>
              <a:t>Willing </a:t>
            </a:r>
            <a:r>
              <a:rPr lang="en-US" sz="1400" b="1" dirty="0">
                <a:latin typeface="MS Reference Sans Serif" charset="0"/>
                <a:ea typeface="MS Reference Sans Serif" charset="0"/>
                <a:cs typeface="MS Reference Sans Serif" charset="0"/>
              </a:rPr>
              <a:t>to stand </a:t>
            </a:r>
            <a:r>
              <a:rPr lang="en-US" sz="1400" b="1" dirty="0" smtClean="0">
                <a:latin typeface="MS Reference Sans Serif" charset="0"/>
                <a:ea typeface="MS Reference Sans Serif" charset="0"/>
                <a:cs typeface="MS Reference Sans Serif" charset="0"/>
              </a:rPr>
              <a:t>near</a:t>
            </a:r>
            <a:endParaRPr lang="en-US" sz="1400" b="1" dirty="0">
              <a:latin typeface="MS Reference Sans Serif" charset="0"/>
              <a:ea typeface="MS Reference Sans Serif" charset="0"/>
              <a:cs typeface="MS Reference Sans Serif" charset="0"/>
            </a:endParaRPr>
          </a:p>
          <a:p>
            <a:pPr algn="ctr"/>
            <a:r>
              <a:rPr lang="en-US" sz="1400" b="1" dirty="0">
                <a:latin typeface="MS Reference Sans Serif" charset="0"/>
                <a:ea typeface="MS Reference Sans Serif" charset="0"/>
                <a:cs typeface="MS Reference Sans Serif" charset="0"/>
              </a:rPr>
              <a:t>(</a:t>
            </a:r>
            <a:r>
              <a:rPr lang="en-US" sz="1400" b="1" dirty="0" smtClean="0">
                <a:latin typeface="MS Reference Sans Serif" charset="0"/>
                <a:ea typeface="MS Reference Sans Serif" charset="0"/>
                <a:cs typeface="MS Reference Sans Serif" charset="0"/>
              </a:rPr>
              <a:t>reversed)</a:t>
            </a:r>
            <a:endParaRPr lang="en-US" sz="1400" b="1" dirty="0">
              <a:latin typeface="MS Reference Sans Serif" charset="0"/>
              <a:ea typeface="MS Reference Sans Serif" charset="0"/>
              <a:cs typeface="MS Reference Sans Serif" charset="0"/>
            </a:endParaRPr>
          </a:p>
        </p:txBody>
      </p:sp>
      <p:sp>
        <p:nvSpPr>
          <p:cNvPr id="23" name="TextBox 22"/>
          <p:cNvSpPr txBox="1"/>
          <p:nvPr/>
        </p:nvSpPr>
        <p:spPr>
          <a:xfrm>
            <a:off x="1591391" y="832920"/>
            <a:ext cx="1346947" cy="584775"/>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Germy</a:t>
            </a:r>
          </a:p>
          <a:p>
            <a:pPr algn="ctr"/>
            <a:r>
              <a:rPr lang="en-US" sz="1600" b="1" dirty="0" smtClean="0">
                <a:latin typeface="MS Reference Sans Serif" charset="0"/>
                <a:ea typeface="MS Reference Sans Serif" charset="0"/>
                <a:cs typeface="MS Reference Sans Serif" charset="0"/>
              </a:rPr>
              <a:t>Rating</a:t>
            </a:r>
            <a:endParaRPr lang="en-US" sz="1600" b="1" dirty="0">
              <a:latin typeface="MS Reference Sans Serif" charset="0"/>
              <a:ea typeface="MS Reference Sans Serif" charset="0"/>
              <a:cs typeface="MS Reference Sans Serif" charset="0"/>
            </a:endParaRPr>
          </a:p>
        </p:txBody>
      </p:sp>
      <p:sp>
        <p:nvSpPr>
          <p:cNvPr id="24" name="TextBox 23"/>
          <p:cNvSpPr txBox="1"/>
          <p:nvPr/>
        </p:nvSpPr>
        <p:spPr>
          <a:xfrm>
            <a:off x="8792501" y="1916009"/>
            <a:ext cx="941795" cy="523220"/>
          </a:xfrm>
          <a:prstGeom prst="rect">
            <a:avLst/>
          </a:prstGeom>
          <a:noFill/>
          <a:ln>
            <a:noFill/>
          </a:ln>
        </p:spPr>
        <p:txBody>
          <a:bodyPr wrap="square" rtlCol="0">
            <a:spAutoFit/>
          </a:bodyPr>
          <a:lstStyle/>
          <a:p>
            <a:pPr algn="ctr"/>
            <a:r>
              <a:rPr lang="en-US" sz="1400" b="1" dirty="0" smtClean="0">
                <a:latin typeface="MS Reference Sans Serif" charset="0"/>
                <a:ea typeface="MS Reference Sans Serif" charset="0"/>
                <a:cs typeface="MS Reference Sans Serif" charset="0"/>
              </a:rPr>
              <a:t>Want to avoid</a:t>
            </a:r>
          </a:p>
        </p:txBody>
      </p:sp>
    </p:spTree>
    <p:extLst>
      <p:ext uri="{BB962C8B-B14F-4D97-AF65-F5344CB8AC3E}">
        <p14:creationId xmlns:p14="http://schemas.microsoft.com/office/powerpoint/2010/main" val="728633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96084"/>
            <a:ext cx="9144000" cy="5865833"/>
          </a:xfrm>
          <a:prstGeom prst="rect">
            <a:avLst/>
          </a:prstGeom>
        </p:spPr>
      </p:pic>
      <p:sp>
        <p:nvSpPr>
          <p:cNvPr id="5" name="Rectangle 4"/>
          <p:cNvSpPr/>
          <p:nvPr/>
        </p:nvSpPr>
        <p:spPr>
          <a:xfrm>
            <a:off x="4242564" y="126752"/>
            <a:ext cx="3706871" cy="646331"/>
          </a:xfrm>
          <a:prstGeom prst="rect">
            <a:avLst/>
          </a:prstGeom>
        </p:spPr>
        <p:txBody>
          <a:bodyPr wrap="square">
            <a:spAutoFit/>
          </a:bodyPr>
          <a:lstStyle/>
          <a:p>
            <a:pPr algn="ctr"/>
            <a:r>
              <a:rPr lang="en-US" sz="3600" b="1" smtClean="0">
                <a:solidFill>
                  <a:srgbClr val="FFFF00"/>
                </a:solidFill>
                <a:latin typeface="MS Reference Sans Serif" charset="0"/>
                <a:ea typeface="MS Reference Sans Serif" charset="0"/>
                <a:cs typeface="MS Reference Sans Serif" charset="0"/>
              </a:rPr>
              <a:t>Indirect effects</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391284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Study 1: take this with you</a:t>
            </a:r>
            <a:endParaRPr lang="en-US" b="1" dirty="0">
              <a:latin typeface="MS Reference Sans Serif" charset="0"/>
              <a:ea typeface="MS Reference Sans Serif" charset="0"/>
              <a:cs typeface="MS Reference Sans Serif" charset="0"/>
            </a:endParaRP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sz="3200" b="1" dirty="0" smtClean="0">
                <a:latin typeface="MS Reference Sans Serif" charset="0"/>
                <a:ea typeface="MS Reference Sans Serif" charset="0"/>
                <a:cs typeface="MS Reference Sans Serif" charset="0"/>
              </a:rPr>
              <a:t>Infected person looks germy, disfigured, heavy, old, foreign, violent, and incompetent</a:t>
            </a:r>
          </a:p>
          <a:p>
            <a:pPr marL="514350" indent="-514350">
              <a:buFont typeface="+mj-lt"/>
              <a:buAutoNum type="arabicParenR"/>
            </a:pPr>
            <a:r>
              <a:rPr lang="en-US" sz="3200" b="1" dirty="0" smtClean="0">
                <a:latin typeface="MS Reference Sans Serif" charset="0"/>
                <a:ea typeface="MS Reference Sans Serif" charset="0"/>
                <a:cs typeface="MS Reference Sans Serif" charset="0"/>
              </a:rPr>
              <a:t>People who are more worried about disease exaggerate these features in their mental representation</a:t>
            </a:r>
          </a:p>
          <a:p>
            <a:pPr marL="514350" indent="-514350">
              <a:buFont typeface="+mj-lt"/>
              <a:buAutoNum type="arabicParenR"/>
            </a:pPr>
            <a:r>
              <a:rPr lang="en-US" sz="3200" b="1" dirty="0">
                <a:latin typeface="MS Reference Sans Serif" charset="0"/>
                <a:ea typeface="MS Reference Sans Serif" charset="0"/>
                <a:cs typeface="MS Reference Sans Serif" charset="0"/>
              </a:rPr>
              <a:t>G</a:t>
            </a:r>
            <a:r>
              <a:rPr lang="en-US" sz="3200" b="1" dirty="0" smtClean="0">
                <a:latin typeface="MS Reference Sans Serif" charset="0"/>
                <a:ea typeface="MS Reference Sans Serif" charset="0"/>
                <a:cs typeface="MS Reference Sans Serif" charset="0"/>
              </a:rPr>
              <a:t>ermy and disfigured appearance mediates </a:t>
            </a:r>
            <a:r>
              <a:rPr lang="en-US" sz="3200" b="1" dirty="0" smtClean="0">
                <a:latin typeface="MS Reference Sans Serif" charset="0"/>
                <a:ea typeface="MS Reference Sans Serif" charset="0"/>
                <a:cs typeface="MS Reference Sans Serif" charset="0"/>
                <a:sym typeface="Wingdings"/>
              </a:rPr>
              <a:t>intentions to avoid</a:t>
            </a:r>
            <a:endParaRPr lang="en-US" sz="3200" b="1" dirty="0" smtClean="0">
              <a:latin typeface="MS Reference Sans Serif" charset="0"/>
              <a:ea typeface="MS Reference Sans Serif" charset="0"/>
              <a:cs typeface="MS Reference Sans Serif" charset="0"/>
            </a:endParaRPr>
          </a:p>
          <a:p>
            <a:pPr marL="514350" indent="-514350">
              <a:buFont typeface="+mj-lt"/>
              <a:buAutoNum type="arabicParenR"/>
            </a:pPr>
            <a:endParaRPr lang="en-US" sz="32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1034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Study 2: Goals</a:t>
            </a:r>
            <a:endParaRPr lang="en-US" b="1" dirty="0">
              <a:latin typeface="MS Reference Sans Serif" charset="0"/>
              <a:ea typeface="MS Reference Sans Serif" charset="0"/>
              <a:cs typeface="MS Reference Sans Serif" charset="0"/>
            </a:endParaRPr>
          </a:p>
        </p:txBody>
      </p:sp>
      <p:sp>
        <p:nvSpPr>
          <p:cNvPr id="3" name="Content Placeholder 2"/>
          <p:cNvSpPr>
            <a:spLocks noGrp="1"/>
          </p:cNvSpPr>
          <p:nvPr>
            <p:ph idx="1"/>
          </p:nvPr>
        </p:nvSpPr>
        <p:spPr/>
        <p:txBody>
          <a:bodyPr/>
          <a:lstStyle/>
          <a:p>
            <a:r>
              <a:rPr lang="en-US" b="1" dirty="0" smtClean="0">
                <a:latin typeface="MS Reference Sans Serif" charset="0"/>
                <a:ea typeface="MS Reference Sans Serif" charset="0"/>
                <a:cs typeface="MS Reference Sans Serif" charset="0"/>
              </a:rPr>
              <a:t>Replicate </a:t>
            </a:r>
            <a:r>
              <a:rPr lang="en-US" b="1" dirty="0" smtClean="0">
                <a:solidFill>
                  <a:srgbClr val="3C99CF"/>
                </a:solidFill>
                <a:latin typeface="MS Reference Sans Serif" charset="0"/>
                <a:ea typeface="MS Reference Sans Serif" charset="0"/>
                <a:cs typeface="MS Reference Sans Serif" charset="0"/>
              </a:rPr>
              <a:t>germy</a:t>
            </a:r>
            <a:r>
              <a:rPr lang="en-US" b="1" dirty="0" smtClean="0">
                <a:latin typeface="MS Reference Sans Serif" charset="0"/>
                <a:ea typeface="MS Reference Sans Serif" charset="0"/>
                <a:cs typeface="MS Reference Sans Serif" charset="0"/>
              </a:rPr>
              <a:t> mental image</a:t>
            </a:r>
          </a:p>
          <a:p>
            <a:r>
              <a:rPr lang="en-US" b="1" dirty="0" smtClean="0">
                <a:latin typeface="MS Reference Sans Serif" charset="0"/>
                <a:ea typeface="MS Reference Sans Serif" charset="0"/>
                <a:cs typeface="MS Reference Sans Serif" charset="0"/>
              </a:rPr>
              <a:t>Contrast </a:t>
            </a:r>
            <a:r>
              <a:rPr lang="en-US" b="1" dirty="0" smtClean="0">
                <a:solidFill>
                  <a:srgbClr val="3C99CF"/>
                </a:solidFill>
                <a:latin typeface="MS Reference Sans Serif" charset="0"/>
                <a:ea typeface="MS Reference Sans Serif" charset="0"/>
                <a:cs typeface="MS Reference Sans Serif" charset="0"/>
              </a:rPr>
              <a:t>germy</a:t>
            </a:r>
            <a:r>
              <a:rPr lang="en-US" b="1" dirty="0" smtClean="0">
                <a:latin typeface="MS Reference Sans Serif" charset="0"/>
                <a:ea typeface="MS Reference Sans Serif" charset="0"/>
                <a:cs typeface="MS Reference Sans Serif" charset="0"/>
              </a:rPr>
              <a:t> mental image with another threat: </a:t>
            </a:r>
            <a:r>
              <a:rPr lang="en-US" b="1" dirty="0" smtClean="0">
                <a:solidFill>
                  <a:srgbClr val="D65F2D"/>
                </a:solidFill>
                <a:latin typeface="MS Reference Sans Serif" charset="0"/>
                <a:ea typeface="MS Reference Sans Serif" charset="0"/>
                <a:cs typeface="MS Reference Sans Serif" charset="0"/>
              </a:rPr>
              <a:t>violence</a:t>
            </a:r>
          </a:p>
          <a:p>
            <a:r>
              <a:rPr lang="en-US" b="1" dirty="0" smtClean="0">
                <a:latin typeface="MS Reference Sans Serif" charset="0"/>
                <a:ea typeface="MS Reference Sans Serif" charset="0"/>
                <a:cs typeface="MS Reference Sans Serif" charset="0"/>
              </a:rPr>
              <a:t>Measure more features</a:t>
            </a:r>
            <a:endParaRPr lang="en-US" b="1" dirty="0">
              <a:latin typeface="MS Reference Sans Serif" charset="0"/>
              <a:ea typeface="MS Reference Sans Serif" charset="0"/>
              <a:cs typeface="MS Reference Sans Serif" charset="0"/>
            </a:endParaRPr>
          </a:p>
        </p:txBody>
      </p:sp>
      <p:sp>
        <p:nvSpPr>
          <p:cNvPr id="4" name="TextBox 3"/>
          <p:cNvSpPr txBox="1"/>
          <p:nvPr/>
        </p:nvSpPr>
        <p:spPr>
          <a:xfrm>
            <a:off x="838199" y="4654716"/>
            <a:ext cx="10653215" cy="1077218"/>
          </a:xfrm>
          <a:prstGeom prst="rect">
            <a:avLst/>
          </a:prstGeom>
          <a:noFill/>
        </p:spPr>
        <p:txBody>
          <a:bodyPr wrap="square" rtlCol="0">
            <a:spAutoFit/>
          </a:bodyPr>
          <a:lstStyle/>
          <a:p>
            <a:r>
              <a:rPr lang="en-US" sz="3200" b="1" dirty="0" smtClean="0">
                <a:latin typeface="MS Reference Sans Serif" charset="0"/>
                <a:ea typeface="MS Reference Sans Serif" charset="0"/>
                <a:cs typeface="MS Reference Sans Serif" charset="0"/>
              </a:rPr>
              <a:t>Research question: </a:t>
            </a:r>
            <a:r>
              <a:rPr lang="en-US" sz="3200" b="1" smtClean="0">
                <a:solidFill>
                  <a:srgbClr val="FFFF00"/>
                </a:solidFill>
                <a:latin typeface="MS Reference Sans Serif" charset="0"/>
                <a:ea typeface="MS Reference Sans Serif" charset="0"/>
                <a:cs typeface="MS Reference Sans Serif" charset="0"/>
              </a:rPr>
              <a:t>Do both mental </a:t>
            </a:r>
            <a:r>
              <a:rPr lang="en-US" sz="3200" b="1" dirty="0" smtClean="0">
                <a:solidFill>
                  <a:srgbClr val="FFFF00"/>
                </a:solidFill>
                <a:latin typeface="MS Reference Sans Serif" charset="0"/>
                <a:ea typeface="MS Reference Sans Serif" charset="0"/>
                <a:cs typeface="MS Reference Sans Serif" charset="0"/>
              </a:rPr>
              <a:t>representations cue the same threats?</a:t>
            </a:r>
            <a:endParaRPr lang="en-US" sz="32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51024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8999" y="2828836"/>
            <a:ext cx="9354002" cy="1200329"/>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200 </a:t>
            </a:r>
            <a:r>
              <a:rPr lang="en-US" sz="3600" b="1" dirty="0" err="1" smtClean="0">
                <a:latin typeface="MS Reference Sans Serif" charset="0"/>
                <a:ea typeface="MS Reference Sans Serif" charset="0"/>
                <a:cs typeface="MS Reference Sans Serif" charset="0"/>
              </a:rPr>
              <a:t>MTurkers</a:t>
            </a:r>
            <a:r>
              <a:rPr lang="en-US" sz="3600" b="1" dirty="0" smtClean="0">
                <a:latin typeface="MS Reference Sans Serif" charset="0"/>
                <a:ea typeface="MS Reference Sans Serif" charset="0"/>
                <a:cs typeface="MS Reference Sans Serif" charset="0"/>
              </a:rPr>
              <a:t>: 2 randomized conditions</a:t>
            </a:r>
            <a:endParaRPr lang="en-US" sz="3600" b="1" dirty="0">
              <a:latin typeface="MS Reference Sans Serif" charset="0"/>
              <a:ea typeface="MS Reference Sans Serif" charset="0"/>
              <a:cs typeface="MS Reference Sans Serif" charset="0"/>
            </a:endParaRPr>
          </a:p>
          <a:p>
            <a:r>
              <a:rPr lang="en-US" sz="3600" b="1" dirty="0" smtClean="0">
                <a:latin typeface="MS Reference Sans Serif" charset="0"/>
                <a:ea typeface="MS Reference Sans Serif" charset="0"/>
                <a:cs typeface="MS Reference Sans Serif" charset="0"/>
              </a:rPr>
              <a:t>(80</a:t>
            </a:r>
            <a:r>
              <a:rPr lang="en-US" sz="3600" b="1" dirty="0">
                <a:latin typeface="MS Reference Sans Serif" charset="0"/>
                <a:ea typeface="MS Reference Sans Serif" charset="0"/>
                <a:cs typeface="MS Reference Sans Serif" charset="0"/>
              </a:rPr>
              <a:t>% power to detect </a:t>
            </a:r>
            <a:r>
              <a:rPr lang="en-US" sz="3600" b="1" i="1" dirty="0">
                <a:latin typeface="MS Reference Sans Serif" charset="0"/>
                <a:ea typeface="MS Reference Sans Serif" charset="0"/>
                <a:cs typeface="MS Reference Sans Serif" charset="0"/>
              </a:rPr>
              <a:t>r</a:t>
            </a:r>
            <a:r>
              <a:rPr lang="en-US" sz="3600" b="1" dirty="0" smtClean="0">
                <a:latin typeface="MS Reference Sans Serif" charset="0"/>
                <a:ea typeface="MS Reference Sans Serif" charset="0"/>
                <a:cs typeface="MS Reference Sans Serif" charset="0"/>
              </a:rPr>
              <a:t> </a:t>
            </a:r>
            <a:r>
              <a:rPr lang="en-US" sz="3600" b="1" dirty="0">
                <a:latin typeface="MS Reference Sans Serif" charset="0"/>
                <a:ea typeface="MS Reference Sans Serif" charset="0"/>
                <a:cs typeface="MS Reference Sans Serif" charset="0"/>
              </a:rPr>
              <a:t>= </a:t>
            </a:r>
            <a:r>
              <a:rPr lang="en-US" sz="3600" b="1" dirty="0" smtClean="0">
                <a:latin typeface="MS Reference Sans Serif" charset="0"/>
                <a:ea typeface="MS Reference Sans Serif" charset="0"/>
                <a:cs typeface="MS Reference Sans Serif" charset="0"/>
              </a:rPr>
              <a:t>.20)</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418999" y="4029165"/>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088236" y="406011"/>
            <a:ext cx="8015528" cy="646331"/>
          </a:xfrm>
          <a:prstGeom prst="rect">
            <a:avLst/>
          </a:prstGeom>
          <a:noFill/>
        </p:spPr>
        <p:txBody>
          <a:bodyPr wrap="none" rtlCol="0">
            <a:spAutoFit/>
          </a:bodyPr>
          <a:lstStyle/>
          <a:p>
            <a:r>
              <a:rPr lang="en-US" sz="3600" b="1">
                <a:latin typeface="MS Reference Sans Serif" charset="0"/>
                <a:ea typeface="MS Reference Sans Serif" charset="0"/>
                <a:cs typeface="MS Reference Sans Serif" charset="0"/>
              </a:rPr>
              <a:t>Study </a:t>
            </a:r>
            <a:r>
              <a:rPr lang="en-US" sz="3600" b="1" smtClean="0">
                <a:latin typeface="MS Reference Sans Serif" charset="0"/>
                <a:ea typeface="MS Reference Sans Serif" charset="0"/>
                <a:cs typeface="MS Reference Sans Serif" charset="0"/>
              </a:rPr>
              <a:t>2: </a:t>
            </a:r>
            <a:r>
              <a:rPr lang="en-US" sz="3600" b="1" dirty="0">
                <a:solidFill>
                  <a:srgbClr val="FFFF00"/>
                </a:solidFill>
                <a:latin typeface="MS Reference Sans Serif" charset="0"/>
                <a:ea typeface="MS Reference Sans Serif" charset="0"/>
                <a:cs typeface="MS Reference Sans Serif" charset="0"/>
              </a:rPr>
              <a:t>Image generation phase</a:t>
            </a:r>
          </a:p>
        </p:txBody>
      </p:sp>
    </p:spTree>
    <p:extLst>
      <p:ext uri="{BB962C8B-B14F-4D97-AF65-F5344CB8AC3E}">
        <p14:creationId xmlns:p14="http://schemas.microsoft.com/office/powerpoint/2010/main" val="13958239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880" y="2828836"/>
            <a:ext cx="9524240" cy="1200329"/>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Picked the more </a:t>
            </a:r>
            <a:r>
              <a:rPr lang="en-US" sz="3600" b="1" dirty="0" smtClean="0">
                <a:solidFill>
                  <a:srgbClr val="3C99CF"/>
                </a:solidFill>
                <a:latin typeface="MS Reference Sans Serif" charset="0"/>
                <a:ea typeface="MS Reference Sans Serif" charset="0"/>
                <a:cs typeface="MS Reference Sans Serif" charset="0"/>
              </a:rPr>
              <a:t>Germy</a:t>
            </a:r>
            <a:r>
              <a:rPr lang="en-US" sz="3600" b="1" dirty="0" smtClean="0">
                <a:latin typeface="MS Reference Sans Serif" charset="0"/>
                <a:ea typeface="MS Reference Sans Serif" charset="0"/>
                <a:cs typeface="MS Reference Sans Serif" charset="0"/>
              </a:rPr>
              <a:t> face (</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98)</a:t>
            </a:r>
          </a:p>
          <a:p>
            <a:r>
              <a:rPr lang="en-US" sz="3600" b="1" dirty="0">
                <a:latin typeface="MS Reference Sans Serif" charset="0"/>
                <a:ea typeface="MS Reference Sans Serif" charset="0"/>
                <a:cs typeface="MS Reference Sans Serif" charset="0"/>
              </a:rPr>
              <a:t>Picked the more </a:t>
            </a:r>
            <a:r>
              <a:rPr lang="en-US" sz="3600" b="1" dirty="0" smtClean="0">
                <a:solidFill>
                  <a:srgbClr val="D65F2D"/>
                </a:solidFill>
                <a:latin typeface="MS Reference Sans Serif" charset="0"/>
                <a:ea typeface="MS Reference Sans Serif" charset="0"/>
                <a:cs typeface="MS Reference Sans Serif" charset="0"/>
              </a:rPr>
              <a:t>Violent</a:t>
            </a:r>
            <a:r>
              <a:rPr lang="en-US" sz="3600" b="1" dirty="0" smtClean="0">
                <a:latin typeface="MS Reference Sans Serif" charset="0"/>
                <a:ea typeface="MS Reference Sans Serif" charset="0"/>
                <a:cs typeface="MS Reference Sans Serif" charset="0"/>
              </a:rPr>
              <a:t> face (</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102)</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333880" y="4029165"/>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088236" y="406011"/>
            <a:ext cx="8015528" cy="646331"/>
          </a:xfrm>
          <a:prstGeom prst="rect">
            <a:avLst/>
          </a:prstGeom>
          <a:noFill/>
        </p:spPr>
        <p:txBody>
          <a:bodyPr wrap="none" rtlCol="0">
            <a:spAutoFit/>
          </a:bodyPr>
          <a:lstStyle/>
          <a:p>
            <a:r>
              <a:rPr lang="en-US" sz="3600" b="1">
                <a:latin typeface="MS Reference Sans Serif" charset="0"/>
                <a:ea typeface="MS Reference Sans Serif" charset="0"/>
                <a:cs typeface="MS Reference Sans Serif" charset="0"/>
              </a:rPr>
              <a:t>Study </a:t>
            </a:r>
            <a:r>
              <a:rPr lang="en-US" sz="3600" b="1" smtClean="0">
                <a:latin typeface="MS Reference Sans Serif" charset="0"/>
                <a:ea typeface="MS Reference Sans Serif" charset="0"/>
                <a:cs typeface="MS Reference Sans Serif" charset="0"/>
              </a:rPr>
              <a:t>2: </a:t>
            </a:r>
            <a:r>
              <a:rPr lang="en-US" sz="3600" b="1" dirty="0">
                <a:solidFill>
                  <a:srgbClr val="FFFF00"/>
                </a:solidFill>
                <a:latin typeface="MS Reference Sans Serif" charset="0"/>
                <a:ea typeface="MS Reference Sans Serif" charset="0"/>
                <a:cs typeface="MS Reference Sans Serif" charset="0"/>
              </a:rPr>
              <a:t>Image generation phase</a:t>
            </a:r>
          </a:p>
        </p:txBody>
      </p:sp>
    </p:spTree>
    <p:extLst>
      <p:ext uri="{BB962C8B-B14F-4D97-AF65-F5344CB8AC3E}">
        <p14:creationId xmlns:p14="http://schemas.microsoft.com/office/powerpoint/2010/main" val="5023896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829954"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Read target category definition</a:t>
            </a:r>
          </a:p>
        </p:txBody>
      </p:sp>
      <p:sp>
        <p:nvSpPr>
          <p:cNvPr id="3" name="Title 6"/>
          <p:cNvSpPr txBox="1">
            <a:spLocks/>
          </p:cNvSpPr>
          <p:nvPr/>
        </p:nvSpPr>
        <p:spPr>
          <a:xfrm>
            <a:off x="3559237"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Completed one practice trial</a:t>
            </a:r>
          </a:p>
        </p:txBody>
      </p:sp>
      <p:sp>
        <p:nvSpPr>
          <p:cNvPr id="5" name="Title 6"/>
          <p:cNvSpPr txBox="1">
            <a:spLocks/>
          </p:cNvSpPr>
          <p:nvPr/>
        </p:nvSpPr>
        <p:spPr>
          <a:xfrm>
            <a:off x="6288520"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Completed reverse correlation task</a:t>
            </a:r>
          </a:p>
        </p:txBody>
      </p:sp>
      <p:sp>
        <p:nvSpPr>
          <p:cNvPr id="6" name="Title 6"/>
          <p:cNvSpPr txBox="1">
            <a:spLocks/>
          </p:cNvSpPr>
          <p:nvPr/>
        </p:nvSpPr>
        <p:spPr>
          <a:xfrm>
            <a:off x="9017803" y="2286000"/>
            <a:ext cx="2286000" cy="2286000"/>
          </a:xfrm>
          <a:prstGeom prst="rect">
            <a:avLst/>
          </a:prstGeom>
          <a:ln w="28575">
            <a:solidFill>
              <a:schemeClr val="tx1"/>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S Reference Sans Serif" charset="0"/>
                <a:ea typeface="MS Reference Sans Serif" charset="0"/>
                <a:cs typeface="MS Reference Sans Serif" charset="0"/>
              </a:rPr>
              <a:t>Completed trait-level measures</a:t>
            </a:r>
          </a:p>
        </p:txBody>
      </p:sp>
      <p:sp>
        <p:nvSpPr>
          <p:cNvPr id="9" name="TextBox 8"/>
          <p:cNvSpPr txBox="1"/>
          <p:nvPr/>
        </p:nvSpPr>
        <p:spPr>
          <a:xfrm>
            <a:off x="4333178" y="778751"/>
            <a:ext cx="3525645" cy="769441"/>
          </a:xfrm>
          <a:prstGeom prst="rect">
            <a:avLst/>
          </a:prstGeom>
          <a:noFill/>
        </p:spPr>
        <p:txBody>
          <a:bodyPr wrap="none" rtlCol="0">
            <a:spAutoFit/>
          </a:bodyPr>
          <a:lstStyle/>
          <a:p>
            <a:r>
              <a:rPr lang="en-US" sz="4400" b="1" dirty="0" smtClean="0">
                <a:latin typeface="MS Reference Sans Serif" charset="0"/>
                <a:ea typeface="MS Reference Sans Serif" charset="0"/>
                <a:cs typeface="MS Reference Sans Serif" charset="0"/>
              </a:rPr>
              <a:t>Survey flow</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6795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
                                        </p:tgtEl>
                                        <p:attrNameLst>
                                          <p:attrName>fillcolor</p:attrName>
                                        </p:attrNameLst>
                                      </p:cBhvr>
                                      <p:to>
                                        <a:srgbClr val="0563C1"/>
                                      </p:to>
                                    </p:animClr>
                                    <p:set>
                                      <p:cBhvr>
                                        <p:cTn id="7" dur="500" fill="hold"/>
                                        <p:tgtEl>
                                          <p:spTgt spid="2"/>
                                        </p:tgtEl>
                                        <p:attrNameLst>
                                          <p:attrName>fill.type</p:attrName>
                                        </p:attrNameLst>
                                      </p:cBhvr>
                                      <p:to>
                                        <p:strVal val="solid"/>
                                      </p:to>
                                    </p:set>
                                    <p:set>
                                      <p:cBhvr>
                                        <p:cTn id="8" dur="5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2"/>
                                        </p:tgtEl>
                                        <p:attrNameLst>
                                          <p:attrName>fillcolor</p:attrName>
                                        </p:attrNameLst>
                                      </p:cBhvr>
                                      <p:to>
                                        <a:schemeClr val="bg1"/>
                                      </p:to>
                                    </p:animClr>
                                    <p:set>
                                      <p:cBhvr>
                                        <p:cTn id="13" dur="500" fill="hold"/>
                                        <p:tgtEl>
                                          <p:spTgt spid="2"/>
                                        </p:tgtEl>
                                        <p:attrNameLst>
                                          <p:attrName>fill.type</p:attrName>
                                        </p:attrNameLst>
                                      </p:cBhvr>
                                      <p:to>
                                        <p:strVal val="solid"/>
                                      </p:to>
                                    </p:set>
                                    <p:set>
                                      <p:cBhvr>
                                        <p:cTn id="14" dur="500" fill="hold"/>
                                        <p:tgtEl>
                                          <p:spTgt spid="2"/>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500" fill="hold"/>
                                        <p:tgtEl>
                                          <p:spTgt spid="3"/>
                                        </p:tgtEl>
                                        <p:attrNameLst>
                                          <p:attrName>fillcolor</p:attrName>
                                        </p:attrNameLst>
                                      </p:cBhvr>
                                      <p:to>
                                        <a:srgbClr val="0563C1"/>
                                      </p:to>
                                    </p:animClr>
                                    <p:set>
                                      <p:cBhvr>
                                        <p:cTn id="17" dur="500" fill="hold"/>
                                        <p:tgtEl>
                                          <p:spTgt spid="3"/>
                                        </p:tgtEl>
                                        <p:attrNameLst>
                                          <p:attrName>fill.type</p:attrName>
                                        </p:attrNameLst>
                                      </p:cBhvr>
                                      <p:to>
                                        <p:strVal val="solid"/>
                                      </p:to>
                                    </p:set>
                                    <p:set>
                                      <p:cBhvr>
                                        <p:cTn id="18" dur="500" fill="hold"/>
                                        <p:tgtEl>
                                          <p:spTgt spid="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3"/>
                                        </p:tgtEl>
                                        <p:attrNameLst>
                                          <p:attrName>fillcolor</p:attrName>
                                        </p:attrNameLst>
                                      </p:cBhvr>
                                      <p:to>
                                        <a:schemeClr val="bg1"/>
                                      </p:to>
                                    </p:animClr>
                                    <p:set>
                                      <p:cBhvr>
                                        <p:cTn id="23" dur="500" fill="hold"/>
                                        <p:tgtEl>
                                          <p:spTgt spid="3"/>
                                        </p:tgtEl>
                                        <p:attrNameLst>
                                          <p:attrName>fill.type</p:attrName>
                                        </p:attrNameLst>
                                      </p:cBhvr>
                                      <p:to>
                                        <p:strVal val="solid"/>
                                      </p:to>
                                    </p:set>
                                    <p:set>
                                      <p:cBhvr>
                                        <p:cTn id="24" dur="500" fill="hold"/>
                                        <p:tgtEl>
                                          <p:spTgt spid="3"/>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563C1"/>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chemeClr val="bg1"/>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6"/>
                                        </p:tgtEl>
                                        <p:attrNameLst>
                                          <p:attrName>fillcolor</p:attrName>
                                        </p:attrNameLst>
                                      </p:cBhvr>
                                      <p:to>
                                        <a:srgbClr val="0563C1"/>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Target category definitions</a:t>
            </a:r>
            <a:endParaRPr lang="en-US" b="1" dirty="0">
              <a:latin typeface="MS Reference Sans Serif" charset="0"/>
              <a:ea typeface="MS Reference Sans Serif" charset="0"/>
              <a:cs typeface="MS Reference Sans Serif" charset="0"/>
            </a:endParaRPr>
          </a:p>
        </p:txBody>
      </p:sp>
      <p:sp>
        <p:nvSpPr>
          <p:cNvPr id="7" name="Content Placeholder 6"/>
          <p:cNvSpPr>
            <a:spLocks noGrp="1"/>
          </p:cNvSpPr>
          <p:nvPr>
            <p:ph idx="1"/>
          </p:nvPr>
        </p:nvSpPr>
        <p:spPr/>
        <p:txBody>
          <a:bodyPr/>
          <a:lstStyle/>
          <a:p>
            <a:pPr marL="0" indent="0">
              <a:buNone/>
            </a:pPr>
            <a:r>
              <a:rPr lang="en-US" b="1" dirty="0" smtClean="0"/>
              <a:t>“Use </a:t>
            </a:r>
            <a:r>
              <a:rPr lang="en-US" b="1" dirty="0"/>
              <a:t>the definition of </a:t>
            </a:r>
            <a:r>
              <a:rPr lang="en-US" b="1" dirty="0" smtClean="0">
                <a:solidFill>
                  <a:srgbClr val="3C99CF"/>
                </a:solidFill>
              </a:rPr>
              <a:t>germy </a:t>
            </a:r>
            <a:r>
              <a:rPr lang="en-US" b="1" dirty="0" smtClean="0"/>
              <a:t>/ </a:t>
            </a:r>
            <a:r>
              <a:rPr lang="en-US" b="1" dirty="0" smtClean="0">
                <a:solidFill>
                  <a:srgbClr val="D65F2D"/>
                </a:solidFill>
              </a:rPr>
              <a:t>violent</a:t>
            </a:r>
            <a:r>
              <a:rPr lang="en-US" b="1" dirty="0" smtClean="0"/>
              <a:t> </a:t>
            </a:r>
            <a:r>
              <a:rPr lang="en-US" b="1" dirty="0"/>
              <a:t>below when making your decisions</a:t>
            </a:r>
            <a:r>
              <a:rPr lang="en-US" b="1" dirty="0" smtClean="0"/>
              <a:t>.”</a:t>
            </a:r>
          </a:p>
          <a:p>
            <a:pPr marL="0" indent="0">
              <a:buNone/>
            </a:pPr>
            <a:r>
              <a:rPr lang="en-US" b="1" dirty="0"/>
              <a:t/>
            </a:r>
            <a:br>
              <a:rPr lang="en-US" b="1" dirty="0"/>
            </a:br>
            <a:r>
              <a:rPr lang="en-US" b="1" dirty="0">
                <a:solidFill>
                  <a:srgbClr val="3C99CF"/>
                </a:solidFill>
              </a:rPr>
              <a:t>germy: </a:t>
            </a:r>
            <a:r>
              <a:rPr lang="en-US" b="1" dirty="0"/>
              <a:t>full of germs; germ infested; appearing either sick </a:t>
            </a:r>
            <a:r>
              <a:rPr lang="en-US" b="1" dirty="0" smtClean="0"/>
              <a:t>or contaminated</a:t>
            </a:r>
          </a:p>
          <a:p>
            <a:pPr marL="0" indent="0">
              <a:buNone/>
            </a:pPr>
            <a:endParaRPr lang="en-US" b="1" dirty="0">
              <a:latin typeface="MS Reference Sans Serif" charset="0"/>
              <a:ea typeface="MS Reference Sans Serif" charset="0"/>
              <a:cs typeface="MS Reference Sans Serif" charset="0"/>
            </a:endParaRPr>
          </a:p>
          <a:p>
            <a:pPr marL="0" indent="0">
              <a:buNone/>
            </a:pPr>
            <a:r>
              <a:rPr lang="en-US" b="1" dirty="0">
                <a:solidFill>
                  <a:srgbClr val="D65F2D"/>
                </a:solidFill>
              </a:rPr>
              <a:t>violent:</a:t>
            </a:r>
            <a:r>
              <a:rPr lang="en-US" b="1" dirty="0"/>
              <a:t> prone to commit acts of violence; uses physical force intended to hurt, damage, or kill someone or something</a:t>
            </a:r>
            <a:endParaRPr lang="en-US"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786904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Trait-level threat concern measures</a:t>
            </a:r>
            <a:endParaRPr lang="en-US" b="1" dirty="0">
              <a:latin typeface="MS Reference Sans Serif" charset="0"/>
              <a:ea typeface="MS Reference Sans Serif" charset="0"/>
              <a:cs typeface="MS Reference Sans Serif" charset="0"/>
            </a:endParaRPr>
          </a:p>
        </p:txBody>
      </p:sp>
      <p:sp>
        <p:nvSpPr>
          <p:cNvPr id="8" name="Text Placeholder 7"/>
          <p:cNvSpPr>
            <a:spLocks noGrp="1"/>
          </p:cNvSpPr>
          <p:nvPr>
            <p:ph type="body" idx="1"/>
          </p:nvPr>
        </p:nvSpPr>
        <p:spPr/>
        <p:txBody>
          <a:bodyPr/>
          <a:lstStyle/>
          <a:p>
            <a:r>
              <a:rPr lang="en-US" dirty="0" smtClean="0">
                <a:latin typeface="MS Reference Sans Serif" charset="0"/>
                <a:ea typeface="MS Reference Sans Serif" charset="0"/>
                <a:cs typeface="MS Reference Sans Serif" charset="0"/>
              </a:rPr>
              <a:t>Pathogen threat concern</a:t>
            </a:r>
            <a:endParaRPr lang="en-US" dirty="0">
              <a:latin typeface="MS Reference Sans Serif" charset="0"/>
              <a:ea typeface="MS Reference Sans Serif" charset="0"/>
              <a:cs typeface="MS Reference Sans Serif" charset="0"/>
            </a:endParaRPr>
          </a:p>
        </p:txBody>
      </p:sp>
      <p:sp>
        <p:nvSpPr>
          <p:cNvPr id="9" name="Content Placeholder 8"/>
          <p:cNvSpPr>
            <a:spLocks noGrp="1"/>
          </p:cNvSpPr>
          <p:nvPr>
            <p:ph sz="half" idx="2"/>
          </p:nvPr>
        </p:nvSpPr>
        <p:spPr/>
        <p:txBody>
          <a:bodyPr/>
          <a:lstStyle/>
          <a:p>
            <a:pPr marL="228600" lvl="1">
              <a:spcBef>
                <a:spcPts val="1000"/>
              </a:spcBef>
            </a:pPr>
            <a:r>
              <a:rPr lang="en-US" b="1" dirty="0">
                <a:latin typeface="MS Reference Sans Serif" charset="0"/>
                <a:ea typeface="MS Reference Sans Serif" charset="0"/>
                <a:cs typeface="MS Reference Sans Serif" charset="0"/>
              </a:rPr>
              <a:t>Perceived Vulnerability to Disease Questionnaire </a:t>
            </a:r>
            <a:r>
              <a:rPr lang="en-US" b="1" dirty="0" smtClean="0">
                <a:solidFill>
                  <a:srgbClr val="00B0F0"/>
                </a:solidFill>
                <a:latin typeface="MS Reference Sans Serif" charset="0"/>
                <a:ea typeface="MS Reference Sans Serif" charset="0"/>
                <a:cs typeface="MS Reference Sans Serif" charset="0"/>
              </a:rPr>
              <a:t>Duncan</a:t>
            </a:r>
            <a:r>
              <a:rPr lang="en-US" b="1" dirty="0">
                <a:solidFill>
                  <a:srgbClr val="00B0F0"/>
                </a:solidFill>
                <a:latin typeface="MS Reference Sans Serif" charset="0"/>
                <a:ea typeface="MS Reference Sans Serif" charset="0"/>
                <a:cs typeface="MS Reference Sans Serif" charset="0"/>
              </a:rPr>
              <a:t>, Schaller, &amp; Park, </a:t>
            </a:r>
            <a:r>
              <a:rPr lang="en-US" b="1" dirty="0" smtClean="0">
                <a:solidFill>
                  <a:srgbClr val="00B0F0"/>
                </a:solidFill>
                <a:latin typeface="MS Reference Sans Serif" charset="0"/>
                <a:ea typeface="MS Reference Sans Serif" charset="0"/>
                <a:cs typeface="MS Reference Sans Serif" charset="0"/>
              </a:rPr>
              <a:t>2009</a:t>
            </a:r>
          </a:p>
          <a:p>
            <a:pPr marL="228600" lvl="1">
              <a:spcBef>
                <a:spcPts val="1000"/>
              </a:spcBef>
            </a:pPr>
            <a:r>
              <a:rPr lang="en-US" b="1" dirty="0" smtClean="0">
                <a:solidFill>
                  <a:srgbClr val="FFFF00"/>
                </a:solidFill>
                <a:latin typeface="MS Reference Sans Serif" charset="0"/>
                <a:ea typeface="MS Reference Sans Serif" charset="0"/>
                <a:cs typeface="MS Reference Sans Serif" charset="0"/>
              </a:rPr>
              <a:t>Germ Aversion</a:t>
            </a:r>
          </a:p>
          <a:p>
            <a:pPr marL="228600" lvl="1">
              <a:spcBef>
                <a:spcPts val="1000"/>
              </a:spcBef>
            </a:pPr>
            <a:r>
              <a:rPr lang="en-US" b="1" dirty="0" smtClean="0">
                <a:solidFill>
                  <a:srgbClr val="FFFF00"/>
                </a:solidFill>
                <a:latin typeface="MS Reference Sans Serif" charset="0"/>
                <a:ea typeface="MS Reference Sans Serif" charset="0"/>
                <a:cs typeface="MS Reference Sans Serif" charset="0"/>
              </a:rPr>
              <a:t>Perceived </a:t>
            </a:r>
            <a:r>
              <a:rPr lang="en-US" b="1" dirty="0" err="1" smtClean="0">
                <a:solidFill>
                  <a:srgbClr val="FFFF00"/>
                </a:solidFill>
                <a:latin typeface="MS Reference Sans Serif" charset="0"/>
                <a:ea typeface="MS Reference Sans Serif" charset="0"/>
                <a:cs typeface="MS Reference Sans Serif" charset="0"/>
              </a:rPr>
              <a:t>Infectability</a:t>
            </a:r>
            <a:endParaRPr lang="en-US" b="1" dirty="0" smtClean="0">
              <a:solidFill>
                <a:srgbClr val="FFFF00"/>
              </a:solidFill>
              <a:latin typeface="MS Reference Sans Serif" charset="0"/>
              <a:ea typeface="MS Reference Sans Serif" charset="0"/>
              <a:cs typeface="MS Reference Sans Serif" charset="0"/>
            </a:endParaRPr>
          </a:p>
          <a:p>
            <a:pPr marL="228600" lvl="1">
              <a:spcBef>
                <a:spcPts val="1000"/>
              </a:spcBef>
            </a:pPr>
            <a:endParaRPr lang="en-US" b="1" dirty="0">
              <a:latin typeface="MS Reference Sans Serif" charset="0"/>
              <a:ea typeface="MS Reference Sans Serif" charset="0"/>
              <a:cs typeface="MS Reference Sans Serif" charset="0"/>
            </a:endParaRPr>
          </a:p>
        </p:txBody>
      </p:sp>
      <p:sp>
        <p:nvSpPr>
          <p:cNvPr id="10" name="Text Placeholder 9"/>
          <p:cNvSpPr>
            <a:spLocks noGrp="1"/>
          </p:cNvSpPr>
          <p:nvPr>
            <p:ph type="body" sz="quarter" idx="3"/>
          </p:nvPr>
        </p:nvSpPr>
        <p:spPr/>
        <p:txBody>
          <a:bodyPr/>
          <a:lstStyle/>
          <a:p>
            <a:r>
              <a:rPr lang="en-US" dirty="0" smtClean="0">
                <a:latin typeface="MS Reference Sans Serif" charset="0"/>
                <a:ea typeface="MS Reference Sans Serif" charset="0"/>
                <a:cs typeface="MS Reference Sans Serif" charset="0"/>
              </a:rPr>
              <a:t>Physical harm concern</a:t>
            </a:r>
            <a:endParaRPr lang="en-US" dirty="0">
              <a:latin typeface="MS Reference Sans Serif" charset="0"/>
              <a:ea typeface="MS Reference Sans Serif" charset="0"/>
              <a:cs typeface="MS Reference Sans Serif" charset="0"/>
            </a:endParaRPr>
          </a:p>
        </p:txBody>
      </p:sp>
      <p:sp>
        <p:nvSpPr>
          <p:cNvPr id="11" name="Content Placeholder 10"/>
          <p:cNvSpPr>
            <a:spLocks noGrp="1"/>
          </p:cNvSpPr>
          <p:nvPr>
            <p:ph sz="quarter" idx="4"/>
          </p:nvPr>
        </p:nvSpPr>
        <p:spPr/>
        <p:txBody>
          <a:bodyPr/>
          <a:lstStyle/>
          <a:p>
            <a:pPr marL="228600" lvl="1">
              <a:spcBef>
                <a:spcPts val="1000"/>
              </a:spcBef>
            </a:pPr>
            <a:r>
              <a:rPr lang="en-US" b="1" dirty="0" smtClean="0">
                <a:solidFill>
                  <a:srgbClr val="FFFF00"/>
                </a:solidFill>
                <a:latin typeface="MS Reference Sans Serif" charset="0"/>
                <a:ea typeface="MS Reference Sans Serif" charset="0"/>
                <a:cs typeface="MS Reference Sans Serif" charset="0"/>
              </a:rPr>
              <a:t>Self-Protection subscale (α = .91) </a:t>
            </a:r>
            <a:r>
              <a:rPr lang="en-US" b="1" dirty="0" smtClean="0">
                <a:solidFill>
                  <a:srgbClr val="3C99CF"/>
                </a:solidFill>
                <a:latin typeface="MS Reference Sans Serif" charset="0"/>
                <a:ea typeface="MS Reference Sans Serif" charset="0"/>
                <a:cs typeface="MS Reference Sans Serif" charset="0"/>
              </a:rPr>
              <a:t>Neel</a:t>
            </a:r>
            <a:r>
              <a:rPr lang="en-US" b="1" dirty="0">
                <a:solidFill>
                  <a:srgbClr val="3C99CF"/>
                </a:solidFill>
                <a:latin typeface="MS Reference Sans Serif" charset="0"/>
                <a:ea typeface="MS Reference Sans Serif" charset="0"/>
                <a:cs typeface="MS Reference Sans Serif" charset="0"/>
              </a:rPr>
              <a:t>, </a:t>
            </a:r>
            <a:r>
              <a:rPr lang="en-US" b="1" dirty="0" err="1">
                <a:solidFill>
                  <a:srgbClr val="3C99CF"/>
                </a:solidFill>
                <a:latin typeface="MS Reference Sans Serif" charset="0"/>
                <a:ea typeface="MS Reference Sans Serif" charset="0"/>
                <a:cs typeface="MS Reference Sans Serif" charset="0"/>
              </a:rPr>
              <a:t>Kenrick</a:t>
            </a:r>
            <a:r>
              <a:rPr lang="en-US" b="1" dirty="0">
                <a:solidFill>
                  <a:srgbClr val="3C99CF"/>
                </a:solidFill>
                <a:latin typeface="MS Reference Sans Serif" charset="0"/>
                <a:ea typeface="MS Reference Sans Serif" charset="0"/>
                <a:cs typeface="MS Reference Sans Serif" charset="0"/>
              </a:rPr>
              <a:t>, White, &amp; </a:t>
            </a:r>
            <a:r>
              <a:rPr lang="en-US" b="1" dirty="0" err="1">
                <a:solidFill>
                  <a:srgbClr val="3C99CF"/>
                </a:solidFill>
                <a:latin typeface="MS Reference Sans Serif" charset="0"/>
                <a:ea typeface="MS Reference Sans Serif" charset="0"/>
                <a:cs typeface="MS Reference Sans Serif" charset="0"/>
              </a:rPr>
              <a:t>Neuberg</a:t>
            </a:r>
            <a:r>
              <a:rPr lang="en-US" b="1" dirty="0">
                <a:solidFill>
                  <a:srgbClr val="3C99CF"/>
                </a:solidFill>
                <a:latin typeface="MS Reference Sans Serif" charset="0"/>
                <a:ea typeface="MS Reference Sans Serif" charset="0"/>
                <a:cs typeface="MS Reference Sans Serif" charset="0"/>
              </a:rPr>
              <a:t>, </a:t>
            </a:r>
            <a:r>
              <a:rPr lang="en-US" b="1" dirty="0" smtClean="0">
                <a:solidFill>
                  <a:srgbClr val="3C99CF"/>
                </a:solidFill>
                <a:latin typeface="MS Reference Sans Serif" charset="0"/>
                <a:ea typeface="MS Reference Sans Serif" charset="0"/>
                <a:cs typeface="MS Reference Sans Serif" charset="0"/>
              </a:rPr>
              <a:t>2015</a:t>
            </a:r>
            <a:endParaRPr lang="en-US"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911584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6274" y="2274839"/>
            <a:ext cx="8539452" cy="1754326"/>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Biological systems are “designed” to detect and reduce pathogen threats.</a:t>
            </a:r>
            <a:endParaRPr lang="en-US" sz="3600" dirty="0"/>
          </a:p>
        </p:txBody>
      </p:sp>
      <p:sp>
        <p:nvSpPr>
          <p:cNvPr id="3" name="TextBox 2"/>
          <p:cNvSpPr txBox="1"/>
          <p:nvPr/>
        </p:nvSpPr>
        <p:spPr>
          <a:xfrm>
            <a:off x="1826274" y="4029165"/>
            <a:ext cx="4598118" cy="369332"/>
          </a:xfrm>
          <a:prstGeom prst="rect">
            <a:avLst/>
          </a:prstGeom>
          <a:noFill/>
        </p:spPr>
        <p:txBody>
          <a:bodyPr wrap="none" rtlCol="0">
            <a:spAutoFit/>
          </a:bodyPr>
          <a:lstStyle/>
          <a:p>
            <a:r>
              <a:rPr lang="en-US" b="1" dirty="0" err="1" smtClean="0">
                <a:solidFill>
                  <a:srgbClr val="00B0F0"/>
                </a:solidFill>
                <a:latin typeface="MS Reference Sans Serif" charset="0"/>
                <a:ea typeface="MS Reference Sans Serif" charset="0"/>
                <a:cs typeface="MS Reference Sans Serif" charset="0"/>
              </a:rPr>
              <a:t>Nesse</a:t>
            </a:r>
            <a:r>
              <a:rPr lang="en-US" b="1" dirty="0" smtClean="0">
                <a:solidFill>
                  <a:srgbClr val="00B0F0"/>
                </a:solidFill>
                <a:latin typeface="MS Reference Sans Serif" charset="0"/>
                <a:ea typeface="MS Reference Sans Serif" charset="0"/>
                <a:cs typeface="MS Reference Sans Serif" charset="0"/>
              </a:rPr>
              <a:t>, 2005; Murray &amp; Schaller, 2015</a:t>
            </a:r>
            <a:endParaRPr lang="en-US" b="1" dirty="0">
              <a:solidFill>
                <a:schemeClr val="bg1"/>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1215286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9599" y="2705725"/>
            <a:ext cx="9612803" cy="1446550"/>
          </a:xfrm>
          <a:prstGeom prst="rect">
            <a:avLst/>
          </a:prstGeom>
          <a:noFill/>
        </p:spPr>
        <p:txBody>
          <a:bodyPr wrap="square" rtlCol="0">
            <a:spAutoFit/>
          </a:bodyPr>
          <a:lstStyle/>
          <a:p>
            <a:r>
              <a:rPr lang="en-US" sz="4400" b="1" dirty="0" smtClean="0">
                <a:latin typeface="MS Reference Sans Serif" charset="0"/>
                <a:ea typeface="MS Reference Sans Serif" charset="0"/>
                <a:cs typeface="MS Reference Sans Serif" charset="0"/>
              </a:rPr>
              <a:t>Goal #1: Replicate </a:t>
            </a:r>
            <a:r>
              <a:rPr lang="en-US" sz="4400" b="1" dirty="0" smtClean="0">
                <a:solidFill>
                  <a:srgbClr val="3C99CF"/>
                </a:solidFill>
                <a:latin typeface="MS Reference Sans Serif" charset="0"/>
                <a:ea typeface="MS Reference Sans Serif" charset="0"/>
                <a:cs typeface="MS Reference Sans Serif" charset="0"/>
              </a:rPr>
              <a:t>germy</a:t>
            </a:r>
            <a:r>
              <a:rPr lang="en-US" sz="4400" b="1" dirty="0" smtClean="0">
                <a:latin typeface="MS Reference Sans Serif" charset="0"/>
                <a:ea typeface="MS Reference Sans Serif" charset="0"/>
                <a:cs typeface="MS Reference Sans Serif" charset="0"/>
              </a:rPr>
              <a:t> mental representation</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2027213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234" y="259686"/>
            <a:ext cx="1611339"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anti-CI</a:t>
            </a:r>
            <a:endParaRPr lang="en-US" sz="3200" b="1" dirty="0">
              <a:latin typeface="MS Reference Sans Serif" charset="0"/>
              <a:ea typeface="MS Reference Sans Serif" charset="0"/>
              <a:cs typeface="MS Reference Sans Serif" charset="0"/>
            </a:endParaRPr>
          </a:p>
        </p:txBody>
      </p:sp>
      <p:sp>
        <p:nvSpPr>
          <p:cNvPr id="5" name="TextBox 4"/>
          <p:cNvSpPr txBox="1"/>
          <p:nvPr/>
        </p:nvSpPr>
        <p:spPr>
          <a:xfrm>
            <a:off x="7103547" y="259686"/>
            <a:ext cx="644728"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CI</a:t>
            </a:r>
            <a:endParaRPr lang="en-US" sz="3200" b="1" dirty="0">
              <a:latin typeface="MS Reference Sans Serif" charset="0"/>
              <a:ea typeface="MS Reference Sans Serif" charset="0"/>
              <a:cs typeface="MS Reference Sans Serif" charset="0"/>
            </a:endParaRPr>
          </a:p>
        </p:txBody>
      </p:sp>
      <p:sp>
        <p:nvSpPr>
          <p:cNvPr id="8" name="TextBox 7"/>
          <p:cNvSpPr txBox="1"/>
          <p:nvPr/>
        </p:nvSpPr>
        <p:spPr>
          <a:xfrm>
            <a:off x="1697617" y="1833859"/>
            <a:ext cx="1883849" cy="1077218"/>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p>
          <a:p>
            <a:r>
              <a:rPr lang="en-US" sz="3200" b="1" dirty="0" smtClean="0">
                <a:latin typeface="MS Reference Sans Serif" charset="0"/>
                <a:ea typeface="MS Reference Sans Serif" charset="0"/>
                <a:cs typeface="MS Reference Sans Serif" charset="0"/>
              </a:rPr>
              <a:t>(U of M)</a:t>
            </a:r>
            <a:endParaRPr lang="en-US" sz="3200" b="1" dirty="0">
              <a:latin typeface="MS Reference Sans Serif" charset="0"/>
              <a:ea typeface="MS Reference Sans Serif" charset="0"/>
              <a:cs typeface="MS Reference Sans Serif" charset="0"/>
            </a:endParaRPr>
          </a:p>
        </p:txBody>
      </p:sp>
      <p:sp>
        <p:nvSpPr>
          <p:cNvPr id="9" name="TextBox 8"/>
          <p:cNvSpPr txBox="1"/>
          <p:nvPr/>
        </p:nvSpPr>
        <p:spPr>
          <a:xfrm>
            <a:off x="1739809" y="4489481"/>
            <a:ext cx="1794337" cy="1077218"/>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p>
          <a:p>
            <a:r>
              <a:rPr lang="en-US" sz="3200" b="1" dirty="0" smtClean="0">
                <a:latin typeface="MS Reference Sans Serif" charset="0"/>
                <a:ea typeface="MS Reference Sans Serif" charset="0"/>
                <a:cs typeface="MS Reference Sans Serif" charset="0"/>
              </a:rPr>
              <a:t>(</a:t>
            </a:r>
            <a:r>
              <a:rPr lang="en-US" sz="3200" b="1" dirty="0" err="1" smtClean="0">
                <a:latin typeface="MS Reference Sans Serif" charset="0"/>
                <a:ea typeface="MS Reference Sans Serif" charset="0"/>
                <a:cs typeface="MS Reference Sans Serif" charset="0"/>
              </a:rPr>
              <a:t>MTurk</a:t>
            </a:r>
            <a:r>
              <a:rPr lang="en-US" sz="3200" b="1" dirty="0" smtClean="0">
                <a:latin typeface="MS Reference Sans Serif" charset="0"/>
                <a:ea typeface="MS Reference Sans Serif" charset="0"/>
                <a:cs typeface="MS Reference Sans Serif" charset="0"/>
              </a:rPr>
              <a:t>)</a:t>
            </a:r>
            <a:endParaRPr lang="en-US" sz="3200" b="1" dirty="0">
              <a:latin typeface="MS Reference Sans Serif" charset="0"/>
              <a:ea typeface="MS Reference Sans Serif" charset="0"/>
              <a:cs typeface="MS Reference Sans Serif"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4" y="3638870"/>
            <a:ext cx="2286000" cy="2286000"/>
          </a:xfrm>
          <a:prstGeom prst="rect">
            <a:avLst/>
          </a:prstGeom>
          <a:ln w="76200">
            <a:solidFill>
              <a:srgbClr val="3C99CF"/>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911" y="3638869"/>
            <a:ext cx="2286000" cy="2286000"/>
          </a:xfrm>
          <a:prstGeom prst="rect">
            <a:avLst/>
          </a:prstGeom>
          <a:ln w="76200">
            <a:solidFill>
              <a:srgbClr val="3C99CF"/>
            </a:solidFill>
          </a:ln>
        </p:spPr>
      </p:pic>
      <p:sp>
        <p:nvSpPr>
          <p:cNvPr id="14" name="Rectangle 13"/>
          <p:cNvSpPr/>
          <p:nvPr/>
        </p:nvSpPr>
        <p:spPr>
          <a:xfrm>
            <a:off x="8955918" y="1587637"/>
            <a:ext cx="1874007" cy="1077218"/>
          </a:xfrm>
          <a:prstGeom prst="rect">
            <a:avLst/>
          </a:prstGeom>
        </p:spPr>
        <p:txBody>
          <a:bodyPr wrap="square">
            <a:spAutoFit/>
          </a:bodyPr>
          <a:lstStyle/>
          <a:p>
            <a:r>
              <a:rPr lang="en-US" sz="3200" b="1" dirty="0" smtClean="0">
                <a:latin typeface="MS Reference Sans Serif" charset="0"/>
                <a:ea typeface="MS Reference Sans Serif" charset="0"/>
                <a:cs typeface="MS Reference Sans Serif" charset="0"/>
              </a:rPr>
              <a:t>Study 1</a:t>
            </a:r>
          </a:p>
          <a:p>
            <a:r>
              <a:rPr lang="en-US" sz="3200" b="1" i="1" dirty="0">
                <a:latin typeface="MS Reference Sans Serif" charset="0"/>
                <a:ea typeface="MS Reference Sans Serif" charset="0"/>
                <a:cs typeface="MS Reference Sans Serif" charset="0"/>
              </a:rPr>
              <a:t>N</a:t>
            </a:r>
            <a:r>
              <a:rPr lang="en-US" sz="3200" b="1" dirty="0" smtClean="0">
                <a:latin typeface="MS Reference Sans Serif" charset="0"/>
                <a:ea typeface="MS Reference Sans Serif" charset="0"/>
                <a:cs typeface="MS Reference Sans Serif" charset="0"/>
              </a:rPr>
              <a:t> = 94</a:t>
            </a:r>
            <a:endParaRPr lang="en-US" sz="3200" b="1" dirty="0">
              <a:latin typeface="MS Reference Sans Serif" charset="0"/>
              <a:ea typeface="MS Reference Sans Serif" charset="0"/>
              <a:cs typeface="MS Reference Sans Serif" charset="0"/>
            </a:endParaRPr>
          </a:p>
        </p:txBody>
      </p:sp>
      <p:sp>
        <p:nvSpPr>
          <p:cNvPr id="15" name="Rectangle 14"/>
          <p:cNvSpPr/>
          <p:nvPr/>
        </p:nvSpPr>
        <p:spPr>
          <a:xfrm>
            <a:off x="8955918" y="4243259"/>
            <a:ext cx="2005008" cy="1077218"/>
          </a:xfrm>
          <a:prstGeom prst="rect">
            <a:avLst/>
          </a:prstGeom>
        </p:spPr>
        <p:txBody>
          <a:bodyPr wrap="square">
            <a:spAutoFit/>
          </a:bodyPr>
          <a:lstStyle/>
          <a:p>
            <a:r>
              <a:rPr lang="en-US" sz="3200" b="1" dirty="0" smtClean="0">
                <a:latin typeface="MS Reference Sans Serif" charset="0"/>
                <a:ea typeface="MS Reference Sans Serif" charset="0"/>
                <a:cs typeface="MS Reference Sans Serif" charset="0"/>
              </a:rPr>
              <a:t>Study 2</a:t>
            </a:r>
          </a:p>
          <a:p>
            <a:r>
              <a:rPr lang="en-US" sz="3200" b="1" i="1" dirty="0" smtClean="0">
                <a:latin typeface="MS Reference Sans Serif" charset="0"/>
                <a:ea typeface="MS Reference Sans Serif" charset="0"/>
                <a:cs typeface="MS Reference Sans Serif" charset="0"/>
              </a:rPr>
              <a:t>N</a:t>
            </a:r>
            <a:r>
              <a:rPr lang="en-US" sz="3200" b="1" dirty="0" smtClean="0">
                <a:latin typeface="MS Reference Sans Serif" charset="0"/>
                <a:ea typeface="MS Reference Sans Serif" charset="0"/>
                <a:cs typeface="MS Reference Sans Serif" charset="0"/>
              </a:rPr>
              <a:t> = 102</a:t>
            </a:r>
            <a:endParaRPr lang="en-US" sz="3200" b="1" dirty="0">
              <a:latin typeface="MS Reference Sans Serif" charset="0"/>
              <a:ea typeface="MS Reference Sans Serif" charset="0"/>
              <a:cs typeface="MS Reference Sans Serif"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903" y="983248"/>
            <a:ext cx="2286000" cy="2286000"/>
          </a:xfrm>
          <a:prstGeom prst="rect">
            <a:avLst/>
          </a:prstGeom>
          <a:ln w="76200">
            <a:solidFill>
              <a:srgbClr val="3C99CF"/>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10" y="981279"/>
            <a:ext cx="2286000" cy="2286000"/>
          </a:xfrm>
          <a:prstGeom prst="rect">
            <a:avLst/>
          </a:prstGeom>
          <a:ln w="76200">
            <a:solidFill>
              <a:srgbClr val="3C99CF"/>
            </a:solidFill>
          </a:ln>
        </p:spPr>
      </p:pic>
      <p:sp>
        <p:nvSpPr>
          <p:cNvPr id="13" name="Rectangle 12"/>
          <p:cNvSpPr/>
          <p:nvPr/>
        </p:nvSpPr>
        <p:spPr>
          <a:xfrm>
            <a:off x="125854" y="6294492"/>
            <a:ext cx="4487089"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Generated using </a:t>
            </a:r>
            <a:r>
              <a:rPr lang="en-US" b="1" i="1" dirty="0" err="1" smtClean="0">
                <a:latin typeface="MS Reference Sans Serif" charset="0"/>
                <a:ea typeface="MS Reference Sans Serif" charset="0"/>
                <a:cs typeface="MS Reference Sans Serif" charset="0"/>
              </a:rPr>
              <a:t>rcicr</a:t>
            </a:r>
            <a:r>
              <a:rPr lang="en-US" b="1" dirty="0" smtClean="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Dotsch</a:t>
            </a:r>
            <a:r>
              <a:rPr lang="en-US" b="1" dirty="0" smtClean="0">
                <a:solidFill>
                  <a:srgbClr val="00B0F0"/>
                </a:solidFill>
                <a:latin typeface="MS Reference Sans Serif" charset="0"/>
                <a:ea typeface="MS Reference Sans Serif" charset="0"/>
                <a:cs typeface="MS Reference Sans Serif" charset="0"/>
              </a:rPr>
              <a:t>, 2016</a:t>
            </a:r>
            <a:endParaRPr lang="en-US" b="1" dirty="0" smtClean="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3901925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9599" y="2705725"/>
            <a:ext cx="9612803" cy="1446550"/>
          </a:xfrm>
          <a:prstGeom prst="rect">
            <a:avLst/>
          </a:prstGeom>
          <a:noFill/>
        </p:spPr>
        <p:txBody>
          <a:bodyPr wrap="square" rtlCol="0">
            <a:spAutoFit/>
          </a:bodyPr>
          <a:lstStyle/>
          <a:p>
            <a:r>
              <a:rPr lang="en-US" sz="4400" b="1" dirty="0" smtClean="0">
                <a:latin typeface="MS Reference Sans Serif" charset="0"/>
                <a:ea typeface="MS Reference Sans Serif" charset="0"/>
                <a:cs typeface="MS Reference Sans Serif" charset="0"/>
              </a:rPr>
              <a:t>Goal #2: Contrast </a:t>
            </a:r>
            <a:r>
              <a:rPr lang="en-US" sz="4400" b="1" dirty="0" smtClean="0">
                <a:solidFill>
                  <a:srgbClr val="3C99CF"/>
                </a:solidFill>
                <a:latin typeface="MS Reference Sans Serif" charset="0"/>
                <a:ea typeface="MS Reference Sans Serif" charset="0"/>
                <a:cs typeface="MS Reference Sans Serif" charset="0"/>
              </a:rPr>
              <a:t>germy</a:t>
            </a:r>
            <a:r>
              <a:rPr lang="en-US" sz="4400" b="1" dirty="0" smtClean="0">
                <a:latin typeface="MS Reference Sans Serif" charset="0"/>
                <a:ea typeface="MS Reference Sans Serif" charset="0"/>
                <a:cs typeface="MS Reference Sans Serif" charset="0"/>
              </a:rPr>
              <a:t> and </a:t>
            </a:r>
            <a:r>
              <a:rPr lang="en-US" sz="4400" b="1" dirty="0" smtClean="0">
                <a:solidFill>
                  <a:srgbClr val="D65F2D"/>
                </a:solidFill>
                <a:latin typeface="MS Reference Sans Serif" charset="0"/>
                <a:ea typeface="MS Reference Sans Serif" charset="0"/>
                <a:cs typeface="MS Reference Sans Serif" charset="0"/>
              </a:rPr>
              <a:t>violent</a:t>
            </a:r>
            <a:r>
              <a:rPr lang="en-US" sz="4400" b="1" dirty="0" smtClean="0">
                <a:latin typeface="MS Reference Sans Serif" charset="0"/>
                <a:ea typeface="MS Reference Sans Serif" charset="0"/>
                <a:cs typeface="MS Reference Sans Serif" charset="0"/>
              </a:rPr>
              <a:t> mental representations</a:t>
            </a:r>
            <a:endParaRPr lang="en-US" sz="44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880975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234" y="259686"/>
            <a:ext cx="1611339"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anti-CI</a:t>
            </a:r>
            <a:endParaRPr lang="en-US" sz="3200" b="1" dirty="0">
              <a:latin typeface="MS Reference Sans Serif" charset="0"/>
              <a:ea typeface="MS Reference Sans Serif" charset="0"/>
              <a:cs typeface="MS Reference Sans Serif" charset="0"/>
            </a:endParaRPr>
          </a:p>
        </p:txBody>
      </p:sp>
      <p:sp>
        <p:nvSpPr>
          <p:cNvPr id="5" name="TextBox 4"/>
          <p:cNvSpPr txBox="1"/>
          <p:nvPr/>
        </p:nvSpPr>
        <p:spPr>
          <a:xfrm>
            <a:off x="7103547" y="259686"/>
            <a:ext cx="644728"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CI</a:t>
            </a:r>
            <a:endParaRPr lang="en-US" sz="3200" b="1" dirty="0">
              <a:latin typeface="MS Reference Sans Serif" charset="0"/>
              <a:ea typeface="MS Reference Sans Serif" charset="0"/>
              <a:cs typeface="MS Reference Sans Serif" charset="0"/>
            </a:endParaRPr>
          </a:p>
        </p:txBody>
      </p:sp>
      <p:sp>
        <p:nvSpPr>
          <p:cNvPr id="8" name="TextBox 7"/>
          <p:cNvSpPr txBox="1"/>
          <p:nvPr/>
        </p:nvSpPr>
        <p:spPr>
          <a:xfrm>
            <a:off x="1697617" y="1833859"/>
            <a:ext cx="1604927"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Violent</a:t>
            </a:r>
            <a:endParaRPr lang="en-US" sz="3200" b="1" dirty="0">
              <a:latin typeface="MS Reference Sans Serif" charset="0"/>
              <a:ea typeface="MS Reference Sans Serif" charset="0"/>
              <a:cs typeface="MS Reference Sans Serif" charset="0"/>
            </a:endParaRPr>
          </a:p>
        </p:txBody>
      </p:sp>
      <p:sp>
        <p:nvSpPr>
          <p:cNvPr id="9" name="TextBox 8"/>
          <p:cNvSpPr txBox="1"/>
          <p:nvPr/>
        </p:nvSpPr>
        <p:spPr>
          <a:xfrm>
            <a:off x="1739809" y="4489481"/>
            <a:ext cx="1562735"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endParaRPr lang="en-US" sz="3200" b="1" dirty="0">
              <a:latin typeface="MS Reference Sans Serif" charset="0"/>
              <a:ea typeface="MS Reference Sans Serif" charset="0"/>
              <a:cs typeface="MS Reference Sans Serif"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4" y="3638870"/>
            <a:ext cx="2286000" cy="2286000"/>
          </a:xfrm>
          <a:prstGeom prst="rect">
            <a:avLst/>
          </a:prstGeom>
          <a:ln w="76200">
            <a:solidFill>
              <a:srgbClr val="3C99CF"/>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904" y="983248"/>
            <a:ext cx="2286000" cy="2286000"/>
          </a:xfrm>
          <a:prstGeom prst="rect">
            <a:avLst/>
          </a:prstGeom>
          <a:ln w="76200">
            <a:solidFill>
              <a:srgbClr val="D65F2D"/>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911" y="3638869"/>
            <a:ext cx="2286000" cy="2286000"/>
          </a:xfrm>
          <a:prstGeom prst="rect">
            <a:avLst/>
          </a:prstGeom>
          <a:ln w="76200">
            <a:solidFill>
              <a:srgbClr val="3C99CF"/>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11" y="983248"/>
            <a:ext cx="2286000" cy="2286000"/>
          </a:xfrm>
          <a:prstGeom prst="rect">
            <a:avLst/>
          </a:prstGeom>
          <a:ln w="76200">
            <a:solidFill>
              <a:srgbClr val="D65F2D"/>
            </a:solidFill>
          </a:ln>
        </p:spPr>
      </p:pic>
      <p:sp>
        <p:nvSpPr>
          <p:cNvPr id="14" name="Rectangle 13"/>
          <p:cNvSpPr/>
          <p:nvPr/>
        </p:nvSpPr>
        <p:spPr>
          <a:xfrm>
            <a:off x="8955918" y="1833859"/>
            <a:ext cx="1625977" cy="584775"/>
          </a:xfrm>
          <a:prstGeom prst="rect">
            <a:avLst/>
          </a:prstGeom>
        </p:spPr>
        <p:txBody>
          <a:bodyPr wrap="square">
            <a:spAutoFit/>
          </a:bodyPr>
          <a:lstStyle/>
          <a:p>
            <a:r>
              <a:rPr lang="en-US" sz="3200" b="1" i="1" dirty="0">
                <a:latin typeface="MS Reference Sans Serif" charset="0"/>
                <a:ea typeface="MS Reference Sans Serif" charset="0"/>
                <a:cs typeface="MS Reference Sans Serif" charset="0"/>
              </a:rPr>
              <a:t>n</a:t>
            </a:r>
            <a:r>
              <a:rPr lang="en-US" sz="3200" b="1" dirty="0" smtClean="0">
                <a:latin typeface="MS Reference Sans Serif" charset="0"/>
                <a:ea typeface="MS Reference Sans Serif" charset="0"/>
                <a:cs typeface="MS Reference Sans Serif" charset="0"/>
              </a:rPr>
              <a:t> = 98</a:t>
            </a:r>
            <a:endParaRPr lang="en-US" sz="3200" b="1" dirty="0">
              <a:latin typeface="MS Reference Sans Serif" charset="0"/>
              <a:ea typeface="MS Reference Sans Serif" charset="0"/>
              <a:cs typeface="MS Reference Sans Serif" charset="0"/>
            </a:endParaRPr>
          </a:p>
        </p:txBody>
      </p:sp>
      <p:sp>
        <p:nvSpPr>
          <p:cNvPr id="15" name="Rectangle 14"/>
          <p:cNvSpPr/>
          <p:nvPr/>
        </p:nvSpPr>
        <p:spPr>
          <a:xfrm>
            <a:off x="8955917" y="4489481"/>
            <a:ext cx="1874008" cy="584775"/>
          </a:xfrm>
          <a:prstGeom prst="rect">
            <a:avLst/>
          </a:prstGeom>
        </p:spPr>
        <p:txBody>
          <a:bodyPr wrap="square">
            <a:spAutoFit/>
          </a:bodyPr>
          <a:lstStyle/>
          <a:p>
            <a:r>
              <a:rPr lang="en-US" sz="3200" b="1" i="1" dirty="0">
                <a:latin typeface="MS Reference Sans Serif" charset="0"/>
                <a:ea typeface="MS Reference Sans Serif" charset="0"/>
                <a:cs typeface="MS Reference Sans Serif" charset="0"/>
              </a:rPr>
              <a:t>n</a:t>
            </a:r>
            <a:r>
              <a:rPr lang="en-US" sz="3200" b="1" dirty="0" smtClean="0">
                <a:latin typeface="MS Reference Sans Serif" charset="0"/>
                <a:ea typeface="MS Reference Sans Serif" charset="0"/>
                <a:cs typeface="MS Reference Sans Serif" charset="0"/>
              </a:rPr>
              <a:t> = 102</a:t>
            </a:r>
            <a:endParaRPr lang="en-US" sz="3200" b="1" dirty="0">
              <a:latin typeface="MS Reference Sans Serif" charset="0"/>
              <a:ea typeface="MS Reference Sans Serif" charset="0"/>
              <a:cs typeface="MS Reference Sans Serif" charset="0"/>
            </a:endParaRPr>
          </a:p>
        </p:txBody>
      </p:sp>
      <p:sp>
        <p:nvSpPr>
          <p:cNvPr id="16" name="Rectangle 15"/>
          <p:cNvSpPr/>
          <p:nvPr/>
        </p:nvSpPr>
        <p:spPr>
          <a:xfrm>
            <a:off x="125854" y="6294492"/>
            <a:ext cx="4487089"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Generated using </a:t>
            </a:r>
            <a:r>
              <a:rPr lang="en-US" b="1" i="1" dirty="0" err="1" smtClean="0">
                <a:latin typeface="MS Reference Sans Serif" charset="0"/>
                <a:ea typeface="MS Reference Sans Serif" charset="0"/>
                <a:cs typeface="MS Reference Sans Serif" charset="0"/>
              </a:rPr>
              <a:t>rcicr</a:t>
            </a:r>
            <a:r>
              <a:rPr lang="en-US" b="1" dirty="0" smtClean="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Dotsch</a:t>
            </a:r>
            <a:r>
              <a:rPr lang="en-US" b="1" dirty="0" smtClean="0">
                <a:solidFill>
                  <a:srgbClr val="00B0F0"/>
                </a:solidFill>
                <a:latin typeface="MS Reference Sans Serif" charset="0"/>
                <a:ea typeface="MS Reference Sans Serif" charset="0"/>
                <a:cs typeface="MS Reference Sans Serif" charset="0"/>
              </a:rPr>
              <a:t>, 2016</a:t>
            </a:r>
            <a:endParaRPr lang="en-US" b="1" dirty="0" smtClean="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931840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US" sz="3200" dirty="0" smtClean="0">
                <a:solidFill>
                  <a:srgbClr val="FFFF00"/>
                </a:solidFill>
                <a:latin typeface="MS Reference Sans Serif" charset="0"/>
                <a:ea typeface="MS Reference Sans Serif" charset="0"/>
                <a:cs typeface="MS Reference Sans Serif" charset="0"/>
              </a:rPr>
              <a:t>Perceived </a:t>
            </a:r>
            <a:r>
              <a:rPr lang="en-US" sz="3200" dirty="0" err="1" smtClean="0">
                <a:solidFill>
                  <a:srgbClr val="FFFF00"/>
                </a:solidFill>
                <a:latin typeface="MS Reference Sans Serif" charset="0"/>
                <a:ea typeface="MS Reference Sans Serif" charset="0"/>
                <a:cs typeface="MS Reference Sans Serif" charset="0"/>
              </a:rPr>
              <a:t>Infectability</a:t>
            </a:r>
            <a:r>
              <a:rPr lang="en-US" sz="3200" dirty="0" smtClean="0">
                <a:latin typeface="MS Reference Sans Serif" charset="0"/>
                <a:ea typeface="MS Reference Sans Serif" charset="0"/>
                <a:cs typeface="MS Reference Sans Serif" charset="0"/>
              </a:rPr>
              <a:t> </a:t>
            </a:r>
            <a:r>
              <a:rPr lang="en-US" sz="3200" dirty="0" smtClean="0">
                <a:latin typeface="MS Reference Sans Serif" charset="0"/>
                <a:ea typeface="MS Reference Sans Serif" charset="0"/>
                <a:cs typeface="MS Reference Sans Serif" charset="0"/>
              </a:rPr>
              <a:t>subscale quantiles</a:t>
            </a:r>
            <a:endParaRPr lang="en-US" sz="3200" dirty="0">
              <a:latin typeface="MS Reference Sans Serif" charset="0"/>
              <a:ea typeface="MS Reference Sans Serif" charset="0"/>
              <a:cs typeface="MS Reference Sans Serif" charset="0"/>
            </a:endParaRPr>
          </a:p>
        </p:txBody>
      </p:sp>
      <p:sp>
        <p:nvSpPr>
          <p:cNvPr id="20" name="TextBox 19"/>
          <p:cNvSpPr txBox="1"/>
          <p:nvPr/>
        </p:nvSpPr>
        <p:spPr>
          <a:xfrm>
            <a:off x="483395" y="2617478"/>
            <a:ext cx="2236510" cy="523220"/>
          </a:xfrm>
          <a:prstGeom prst="rect">
            <a:avLst/>
          </a:prstGeom>
          <a:noFill/>
        </p:spPr>
        <p:txBody>
          <a:bodyPr wrap="none" rtlCol="0">
            <a:spAutoFit/>
          </a:bodyPr>
          <a:lstStyle/>
          <a:p>
            <a:r>
              <a:rPr lang="en-US" sz="2800" b="1" dirty="0">
                <a:latin typeface="MS Reference Sans Serif" charset="0"/>
                <a:ea typeface="MS Reference Sans Serif" charset="0"/>
                <a:cs typeface="MS Reference Sans Serif" charset="0"/>
              </a:rPr>
              <a:t>a</a:t>
            </a:r>
            <a:r>
              <a:rPr lang="en-US" sz="2800" b="1" dirty="0" smtClean="0">
                <a:latin typeface="MS Reference Sans Serif" charset="0"/>
                <a:ea typeface="MS Reference Sans Serif" charset="0"/>
                <a:cs typeface="MS Reference Sans Serif" charset="0"/>
              </a:rPr>
              <a:t>nti-Germy</a:t>
            </a:r>
            <a:endParaRPr lang="en-US" sz="2800" b="1" dirty="0">
              <a:latin typeface="MS Reference Sans Serif" charset="0"/>
              <a:ea typeface="MS Reference Sans Serif" charset="0"/>
              <a:cs typeface="MS Reference Sans Serif" charset="0"/>
            </a:endParaRPr>
          </a:p>
        </p:txBody>
      </p:sp>
      <p:sp>
        <p:nvSpPr>
          <p:cNvPr id="21" name="TextBox 20"/>
          <p:cNvSpPr txBox="1"/>
          <p:nvPr/>
        </p:nvSpPr>
        <p:spPr>
          <a:xfrm>
            <a:off x="1329781" y="4797236"/>
            <a:ext cx="1390124"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Germy</a:t>
            </a:r>
            <a:endParaRPr lang="en-US" sz="2800" b="1" dirty="0">
              <a:latin typeface="MS Reference Sans Serif" charset="0"/>
              <a:ea typeface="MS Reference Sans Serif" charset="0"/>
              <a:cs typeface="MS Reference Sans Serif"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77" y="1964688"/>
            <a:ext cx="1828800" cy="1828800"/>
          </a:xfrm>
          <a:prstGeom prst="rect">
            <a:avLst/>
          </a:prstGeom>
          <a:ln w="76200">
            <a:solidFill>
              <a:srgbClr val="3C99CF"/>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621" y="1964688"/>
            <a:ext cx="1828800" cy="1828800"/>
          </a:xfrm>
          <a:prstGeom prst="rect">
            <a:avLst/>
          </a:prstGeom>
          <a:ln w="76200">
            <a:solidFill>
              <a:srgbClr val="3C99CF"/>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365" y="1964688"/>
            <a:ext cx="1828800" cy="1828800"/>
          </a:xfrm>
          <a:prstGeom prst="rect">
            <a:avLst/>
          </a:prstGeom>
          <a:ln w="76200">
            <a:solidFill>
              <a:srgbClr val="3C99CF"/>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877" y="4144446"/>
            <a:ext cx="1828800" cy="1828800"/>
          </a:xfrm>
          <a:prstGeom prst="rect">
            <a:avLst/>
          </a:prstGeom>
          <a:ln w="76200">
            <a:solidFill>
              <a:srgbClr val="3C99CF"/>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9621" y="4144446"/>
            <a:ext cx="1828800" cy="1828800"/>
          </a:xfrm>
          <a:prstGeom prst="rect">
            <a:avLst/>
          </a:prstGeom>
          <a:ln w="76200">
            <a:solidFill>
              <a:srgbClr val="3C99CF"/>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365" y="4144446"/>
            <a:ext cx="1828800" cy="1828800"/>
          </a:xfrm>
          <a:prstGeom prst="rect">
            <a:avLst/>
          </a:prstGeom>
          <a:ln w="76200">
            <a:solidFill>
              <a:srgbClr val="3C99CF"/>
            </a:solidFill>
          </a:ln>
        </p:spPr>
      </p:pic>
      <p:sp>
        <p:nvSpPr>
          <p:cNvPr id="14" name="TextBox 13"/>
          <p:cNvSpPr txBox="1"/>
          <p:nvPr/>
        </p:nvSpPr>
        <p:spPr>
          <a:xfrm>
            <a:off x="2979083" y="6051098"/>
            <a:ext cx="1744388"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[0-33%]</a:t>
            </a:r>
            <a:endParaRPr lang="en-US" sz="2800" b="1" dirty="0">
              <a:latin typeface="MS Reference Sans Serif" charset="0"/>
              <a:ea typeface="MS Reference Sans Serif" charset="0"/>
              <a:cs typeface="MS Reference Sans Serif" charset="0"/>
            </a:endParaRPr>
          </a:p>
        </p:txBody>
      </p:sp>
      <p:sp>
        <p:nvSpPr>
          <p:cNvPr id="15" name="TextBox 14"/>
          <p:cNvSpPr txBox="1"/>
          <p:nvPr/>
        </p:nvSpPr>
        <p:spPr>
          <a:xfrm>
            <a:off x="5126242" y="6055210"/>
            <a:ext cx="1972015"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(33-66%]</a:t>
            </a:r>
            <a:endParaRPr lang="en-US" sz="2800" b="1" dirty="0">
              <a:latin typeface="MS Reference Sans Serif" charset="0"/>
              <a:ea typeface="MS Reference Sans Serif" charset="0"/>
              <a:cs typeface="MS Reference Sans Serif" charset="0"/>
            </a:endParaRPr>
          </a:p>
        </p:txBody>
      </p:sp>
      <p:sp>
        <p:nvSpPr>
          <p:cNvPr id="16" name="TextBox 15"/>
          <p:cNvSpPr txBox="1"/>
          <p:nvPr/>
        </p:nvSpPr>
        <p:spPr>
          <a:xfrm>
            <a:off x="7273402" y="6047195"/>
            <a:ext cx="2199641" cy="523220"/>
          </a:xfrm>
          <a:prstGeom prst="rect">
            <a:avLst/>
          </a:prstGeom>
          <a:noFill/>
        </p:spPr>
        <p:txBody>
          <a:bodyPr wrap="none" rtlCol="0">
            <a:spAutoFit/>
          </a:bodyPr>
          <a:lstStyle/>
          <a:p>
            <a:r>
              <a:rPr lang="en-US" sz="2800" b="1" smtClean="0">
                <a:latin typeface="MS Reference Sans Serif" charset="0"/>
                <a:ea typeface="MS Reference Sans Serif" charset="0"/>
                <a:cs typeface="MS Reference Sans Serif" charset="0"/>
              </a:rPr>
              <a:t>(66-100%]</a:t>
            </a:r>
            <a:endParaRPr lang="en-US" sz="2800" b="1" dirty="0">
              <a:latin typeface="MS Reference Sans Serif" charset="0"/>
              <a:ea typeface="MS Reference Sans Serif" charset="0"/>
              <a:cs typeface="MS Reference Sans Serif" charset="0"/>
            </a:endParaRPr>
          </a:p>
        </p:txBody>
      </p:sp>
      <p:sp>
        <p:nvSpPr>
          <p:cNvPr id="17" name="TextBox 16"/>
          <p:cNvSpPr txBox="1"/>
          <p:nvPr/>
        </p:nvSpPr>
        <p:spPr>
          <a:xfrm>
            <a:off x="3144192"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33</a:t>
            </a:r>
            <a:endParaRPr lang="en-US" sz="2800" b="1" dirty="0">
              <a:latin typeface="MS Reference Sans Serif" charset="0"/>
              <a:ea typeface="MS Reference Sans Serif" charset="0"/>
              <a:cs typeface="MS Reference Sans Serif" charset="0"/>
            </a:endParaRPr>
          </a:p>
        </p:txBody>
      </p:sp>
      <p:sp>
        <p:nvSpPr>
          <p:cNvPr id="18" name="TextBox 17"/>
          <p:cNvSpPr txBox="1"/>
          <p:nvPr/>
        </p:nvSpPr>
        <p:spPr>
          <a:xfrm>
            <a:off x="5406935"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36</a:t>
            </a:r>
            <a:endParaRPr lang="en-US" sz="2800" b="1" dirty="0">
              <a:latin typeface="MS Reference Sans Serif" charset="0"/>
              <a:ea typeface="MS Reference Sans Serif" charset="0"/>
              <a:cs typeface="MS Reference Sans Serif" charset="0"/>
            </a:endParaRPr>
          </a:p>
        </p:txBody>
      </p:sp>
      <p:sp>
        <p:nvSpPr>
          <p:cNvPr id="19" name="TextBox 18"/>
          <p:cNvSpPr txBox="1"/>
          <p:nvPr/>
        </p:nvSpPr>
        <p:spPr>
          <a:xfrm>
            <a:off x="7669678"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29</a:t>
            </a:r>
            <a:endParaRPr lang="en-US" sz="2800" b="1" dirty="0">
              <a:latin typeface="MS Reference Sans Serif" charset="0"/>
              <a:ea typeface="MS Reference Sans Serif" charset="0"/>
              <a:cs typeface="MS Reference Sans Serif" charset="0"/>
            </a:endParaRPr>
          </a:p>
        </p:txBody>
      </p:sp>
      <p:sp>
        <p:nvSpPr>
          <p:cNvPr id="22" name="Title 6"/>
          <p:cNvSpPr txBox="1">
            <a:spLocks/>
          </p:cNvSpPr>
          <p:nvPr/>
        </p:nvSpPr>
        <p:spPr>
          <a:xfrm>
            <a:off x="9578352" y="5930136"/>
            <a:ext cx="2343706" cy="7573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b="1" dirty="0" smtClean="0">
                <a:latin typeface="MS Reference Sans Serif" charset="0"/>
                <a:ea typeface="MS Reference Sans Serif" charset="0"/>
                <a:cs typeface="MS Reference Sans Serif" charset="0"/>
              </a:rPr>
              <a:t>Also created images for </a:t>
            </a:r>
            <a:r>
              <a:rPr lang="en-US" sz="1400" b="1" dirty="0" smtClean="0">
                <a:solidFill>
                  <a:srgbClr val="FFFF00"/>
                </a:solidFill>
                <a:latin typeface="MS Reference Sans Serif" charset="0"/>
                <a:ea typeface="MS Reference Sans Serif" charset="0"/>
                <a:cs typeface="MS Reference Sans Serif" charset="0"/>
              </a:rPr>
              <a:t>Germ Aversion </a:t>
            </a:r>
            <a:r>
              <a:rPr lang="en-US" sz="1400" b="1" dirty="0" smtClean="0">
                <a:latin typeface="MS Reference Sans Serif" charset="0"/>
                <a:ea typeface="MS Reference Sans Serif" charset="0"/>
                <a:cs typeface="MS Reference Sans Serif" charset="0"/>
              </a:rPr>
              <a:t>and </a:t>
            </a:r>
            <a:r>
              <a:rPr lang="en-US" sz="1400" b="1" dirty="0" smtClean="0">
                <a:solidFill>
                  <a:srgbClr val="FFFF00"/>
                </a:solidFill>
                <a:latin typeface="MS Reference Sans Serif" charset="0"/>
                <a:ea typeface="MS Reference Sans Serif" charset="0"/>
                <a:cs typeface="MS Reference Sans Serif" charset="0"/>
              </a:rPr>
              <a:t>Self-Protection</a:t>
            </a:r>
            <a:endParaRPr lang="en-US" sz="1400" b="1" dirty="0" smtClean="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7729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US" sz="3200" dirty="0">
                <a:solidFill>
                  <a:srgbClr val="FFFF00"/>
                </a:solidFill>
                <a:latin typeface="MS Reference Sans Serif" charset="0"/>
                <a:ea typeface="MS Reference Sans Serif" charset="0"/>
                <a:cs typeface="MS Reference Sans Serif" charset="0"/>
              </a:rPr>
              <a:t>P</a:t>
            </a:r>
            <a:r>
              <a:rPr lang="en-US" sz="3200" dirty="0" smtClean="0">
                <a:solidFill>
                  <a:srgbClr val="FFFF00"/>
                </a:solidFill>
                <a:latin typeface="MS Reference Sans Serif" charset="0"/>
                <a:ea typeface="MS Reference Sans Serif" charset="0"/>
                <a:cs typeface="MS Reference Sans Serif" charset="0"/>
              </a:rPr>
              <a:t>erceived </a:t>
            </a:r>
            <a:r>
              <a:rPr lang="en-US" sz="3200" dirty="0" err="1" smtClean="0">
                <a:solidFill>
                  <a:srgbClr val="FFFF00"/>
                </a:solidFill>
                <a:latin typeface="MS Reference Sans Serif" charset="0"/>
                <a:ea typeface="MS Reference Sans Serif" charset="0"/>
                <a:cs typeface="MS Reference Sans Serif" charset="0"/>
              </a:rPr>
              <a:t>Infectability</a:t>
            </a:r>
            <a:r>
              <a:rPr lang="en-US" sz="3200" dirty="0" smtClean="0">
                <a:latin typeface="MS Reference Sans Serif" charset="0"/>
                <a:ea typeface="MS Reference Sans Serif" charset="0"/>
                <a:cs typeface="MS Reference Sans Serif" charset="0"/>
              </a:rPr>
              <a:t> </a:t>
            </a:r>
            <a:r>
              <a:rPr lang="en-US" sz="3200" dirty="0" smtClean="0">
                <a:latin typeface="MS Reference Sans Serif" charset="0"/>
                <a:ea typeface="MS Reference Sans Serif" charset="0"/>
                <a:cs typeface="MS Reference Sans Serif" charset="0"/>
              </a:rPr>
              <a:t>subscale quantiles</a:t>
            </a:r>
            <a:endParaRPr lang="en-US" sz="3200" dirty="0">
              <a:latin typeface="MS Reference Sans Serif" charset="0"/>
              <a:ea typeface="MS Reference Sans Serif" charset="0"/>
              <a:cs typeface="MS Reference Sans Serif"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77" y="1964688"/>
            <a:ext cx="1828800" cy="1828800"/>
          </a:xfrm>
          <a:prstGeom prst="rect">
            <a:avLst/>
          </a:prstGeom>
          <a:ln w="76200">
            <a:solidFill>
              <a:srgbClr val="D65F2D"/>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621" y="1964688"/>
            <a:ext cx="1828800" cy="1828800"/>
          </a:xfrm>
          <a:prstGeom prst="rect">
            <a:avLst/>
          </a:prstGeom>
          <a:ln w="76200">
            <a:solidFill>
              <a:srgbClr val="D65F2D"/>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365" y="1964688"/>
            <a:ext cx="1828800" cy="1828800"/>
          </a:xfrm>
          <a:prstGeom prst="rect">
            <a:avLst/>
          </a:prstGeom>
          <a:ln w="76200">
            <a:solidFill>
              <a:srgbClr val="D65F2D"/>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877" y="4138698"/>
            <a:ext cx="1828800" cy="1828800"/>
          </a:xfrm>
          <a:prstGeom prst="rect">
            <a:avLst/>
          </a:prstGeom>
          <a:ln w="76200">
            <a:solidFill>
              <a:srgbClr val="D65F2D"/>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7850" y="4138698"/>
            <a:ext cx="1828800" cy="1828800"/>
          </a:xfrm>
          <a:prstGeom prst="rect">
            <a:avLst/>
          </a:prstGeom>
          <a:ln w="76200">
            <a:solidFill>
              <a:srgbClr val="D65F2D"/>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8823" y="4132950"/>
            <a:ext cx="1828800" cy="1828800"/>
          </a:xfrm>
          <a:prstGeom prst="rect">
            <a:avLst/>
          </a:prstGeom>
          <a:ln w="76200">
            <a:solidFill>
              <a:srgbClr val="D65F2D"/>
            </a:solidFill>
          </a:ln>
        </p:spPr>
      </p:pic>
      <p:sp>
        <p:nvSpPr>
          <p:cNvPr id="15" name="TextBox 14"/>
          <p:cNvSpPr txBox="1"/>
          <p:nvPr/>
        </p:nvSpPr>
        <p:spPr>
          <a:xfrm>
            <a:off x="456721" y="2617478"/>
            <a:ext cx="2263184"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anti-Violent</a:t>
            </a:r>
            <a:endParaRPr lang="en-US" sz="2800" b="1" dirty="0">
              <a:latin typeface="MS Reference Sans Serif" charset="0"/>
              <a:ea typeface="MS Reference Sans Serif" charset="0"/>
              <a:cs typeface="MS Reference Sans Serif" charset="0"/>
            </a:endParaRPr>
          </a:p>
        </p:txBody>
      </p:sp>
      <p:sp>
        <p:nvSpPr>
          <p:cNvPr id="16" name="TextBox 15"/>
          <p:cNvSpPr txBox="1"/>
          <p:nvPr/>
        </p:nvSpPr>
        <p:spPr>
          <a:xfrm>
            <a:off x="1294515" y="4785740"/>
            <a:ext cx="1425390"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Violent</a:t>
            </a:r>
            <a:endParaRPr lang="en-US" sz="2800" b="1" dirty="0">
              <a:latin typeface="MS Reference Sans Serif" charset="0"/>
              <a:ea typeface="MS Reference Sans Serif" charset="0"/>
              <a:cs typeface="MS Reference Sans Serif" charset="0"/>
            </a:endParaRPr>
          </a:p>
        </p:txBody>
      </p:sp>
      <p:sp>
        <p:nvSpPr>
          <p:cNvPr id="17" name="TextBox 16"/>
          <p:cNvSpPr txBox="1"/>
          <p:nvPr/>
        </p:nvSpPr>
        <p:spPr>
          <a:xfrm>
            <a:off x="2979083" y="6051098"/>
            <a:ext cx="1744388"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[0-33%]</a:t>
            </a:r>
            <a:endParaRPr lang="en-US" sz="2800" b="1" dirty="0">
              <a:latin typeface="MS Reference Sans Serif" charset="0"/>
              <a:ea typeface="MS Reference Sans Serif" charset="0"/>
              <a:cs typeface="MS Reference Sans Serif" charset="0"/>
            </a:endParaRPr>
          </a:p>
        </p:txBody>
      </p:sp>
      <p:sp>
        <p:nvSpPr>
          <p:cNvPr id="18" name="TextBox 17"/>
          <p:cNvSpPr txBox="1"/>
          <p:nvPr/>
        </p:nvSpPr>
        <p:spPr>
          <a:xfrm>
            <a:off x="5126242" y="6055210"/>
            <a:ext cx="1972015" cy="523220"/>
          </a:xfrm>
          <a:prstGeom prst="rect">
            <a:avLst/>
          </a:prstGeom>
          <a:noFill/>
        </p:spPr>
        <p:txBody>
          <a:bodyPr wrap="none" rtlCol="0">
            <a:spAutoFit/>
          </a:bodyPr>
          <a:lstStyle/>
          <a:p>
            <a:r>
              <a:rPr lang="en-US" sz="2800" b="1" dirty="0" smtClean="0">
                <a:latin typeface="MS Reference Sans Serif" charset="0"/>
                <a:ea typeface="MS Reference Sans Serif" charset="0"/>
                <a:cs typeface="MS Reference Sans Serif" charset="0"/>
              </a:rPr>
              <a:t>(33-66%]</a:t>
            </a:r>
            <a:endParaRPr lang="en-US" sz="2800" b="1" dirty="0">
              <a:latin typeface="MS Reference Sans Serif" charset="0"/>
              <a:ea typeface="MS Reference Sans Serif" charset="0"/>
              <a:cs typeface="MS Reference Sans Serif" charset="0"/>
            </a:endParaRPr>
          </a:p>
        </p:txBody>
      </p:sp>
      <p:sp>
        <p:nvSpPr>
          <p:cNvPr id="19" name="TextBox 18"/>
          <p:cNvSpPr txBox="1"/>
          <p:nvPr/>
        </p:nvSpPr>
        <p:spPr>
          <a:xfrm>
            <a:off x="7273402" y="6047195"/>
            <a:ext cx="2199641" cy="523220"/>
          </a:xfrm>
          <a:prstGeom prst="rect">
            <a:avLst/>
          </a:prstGeom>
          <a:noFill/>
        </p:spPr>
        <p:txBody>
          <a:bodyPr wrap="none" rtlCol="0">
            <a:spAutoFit/>
          </a:bodyPr>
          <a:lstStyle/>
          <a:p>
            <a:r>
              <a:rPr lang="en-US" sz="2800" b="1" smtClean="0">
                <a:latin typeface="MS Reference Sans Serif" charset="0"/>
                <a:ea typeface="MS Reference Sans Serif" charset="0"/>
                <a:cs typeface="MS Reference Sans Serif" charset="0"/>
              </a:rPr>
              <a:t>(66-100%]</a:t>
            </a:r>
            <a:endParaRPr lang="en-US" sz="2800" b="1" dirty="0">
              <a:latin typeface="MS Reference Sans Serif" charset="0"/>
              <a:ea typeface="MS Reference Sans Serif" charset="0"/>
              <a:cs typeface="MS Reference Sans Serif" charset="0"/>
            </a:endParaRPr>
          </a:p>
        </p:txBody>
      </p:sp>
      <p:sp>
        <p:nvSpPr>
          <p:cNvPr id="20" name="TextBox 19"/>
          <p:cNvSpPr txBox="1"/>
          <p:nvPr/>
        </p:nvSpPr>
        <p:spPr>
          <a:xfrm>
            <a:off x="3144192"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38</a:t>
            </a:r>
            <a:endParaRPr lang="en-US" sz="2800" b="1" dirty="0">
              <a:latin typeface="MS Reference Sans Serif" charset="0"/>
              <a:ea typeface="MS Reference Sans Serif" charset="0"/>
              <a:cs typeface="MS Reference Sans Serif" charset="0"/>
            </a:endParaRPr>
          </a:p>
        </p:txBody>
      </p:sp>
      <p:sp>
        <p:nvSpPr>
          <p:cNvPr id="21" name="TextBox 20"/>
          <p:cNvSpPr txBox="1"/>
          <p:nvPr/>
        </p:nvSpPr>
        <p:spPr>
          <a:xfrm>
            <a:off x="5406935"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26</a:t>
            </a:r>
            <a:endParaRPr lang="en-US" sz="2800" b="1" dirty="0">
              <a:latin typeface="MS Reference Sans Serif" charset="0"/>
              <a:ea typeface="MS Reference Sans Serif" charset="0"/>
              <a:cs typeface="MS Reference Sans Serif" charset="0"/>
            </a:endParaRPr>
          </a:p>
        </p:txBody>
      </p:sp>
      <p:sp>
        <p:nvSpPr>
          <p:cNvPr id="22" name="TextBox 21"/>
          <p:cNvSpPr txBox="1"/>
          <p:nvPr/>
        </p:nvSpPr>
        <p:spPr>
          <a:xfrm>
            <a:off x="7669678" y="1342947"/>
            <a:ext cx="1414170" cy="523220"/>
          </a:xfrm>
          <a:prstGeom prst="rect">
            <a:avLst/>
          </a:prstGeom>
          <a:noFill/>
        </p:spPr>
        <p:txBody>
          <a:bodyPr wrap="none" rtlCol="0">
            <a:spAutoFit/>
          </a:bodyPr>
          <a:lstStyle/>
          <a:p>
            <a:r>
              <a:rPr lang="en-US" sz="2800" b="1" i="1" dirty="0">
                <a:latin typeface="MS Reference Sans Serif" charset="0"/>
                <a:ea typeface="MS Reference Sans Serif" charset="0"/>
                <a:cs typeface="MS Reference Sans Serif" charset="0"/>
              </a:rPr>
              <a:t>n</a:t>
            </a:r>
            <a:r>
              <a:rPr lang="en-US" sz="2800" b="1" dirty="0" smtClean="0">
                <a:latin typeface="MS Reference Sans Serif" charset="0"/>
                <a:ea typeface="MS Reference Sans Serif" charset="0"/>
                <a:cs typeface="MS Reference Sans Serif" charset="0"/>
              </a:rPr>
              <a:t> = 36</a:t>
            </a:r>
            <a:endParaRPr lang="en-US" sz="2800" b="1" dirty="0">
              <a:latin typeface="MS Reference Sans Serif" charset="0"/>
              <a:ea typeface="MS Reference Sans Serif" charset="0"/>
              <a:cs typeface="MS Reference Sans Serif" charset="0"/>
            </a:endParaRPr>
          </a:p>
        </p:txBody>
      </p:sp>
      <p:sp>
        <p:nvSpPr>
          <p:cNvPr id="23" name="Title 6"/>
          <p:cNvSpPr txBox="1">
            <a:spLocks/>
          </p:cNvSpPr>
          <p:nvPr/>
        </p:nvSpPr>
        <p:spPr>
          <a:xfrm>
            <a:off x="9578352" y="5930136"/>
            <a:ext cx="2343706" cy="7573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b="1" dirty="0" smtClean="0">
                <a:latin typeface="MS Reference Sans Serif" charset="0"/>
                <a:ea typeface="MS Reference Sans Serif" charset="0"/>
                <a:cs typeface="MS Reference Sans Serif" charset="0"/>
              </a:rPr>
              <a:t>Also created images for </a:t>
            </a:r>
            <a:r>
              <a:rPr lang="en-US" sz="1400" b="1" dirty="0" smtClean="0">
                <a:solidFill>
                  <a:srgbClr val="FFFF00"/>
                </a:solidFill>
                <a:latin typeface="MS Reference Sans Serif" charset="0"/>
                <a:ea typeface="MS Reference Sans Serif" charset="0"/>
                <a:cs typeface="MS Reference Sans Serif" charset="0"/>
              </a:rPr>
              <a:t>Germ Aversion </a:t>
            </a:r>
            <a:r>
              <a:rPr lang="en-US" sz="1400" b="1" dirty="0" smtClean="0">
                <a:latin typeface="MS Reference Sans Serif" charset="0"/>
                <a:ea typeface="MS Reference Sans Serif" charset="0"/>
                <a:cs typeface="MS Reference Sans Serif" charset="0"/>
              </a:rPr>
              <a:t>and </a:t>
            </a:r>
            <a:r>
              <a:rPr lang="en-US" sz="1400" b="1" dirty="0" smtClean="0">
                <a:solidFill>
                  <a:srgbClr val="FFFF00"/>
                </a:solidFill>
                <a:latin typeface="MS Reference Sans Serif" charset="0"/>
                <a:ea typeface="MS Reference Sans Serif" charset="0"/>
                <a:cs typeface="MS Reference Sans Serif" charset="0"/>
              </a:rPr>
              <a:t>Self-Protection</a:t>
            </a:r>
            <a:endParaRPr lang="en-US" sz="1400" b="1" dirty="0" smtClean="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6783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dissolv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9832760"/>
              </p:ext>
            </p:extLst>
          </p:nvPr>
        </p:nvGraphicFramePr>
        <p:xfrm>
          <a:off x="975359" y="356615"/>
          <a:ext cx="10241283" cy="6144767"/>
        </p:xfrm>
        <a:graphic>
          <a:graphicData uri="http://schemas.openxmlformats.org/drawingml/2006/table">
            <a:tbl>
              <a:tblPr>
                <a:tableStyleId>{5940675A-B579-460E-94D1-54222C63F5DA}</a:tableStyleId>
              </a:tblPr>
              <a:tblGrid>
                <a:gridCol w="787791"/>
                <a:gridCol w="787791"/>
                <a:gridCol w="787791"/>
                <a:gridCol w="787791"/>
                <a:gridCol w="787791"/>
                <a:gridCol w="787791"/>
                <a:gridCol w="787791"/>
                <a:gridCol w="787791"/>
                <a:gridCol w="787791"/>
                <a:gridCol w="787791"/>
                <a:gridCol w="787791"/>
                <a:gridCol w="787791"/>
                <a:gridCol w="787791"/>
              </a:tblGrid>
              <a:tr h="917354">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smtClean="0">
                          <a:solidFill>
                            <a:schemeClr val="tx1"/>
                          </a:solidFill>
                          <a:effectLst/>
                          <a:latin typeface="MS Reference Sans Serif" charset="0"/>
                          <a:ea typeface="MS Reference Sans Serif" charset="0"/>
                          <a:cs typeface="MS Reference Sans Serif" charset="0"/>
                        </a:rPr>
                        <a:t>Average</a:t>
                      </a:r>
                      <a:endParaRPr lang="en-US" sz="1000" b="1" i="0" u="none" strike="noStrike" dirty="0" smtClean="0">
                        <a:solidFill>
                          <a:schemeClr val="tx1"/>
                        </a:solidFill>
                        <a:effectLst/>
                        <a:latin typeface="MS Reference Sans Serif" charset="0"/>
                        <a:ea typeface="MS Reference Sans Serif" charset="0"/>
                        <a:cs typeface="MS Reference Sans Serif" charset="0"/>
                      </a:endParaRPr>
                    </a:p>
                  </a:txBody>
                  <a:tcPr marL="12117" marR="12117" marT="12117" marB="0" anchor="ctr"/>
                </a:tc>
                <a:tc gridSpan="3">
                  <a:txBody>
                    <a:bodyPr/>
                    <a:lstStyle/>
                    <a:p>
                      <a:pPr algn="ctr" fontAlgn="b"/>
                      <a:r>
                        <a:rPr lang="en-US" sz="1000" b="1" u="none" strike="noStrike" dirty="0" smtClean="0">
                          <a:effectLst/>
                          <a:latin typeface="MS Reference Sans Serif" charset="0"/>
                          <a:ea typeface="MS Reference Sans Serif" charset="0"/>
                          <a:cs typeface="MS Reference Sans Serif" charset="0"/>
                        </a:rPr>
                        <a:t>Germy</a:t>
                      </a:r>
                      <a:endParaRPr lang="en-US"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gridSpan="3">
                  <a:txBody>
                    <a:bodyPr/>
                    <a:lstStyle/>
                    <a:p>
                      <a:pPr algn="ctr" fontAlgn="b"/>
                      <a:r>
                        <a:rPr lang="en-US" sz="1000" b="1" u="none" strike="noStrike" dirty="0" smtClean="0">
                          <a:effectLst/>
                          <a:latin typeface="MS Reference Sans Serif" charset="0"/>
                          <a:ea typeface="MS Reference Sans Serif" charset="0"/>
                          <a:cs typeface="MS Reference Sans Serif" charset="0"/>
                        </a:rPr>
                        <a:t>anti-Germy</a:t>
                      </a:r>
                      <a:endParaRPr lang="en-US"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gridSpan="3">
                  <a:txBody>
                    <a:bodyPr/>
                    <a:lstStyle/>
                    <a:p>
                      <a:pPr algn="ctr" fontAlgn="b"/>
                      <a:r>
                        <a:rPr lang="en-US" sz="1000" b="1" u="none" strike="noStrike" dirty="0" smtClean="0">
                          <a:effectLst/>
                          <a:latin typeface="MS Reference Sans Serif" charset="0"/>
                          <a:ea typeface="MS Reference Sans Serif" charset="0"/>
                          <a:cs typeface="MS Reference Sans Serif" charset="0"/>
                        </a:rPr>
                        <a:t>Violent</a:t>
                      </a:r>
                      <a:endParaRPr lang="en-US"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gridSpan="3">
                  <a:txBody>
                    <a:bodyPr/>
                    <a:lstStyle/>
                    <a:p>
                      <a:pPr algn="ctr" fontAlgn="b"/>
                      <a:r>
                        <a:rPr lang="en-US" sz="1000" b="1" u="none" strike="noStrike" dirty="0" smtClean="0">
                          <a:effectLst/>
                          <a:latin typeface="MS Reference Sans Serif" charset="0"/>
                          <a:ea typeface="MS Reference Sans Serif" charset="0"/>
                          <a:cs typeface="MS Reference Sans Serif" charset="0"/>
                        </a:rPr>
                        <a:t>anti-Violent</a:t>
                      </a:r>
                      <a:endParaRPr lang="en-US"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c hMerge="1">
                  <a:txBody>
                    <a:bodyPr/>
                    <a:lstStyle/>
                    <a:p>
                      <a:pPr algn="ctr" fontAlgn="b"/>
                      <a:endParaRPr lang="en-US" sz="1000" b="0" i="0" u="none" strike="noStrike" dirty="0">
                        <a:solidFill>
                          <a:srgbClr val="000000"/>
                        </a:solidFill>
                        <a:effectLst/>
                        <a:latin typeface="MS Reference Sans Serif" charset="0"/>
                        <a:ea typeface="MS Reference Sans Serif" charset="0"/>
                        <a:cs typeface="MS Reference Sans Serif" charset="0"/>
                      </a:endParaRPr>
                    </a:p>
                  </a:txBody>
                  <a:tcPr marL="10821" marR="10821" marT="10821" marB="0" anchor="ctr"/>
                </a:tc>
              </a:tr>
              <a:tr h="1742471">
                <a:tc>
                  <a:txBody>
                    <a:bodyPr/>
                    <a:lstStyle/>
                    <a:p>
                      <a:pPr algn="l" fontAlgn="b"/>
                      <a:r>
                        <a:rPr lang="en-US" sz="1000" b="1" u="none" strike="noStrike" dirty="0">
                          <a:solidFill>
                            <a:srgbClr val="FFFF00"/>
                          </a:solidFill>
                          <a:effectLst/>
                          <a:latin typeface="MS Reference Sans Serif" charset="0"/>
                          <a:ea typeface="MS Reference Sans Serif" charset="0"/>
                          <a:cs typeface="MS Reference Sans Serif" charset="0"/>
                        </a:rPr>
                        <a:t>Germ Aversion</a:t>
                      </a:r>
                      <a:endParaRPr lang="en-US" sz="1000" b="1" i="0" u="none" strike="noStrike" dirty="0">
                        <a:solidFill>
                          <a:srgbClr val="FFFF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r>
              <a:tr h="1742471">
                <a:tc>
                  <a:txBody>
                    <a:bodyPr/>
                    <a:lstStyle/>
                    <a:p>
                      <a:pPr algn="l" fontAlgn="b"/>
                      <a:r>
                        <a:rPr lang="en-US" sz="1000" b="1" u="none" strike="noStrike" dirty="0">
                          <a:solidFill>
                            <a:srgbClr val="FFFF00"/>
                          </a:solidFill>
                          <a:effectLst/>
                          <a:latin typeface="MS Reference Sans Serif" charset="0"/>
                          <a:ea typeface="MS Reference Sans Serif" charset="0"/>
                          <a:cs typeface="MS Reference Sans Serif" charset="0"/>
                        </a:rPr>
                        <a:t>Perceived </a:t>
                      </a:r>
                      <a:r>
                        <a:rPr lang="en-US" sz="1000" b="1" u="none" strike="noStrike" dirty="0" err="1">
                          <a:solidFill>
                            <a:srgbClr val="FFFF00"/>
                          </a:solidFill>
                          <a:effectLst/>
                          <a:latin typeface="MS Reference Sans Serif" charset="0"/>
                          <a:ea typeface="MS Reference Sans Serif" charset="0"/>
                          <a:cs typeface="MS Reference Sans Serif" charset="0"/>
                        </a:rPr>
                        <a:t>Infectability</a:t>
                      </a:r>
                      <a:endParaRPr lang="en-US" sz="1000" b="1" i="0" u="none" strike="noStrike" dirty="0">
                        <a:solidFill>
                          <a:srgbClr val="FFFF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r>
              <a:tr h="1742471">
                <a:tc>
                  <a:txBody>
                    <a:bodyPr/>
                    <a:lstStyle/>
                    <a:p>
                      <a:pPr algn="l" fontAlgn="b"/>
                      <a:r>
                        <a:rPr lang="en-US" sz="1000" b="1" u="none" strike="noStrike" dirty="0">
                          <a:solidFill>
                            <a:srgbClr val="FFFF00"/>
                          </a:solidFill>
                          <a:effectLst/>
                          <a:latin typeface="MS Reference Sans Serif" charset="0"/>
                          <a:ea typeface="MS Reference Sans Serif" charset="0"/>
                          <a:cs typeface="MS Reference Sans Serif" charset="0"/>
                        </a:rPr>
                        <a:t>Self-Protection</a:t>
                      </a:r>
                      <a:endParaRPr lang="en-US" sz="1000" b="1" i="0" u="none" strike="noStrike" dirty="0">
                        <a:solidFill>
                          <a:srgbClr val="FFFF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Low</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Moderate</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c>
                  <a:txBody>
                    <a:bodyPr/>
                    <a:lstStyle/>
                    <a:p>
                      <a:pPr algn="ctr" fontAlgn="b"/>
                      <a:r>
                        <a:rPr lang="en-US" sz="1000" b="1" u="none" strike="noStrike" dirty="0" smtClean="0">
                          <a:effectLst/>
                          <a:latin typeface="MS Reference Sans Serif" charset="0"/>
                          <a:ea typeface="MS Reference Sans Serif" charset="0"/>
                          <a:cs typeface="MS Reference Sans Serif" charset="0"/>
                        </a:rPr>
                        <a:t>High</a:t>
                      </a:r>
                      <a:endParaRPr lang="mr-IN" sz="1000" b="1" i="0" u="none" strike="noStrike" dirty="0">
                        <a:solidFill>
                          <a:srgbClr val="000000"/>
                        </a:solidFill>
                        <a:effectLst/>
                        <a:latin typeface="MS Reference Sans Serif" charset="0"/>
                        <a:ea typeface="MS Reference Sans Serif" charset="0"/>
                        <a:cs typeface="MS Reference Sans Serif" charset="0"/>
                      </a:endParaRPr>
                    </a:p>
                  </a:txBody>
                  <a:tcPr marL="12117" marR="12117" marT="12117" marB="0" anchor="ctr"/>
                </a:tc>
              </a:tr>
            </a:tbl>
          </a:graphicData>
        </a:graphic>
      </p:graphicFrame>
      <p:sp>
        <p:nvSpPr>
          <p:cNvPr id="5" name="TextBox 4"/>
          <p:cNvSpPr txBox="1"/>
          <p:nvPr/>
        </p:nvSpPr>
        <p:spPr>
          <a:xfrm>
            <a:off x="3251311" y="3105832"/>
            <a:ext cx="5689378" cy="646331"/>
          </a:xfrm>
          <a:prstGeom prst="rect">
            <a:avLst/>
          </a:prstGeom>
          <a:noFill/>
        </p:spPr>
        <p:txBody>
          <a:bodyPr wrap="none" rtlCol="0">
            <a:spAutoFit/>
          </a:bodyPr>
          <a:lstStyle/>
          <a:p>
            <a:r>
              <a:rPr lang="en-US" sz="3600" b="1" dirty="0" smtClean="0">
                <a:latin typeface="MS Reference Sans Serif" charset="0"/>
                <a:ea typeface="MS Reference Sans Serif" charset="0"/>
                <a:cs typeface="MS Reference Sans Serif" charset="0"/>
              </a:rPr>
              <a:t>40 classification images</a:t>
            </a:r>
            <a:endParaRPr lang="en-US" sz="36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464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8999" y="2828836"/>
            <a:ext cx="9354002" cy="1200329"/>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507 </a:t>
            </a:r>
            <a:r>
              <a:rPr lang="en-US" sz="3600" b="1" dirty="0" err="1" smtClean="0">
                <a:latin typeface="MS Reference Sans Serif" charset="0"/>
                <a:ea typeface="MS Reference Sans Serif" charset="0"/>
                <a:cs typeface="MS Reference Sans Serif" charset="0"/>
              </a:rPr>
              <a:t>MTurkers</a:t>
            </a:r>
            <a:r>
              <a:rPr lang="en-US" sz="3600" b="1" dirty="0" smtClean="0">
                <a:latin typeface="MS Reference Sans Serif" charset="0"/>
                <a:ea typeface="MS Reference Sans Serif" charset="0"/>
                <a:cs typeface="MS Reference Sans Serif" charset="0"/>
              </a:rPr>
              <a:t>: 4 randomized conditions</a:t>
            </a:r>
            <a:endParaRPr lang="en-US" sz="3600" b="1" dirty="0">
              <a:latin typeface="MS Reference Sans Serif" charset="0"/>
              <a:ea typeface="MS Reference Sans Serif" charset="0"/>
              <a:cs typeface="MS Reference Sans Serif" charset="0"/>
            </a:endParaRPr>
          </a:p>
          <a:p>
            <a:r>
              <a:rPr lang="en-US" sz="3600" b="1" dirty="0" smtClean="0">
                <a:latin typeface="MS Reference Sans Serif" charset="0"/>
                <a:ea typeface="MS Reference Sans Serif" charset="0"/>
                <a:cs typeface="MS Reference Sans Serif" charset="0"/>
              </a:rPr>
              <a:t>(80</a:t>
            </a:r>
            <a:r>
              <a:rPr lang="en-US" sz="3600" b="1" dirty="0">
                <a:latin typeface="MS Reference Sans Serif" charset="0"/>
                <a:ea typeface="MS Reference Sans Serif" charset="0"/>
                <a:cs typeface="MS Reference Sans Serif" charset="0"/>
              </a:rPr>
              <a:t>% power to detect </a:t>
            </a:r>
            <a:r>
              <a:rPr lang="en-US" sz="3600" b="1" i="1" dirty="0" smtClean="0">
                <a:latin typeface="MS Reference Sans Serif" charset="0"/>
                <a:ea typeface="MS Reference Sans Serif" charset="0"/>
                <a:cs typeface="MS Reference Sans Serif" charset="0"/>
              </a:rPr>
              <a:t>d</a:t>
            </a:r>
            <a:r>
              <a:rPr lang="en-US" sz="3600" b="1" dirty="0" smtClean="0">
                <a:latin typeface="MS Reference Sans Serif" charset="0"/>
                <a:ea typeface="MS Reference Sans Serif" charset="0"/>
                <a:cs typeface="MS Reference Sans Serif" charset="0"/>
              </a:rPr>
              <a:t> </a:t>
            </a:r>
            <a:r>
              <a:rPr lang="en-US" sz="3600" b="1" dirty="0">
                <a:latin typeface="MS Reference Sans Serif" charset="0"/>
                <a:ea typeface="MS Reference Sans Serif" charset="0"/>
                <a:cs typeface="MS Reference Sans Serif" charset="0"/>
              </a:rPr>
              <a:t>= </a:t>
            </a:r>
            <a:r>
              <a:rPr lang="en-US" sz="3600" b="1" dirty="0" smtClean="0">
                <a:latin typeface="MS Reference Sans Serif" charset="0"/>
                <a:ea typeface="MS Reference Sans Serif" charset="0"/>
                <a:cs typeface="MS Reference Sans Serif" charset="0"/>
              </a:rPr>
              <a:t>.25)</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418999" y="4029165"/>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650089" y="406011"/>
            <a:ext cx="6891823" cy="646331"/>
          </a:xfrm>
          <a:prstGeom prst="rect">
            <a:avLst/>
          </a:prstGeom>
          <a:noFill/>
        </p:spPr>
        <p:txBody>
          <a:bodyPr wrap="none" rtlCol="0">
            <a:spAutoFit/>
          </a:bodyPr>
          <a:lstStyle/>
          <a:p>
            <a:r>
              <a:rPr lang="en-US" sz="3600" b="1" dirty="0">
                <a:latin typeface="MS Reference Sans Serif" charset="0"/>
                <a:ea typeface="MS Reference Sans Serif" charset="0"/>
                <a:cs typeface="MS Reference Sans Serif" charset="0"/>
              </a:rPr>
              <a:t>Study </a:t>
            </a:r>
            <a:r>
              <a:rPr lang="en-US" sz="3600" b="1" dirty="0" smtClean="0">
                <a:latin typeface="MS Reference Sans Serif" charset="0"/>
                <a:ea typeface="MS Reference Sans Serif" charset="0"/>
                <a:cs typeface="MS Reference Sans Serif" charset="0"/>
              </a:rPr>
              <a:t>2: </a:t>
            </a:r>
            <a:r>
              <a:rPr lang="en-US" sz="3600" b="1">
                <a:solidFill>
                  <a:srgbClr val="FFFF00"/>
                </a:solidFill>
                <a:latin typeface="MS Reference Sans Serif" charset="0"/>
                <a:ea typeface="MS Reference Sans Serif" charset="0"/>
                <a:cs typeface="MS Reference Sans Serif" charset="0"/>
              </a:rPr>
              <a:t>Image </a:t>
            </a:r>
            <a:r>
              <a:rPr lang="en-US" sz="3600" b="1" smtClean="0">
                <a:solidFill>
                  <a:srgbClr val="FFFF00"/>
                </a:solidFill>
                <a:latin typeface="MS Reference Sans Serif" charset="0"/>
                <a:ea typeface="MS Reference Sans Serif" charset="0"/>
                <a:cs typeface="MS Reference Sans Serif" charset="0"/>
              </a:rPr>
              <a:t>rating phase</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318132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880" y="1720841"/>
            <a:ext cx="9524240" cy="2308324"/>
          </a:xfrm>
          <a:prstGeom prst="rect">
            <a:avLst/>
          </a:prstGeom>
        </p:spPr>
        <p:txBody>
          <a:bodyPr wrap="square">
            <a:spAutoFit/>
          </a:bodyPr>
          <a:lstStyle/>
          <a:p>
            <a:r>
              <a:rPr lang="en-US" sz="3600" b="1" dirty="0" smtClean="0">
                <a:latin typeface="MS Reference Sans Serif" charset="0"/>
                <a:ea typeface="MS Reference Sans Serif" charset="0"/>
                <a:cs typeface="MS Reference Sans Serif" charset="0"/>
              </a:rPr>
              <a:t>Rated </a:t>
            </a:r>
            <a:r>
              <a:rPr lang="en-US" sz="3600" b="1" dirty="0" smtClean="0">
                <a:latin typeface="MS Reference Sans Serif" charset="0"/>
                <a:ea typeface="MS Reference Sans Serif" charset="0"/>
                <a:cs typeface="MS Reference Sans Serif" charset="0"/>
              </a:rPr>
              <a:t>10 anti-</a:t>
            </a:r>
            <a:r>
              <a:rPr lang="en-US" sz="3600" b="1" dirty="0" smtClean="0">
                <a:solidFill>
                  <a:srgbClr val="3C99CF"/>
                </a:solidFill>
                <a:latin typeface="MS Reference Sans Serif" charset="0"/>
                <a:ea typeface="MS Reference Sans Serif" charset="0"/>
                <a:cs typeface="MS Reference Sans Serif" charset="0"/>
              </a:rPr>
              <a:t>Germy</a:t>
            </a:r>
            <a:r>
              <a:rPr lang="en-US" sz="3600" b="1" dirty="0" smtClean="0">
                <a:latin typeface="MS Reference Sans Serif" charset="0"/>
                <a:ea typeface="MS Reference Sans Serif" charset="0"/>
                <a:cs typeface="MS Reference Sans Serif" charset="0"/>
              </a:rPr>
              <a:t> </a:t>
            </a:r>
            <a:r>
              <a:rPr lang="en-US" sz="3600" b="1" dirty="0" smtClean="0">
                <a:latin typeface="MS Reference Sans Serif" charset="0"/>
                <a:ea typeface="MS Reference Sans Serif" charset="0"/>
                <a:cs typeface="MS Reference Sans Serif" charset="0"/>
              </a:rPr>
              <a:t>images (</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126)</a:t>
            </a:r>
          </a:p>
          <a:p>
            <a:r>
              <a:rPr lang="en-US" sz="3600" b="1" dirty="0">
                <a:latin typeface="MS Reference Sans Serif" charset="0"/>
                <a:ea typeface="MS Reference Sans Serif" charset="0"/>
                <a:cs typeface="MS Reference Sans Serif" charset="0"/>
              </a:rPr>
              <a:t>Rated </a:t>
            </a:r>
            <a:r>
              <a:rPr lang="en-US" sz="3600" b="1" dirty="0" smtClean="0">
                <a:latin typeface="MS Reference Sans Serif" charset="0"/>
                <a:ea typeface="MS Reference Sans Serif" charset="0"/>
                <a:cs typeface="MS Reference Sans Serif" charset="0"/>
              </a:rPr>
              <a:t>10 </a:t>
            </a:r>
            <a:r>
              <a:rPr lang="en-US" sz="3600" b="1" dirty="0" smtClean="0">
                <a:solidFill>
                  <a:srgbClr val="3C99CF"/>
                </a:solidFill>
                <a:latin typeface="MS Reference Sans Serif" charset="0"/>
                <a:ea typeface="MS Reference Sans Serif" charset="0"/>
                <a:cs typeface="MS Reference Sans Serif" charset="0"/>
              </a:rPr>
              <a:t>Germy</a:t>
            </a:r>
            <a:r>
              <a:rPr lang="en-US" sz="3600" b="1" dirty="0" smtClean="0">
                <a:latin typeface="MS Reference Sans Serif" charset="0"/>
                <a:ea typeface="MS Reference Sans Serif" charset="0"/>
                <a:cs typeface="MS Reference Sans Serif" charset="0"/>
              </a:rPr>
              <a:t> </a:t>
            </a:r>
            <a:r>
              <a:rPr lang="en-US" sz="3600" b="1" dirty="0">
                <a:latin typeface="MS Reference Sans Serif" charset="0"/>
                <a:ea typeface="MS Reference Sans Serif" charset="0"/>
                <a:cs typeface="MS Reference Sans Serif" charset="0"/>
              </a:rPr>
              <a:t>images (</a:t>
            </a:r>
            <a:r>
              <a:rPr lang="en-US" sz="3600" b="1" i="1" dirty="0">
                <a:latin typeface="MS Reference Sans Serif" charset="0"/>
                <a:ea typeface="MS Reference Sans Serif" charset="0"/>
                <a:cs typeface="MS Reference Sans Serif" charset="0"/>
              </a:rPr>
              <a:t>n</a:t>
            </a:r>
            <a:r>
              <a:rPr lang="en-US" sz="3600" b="1" dirty="0">
                <a:latin typeface="MS Reference Sans Serif" charset="0"/>
                <a:ea typeface="MS Reference Sans Serif" charset="0"/>
                <a:cs typeface="MS Reference Sans Serif" charset="0"/>
              </a:rPr>
              <a:t> = </a:t>
            </a:r>
            <a:r>
              <a:rPr lang="en-US" sz="3600" b="1" dirty="0" smtClean="0">
                <a:latin typeface="MS Reference Sans Serif" charset="0"/>
                <a:ea typeface="MS Reference Sans Serif" charset="0"/>
                <a:cs typeface="MS Reference Sans Serif" charset="0"/>
              </a:rPr>
              <a:t>127)</a:t>
            </a:r>
          </a:p>
          <a:p>
            <a:r>
              <a:rPr lang="en-US" sz="3600" b="1" dirty="0">
                <a:latin typeface="MS Reference Sans Serif" charset="0"/>
                <a:ea typeface="MS Reference Sans Serif" charset="0"/>
                <a:cs typeface="MS Reference Sans Serif" charset="0"/>
              </a:rPr>
              <a:t>Rated </a:t>
            </a:r>
            <a:r>
              <a:rPr lang="en-US" sz="3600" b="1" dirty="0" smtClean="0">
                <a:latin typeface="MS Reference Sans Serif" charset="0"/>
                <a:ea typeface="MS Reference Sans Serif" charset="0"/>
                <a:cs typeface="MS Reference Sans Serif" charset="0"/>
              </a:rPr>
              <a:t>10 anti-</a:t>
            </a:r>
            <a:r>
              <a:rPr lang="en-US" sz="3600" b="1" dirty="0" smtClean="0">
                <a:solidFill>
                  <a:srgbClr val="D65F2D"/>
                </a:solidFill>
                <a:latin typeface="MS Reference Sans Serif" charset="0"/>
                <a:ea typeface="MS Reference Sans Serif" charset="0"/>
                <a:cs typeface="MS Reference Sans Serif" charset="0"/>
              </a:rPr>
              <a:t>Violent</a:t>
            </a:r>
            <a:r>
              <a:rPr lang="en-US" sz="3600" b="1" dirty="0" smtClean="0">
                <a:latin typeface="MS Reference Sans Serif" charset="0"/>
                <a:ea typeface="MS Reference Sans Serif" charset="0"/>
                <a:cs typeface="MS Reference Sans Serif" charset="0"/>
              </a:rPr>
              <a:t> </a:t>
            </a:r>
            <a:r>
              <a:rPr lang="en-US" sz="3600" b="1" dirty="0">
                <a:latin typeface="MS Reference Sans Serif" charset="0"/>
                <a:ea typeface="MS Reference Sans Serif" charset="0"/>
                <a:cs typeface="MS Reference Sans Serif" charset="0"/>
              </a:rPr>
              <a:t>images (</a:t>
            </a:r>
            <a:r>
              <a:rPr lang="en-US" sz="3600" b="1" i="1" dirty="0">
                <a:latin typeface="MS Reference Sans Serif" charset="0"/>
                <a:ea typeface="MS Reference Sans Serif" charset="0"/>
                <a:cs typeface="MS Reference Sans Serif" charset="0"/>
              </a:rPr>
              <a:t>n</a:t>
            </a:r>
            <a:r>
              <a:rPr lang="en-US" sz="3600" b="1" dirty="0">
                <a:latin typeface="MS Reference Sans Serif" charset="0"/>
                <a:ea typeface="MS Reference Sans Serif" charset="0"/>
                <a:cs typeface="MS Reference Sans Serif" charset="0"/>
              </a:rPr>
              <a:t> = </a:t>
            </a:r>
            <a:r>
              <a:rPr lang="en-US" sz="3600" b="1" dirty="0" smtClean="0">
                <a:latin typeface="MS Reference Sans Serif" charset="0"/>
                <a:ea typeface="MS Reference Sans Serif" charset="0"/>
                <a:cs typeface="MS Reference Sans Serif" charset="0"/>
              </a:rPr>
              <a:t>126)</a:t>
            </a:r>
          </a:p>
          <a:p>
            <a:r>
              <a:rPr lang="en-US" sz="3600" b="1" dirty="0" smtClean="0">
                <a:latin typeface="MS Reference Sans Serif" charset="0"/>
                <a:ea typeface="MS Reference Sans Serif" charset="0"/>
                <a:cs typeface="MS Reference Sans Serif" charset="0"/>
              </a:rPr>
              <a:t>Rated </a:t>
            </a:r>
            <a:r>
              <a:rPr lang="en-US" sz="3600" b="1" dirty="0" smtClean="0">
                <a:latin typeface="MS Reference Sans Serif" charset="0"/>
                <a:ea typeface="MS Reference Sans Serif" charset="0"/>
                <a:cs typeface="MS Reference Sans Serif" charset="0"/>
              </a:rPr>
              <a:t>10 </a:t>
            </a:r>
            <a:r>
              <a:rPr lang="en-US" sz="3600" b="1" dirty="0" smtClean="0">
                <a:solidFill>
                  <a:srgbClr val="D65F2D"/>
                </a:solidFill>
                <a:latin typeface="MS Reference Sans Serif" charset="0"/>
                <a:ea typeface="MS Reference Sans Serif" charset="0"/>
                <a:cs typeface="MS Reference Sans Serif" charset="0"/>
              </a:rPr>
              <a:t>Violent </a:t>
            </a:r>
            <a:r>
              <a:rPr lang="en-US" sz="3600" b="1" dirty="0" smtClean="0">
                <a:solidFill>
                  <a:srgbClr val="D65F2D"/>
                </a:solidFill>
                <a:latin typeface="MS Reference Sans Serif" charset="0"/>
                <a:ea typeface="MS Reference Sans Serif" charset="0"/>
                <a:cs typeface="MS Reference Sans Serif" charset="0"/>
              </a:rPr>
              <a:t>images </a:t>
            </a:r>
            <a:r>
              <a:rPr lang="en-US" sz="3600" b="1" dirty="0" smtClean="0">
                <a:latin typeface="MS Reference Sans Serif" charset="0"/>
                <a:ea typeface="MS Reference Sans Serif" charset="0"/>
                <a:cs typeface="MS Reference Sans Serif" charset="0"/>
              </a:rPr>
              <a:t>(</a:t>
            </a:r>
            <a:r>
              <a:rPr lang="en-US" sz="3600" b="1" i="1" dirty="0" smtClean="0">
                <a:latin typeface="MS Reference Sans Serif" charset="0"/>
                <a:ea typeface="MS Reference Sans Serif" charset="0"/>
                <a:cs typeface="MS Reference Sans Serif" charset="0"/>
              </a:rPr>
              <a:t>n</a:t>
            </a:r>
            <a:r>
              <a:rPr lang="en-US" sz="3600" b="1" dirty="0" smtClean="0">
                <a:latin typeface="MS Reference Sans Serif" charset="0"/>
                <a:ea typeface="MS Reference Sans Serif" charset="0"/>
                <a:cs typeface="MS Reference Sans Serif" charset="0"/>
              </a:rPr>
              <a:t> = 128)</a:t>
            </a:r>
            <a:endParaRPr lang="en-US" sz="3600" b="1" dirty="0">
              <a:latin typeface="MS Reference Sans Serif" charset="0"/>
              <a:ea typeface="MS Reference Sans Serif" charset="0"/>
              <a:cs typeface="MS Reference Sans Serif" charset="0"/>
            </a:endParaRPr>
          </a:p>
        </p:txBody>
      </p:sp>
      <p:sp>
        <p:nvSpPr>
          <p:cNvPr id="2" name="Rectangle 1"/>
          <p:cNvSpPr/>
          <p:nvPr/>
        </p:nvSpPr>
        <p:spPr>
          <a:xfrm>
            <a:off x="1333880" y="4029165"/>
            <a:ext cx="6096000" cy="646331"/>
          </a:xfrm>
          <a:prstGeom prst="rect">
            <a:avLst/>
          </a:prstGeom>
        </p:spPr>
        <p:txBody>
          <a:bodyPr>
            <a:spAutoFit/>
          </a:bodyPr>
          <a:lstStyle/>
          <a:p>
            <a:r>
              <a:rPr lang="en-US" b="1" dirty="0" smtClean="0">
                <a:latin typeface="MS Reference Sans Serif" charset="0"/>
                <a:ea typeface="MS Reference Sans Serif" charset="0"/>
                <a:cs typeface="MS Reference Sans Serif" charset="0"/>
              </a:rPr>
              <a:t>Pre-registered at </a:t>
            </a:r>
            <a:r>
              <a:rPr lang="en-US" b="1" dirty="0" err="1" smtClean="0">
                <a:solidFill>
                  <a:srgbClr val="FFC000"/>
                </a:solidFill>
                <a:latin typeface="MS Reference Sans Serif" charset="0"/>
                <a:ea typeface="MS Reference Sans Serif" charset="0"/>
                <a:cs typeface="MS Reference Sans Serif" charset="0"/>
              </a:rPr>
              <a:t>aspredicted.org</a:t>
            </a:r>
            <a:endParaRPr lang="en-US" b="1" dirty="0">
              <a:latin typeface="MS Reference Sans Serif" charset="0"/>
              <a:ea typeface="MS Reference Sans Serif" charset="0"/>
              <a:cs typeface="MS Reference Sans Serif" charset="0"/>
            </a:endParaRPr>
          </a:p>
          <a:p>
            <a:r>
              <a:rPr lang="en-US" b="1" dirty="0" err="1">
                <a:latin typeface="MS Reference Sans Serif" charset="0"/>
                <a:ea typeface="MS Reference Sans Serif" charset="0"/>
                <a:cs typeface="MS Reference Sans Serif" charset="0"/>
              </a:rPr>
              <a:t>TurkPrime</a:t>
            </a:r>
            <a:r>
              <a:rPr lang="en-US" b="1" dirty="0">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Litman</a:t>
            </a:r>
            <a:r>
              <a:rPr lang="en-US" b="1" dirty="0">
                <a:solidFill>
                  <a:srgbClr val="00B0F0"/>
                </a:solidFill>
                <a:latin typeface="MS Reference Sans Serif" charset="0"/>
                <a:ea typeface="MS Reference Sans Serif" charset="0"/>
                <a:cs typeface="MS Reference Sans Serif" charset="0"/>
              </a:rPr>
              <a:t>, Robinson, &amp; </a:t>
            </a:r>
            <a:r>
              <a:rPr lang="en-US" b="1" dirty="0" err="1">
                <a:solidFill>
                  <a:srgbClr val="00B0F0"/>
                </a:solidFill>
                <a:latin typeface="MS Reference Sans Serif" charset="0"/>
                <a:ea typeface="MS Reference Sans Serif" charset="0"/>
                <a:cs typeface="MS Reference Sans Serif" charset="0"/>
              </a:rPr>
              <a:t>Abberbock</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2016</a:t>
            </a:r>
            <a:endParaRPr lang="en-US" b="1" dirty="0">
              <a:latin typeface="MS Reference Sans Serif" charset="0"/>
              <a:ea typeface="MS Reference Sans Serif" charset="0"/>
              <a:cs typeface="MS Reference Sans Serif" charset="0"/>
            </a:endParaRPr>
          </a:p>
        </p:txBody>
      </p:sp>
      <p:sp>
        <p:nvSpPr>
          <p:cNvPr id="5" name="TextBox 4"/>
          <p:cNvSpPr txBox="1"/>
          <p:nvPr/>
        </p:nvSpPr>
        <p:spPr>
          <a:xfrm>
            <a:off x="2650089" y="406011"/>
            <a:ext cx="6891823" cy="646331"/>
          </a:xfrm>
          <a:prstGeom prst="rect">
            <a:avLst/>
          </a:prstGeom>
          <a:noFill/>
        </p:spPr>
        <p:txBody>
          <a:bodyPr wrap="none" rtlCol="0">
            <a:spAutoFit/>
          </a:bodyPr>
          <a:lstStyle/>
          <a:p>
            <a:r>
              <a:rPr lang="en-US" sz="3600" b="1" dirty="0">
                <a:latin typeface="MS Reference Sans Serif" charset="0"/>
                <a:ea typeface="MS Reference Sans Serif" charset="0"/>
                <a:cs typeface="MS Reference Sans Serif" charset="0"/>
              </a:rPr>
              <a:t>Study </a:t>
            </a:r>
            <a:r>
              <a:rPr lang="en-US" sz="3600" b="1" dirty="0" smtClean="0">
                <a:latin typeface="MS Reference Sans Serif" charset="0"/>
                <a:ea typeface="MS Reference Sans Serif" charset="0"/>
                <a:cs typeface="MS Reference Sans Serif" charset="0"/>
              </a:rPr>
              <a:t>2: </a:t>
            </a:r>
            <a:r>
              <a:rPr lang="en-US" sz="3600" b="1">
                <a:solidFill>
                  <a:srgbClr val="FFFF00"/>
                </a:solidFill>
                <a:latin typeface="MS Reference Sans Serif" charset="0"/>
                <a:ea typeface="MS Reference Sans Serif" charset="0"/>
                <a:cs typeface="MS Reference Sans Serif" charset="0"/>
              </a:rPr>
              <a:t>Image </a:t>
            </a:r>
            <a:r>
              <a:rPr lang="en-US" sz="3600" b="1" smtClean="0">
                <a:solidFill>
                  <a:srgbClr val="FFFF00"/>
                </a:solidFill>
                <a:latin typeface="MS Reference Sans Serif" charset="0"/>
                <a:ea typeface="MS Reference Sans Serif" charset="0"/>
                <a:cs typeface="MS Reference Sans Serif" charset="0"/>
              </a:rPr>
              <a:t>rating phase</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7694074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S Reference Sans Serif" charset="0"/>
                <a:ea typeface="MS Reference Sans Serif" charset="0"/>
                <a:cs typeface="MS Reference Sans Serif" charset="0"/>
              </a:rPr>
              <a:t>Features </a:t>
            </a:r>
            <a:r>
              <a:rPr lang="en-US" b="1" dirty="0" smtClean="0">
                <a:latin typeface="MS Reference Sans Serif" charset="0"/>
                <a:ea typeface="MS Reference Sans Serif" charset="0"/>
                <a:cs typeface="MS Reference Sans Serif" charset="0"/>
              </a:rPr>
              <a:t>rated</a:t>
            </a:r>
            <a:r>
              <a:rPr lang="en-US" b="1" dirty="0">
                <a:latin typeface="MS Reference Sans Serif" charset="0"/>
                <a:ea typeface="MS Reference Sans Serif" charset="0"/>
                <a:cs typeface="MS Reference Sans Serif" charset="0"/>
              </a:rPr>
              <a:t/>
            </a:r>
            <a:br>
              <a:rPr lang="en-US" b="1" dirty="0">
                <a:latin typeface="MS Reference Sans Serif" charset="0"/>
                <a:ea typeface="MS Reference Sans Serif" charset="0"/>
                <a:cs typeface="MS Reference Sans Serif" charset="0"/>
              </a:rPr>
            </a:br>
            <a:endParaRPr lang="en-US" b="1" dirty="0">
              <a:latin typeface="MS Reference Sans Serif" charset="0"/>
              <a:ea typeface="MS Reference Sans Serif" charset="0"/>
              <a:cs typeface="MS Reference Sans Serif" charset="0"/>
            </a:endParaRPr>
          </a:p>
        </p:txBody>
      </p:sp>
      <p:sp>
        <p:nvSpPr>
          <p:cNvPr id="3" name="Text Placeholder 2"/>
          <p:cNvSpPr>
            <a:spLocks noGrp="1"/>
          </p:cNvSpPr>
          <p:nvPr>
            <p:ph type="body" idx="1"/>
          </p:nvPr>
        </p:nvSpPr>
        <p:spPr/>
        <p:txBody>
          <a:bodyPr anchor="ctr">
            <a:normAutofit/>
          </a:bodyPr>
          <a:lstStyle/>
          <a:p>
            <a:r>
              <a:rPr lang="en-US" sz="2000" dirty="0" smtClean="0">
                <a:solidFill>
                  <a:srgbClr val="00B050"/>
                </a:solidFill>
                <a:latin typeface="MS Reference Sans Serif" charset="0"/>
                <a:ea typeface="MS Reference Sans Serif" charset="0"/>
                <a:cs typeface="MS Reference Sans Serif" charset="0"/>
              </a:rPr>
              <a:t>More</a:t>
            </a:r>
            <a:r>
              <a:rPr lang="en-US" sz="2000" dirty="0" smtClean="0">
                <a:latin typeface="MS Reference Sans Serif" charset="0"/>
                <a:ea typeface="MS Reference Sans Serif" charset="0"/>
                <a:cs typeface="MS Reference Sans Serif" charset="0"/>
              </a:rPr>
              <a:t> related to infectious disease</a:t>
            </a:r>
          </a:p>
        </p:txBody>
      </p:sp>
      <p:sp>
        <p:nvSpPr>
          <p:cNvPr id="4" name="Content Placeholder 3"/>
          <p:cNvSpPr>
            <a:spLocks noGrp="1"/>
          </p:cNvSpPr>
          <p:nvPr>
            <p:ph sz="half" idx="2"/>
          </p:nvPr>
        </p:nvSpPr>
        <p:spPr/>
        <p:txBody>
          <a:bodyPr anchor="t"/>
          <a:lstStyle/>
          <a:p>
            <a:pPr marL="342900" indent="-342900">
              <a:buFont typeface="Arial" charset="0"/>
              <a:buChar char="•"/>
            </a:pPr>
            <a:r>
              <a:rPr lang="en-US" sz="2400" b="1" dirty="0" smtClean="0">
                <a:latin typeface="MS Reference Sans Serif" charset="0"/>
                <a:ea typeface="MS Reference Sans Serif" charset="0"/>
                <a:cs typeface="MS Reference Sans Serif" charset="0"/>
              </a:rPr>
              <a:t>Disfigured</a:t>
            </a:r>
          </a:p>
          <a:p>
            <a:pPr marL="342900" indent="-342900">
              <a:buFont typeface="Arial" charset="0"/>
              <a:buChar char="•"/>
            </a:pPr>
            <a:r>
              <a:rPr lang="en-US" sz="2400" b="1" dirty="0" smtClean="0">
                <a:latin typeface="MS Reference Sans Serif" charset="0"/>
                <a:ea typeface="MS Reference Sans Serif" charset="0"/>
                <a:cs typeface="MS Reference Sans Serif" charset="0"/>
              </a:rPr>
              <a:t>Germy</a:t>
            </a:r>
            <a:endParaRPr lang="en-US" sz="2400" b="1" dirty="0">
              <a:latin typeface="MS Reference Sans Serif" charset="0"/>
              <a:ea typeface="MS Reference Sans Serif" charset="0"/>
              <a:cs typeface="MS Reference Sans Serif" charset="0"/>
            </a:endParaRPr>
          </a:p>
          <a:p>
            <a:pPr marL="342900" indent="-342900">
              <a:buFont typeface="Arial" charset="0"/>
              <a:buChar char="•"/>
            </a:pPr>
            <a:r>
              <a:rPr lang="en-US" sz="2400" b="1" dirty="0">
                <a:latin typeface="MS Reference Sans Serif" charset="0"/>
                <a:ea typeface="MS Reference Sans Serif" charset="0"/>
                <a:cs typeface="MS Reference Sans Serif" charset="0"/>
              </a:rPr>
              <a:t>Heavy</a:t>
            </a:r>
          </a:p>
          <a:p>
            <a:pPr marL="342900" indent="-342900">
              <a:buFont typeface="Arial" charset="0"/>
              <a:buChar char="•"/>
            </a:pPr>
            <a:r>
              <a:rPr lang="en-US" sz="2400" b="1" dirty="0">
                <a:latin typeface="MS Reference Sans Serif" charset="0"/>
                <a:ea typeface="MS Reference Sans Serif" charset="0"/>
                <a:cs typeface="MS Reference Sans Serif" charset="0"/>
              </a:rPr>
              <a:t>Old</a:t>
            </a:r>
          </a:p>
          <a:p>
            <a:pPr marL="342900" indent="-342900">
              <a:buFont typeface="Arial" charset="0"/>
              <a:buChar char="•"/>
            </a:pPr>
            <a:r>
              <a:rPr lang="en-US" sz="2400" b="1" dirty="0" smtClean="0">
                <a:latin typeface="MS Reference Sans Serif" charset="0"/>
                <a:ea typeface="MS Reference Sans Serif" charset="0"/>
                <a:cs typeface="MS Reference Sans Serif" charset="0"/>
              </a:rPr>
              <a:t>Foreign</a:t>
            </a:r>
          </a:p>
          <a:p>
            <a:pPr marL="342900" indent="-342900">
              <a:buFont typeface="Arial" charset="0"/>
              <a:buChar char="•"/>
            </a:pPr>
            <a:r>
              <a:rPr lang="en-US" sz="2400" b="1" dirty="0">
                <a:latin typeface="MS Reference Sans Serif" charset="0"/>
                <a:ea typeface="MS Reference Sans Serif" charset="0"/>
                <a:cs typeface="MS Reference Sans Serif" charset="0"/>
              </a:rPr>
              <a:t>Nauseous</a:t>
            </a:r>
          </a:p>
        </p:txBody>
      </p:sp>
      <p:sp>
        <p:nvSpPr>
          <p:cNvPr id="5" name="Text Placeholder 4"/>
          <p:cNvSpPr>
            <a:spLocks noGrp="1"/>
          </p:cNvSpPr>
          <p:nvPr>
            <p:ph type="body" sz="quarter" idx="3"/>
          </p:nvPr>
        </p:nvSpPr>
        <p:spPr/>
        <p:txBody>
          <a:bodyPr anchor="ctr">
            <a:normAutofit/>
          </a:bodyPr>
          <a:lstStyle/>
          <a:p>
            <a:pPr algn="ctr"/>
            <a:r>
              <a:rPr lang="en-US" sz="2000" dirty="0" smtClean="0">
                <a:solidFill>
                  <a:srgbClr val="FF0000"/>
                </a:solidFill>
                <a:latin typeface="MS Reference Sans Serif" charset="0"/>
                <a:ea typeface="MS Reference Sans Serif" charset="0"/>
                <a:cs typeface="MS Reference Sans Serif" charset="0"/>
              </a:rPr>
              <a:t>Less</a:t>
            </a:r>
            <a:r>
              <a:rPr lang="en-US" sz="2000" dirty="0" smtClean="0">
                <a:latin typeface="MS Reference Sans Serif" charset="0"/>
                <a:ea typeface="MS Reference Sans Serif" charset="0"/>
                <a:cs typeface="MS Reference Sans Serif" charset="0"/>
              </a:rPr>
              <a:t> related to infectious disease</a:t>
            </a:r>
          </a:p>
        </p:txBody>
      </p:sp>
      <p:sp>
        <p:nvSpPr>
          <p:cNvPr id="6" name="Content Placeholder 5"/>
          <p:cNvSpPr>
            <a:spLocks noGrp="1"/>
          </p:cNvSpPr>
          <p:nvPr>
            <p:ph sz="quarter" idx="4"/>
          </p:nvPr>
        </p:nvSpPr>
        <p:spPr/>
        <p:txBody>
          <a:bodyPr anchor="t">
            <a:normAutofit/>
          </a:bodyPr>
          <a:lstStyle/>
          <a:p>
            <a:r>
              <a:rPr lang="en-US" sz="2400" b="1" dirty="0" smtClean="0">
                <a:latin typeface="MS Reference Sans Serif" charset="0"/>
                <a:ea typeface="MS Reference Sans Serif" charset="0"/>
                <a:cs typeface="MS Reference Sans Serif" charset="0"/>
              </a:rPr>
              <a:t>Violent</a:t>
            </a:r>
            <a:endParaRPr lang="en-US" sz="2400" b="1" dirty="0">
              <a:latin typeface="MS Reference Sans Serif" charset="0"/>
              <a:ea typeface="MS Reference Sans Serif" charset="0"/>
              <a:cs typeface="MS Reference Sans Serif" charset="0"/>
            </a:endParaRPr>
          </a:p>
          <a:p>
            <a:r>
              <a:rPr lang="en-US" sz="2400" b="1" dirty="0" smtClean="0">
                <a:latin typeface="MS Reference Sans Serif" charset="0"/>
                <a:ea typeface="MS Reference Sans Serif" charset="0"/>
                <a:cs typeface="MS Reference Sans Serif" charset="0"/>
              </a:rPr>
              <a:t>Dominant</a:t>
            </a:r>
          </a:p>
          <a:p>
            <a:r>
              <a:rPr lang="en-US" sz="2400" b="1" dirty="0" smtClean="0">
                <a:latin typeface="MS Reference Sans Serif" charset="0"/>
                <a:ea typeface="MS Reference Sans Serif" charset="0"/>
                <a:cs typeface="MS Reference Sans Serif" charset="0"/>
              </a:rPr>
              <a:t>Muscular</a:t>
            </a:r>
          </a:p>
          <a:p>
            <a:r>
              <a:rPr lang="en-US" sz="2400" b="1" dirty="0" smtClean="0">
                <a:latin typeface="MS Reference Sans Serif" charset="0"/>
                <a:ea typeface="MS Reference Sans Serif" charset="0"/>
                <a:cs typeface="MS Reference Sans Serif" charset="0"/>
              </a:rPr>
              <a:t>Masculine</a:t>
            </a:r>
            <a:endParaRPr lang="en-US" sz="2400" b="1" dirty="0">
              <a:latin typeface="MS Reference Sans Serif" charset="0"/>
              <a:ea typeface="MS Reference Sans Serif" charset="0"/>
              <a:cs typeface="MS Reference Sans Serif" charset="0"/>
            </a:endParaRPr>
          </a:p>
          <a:p>
            <a:r>
              <a:rPr lang="en-US" sz="2400" b="1" dirty="0">
                <a:latin typeface="MS Reference Sans Serif" charset="0"/>
                <a:ea typeface="MS Reference Sans Serif" charset="0"/>
                <a:cs typeface="MS Reference Sans Serif" charset="0"/>
              </a:rPr>
              <a:t>Incompetent</a:t>
            </a:r>
          </a:p>
          <a:p>
            <a:r>
              <a:rPr lang="en-US" sz="2400" b="1" dirty="0" smtClean="0">
                <a:latin typeface="MS Reference Sans Serif" charset="0"/>
                <a:ea typeface="MS Reference Sans Serif" charset="0"/>
                <a:cs typeface="MS Reference Sans Serif" charset="0"/>
              </a:rPr>
              <a:t>Angry</a:t>
            </a:r>
            <a:endParaRPr lang="en-US" sz="2400" b="1" dirty="0">
              <a:latin typeface="MS Reference Sans Serif" charset="0"/>
              <a:ea typeface="MS Reference Sans Serif" charset="0"/>
              <a:cs typeface="MS Reference Sans Serif" charset="0"/>
            </a:endParaRPr>
          </a:p>
        </p:txBody>
      </p:sp>
      <p:sp>
        <p:nvSpPr>
          <p:cNvPr id="8" name="Rectangle 7"/>
          <p:cNvSpPr/>
          <p:nvPr/>
        </p:nvSpPr>
        <p:spPr>
          <a:xfrm>
            <a:off x="3280951" y="5666443"/>
            <a:ext cx="5633273" cy="523220"/>
          </a:xfrm>
          <a:prstGeom prst="rect">
            <a:avLst/>
          </a:prstGeom>
        </p:spPr>
        <p:txBody>
          <a:bodyPr wrap="none">
            <a:spAutoFit/>
          </a:bodyPr>
          <a:lstStyle/>
          <a:p>
            <a:r>
              <a:rPr lang="en-US" sz="2800" b="1" i="1" dirty="0">
                <a:solidFill>
                  <a:srgbClr val="FFFF00"/>
                </a:solidFill>
                <a:latin typeface="MS Reference Sans Serif" charset="0"/>
                <a:ea typeface="MS Reference Sans Serif" charset="0"/>
                <a:cs typeface="MS Reference Sans Serif" charset="0"/>
              </a:rPr>
              <a:t>Not at all </a:t>
            </a:r>
            <a:r>
              <a:rPr lang="en-US" sz="2800" b="1" dirty="0">
                <a:solidFill>
                  <a:srgbClr val="FFFF00"/>
                </a:solidFill>
                <a:latin typeface="MS Reference Sans Serif" charset="0"/>
                <a:ea typeface="MS Reference Sans Serif" charset="0"/>
                <a:cs typeface="MS Reference Sans Serif" charset="0"/>
              </a:rPr>
              <a:t>(0) to </a:t>
            </a:r>
            <a:r>
              <a:rPr lang="en-US" sz="2800" b="1" i="1" dirty="0">
                <a:solidFill>
                  <a:srgbClr val="FFFF00"/>
                </a:solidFill>
                <a:latin typeface="MS Reference Sans Serif" charset="0"/>
                <a:ea typeface="MS Reference Sans Serif" charset="0"/>
                <a:cs typeface="MS Reference Sans Serif" charset="0"/>
              </a:rPr>
              <a:t>Extremely</a:t>
            </a:r>
            <a:r>
              <a:rPr lang="en-US" sz="2800" b="1" dirty="0">
                <a:solidFill>
                  <a:srgbClr val="FFFF00"/>
                </a:solidFill>
                <a:latin typeface="MS Reference Sans Serif" charset="0"/>
                <a:ea typeface="MS Reference Sans Serif" charset="0"/>
                <a:cs typeface="MS Reference Sans Serif" charset="0"/>
              </a:rPr>
              <a:t> (8)</a:t>
            </a:r>
            <a:endParaRPr lang="en-US" sz="2800" b="1" dirty="0">
              <a:solidFill>
                <a:srgbClr val="FFFF00"/>
              </a:solidFill>
            </a:endParaRPr>
          </a:p>
        </p:txBody>
      </p:sp>
    </p:spTree>
    <p:extLst>
      <p:ext uri="{BB962C8B-B14F-4D97-AF65-F5344CB8AC3E}">
        <p14:creationId xmlns:p14="http://schemas.microsoft.com/office/powerpoint/2010/main" val="1050145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4368" y="5315041"/>
            <a:ext cx="5004804" cy="923330"/>
          </a:xfrm>
          <a:prstGeom prst="rect">
            <a:avLst/>
          </a:prstGeom>
          <a:noFill/>
        </p:spPr>
        <p:txBody>
          <a:bodyPr wrap="square" rtlCol="0">
            <a:spAutoFit/>
          </a:bodyPr>
          <a:lstStyle/>
          <a:p>
            <a:r>
              <a:rPr lang="en-US" b="1" dirty="0" err="1">
                <a:solidFill>
                  <a:srgbClr val="00B0F0"/>
                </a:solidFill>
                <a:latin typeface="MS Reference Sans Serif" charset="0"/>
                <a:ea typeface="MS Reference Sans Serif" charset="0"/>
                <a:cs typeface="MS Reference Sans Serif" charset="0"/>
              </a:rPr>
              <a:t>Behringer</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Butler</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&amp; </a:t>
            </a:r>
            <a:r>
              <a:rPr lang="en-US" b="1" dirty="0">
                <a:solidFill>
                  <a:srgbClr val="00B0F0"/>
                </a:solidFill>
                <a:latin typeface="MS Reference Sans Serif" charset="0"/>
                <a:ea typeface="MS Reference Sans Serif" charset="0"/>
                <a:cs typeface="MS Reference Sans Serif" charset="0"/>
              </a:rPr>
              <a:t>Shields, </a:t>
            </a:r>
            <a:r>
              <a:rPr lang="en-US" b="1" dirty="0" smtClean="0">
                <a:solidFill>
                  <a:srgbClr val="00B0F0"/>
                </a:solidFill>
                <a:latin typeface="MS Reference Sans Serif" charset="0"/>
                <a:ea typeface="MS Reference Sans Serif" charset="0"/>
                <a:cs typeface="MS Reference Sans Serif" charset="0"/>
              </a:rPr>
              <a:t>2006; Curtis, 2014;</a:t>
            </a:r>
            <a:r>
              <a:rPr lang="de-DE" b="1" dirty="0">
                <a:solidFill>
                  <a:srgbClr val="00B0F0"/>
                </a:solidFill>
                <a:latin typeface="MS Reference Sans Serif" charset="0"/>
                <a:ea typeface="MS Reference Sans Serif" charset="0"/>
                <a:cs typeface="MS Reference Sans Serif" charset="0"/>
              </a:rPr>
              <a:t> Klein, </a:t>
            </a:r>
            <a:r>
              <a:rPr lang="de-DE" b="1" dirty="0" err="1" smtClean="0">
                <a:solidFill>
                  <a:srgbClr val="00B0F0"/>
                </a:solidFill>
                <a:latin typeface="MS Reference Sans Serif" charset="0"/>
                <a:ea typeface="MS Reference Sans Serif" charset="0"/>
                <a:cs typeface="MS Reference Sans Serif" charset="0"/>
              </a:rPr>
              <a:t>Gamble</a:t>
            </a:r>
            <a:r>
              <a:rPr lang="de-DE" b="1" dirty="0" smtClean="0">
                <a:solidFill>
                  <a:srgbClr val="00B0F0"/>
                </a:solidFill>
                <a:latin typeface="MS Reference Sans Serif" charset="0"/>
                <a:ea typeface="MS Reference Sans Serif" charset="0"/>
                <a:cs typeface="MS Reference Sans Serif" charset="0"/>
              </a:rPr>
              <a:t>, Nelson, 1999</a:t>
            </a:r>
            <a:r>
              <a:rPr lang="en-US" b="1" dirty="0" smtClean="0">
                <a:solidFill>
                  <a:srgbClr val="00B0F0"/>
                </a:solidFill>
                <a:latin typeface="MS Reference Sans Serif" charset="0"/>
                <a:ea typeface="MS Reference Sans Serif" charset="0"/>
                <a:cs typeface="MS Reference Sans Serif" charset="0"/>
              </a:rPr>
              <a:t>; </a:t>
            </a:r>
            <a:r>
              <a:rPr lang="it-IT" b="1" dirty="0" smtClean="0">
                <a:solidFill>
                  <a:srgbClr val="00B0F0"/>
                </a:solidFill>
                <a:latin typeface="MS Reference Sans Serif" charset="0"/>
                <a:ea typeface="MS Reference Sans Serif" charset="0"/>
                <a:cs typeface="MS Reference Sans Serif" charset="0"/>
              </a:rPr>
              <a:t>Krause</a:t>
            </a:r>
            <a:r>
              <a:rPr lang="it-IT" b="1" dirty="0">
                <a:solidFill>
                  <a:srgbClr val="00B0F0"/>
                </a:solidFill>
                <a:latin typeface="MS Reference Sans Serif" charset="0"/>
                <a:ea typeface="MS Reference Sans Serif" charset="0"/>
                <a:cs typeface="MS Reference Sans Serif" charset="0"/>
              </a:rPr>
              <a:t>, </a:t>
            </a:r>
            <a:r>
              <a:rPr lang="it-IT" b="1" dirty="0" smtClean="0">
                <a:solidFill>
                  <a:srgbClr val="00B0F0"/>
                </a:solidFill>
                <a:latin typeface="MS Reference Sans Serif" charset="0"/>
                <a:ea typeface="MS Reference Sans Serif" charset="0"/>
                <a:cs typeface="MS Reference Sans Serif" charset="0"/>
              </a:rPr>
              <a:t>&amp; </a:t>
            </a:r>
            <a:r>
              <a:rPr lang="it-IT" b="1" dirty="0" err="1" smtClean="0">
                <a:solidFill>
                  <a:srgbClr val="00B0F0"/>
                </a:solidFill>
                <a:latin typeface="MS Reference Sans Serif" charset="0"/>
                <a:ea typeface="MS Reference Sans Serif" charset="0"/>
                <a:cs typeface="MS Reference Sans Serif" charset="0"/>
              </a:rPr>
              <a:t>Godin</a:t>
            </a:r>
            <a:r>
              <a:rPr lang="it-IT" b="1" dirty="0" smtClean="0">
                <a:solidFill>
                  <a:srgbClr val="00B0F0"/>
                </a:solidFill>
                <a:latin typeface="MS Reference Sans Serif" charset="0"/>
                <a:ea typeface="MS Reference Sans Serif" charset="0"/>
                <a:cs typeface="MS Reference Sans Serif" charset="0"/>
              </a:rPr>
              <a:t>, 1994</a:t>
            </a:r>
            <a:endParaRPr lang="de-DE" b="1" dirty="0">
              <a:solidFill>
                <a:srgbClr val="00B0F0"/>
              </a:solidFill>
              <a:latin typeface="MS Reference Sans Serif" charset="0"/>
              <a:ea typeface="MS Reference Sans Serif" charset="0"/>
              <a:cs typeface="MS Reference Sans Serif" charset="0"/>
            </a:endParaRPr>
          </a:p>
        </p:txBody>
      </p:sp>
      <p:sp>
        <p:nvSpPr>
          <p:cNvPr id="8" name="Rectangle 7"/>
          <p:cNvSpPr/>
          <p:nvPr/>
        </p:nvSpPr>
        <p:spPr>
          <a:xfrm>
            <a:off x="6524368" y="4151599"/>
            <a:ext cx="5004804" cy="1200329"/>
          </a:xfrm>
          <a:prstGeom prst="rect">
            <a:avLst/>
          </a:prstGeom>
        </p:spPr>
        <p:txBody>
          <a:bodyPr wrap="square">
            <a:spAutoFit/>
          </a:bodyPr>
          <a:lstStyle/>
          <a:p>
            <a:r>
              <a:rPr lang="en-US" sz="2400" b="1" dirty="0" smtClean="0">
                <a:latin typeface="MS Reference Sans Serif" charset="0"/>
                <a:ea typeface="MS Reference Sans Serif" charset="0"/>
                <a:cs typeface="MS Reference Sans Serif" charset="0"/>
              </a:rPr>
              <a:t>Social creatures use cues to infer pathogen infection in members of their own species.</a:t>
            </a:r>
            <a:endParaRPr lang="en-US" sz="2400" dirty="0"/>
          </a:p>
        </p:txBody>
      </p:sp>
      <p:pic>
        <p:nvPicPr>
          <p:cNvPr id="10" name="Picture 9"/>
          <p:cNvPicPr>
            <a:picLocks noChangeAspect="1"/>
          </p:cNvPicPr>
          <p:nvPr/>
        </p:nvPicPr>
        <p:blipFill>
          <a:blip r:embed="rId3"/>
          <a:stretch>
            <a:fillRect/>
          </a:stretch>
        </p:blipFill>
        <p:spPr>
          <a:xfrm>
            <a:off x="1033068" y="373508"/>
            <a:ext cx="3840480" cy="2561559"/>
          </a:xfrm>
          <a:prstGeom prst="rect">
            <a:avLst/>
          </a:prstGeom>
        </p:spPr>
      </p:pic>
      <p:pic>
        <p:nvPicPr>
          <p:cNvPr id="11" name="Picture 10"/>
          <p:cNvPicPr>
            <a:picLocks noChangeAspect="1"/>
          </p:cNvPicPr>
          <p:nvPr/>
        </p:nvPicPr>
        <p:blipFill>
          <a:blip r:embed="rId4"/>
          <a:stretch>
            <a:fillRect/>
          </a:stretch>
        </p:blipFill>
        <p:spPr>
          <a:xfrm>
            <a:off x="974825" y="3868270"/>
            <a:ext cx="3956965" cy="2651760"/>
          </a:xfrm>
          <a:prstGeom prst="rect">
            <a:avLst/>
          </a:prstGeom>
        </p:spPr>
      </p:pic>
      <p:pic>
        <p:nvPicPr>
          <p:cNvPr id="2" name="Picture 1"/>
          <p:cNvPicPr>
            <a:picLocks noChangeAspect="1"/>
          </p:cNvPicPr>
          <p:nvPr/>
        </p:nvPicPr>
        <p:blipFill>
          <a:blip r:embed="rId5"/>
          <a:stretch>
            <a:fillRect/>
          </a:stretch>
        </p:blipFill>
        <p:spPr>
          <a:xfrm>
            <a:off x="7254835" y="373508"/>
            <a:ext cx="3543869" cy="2657902"/>
          </a:xfrm>
          <a:prstGeom prst="rect">
            <a:avLst/>
          </a:prstGeom>
        </p:spPr>
      </p:pic>
    </p:spTree>
    <p:extLst>
      <p:ext uri="{BB962C8B-B14F-4D97-AF65-F5344CB8AC3E}">
        <p14:creationId xmlns:p14="http://schemas.microsoft.com/office/powerpoint/2010/main" val="11901841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Intentions to avoid</a:t>
            </a:r>
            <a:endParaRPr lang="en-US" b="1" dirty="0">
              <a:latin typeface="MS Reference Sans Serif" charset="0"/>
              <a:ea typeface="MS Reference Sans Serif" charset="0"/>
              <a:cs typeface="MS Reference Sans Serif" charset="0"/>
            </a:endParaRPr>
          </a:p>
        </p:txBody>
      </p:sp>
      <p:sp>
        <p:nvSpPr>
          <p:cNvPr id="7" name="Content Placeholder 6"/>
          <p:cNvSpPr>
            <a:spLocks noGrp="1"/>
          </p:cNvSpPr>
          <p:nvPr>
            <p:ph idx="1"/>
          </p:nvPr>
        </p:nvSpPr>
        <p:spPr/>
        <p:txBody>
          <a:bodyPr/>
          <a:lstStyle/>
          <a:p>
            <a:pPr marL="0" indent="0">
              <a:buNone/>
            </a:pPr>
            <a:r>
              <a:rPr lang="en-US" b="1" dirty="0" smtClean="0">
                <a:latin typeface="MS Reference Sans Serif" charset="0"/>
                <a:ea typeface="MS Reference Sans Serif" charset="0"/>
                <a:cs typeface="MS Reference Sans Serif" charset="0"/>
              </a:rPr>
              <a:t>“If </a:t>
            </a:r>
            <a:r>
              <a:rPr lang="en-US" b="1" dirty="0">
                <a:latin typeface="MS Reference Sans Serif" charset="0"/>
                <a:ea typeface="MS Reference Sans Serif" charset="0"/>
                <a:cs typeface="MS Reference Sans Serif" charset="0"/>
              </a:rPr>
              <a:t>you were to </a:t>
            </a:r>
            <a:r>
              <a:rPr lang="en-US" b="1" dirty="0" smtClean="0">
                <a:latin typeface="MS Reference Sans Serif" charset="0"/>
                <a:ea typeface="MS Reference Sans Serif" charset="0"/>
                <a:cs typeface="MS Reference Sans Serif" charset="0"/>
              </a:rPr>
              <a:t>meet in </a:t>
            </a:r>
            <a:r>
              <a:rPr lang="en-US" b="1" dirty="0">
                <a:latin typeface="MS Reference Sans Serif" charset="0"/>
                <a:ea typeface="MS Reference Sans Serif" charset="0"/>
                <a:cs typeface="MS Reference Sans Serif" charset="0"/>
              </a:rPr>
              <a:t>real life</a:t>
            </a:r>
            <a:r>
              <a:rPr lang="en-US" b="1" dirty="0" smtClean="0">
                <a:latin typeface="MS Reference Sans Serif" charset="0"/>
                <a:ea typeface="MS Reference Sans Serif" charset="0"/>
                <a:cs typeface="MS Reference Sans Serif" charset="0"/>
              </a:rPr>
              <a:t>...”</a:t>
            </a:r>
          </a:p>
          <a:p>
            <a:pPr marL="0" indent="0">
              <a:buNone/>
            </a:pPr>
            <a:endParaRPr lang="en-US" b="1" dirty="0" smtClean="0">
              <a:latin typeface="MS Reference Sans Serif" charset="0"/>
              <a:ea typeface="MS Reference Sans Serif" charset="0"/>
              <a:cs typeface="MS Reference Sans Serif" charset="0"/>
            </a:endParaRPr>
          </a:p>
          <a:p>
            <a:r>
              <a:rPr lang="en-US" b="1" dirty="0" smtClean="0">
                <a:latin typeface="MS Reference Sans Serif" charset="0"/>
                <a:ea typeface="MS Reference Sans Serif" charset="0"/>
                <a:cs typeface="MS Reference Sans Serif" charset="0"/>
              </a:rPr>
              <a:t>“…</a:t>
            </a:r>
            <a:r>
              <a:rPr lang="en-US" b="1" dirty="0">
                <a:latin typeface="MS Reference Sans Serif" charset="0"/>
                <a:ea typeface="MS Reference Sans Serif" charset="0"/>
                <a:cs typeface="MS Reference Sans Serif" charset="0"/>
              </a:rPr>
              <a:t>how much would you want </a:t>
            </a:r>
            <a:r>
              <a:rPr lang="en-US" b="1" dirty="0" smtClean="0">
                <a:latin typeface="MS Reference Sans Serif" charset="0"/>
                <a:ea typeface="MS Reference Sans Serif" charset="0"/>
                <a:cs typeface="MS Reference Sans Serif" charset="0"/>
              </a:rPr>
              <a:t>to avoid </a:t>
            </a:r>
            <a:r>
              <a:rPr lang="en-US" b="1" dirty="0">
                <a:latin typeface="MS Reference Sans Serif" charset="0"/>
                <a:ea typeface="MS Reference Sans Serif" charset="0"/>
                <a:cs typeface="MS Reference Sans Serif" charset="0"/>
              </a:rPr>
              <a:t>physical </a:t>
            </a:r>
            <a:r>
              <a:rPr lang="en-US" b="1" dirty="0" smtClean="0">
                <a:latin typeface="MS Reference Sans Serif" charset="0"/>
                <a:ea typeface="MS Reference Sans Serif" charset="0"/>
                <a:cs typeface="MS Reference Sans Serif" charset="0"/>
              </a:rPr>
              <a:t>contact</a:t>
            </a:r>
            <a:r>
              <a:rPr lang="en-US" b="1" dirty="0">
                <a:latin typeface="MS Reference Sans Serif" charset="0"/>
                <a:ea typeface="MS Reference Sans Serif" charset="0"/>
                <a:cs typeface="MS Reference Sans Serif" charset="0"/>
              </a:rPr>
              <a:t> </a:t>
            </a:r>
            <a:r>
              <a:rPr lang="en-US" b="1" dirty="0" smtClean="0">
                <a:latin typeface="MS Reference Sans Serif" charset="0"/>
                <a:ea typeface="MS Reference Sans Serif" charset="0"/>
                <a:cs typeface="MS Reference Sans Serif" charset="0"/>
              </a:rPr>
              <a:t>with this person?”</a:t>
            </a:r>
            <a:endParaRPr lang="en-US" b="1" dirty="0">
              <a:latin typeface="MS Reference Sans Serif" charset="0"/>
              <a:ea typeface="MS Reference Sans Serif" charset="0"/>
              <a:cs typeface="MS Reference Sans Serif" charset="0"/>
            </a:endParaRPr>
          </a:p>
          <a:p>
            <a:r>
              <a:rPr lang="en-US" b="1" dirty="0" smtClean="0">
                <a:latin typeface="MS Reference Sans Serif" charset="0"/>
                <a:ea typeface="MS Reference Sans Serif" charset="0"/>
                <a:cs typeface="MS Reference Sans Serif" charset="0"/>
              </a:rPr>
              <a:t>“...</a:t>
            </a:r>
            <a:r>
              <a:rPr lang="en-US" b="1" dirty="0">
                <a:latin typeface="MS Reference Sans Serif" charset="0"/>
                <a:ea typeface="MS Reference Sans Serif" charset="0"/>
                <a:cs typeface="MS Reference Sans Serif" charset="0"/>
              </a:rPr>
              <a:t>how willing would you </a:t>
            </a:r>
            <a:r>
              <a:rPr lang="en-US" b="1" dirty="0" smtClean="0">
                <a:latin typeface="MS Reference Sans Serif" charset="0"/>
                <a:ea typeface="MS Reference Sans Serif" charset="0"/>
                <a:cs typeface="MS Reference Sans Serif" charset="0"/>
              </a:rPr>
              <a:t>be to </a:t>
            </a:r>
            <a:r>
              <a:rPr lang="en-US" b="1" dirty="0">
                <a:latin typeface="MS Reference Sans Serif" charset="0"/>
                <a:ea typeface="MS Reference Sans Serif" charset="0"/>
                <a:cs typeface="MS Reference Sans Serif" charset="0"/>
              </a:rPr>
              <a:t>stand </a:t>
            </a:r>
            <a:r>
              <a:rPr lang="en-US" b="1" dirty="0" smtClean="0">
                <a:latin typeface="MS Reference Sans Serif" charset="0"/>
                <a:ea typeface="MS Reference Sans Serif" charset="0"/>
                <a:cs typeface="MS Reference Sans Serif" charset="0"/>
              </a:rPr>
              <a:t>near this person?” </a:t>
            </a:r>
            <a:r>
              <a:rPr lang="en-US" b="1" dirty="0" smtClean="0">
                <a:solidFill>
                  <a:srgbClr val="FF0000"/>
                </a:solidFill>
                <a:latin typeface="MS Reference Sans Serif" charset="0"/>
                <a:ea typeface="MS Reference Sans Serif" charset="0"/>
                <a:cs typeface="MS Reference Sans Serif" charset="0"/>
              </a:rPr>
              <a:t>Reverse-scored</a:t>
            </a:r>
            <a:endParaRPr lang="en-US" b="1" dirty="0">
              <a:latin typeface="MS Reference Sans Serif" charset="0"/>
              <a:ea typeface="MS Reference Sans Serif" charset="0"/>
              <a:cs typeface="MS Reference Sans Serif" charset="0"/>
            </a:endParaRPr>
          </a:p>
        </p:txBody>
      </p:sp>
      <p:sp>
        <p:nvSpPr>
          <p:cNvPr id="4" name="Rectangle 3"/>
          <p:cNvSpPr/>
          <p:nvPr/>
        </p:nvSpPr>
        <p:spPr>
          <a:xfrm>
            <a:off x="3279363" y="5653743"/>
            <a:ext cx="5633273" cy="523220"/>
          </a:xfrm>
          <a:prstGeom prst="rect">
            <a:avLst/>
          </a:prstGeom>
        </p:spPr>
        <p:txBody>
          <a:bodyPr wrap="none">
            <a:spAutoFit/>
          </a:bodyPr>
          <a:lstStyle/>
          <a:p>
            <a:r>
              <a:rPr lang="en-US" sz="2800" b="1" i="1" dirty="0">
                <a:solidFill>
                  <a:srgbClr val="FFFF00"/>
                </a:solidFill>
                <a:latin typeface="MS Reference Sans Serif" charset="0"/>
                <a:ea typeface="MS Reference Sans Serif" charset="0"/>
                <a:cs typeface="MS Reference Sans Serif" charset="0"/>
              </a:rPr>
              <a:t>Not at all </a:t>
            </a:r>
            <a:r>
              <a:rPr lang="en-US" sz="2800" b="1" dirty="0">
                <a:solidFill>
                  <a:srgbClr val="FFFF00"/>
                </a:solidFill>
                <a:latin typeface="MS Reference Sans Serif" charset="0"/>
                <a:ea typeface="MS Reference Sans Serif" charset="0"/>
                <a:cs typeface="MS Reference Sans Serif" charset="0"/>
              </a:rPr>
              <a:t>(0) to </a:t>
            </a:r>
            <a:r>
              <a:rPr lang="en-US" sz="2800" b="1" i="1" dirty="0">
                <a:solidFill>
                  <a:srgbClr val="FFFF00"/>
                </a:solidFill>
                <a:latin typeface="MS Reference Sans Serif" charset="0"/>
                <a:ea typeface="MS Reference Sans Serif" charset="0"/>
                <a:cs typeface="MS Reference Sans Serif" charset="0"/>
              </a:rPr>
              <a:t>Extremely</a:t>
            </a:r>
            <a:r>
              <a:rPr lang="en-US" sz="2800" b="1" dirty="0">
                <a:solidFill>
                  <a:srgbClr val="FFFF00"/>
                </a:solidFill>
                <a:latin typeface="MS Reference Sans Serif" charset="0"/>
                <a:ea typeface="MS Reference Sans Serif" charset="0"/>
                <a:cs typeface="MS Reference Sans Serif" charset="0"/>
              </a:rPr>
              <a:t> (8)</a:t>
            </a:r>
            <a:endParaRPr lang="en-US" sz="2800" b="1" dirty="0">
              <a:solidFill>
                <a:srgbClr val="FFFF00"/>
              </a:solidFill>
            </a:endParaRPr>
          </a:p>
        </p:txBody>
      </p:sp>
    </p:spTree>
    <p:extLst>
      <p:ext uri="{BB962C8B-B14F-4D97-AF65-F5344CB8AC3E}">
        <p14:creationId xmlns:p14="http://schemas.microsoft.com/office/powerpoint/2010/main" val="17757990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8223" y="2151728"/>
            <a:ext cx="5835555" cy="2554545"/>
          </a:xfrm>
          <a:prstGeom prst="rect">
            <a:avLst/>
          </a:prstGeom>
          <a:noFill/>
        </p:spPr>
        <p:txBody>
          <a:bodyPr wrap="square" rtlCol="0">
            <a:spAutoFit/>
          </a:bodyPr>
          <a:lstStyle/>
          <a:p>
            <a:r>
              <a:rPr lang="en-US" sz="4000" b="1" dirty="0" smtClean="0">
                <a:latin typeface="MS Reference Sans Serif" charset="0"/>
                <a:ea typeface="MS Reference Sans Serif" charset="0"/>
                <a:cs typeface="MS Reference Sans Serif" charset="0"/>
              </a:rPr>
              <a:t>Research question: </a:t>
            </a:r>
            <a:r>
              <a:rPr lang="en-US" sz="4000" b="1" smtClean="0">
                <a:solidFill>
                  <a:srgbClr val="FFFF00"/>
                </a:solidFill>
                <a:latin typeface="MS Reference Sans Serif" charset="0"/>
                <a:ea typeface="MS Reference Sans Serif" charset="0"/>
                <a:cs typeface="MS Reference Sans Serif" charset="0"/>
              </a:rPr>
              <a:t>Do both mental </a:t>
            </a:r>
            <a:r>
              <a:rPr lang="en-US" sz="4000" b="1" dirty="0" smtClean="0">
                <a:solidFill>
                  <a:srgbClr val="FFFF00"/>
                </a:solidFill>
                <a:latin typeface="MS Reference Sans Serif" charset="0"/>
                <a:ea typeface="MS Reference Sans Serif" charset="0"/>
                <a:cs typeface="MS Reference Sans Serif" charset="0"/>
              </a:rPr>
              <a:t>representations cue the same threats?</a:t>
            </a:r>
            <a:endParaRPr lang="en-US" sz="40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51397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sp>
        <p:nvSpPr>
          <p:cNvPr id="185" name="Rectangle 184"/>
          <p:cNvSpPr/>
          <p:nvPr/>
        </p:nvSpPr>
        <p:spPr>
          <a:xfrm>
            <a:off x="5352513" y="318559"/>
            <a:ext cx="2794658" cy="369332"/>
          </a:xfrm>
          <a:prstGeom prst="rect">
            <a:avLst/>
          </a:prstGeom>
        </p:spPr>
        <p:txBody>
          <a:bodyPr wrap="square">
            <a:spAutoFit/>
          </a:bodyPr>
          <a:lstStyle/>
          <a:p>
            <a:r>
              <a:rPr lang="en-US" b="1" dirty="0" smtClean="0">
                <a:solidFill>
                  <a:srgbClr val="FFFF00"/>
                </a:solidFill>
                <a:latin typeface="MS Reference Sans Serif" charset="0"/>
                <a:ea typeface="MS Reference Sans Serif" charset="0"/>
                <a:cs typeface="MS Reference Sans Serif" charset="0"/>
              </a:rPr>
              <a:t>Overall feature ratings</a:t>
            </a:r>
            <a:endParaRPr lang="en-US" b="1" dirty="0">
              <a:solidFill>
                <a:srgbClr val="FFFF00"/>
              </a:solidFill>
              <a:latin typeface="MS Reference Sans Serif" charset="0"/>
              <a:ea typeface="MS Reference Sans Serif" charset="0"/>
              <a:cs typeface="MS Reference Sans Serif" charset="0"/>
            </a:endParaRPr>
          </a:p>
        </p:txBody>
      </p:sp>
      <p:sp>
        <p:nvSpPr>
          <p:cNvPr id="364" name="pl5"/>
          <p:cNvSpPr/>
          <p:nvPr/>
        </p:nvSpPr>
        <p:spPr>
          <a:xfrm>
            <a:off x="3700175"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65" name="pl6"/>
          <p:cNvSpPr/>
          <p:nvPr/>
        </p:nvSpPr>
        <p:spPr>
          <a:xfrm>
            <a:off x="4573369"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66" name="pl7"/>
          <p:cNvSpPr/>
          <p:nvPr/>
        </p:nvSpPr>
        <p:spPr>
          <a:xfrm>
            <a:off x="5446564"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67" name="pl8"/>
          <p:cNvSpPr/>
          <p:nvPr/>
        </p:nvSpPr>
        <p:spPr>
          <a:xfrm>
            <a:off x="6319758"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68" name="pl9"/>
          <p:cNvSpPr/>
          <p:nvPr/>
        </p:nvSpPr>
        <p:spPr>
          <a:xfrm>
            <a:off x="7192952"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69" name="pl10"/>
          <p:cNvSpPr/>
          <p:nvPr/>
        </p:nvSpPr>
        <p:spPr>
          <a:xfrm>
            <a:off x="8066147"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70" name="pl11"/>
          <p:cNvSpPr/>
          <p:nvPr/>
        </p:nvSpPr>
        <p:spPr>
          <a:xfrm>
            <a:off x="8939341"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71" name="pl12"/>
          <p:cNvSpPr/>
          <p:nvPr/>
        </p:nvSpPr>
        <p:spPr>
          <a:xfrm>
            <a:off x="9812536"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72" name="pl13"/>
          <p:cNvSpPr/>
          <p:nvPr/>
        </p:nvSpPr>
        <p:spPr>
          <a:xfrm>
            <a:off x="2914300" y="5449767"/>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3" name="pl14"/>
          <p:cNvSpPr/>
          <p:nvPr/>
        </p:nvSpPr>
        <p:spPr>
          <a:xfrm>
            <a:off x="2914300" y="5146945"/>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4" name="pl15"/>
          <p:cNvSpPr/>
          <p:nvPr/>
        </p:nvSpPr>
        <p:spPr>
          <a:xfrm>
            <a:off x="2914300" y="4844123"/>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5" name="pl16"/>
          <p:cNvSpPr/>
          <p:nvPr/>
        </p:nvSpPr>
        <p:spPr>
          <a:xfrm>
            <a:off x="2914300" y="4541301"/>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6" name="pl17"/>
          <p:cNvSpPr/>
          <p:nvPr/>
        </p:nvSpPr>
        <p:spPr>
          <a:xfrm>
            <a:off x="2914300" y="4238479"/>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7" name="pl18"/>
          <p:cNvSpPr/>
          <p:nvPr/>
        </p:nvSpPr>
        <p:spPr>
          <a:xfrm>
            <a:off x="2914300" y="3935657"/>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8" name="pl19"/>
          <p:cNvSpPr/>
          <p:nvPr/>
        </p:nvSpPr>
        <p:spPr>
          <a:xfrm>
            <a:off x="2914300" y="3632835"/>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79" name="pl20"/>
          <p:cNvSpPr/>
          <p:nvPr/>
        </p:nvSpPr>
        <p:spPr>
          <a:xfrm>
            <a:off x="2914300" y="3330013"/>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0" name="pl21"/>
          <p:cNvSpPr/>
          <p:nvPr/>
        </p:nvSpPr>
        <p:spPr>
          <a:xfrm>
            <a:off x="2914300" y="3027191"/>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1" name="pl22"/>
          <p:cNvSpPr/>
          <p:nvPr/>
        </p:nvSpPr>
        <p:spPr>
          <a:xfrm>
            <a:off x="2914300" y="2724369"/>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2" name="pl23"/>
          <p:cNvSpPr/>
          <p:nvPr/>
        </p:nvSpPr>
        <p:spPr>
          <a:xfrm>
            <a:off x="2914300" y="2421548"/>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3" name="pl24"/>
          <p:cNvSpPr/>
          <p:nvPr/>
        </p:nvSpPr>
        <p:spPr>
          <a:xfrm>
            <a:off x="2914300" y="2118726"/>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4" name="pl25"/>
          <p:cNvSpPr/>
          <p:nvPr/>
        </p:nvSpPr>
        <p:spPr>
          <a:xfrm>
            <a:off x="2914300" y="1815904"/>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5" name="pl26"/>
          <p:cNvSpPr/>
          <p:nvPr/>
        </p:nvSpPr>
        <p:spPr>
          <a:xfrm>
            <a:off x="2914300" y="1513082"/>
            <a:ext cx="7684110" cy="0"/>
          </a:xfrm>
          <a:custGeom>
            <a:avLst/>
            <a:gdLst/>
            <a:ahLst/>
            <a:cxnLst/>
            <a:rect l="0" t="0" r="0" b="0"/>
            <a:pathLst>
              <a:path w="7684110">
                <a:moveTo>
                  <a:pt x="0" y="0"/>
                </a:moveTo>
                <a:lnTo>
                  <a:pt x="7684110" y="0"/>
                </a:lnTo>
                <a:lnTo>
                  <a:pt x="7684110" y="0"/>
                </a:lnTo>
              </a:path>
            </a:pathLst>
          </a:custGeom>
          <a:ln w="1355" cap="flat">
            <a:solidFill>
              <a:srgbClr val="EBEBEB">
                <a:alpha val="100000"/>
              </a:srgbClr>
            </a:solidFill>
            <a:prstDash val="solid"/>
            <a:round/>
          </a:ln>
        </p:spPr>
        <p:txBody>
          <a:bodyPr/>
          <a:lstStyle/>
          <a:p>
            <a:endParaRPr/>
          </a:p>
        </p:txBody>
      </p:sp>
      <p:sp>
        <p:nvSpPr>
          <p:cNvPr id="386" name="pl27"/>
          <p:cNvSpPr/>
          <p:nvPr/>
        </p:nvSpPr>
        <p:spPr>
          <a:xfrm>
            <a:off x="3263578"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87" name="pl28"/>
          <p:cNvSpPr/>
          <p:nvPr/>
        </p:nvSpPr>
        <p:spPr>
          <a:xfrm>
            <a:off x="4136772"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88" name="pl29"/>
          <p:cNvSpPr/>
          <p:nvPr/>
        </p:nvSpPr>
        <p:spPr>
          <a:xfrm>
            <a:off x="5009967"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89" name="pl30"/>
          <p:cNvSpPr/>
          <p:nvPr/>
        </p:nvSpPr>
        <p:spPr>
          <a:xfrm>
            <a:off x="5883161"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0" name="pl31"/>
          <p:cNvSpPr/>
          <p:nvPr/>
        </p:nvSpPr>
        <p:spPr>
          <a:xfrm>
            <a:off x="6756355"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1" name="pl32"/>
          <p:cNvSpPr/>
          <p:nvPr/>
        </p:nvSpPr>
        <p:spPr>
          <a:xfrm>
            <a:off x="7629550"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2" name="pl33"/>
          <p:cNvSpPr/>
          <p:nvPr/>
        </p:nvSpPr>
        <p:spPr>
          <a:xfrm>
            <a:off x="8502744"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3" name="pl34"/>
          <p:cNvSpPr/>
          <p:nvPr/>
        </p:nvSpPr>
        <p:spPr>
          <a:xfrm>
            <a:off x="9375938"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4" name="pl35"/>
          <p:cNvSpPr/>
          <p:nvPr/>
        </p:nvSpPr>
        <p:spPr>
          <a:xfrm>
            <a:off x="10249133" y="1331389"/>
            <a:ext cx="0" cy="4300071"/>
          </a:xfrm>
          <a:custGeom>
            <a:avLst/>
            <a:gdLst/>
            <a:ahLst/>
            <a:cxnLst/>
            <a:rect l="0" t="0" r="0" b="0"/>
            <a:pathLst>
              <a:path h="4300071">
                <a:moveTo>
                  <a:pt x="0" y="4300071"/>
                </a:moveTo>
                <a:lnTo>
                  <a:pt x="0" y="0"/>
                </a:lnTo>
                <a:lnTo>
                  <a:pt x="0" y="0"/>
                </a:lnTo>
              </a:path>
            </a:pathLst>
          </a:custGeom>
          <a:ln w="1355" cap="flat">
            <a:solidFill>
              <a:srgbClr val="EBEBEB">
                <a:alpha val="100000"/>
              </a:srgbClr>
            </a:solidFill>
            <a:prstDash val="solid"/>
            <a:round/>
          </a:ln>
        </p:spPr>
        <p:txBody>
          <a:bodyPr/>
          <a:lstStyle/>
          <a:p>
            <a:endParaRPr/>
          </a:p>
        </p:txBody>
      </p:sp>
      <p:sp>
        <p:nvSpPr>
          <p:cNvPr id="395" name="pl36"/>
          <p:cNvSpPr/>
          <p:nvPr/>
        </p:nvSpPr>
        <p:spPr>
          <a:xfrm>
            <a:off x="6756355" y="1331389"/>
            <a:ext cx="0" cy="4300071"/>
          </a:xfrm>
          <a:custGeom>
            <a:avLst/>
            <a:gdLst/>
            <a:ahLst/>
            <a:cxnLst/>
            <a:rect l="0" t="0" r="0" b="0"/>
            <a:pathLst>
              <a:path h="4300071">
                <a:moveTo>
                  <a:pt x="0" y="4300071"/>
                </a:moveTo>
                <a:lnTo>
                  <a:pt x="0" y="0"/>
                </a:lnTo>
                <a:lnTo>
                  <a:pt x="0" y="0"/>
                </a:lnTo>
              </a:path>
            </a:pathLst>
          </a:custGeom>
          <a:ln w="27101" cap="flat">
            <a:solidFill>
              <a:srgbClr val="FFFF00">
                <a:alpha val="100000"/>
              </a:srgbClr>
            </a:solidFill>
            <a:prstDash val="dash"/>
            <a:round/>
          </a:ln>
        </p:spPr>
        <p:txBody>
          <a:bodyPr/>
          <a:lstStyle/>
          <a:p>
            <a:endParaRPr/>
          </a:p>
        </p:txBody>
      </p:sp>
      <p:sp>
        <p:nvSpPr>
          <p:cNvPr id="396" name="pl37"/>
          <p:cNvSpPr/>
          <p:nvPr/>
        </p:nvSpPr>
        <p:spPr>
          <a:xfrm>
            <a:off x="6594432" y="541191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397" name="pl38"/>
          <p:cNvSpPr/>
          <p:nvPr/>
        </p:nvSpPr>
        <p:spPr>
          <a:xfrm>
            <a:off x="5730529" y="5449767"/>
            <a:ext cx="863903" cy="0"/>
          </a:xfrm>
          <a:custGeom>
            <a:avLst/>
            <a:gdLst/>
            <a:ahLst/>
            <a:cxnLst/>
            <a:rect l="0" t="0" r="0" b="0"/>
            <a:pathLst>
              <a:path w="863903">
                <a:moveTo>
                  <a:pt x="863903" y="0"/>
                </a:moveTo>
                <a:lnTo>
                  <a:pt x="0" y="0"/>
                </a:lnTo>
              </a:path>
            </a:pathLst>
          </a:custGeom>
          <a:ln w="20325" cap="flat">
            <a:solidFill>
              <a:srgbClr val="FFFFFF">
                <a:alpha val="100000"/>
              </a:srgbClr>
            </a:solidFill>
            <a:prstDash val="solid"/>
            <a:round/>
          </a:ln>
        </p:spPr>
        <p:txBody>
          <a:bodyPr/>
          <a:lstStyle/>
          <a:p>
            <a:endParaRPr/>
          </a:p>
        </p:txBody>
      </p:sp>
      <p:sp>
        <p:nvSpPr>
          <p:cNvPr id="398" name="pl39"/>
          <p:cNvSpPr/>
          <p:nvPr/>
        </p:nvSpPr>
        <p:spPr>
          <a:xfrm>
            <a:off x="5730529" y="541191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399" name="pl40"/>
          <p:cNvSpPr/>
          <p:nvPr/>
        </p:nvSpPr>
        <p:spPr>
          <a:xfrm>
            <a:off x="7562496" y="5109092"/>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0" name="pl41"/>
          <p:cNvSpPr/>
          <p:nvPr/>
        </p:nvSpPr>
        <p:spPr>
          <a:xfrm>
            <a:off x="6700468" y="5146945"/>
            <a:ext cx="862027" cy="0"/>
          </a:xfrm>
          <a:custGeom>
            <a:avLst/>
            <a:gdLst/>
            <a:ahLst/>
            <a:cxnLst/>
            <a:rect l="0" t="0" r="0" b="0"/>
            <a:pathLst>
              <a:path w="862027">
                <a:moveTo>
                  <a:pt x="862027" y="0"/>
                </a:moveTo>
                <a:lnTo>
                  <a:pt x="0" y="0"/>
                </a:lnTo>
              </a:path>
            </a:pathLst>
          </a:custGeom>
          <a:ln w="20325" cap="flat">
            <a:solidFill>
              <a:srgbClr val="FFFFFF">
                <a:alpha val="100000"/>
              </a:srgbClr>
            </a:solidFill>
            <a:prstDash val="solid"/>
            <a:round/>
          </a:ln>
        </p:spPr>
        <p:txBody>
          <a:bodyPr/>
          <a:lstStyle/>
          <a:p>
            <a:endParaRPr/>
          </a:p>
        </p:txBody>
      </p:sp>
      <p:sp>
        <p:nvSpPr>
          <p:cNvPr id="401" name="pl42"/>
          <p:cNvSpPr/>
          <p:nvPr/>
        </p:nvSpPr>
        <p:spPr>
          <a:xfrm>
            <a:off x="6700468" y="5109092"/>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2" name="pl43"/>
          <p:cNvSpPr/>
          <p:nvPr/>
        </p:nvSpPr>
        <p:spPr>
          <a:xfrm>
            <a:off x="7612221" y="4806270"/>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3" name="pl44"/>
          <p:cNvSpPr/>
          <p:nvPr/>
        </p:nvSpPr>
        <p:spPr>
          <a:xfrm>
            <a:off x="6749842" y="4844123"/>
            <a:ext cx="862378" cy="0"/>
          </a:xfrm>
          <a:custGeom>
            <a:avLst/>
            <a:gdLst/>
            <a:ahLst/>
            <a:cxnLst/>
            <a:rect l="0" t="0" r="0" b="0"/>
            <a:pathLst>
              <a:path w="862378">
                <a:moveTo>
                  <a:pt x="862378" y="0"/>
                </a:moveTo>
                <a:lnTo>
                  <a:pt x="0" y="0"/>
                </a:lnTo>
              </a:path>
            </a:pathLst>
          </a:custGeom>
          <a:ln w="20325" cap="flat">
            <a:solidFill>
              <a:srgbClr val="FFFFFF">
                <a:alpha val="100000"/>
              </a:srgbClr>
            </a:solidFill>
            <a:prstDash val="solid"/>
            <a:round/>
          </a:ln>
        </p:spPr>
        <p:txBody>
          <a:bodyPr/>
          <a:lstStyle/>
          <a:p>
            <a:endParaRPr/>
          </a:p>
        </p:txBody>
      </p:sp>
      <p:sp>
        <p:nvSpPr>
          <p:cNvPr id="404" name="pl45"/>
          <p:cNvSpPr/>
          <p:nvPr/>
        </p:nvSpPr>
        <p:spPr>
          <a:xfrm>
            <a:off x="6749842" y="4806270"/>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5" name="pl46"/>
          <p:cNvSpPr/>
          <p:nvPr/>
        </p:nvSpPr>
        <p:spPr>
          <a:xfrm>
            <a:off x="7347671" y="4503448"/>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6" name="pl47"/>
          <p:cNvSpPr/>
          <p:nvPr/>
        </p:nvSpPr>
        <p:spPr>
          <a:xfrm>
            <a:off x="6486662" y="4541301"/>
            <a:ext cx="861009" cy="0"/>
          </a:xfrm>
          <a:custGeom>
            <a:avLst/>
            <a:gdLst/>
            <a:ahLst/>
            <a:cxnLst/>
            <a:rect l="0" t="0" r="0" b="0"/>
            <a:pathLst>
              <a:path w="861009">
                <a:moveTo>
                  <a:pt x="861009" y="0"/>
                </a:moveTo>
                <a:lnTo>
                  <a:pt x="0" y="0"/>
                </a:lnTo>
              </a:path>
            </a:pathLst>
          </a:custGeom>
          <a:ln w="20325" cap="flat">
            <a:solidFill>
              <a:srgbClr val="FFFFFF">
                <a:alpha val="100000"/>
              </a:srgbClr>
            </a:solidFill>
            <a:prstDash val="solid"/>
            <a:round/>
          </a:ln>
        </p:spPr>
        <p:txBody>
          <a:bodyPr/>
          <a:lstStyle/>
          <a:p>
            <a:endParaRPr/>
          </a:p>
        </p:txBody>
      </p:sp>
      <p:sp>
        <p:nvSpPr>
          <p:cNvPr id="407" name="pl48"/>
          <p:cNvSpPr/>
          <p:nvPr/>
        </p:nvSpPr>
        <p:spPr>
          <a:xfrm>
            <a:off x="6486662" y="4503448"/>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8" name="pl49"/>
          <p:cNvSpPr/>
          <p:nvPr/>
        </p:nvSpPr>
        <p:spPr>
          <a:xfrm>
            <a:off x="7497995" y="4200626"/>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09" name="pl50"/>
          <p:cNvSpPr/>
          <p:nvPr/>
        </p:nvSpPr>
        <p:spPr>
          <a:xfrm>
            <a:off x="6636358" y="4238479"/>
            <a:ext cx="861636" cy="0"/>
          </a:xfrm>
          <a:custGeom>
            <a:avLst/>
            <a:gdLst/>
            <a:ahLst/>
            <a:cxnLst/>
            <a:rect l="0" t="0" r="0" b="0"/>
            <a:pathLst>
              <a:path w="861636">
                <a:moveTo>
                  <a:pt x="861636" y="0"/>
                </a:moveTo>
                <a:lnTo>
                  <a:pt x="0" y="0"/>
                </a:lnTo>
              </a:path>
            </a:pathLst>
          </a:custGeom>
          <a:ln w="20325" cap="flat">
            <a:solidFill>
              <a:srgbClr val="FFFFFF">
                <a:alpha val="100000"/>
              </a:srgbClr>
            </a:solidFill>
            <a:prstDash val="solid"/>
            <a:round/>
          </a:ln>
        </p:spPr>
        <p:txBody>
          <a:bodyPr/>
          <a:lstStyle/>
          <a:p>
            <a:endParaRPr/>
          </a:p>
        </p:txBody>
      </p:sp>
      <p:sp>
        <p:nvSpPr>
          <p:cNvPr id="410" name="pl51"/>
          <p:cNvSpPr/>
          <p:nvPr/>
        </p:nvSpPr>
        <p:spPr>
          <a:xfrm>
            <a:off x="6636358" y="4200626"/>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1" name="pl52"/>
          <p:cNvSpPr/>
          <p:nvPr/>
        </p:nvSpPr>
        <p:spPr>
          <a:xfrm>
            <a:off x="8486587" y="389780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2" name="pl53"/>
          <p:cNvSpPr/>
          <p:nvPr/>
        </p:nvSpPr>
        <p:spPr>
          <a:xfrm>
            <a:off x="7611111" y="3935657"/>
            <a:ext cx="875476" cy="0"/>
          </a:xfrm>
          <a:custGeom>
            <a:avLst/>
            <a:gdLst/>
            <a:ahLst/>
            <a:cxnLst/>
            <a:rect l="0" t="0" r="0" b="0"/>
            <a:pathLst>
              <a:path w="875476">
                <a:moveTo>
                  <a:pt x="875476" y="0"/>
                </a:moveTo>
                <a:lnTo>
                  <a:pt x="0" y="0"/>
                </a:lnTo>
              </a:path>
            </a:pathLst>
          </a:custGeom>
          <a:ln w="20325" cap="flat">
            <a:solidFill>
              <a:srgbClr val="FFFFFF">
                <a:alpha val="100000"/>
              </a:srgbClr>
            </a:solidFill>
            <a:prstDash val="solid"/>
            <a:round/>
          </a:ln>
        </p:spPr>
        <p:txBody>
          <a:bodyPr/>
          <a:lstStyle/>
          <a:p>
            <a:endParaRPr/>
          </a:p>
        </p:txBody>
      </p:sp>
      <p:sp>
        <p:nvSpPr>
          <p:cNvPr id="413" name="pl54"/>
          <p:cNvSpPr/>
          <p:nvPr/>
        </p:nvSpPr>
        <p:spPr>
          <a:xfrm>
            <a:off x="7611111" y="389780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4" name="pl55"/>
          <p:cNvSpPr/>
          <p:nvPr/>
        </p:nvSpPr>
        <p:spPr>
          <a:xfrm>
            <a:off x="8070479" y="359498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5" name="pl56"/>
          <p:cNvSpPr/>
          <p:nvPr/>
        </p:nvSpPr>
        <p:spPr>
          <a:xfrm>
            <a:off x="7202850" y="3632835"/>
            <a:ext cx="867628" cy="0"/>
          </a:xfrm>
          <a:custGeom>
            <a:avLst/>
            <a:gdLst/>
            <a:ahLst/>
            <a:cxnLst/>
            <a:rect l="0" t="0" r="0" b="0"/>
            <a:pathLst>
              <a:path w="867628">
                <a:moveTo>
                  <a:pt x="867628" y="0"/>
                </a:moveTo>
                <a:lnTo>
                  <a:pt x="0" y="0"/>
                </a:lnTo>
              </a:path>
            </a:pathLst>
          </a:custGeom>
          <a:ln w="20325" cap="flat">
            <a:solidFill>
              <a:srgbClr val="FFFFFF">
                <a:alpha val="100000"/>
              </a:srgbClr>
            </a:solidFill>
            <a:prstDash val="solid"/>
            <a:round/>
          </a:ln>
        </p:spPr>
        <p:txBody>
          <a:bodyPr/>
          <a:lstStyle/>
          <a:p>
            <a:endParaRPr/>
          </a:p>
        </p:txBody>
      </p:sp>
      <p:sp>
        <p:nvSpPr>
          <p:cNvPr id="416" name="pl57"/>
          <p:cNvSpPr/>
          <p:nvPr/>
        </p:nvSpPr>
        <p:spPr>
          <a:xfrm>
            <a:off x="7202850" y="359498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7" name="pl58"/>
          <p:cNvSpPr/>
          <p:nvPr/>
        </p:nvSpPr>
        <p:spPr>
          <a:xfrm>
            <a:off x="8283792" y="329216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18" name="pl59"/>
          <p:cNvSpPr/>
          <p:nvPr/>
        </p:nvSpPr>
        <p:spPr>
          <a:xfrm>
            <a:off x="7412500" y="3330013"/>
            <a:ext cx="871292" cy="0"/>
          </a:xfrm>
          <a:custGeom>
            <a:avLst/>
            <a:gdLst/>
            <a:ahLst/>
            <a:cxnLst/>
            <a:rect l="0" t="0" r="0" b="0"/>
            <a:pathLst>
              <a:path w="871292">
                <a:moveTo>
                  <a:pt x="871292" y="0"/>
                </a:moveTo>
                <a:lnTo>
                  <a:pt x="0" y="0"/>
                </a:lnTo>
              </a:path>
            </a:pathLst>
          </a:custGeom>
          <a:ln w="20325" cap="flat">
            <a:solidFill>
              <a:srgbClr val="FFFFFF">
                <a:alpha val="100000"/>
              </a:srgbClr>
            </a:solidFill>
            <a:prstDash val="solid"/>
            <a:round/>
          </a:ln>
        </p:spPr>
        <p:txBody>
          <a:bodyPr/>
          <a:lstStyle/>
          <a:p>
            <a:endParaRPr/>
          </a:p>
        </p:txBody>
      </p:sp>
      <p:sp>
        <p:nvSpPr>
          <p:cNvPr id="419" name="pl60"/>
          <p:cNvSpPr/>
          <p:nvPr/>
        </p:nvSpPr>
        <p:spPr>
          <a:xfrm>
            <a:off x="7412500" y="329216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0" name="pl61"/>
          <p:cNvSpPr/>
          <p:nvPr/>
        </p:nvSpPr>
        <p:spPr>
          <a:xfrm>
            <a:off x="7566998" y="298933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1" name="pl62"/>
          <p:cNvSpPr/>
          <p:nvPr/>
        </p:nvSpPr>
        <p:spPr>
          <a:xfrm>
            <a:off x="6704941" y="3027191"/>
            <a:ext cx="862057" cy="0"/>
          </a:xfrm>
          <a:custGeom>
            <a:avLst/>
            <a:gdLst/>
            <a:ahLst/>
            <a:cxnLst/>
            <a:rect l="0" t="0" r="0" b="0"/>
            <a:pathLst>
              <a:path w="862057">
                <a:moveTo>
                  <a:pt x="862057" y="0"/>
                </a:moveTo>
                <a:lnTo>
                  <a:pt x="0" y="0"/>
                </a:lnTo>
              </a:path>
            </a:pathLst>
          </a:custGeom>
          <a:ln w="20325" cap="flat">
            <a:solidFill>
              <a:srgbClr val="FFFFFF">
                <a:alpha val="100000"/>
              </a:srgbClr>
            </a:solidFill>
            <a:prstDash val="solid"/>
            <a:round/>
          </a:ln>
        </p:spPr>
        <p:txBody>
          <a:bodyPr/>
          <a:lstStyle/>
          <a:p>
            <a:endParaRPr/>
          </a:p>
        </p:txBody>
      </p:sp>
      <p:sp>
        <p:nvSpPr>
          <p:cNvPr id="422" name="pl63"/>
          <p:cNvSpPr/>
          <p:nvPr/>
        </p:nvSpPr>
        <p:spPr>
          <a:xfrm>
            <a:off x="6704941" y="298933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3" name="pl64"/>
          <p:cNvSpPr/>
          <p:nvPr/>
        </p:nvSpPr>
        <p:spPr>
          <a:xfrm>
            <a:off x="8267233" y="2686517"/>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4" name="pl65"/>
          <p:cNvSpPr/>
          <p:nvPr/>
        </p:nvSpPr>
        <p:spPr>
          <a:xfrm>
            <a:off x="7396253" y="2724369"/>
            <a:ext cx="870980" cy="0"/>
          </a:xfrm>
          <a:custGeom>
            <a:avLst/>
            <a:gdLst/>
            <a:ahLst/>
            <a:cxnLst/>
            <a:rect l="0" t="0" r="0" b="0"/>
            <a:pathLst>
              <a:path w="870980">
                <a:moveTo>
                  <a:pt x="870980" y="0"/>
                </a:moveTo>
                <a:lnTo>
                  <a:pt x="0" y="0"/>
                </a:lnTo>
              </a:path>
            </a:pathLst>
          </a:custGeom>
          <a:ln w="20325" cap="flat">
            <a:solidFill>
              <a:srgbClr val="FFFFFF">
                <a:alpha val="100000"/>
              </a:srgbClr>
            </a:solidFill>
            <a:prstDash val="solid"/>
            <a:round/>
          </a:ln>
        </p:spPr>
        <p:txBody>
          <a:bodyPr/>
          <a:lstStyle/>
          <a:p>
            <a:endParaRPr/>
          </a:p>
        </p:txBody>
      </p:sp>
      <p:sp>
        <p:nvSpPr>
          <p:cNvPr id="425" name="pl66"/>
          <p:cNvSpPr/>
          <p:nvPr/>
        </p:nvSpPr>
        <p:spPr>
          <a:xfrm>
            <a:off x="7396253" y="2686517"/>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6" name="pl67"/>
          <p:cNvSpPr/>
          <p:nvPr/>
        </p:nvSpPr>
        <p:spPr>
          <a:xfrm>
            <a:off x="8236248" y="2383695"/>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7" name="pl68"/>
          <p:cNvSpPr/>
          <p:nvPr/>
        </p:nvSpPr>
        <p:spPr>
          <a:xfrm>
            <a:off x="7365839" y="2421548"/>
            <a:ext cx="870409" cy="0"/>
          </a:xfrm>
          <a:custGeom>
            <a:avLst/>
            <a:gdLst/>
            <a:ahLst/>
            <a:cxnLst/>
            <a:rect l="0" t="0" r="0" b="0"/>
            <a:pathLst>
              <a:path w="870409">
                <a:moveTo>
                  <a:pt x="870409" y="0"/>
                </a:moveTo>
                <a:lnTo>
                  <a:pt x="0" y="0"/>
                </a:lnTo>
              </a:path>
            </a:pathLst>
          </a:custGeom>
          <a:ln w="20325" cap="flat">
            <a:solidFill>
              <a:srgbClr val="FFFFFF">
                <a:alpha val="100000"/>
              </a:srgbClr>
            </a:solidFill>
            <a:prstDash val="solid"/>
            <a:round/>
          </a:ln>
        </p:spPr>
        <p:txBody>
          <a:bodyPr/>
          <a:lstStyle/>
          <a:p>
            <a:endParaRPr/>
          </a:p>
        </p:txBody>
      </p:sp>
      <p:sp>
        <p:nvSpPr>
          <p:cNvPr id="428" name="pl69"/>
          <p:cNvSpPr/>
          <p:nvPr/>
        </p:nvSpPr>
        <p:spPr>
          <a:xfrm>
            <a:off x="7365839" y="2383695"/>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29" name="pl70"/>
          <p:cNvSpPr/>
          <p:nvPr/>
        </p:nvSpPr>
        <p:spPr>
          <a:xfrm>
            <a:off x="7883150" y="208087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30" name="pl71"/>
          <p:cNvSpPr/>
          <p:nvPr/>
        </p:nvSpPr>
        <p:spPr>
          <a:xfrm>
            <a:off x="7018104" y="2118726"/>
            <a:ext cx="865046" cy="0"/>
          </a:xfrm>
          <a:custGeom>
            <a:avLst/>
            <a:gdLst/>
            <a:ahLst/>
            <a:cxnLst/>
            <a:rect l="0" t="0" r="0" b="0"/>
            <a:pathLst>
              <a:path w="865046">
                <a:moveTo>
                  <a:pt x="865046" y="0"/>
                </a:moveTo>
                <a:lnTo>
                  <a:pt x="0" y="0"/>
                </a:lnTo>
              </a:path>
            </a:pathLst>
          </a:custGeom>
          <a:ln w="20325" cap="flat">
            <a:solidFill>
              <a:srgbClr val="FFFFFF">
                <a:alpha val="100000"/>
              </a:srgbClr>
            </a:solidFill>
            <a:prstDash val="solid"/>
            <a:round/>
          </a:ln>
        </p:spPr>
        <p:txBody>
          <a:bodyPr/>
          <a:lstStyle/>
          <a:p>
            <a:endParaRPr/>
          </a:p>
        </p:txBody>
      </p:sp>
      <p:sp>
        <p:nvSpPr>
          <p:cNvPr id="431" name="pl72"/>
          <p:cNvSpPr/>
          <p:nvPr/>
        </p:nvSpPr>
        <p:spPr>
          <a:xfrm>
            <a:off x="7018104" y="208087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32" name="pl73"/>
          <p:cNvSpPr/>
          <p:nvPr/>
        </p:nvSpPr>
        <p:spPr>
          <a:xfrm>
            <a:off x="8107410" y="177805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33" name="pl74"/>
          <p:cNvSpPr/>
          <p:nvPr/>
        </p:nvSpPr>
        <p:spPr>
          <a:xfrm>
            <a:off x="7239202" y="1815904"/>
            <a:ext cx="868208" cy="0"/>
          </a:xfrm>
          <a:custGeom>
            <a:avLst/>
            <a:gdLst/>
            <a:ahLst/>
            <a:cxnLst/>
            <a:rect l="0" t="0" r="0" b="0"/>
            <a:pathLst>
              <a:path w="868208">
                <a:moveTo>
                  <a:pt x="868208" y="0"/>
                </a:moveTo>
                <a:lnTo>
                  <a:pt x="0" y="0"/>
                </a:lnTo>
              </a:path>
            </a:pathLst>
          </a:custGeom>
          <a:ln w="20325" cap="flat">
            <a:solidFill>
              <a:srgbClr val="FFFFFF">
                <a:alpha val="100000"/>
              </a:srgbClr>
            </a:solidFill>
            <a:prstDash val="solid"/>
            <a:round/>
          </a:ln>
        </p:spPr>
        <p:txBody>
          <a:bodyPr/>
          <a:lstStyle/>
          <a:p>
            <a:endParaRPr/>
          </a:p>
        </p:txBody>
      </p:sp>
      <p:sp>
        <p:nvSpPr>
          <p:cNvPr id="434" name="pl75"/>
          <p:cNvSpPr/>
          <p:nvPr/>
        </p:nvSpPr>
        <p:spPr>
          <a:xfrm>
            <a:off x="7239202" y="177805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35" name="pl76"/>
          <p:cNvSpPr/>
          <p:nvPr/>
        </p:nvSpPr>
        <p:spPr>
          <a:xfrm>
            <a:off x="8218451" y="147522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36" name="pl77"/>
          <p:cNvSpPr/>
          <p:nvPr/>
        </p:nvSpPr>
        <p:spPr>
          <a:xfrm>
            <a:off x="7348362" y="1513082"/>
            <a:ext cx="870088" cy="0"/>
          </a:xfrm>
          <a:custGeom>
            <a:avLst/>
            <a:gdLst/>
            <a:ahLst/>
            <a:cxnLst/>
            <a:rect l="0" t="0" r="0" b="0"/>
            <a:pathLst>
              <a:path w="870088">
                <a:moveTo>
                  <a:pt x="870088" y="0"/>
                </a:moveTo>
                <a:lnTo>
                  <a:pt x="0" y="0"/>
                </a:lnTo>
              </a:path>
            </a:pathLst>
          </a:custGeom>
          <a:ln w="20325" cap="flat">
            <a:solidFill>
              <a:srgbClr val="FFFFFF">
                <a:alpha val="100000"/>
              </a:srgbClr>
            </a:solidFill>
            <a:prstDash val="solid"/>
            <a:round/>
          </a:ln>
        </p:spPr>
        <p:txBody>
          <a:bodyPr/>
          <a:lstStyle/>
          <a:p>
            <a:endParaRPr/>
          </a:p>
        </p:txBody>
      </p:sp>
      <p:sp>
        <p:nvSpPr>
          <p:cNvPr id="437" name="pl78"/>
          <p:cNvSpPr/>
          <p:nvPr/>
        </p:nvSpPr>
        <p:spPr>
          <a:xfrm>
            <a:off x="7348362" y="147522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480" name="pt121"/>
          <p:cNvSpPr/>
          <p:nvPr/>
        </p:nvSpPr>
        <p:spPr>
          <a:xfrm>
            <a:off x="6047325" y="5334612"/>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1" name="pt122"/>
          <p:cNvSpPr/>
          <p:nvPr/>
        </p:nvSpPr>
        <p:spPr>
          <a:xfrm>
            <a:off x="7016327" y="5031790"/>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2" name="pt123"/>
          <p:cNvSpPr/>
          <p:nvPr/>
        </p:nvSpPr>
        <p:spPr>
          <a:xfrm>
            <a:off x="7065877" y="4728968"/>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3" name="pt124"/>
          <p:cNvSpPr/>
          <p:nvPr/>
        </p:nvSpPr>
        <p:spPr>
          <a:xfrm>
            <a:off x="6802011" y="4426146"/>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4" name="pt125"/>
          <p:cNvSpPr/>
          <p:nvPr/>
        </p:nvSpPr>
        <p:spPr>
          <a:xfrm>
            <a:off x="6952022" y="4123324"/>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5" name="pt126"/>
          <p:cNvSpPr/>
          <p:nvPr/>
        </p:nvSpPr>
        <p:spPr>
          <a:xfrm>
            <a:off x="7933694" y="3820502"/>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6" name="pt127"/>
          <p:cNvSpPr/>
          <p:nvPr/>
        </p:nvSpPr>
        <p:spPr>
          <a:xfrm>
            <a:off x="7521509" y="3517680"/>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7" name="pt128"/>
          <p:cNvSpPr/>
          <p:nvPr/>
        </p:nvSpPr>
        <p:spPr>
          <a:xfrm>
            <a:off x="7732991" y="3214858"/>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8" name="pt129"/>
          <p:cNvSpPr/>
          <p:nvPr/>
        </p:nvSpPr>
        <p:spPr>
          <a:xfrm>
            <a:off x="7020815" y="2912036"/>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89" name="pt130"/>
          <p:cNvSpPr/>
          <p:nvPr/>
        </p:nvSpPr>
        <p:spPr>
          <a:xfrm>
            <a:off x="7716588" y="2609214"/>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90" name="pt131"/>
          <p:cNvSpPr/>
          <p:nvPr/>
        </p:nvSpPr>
        <p:spPr>
          <a:xfrm>
            <a:off x="7685889" y="2306393"/>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91" name="pt132"/>
          <p:cNvSpPr/>
          <p:nvPr/>
        </p:nvSpPr>
        <p:spPr>
          <a:xfrm>
            <a:off x="7335472" y="2003571"/>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92" name="pt133"/>
          <p:cNvSpPr/>
          <p:nvPr/>
        </p:nvSpPr>
        <p:spPr>
          <a:xfrm>
            <a:off x="7558151" y="1700749"/>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493" name="pt134"/>
          <p:cNvSpPr/>
          <p:nvPr/>
        </p:nvSpPr>
        <p:spPr>
          <a:xfrm>
            <a:off x="7668251" y="1397927"/>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508" name="tx149"/>
          <p:cNvSpPr/>
          <p:nvPr/>
        </p:nvSpPr>
        <p:spPr>
          <a:xfrm>
            <a:off x="1733227" y="5358486"/>
            <a:ext cx="1118443" cy="17323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Stand near</a:t>
            </a:r>
          </a:p>
        </p:txBody>
      </p:sp>
      <p:sp>
        <p:nvSpPr>
          <p:cNvPr id="509" name="tx150"/>
          <p:cNvSpPr/>
          <p:nvPr/>
        </p:nvSpPr>
        <p:spPr>
          <a:xfrm>
            <a:off x="2279835" y="5060029"/>
            <a:ext cx="571834" cy="16887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Avoid</a:t>
            </a:r>
          </a:p>
        </p:txBody>
      </p:sp>
      <p:sp>
        <p:nvSpPr>
          <p:cNvPr id="510" name="tx151"/>
          <p:cNvSpPr/>
          <p:nvPr/>
        </p:nvSpPr>
        <p:spPr>
          <a:xfrm>
            <a:off x="1873311" y="4757803"/>
            <a:ext cx="978358" cy="16827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dirty="0">
                <a:solidFill>
                  <a:srgbClr val="FFFFFF">
                    <a:alpha val="100000"/>
                  </a:srgbClr>
                </a:solidFill>
                <a:latin typeface="Helvetica"/>
                <a:cs typeface="Helvetica"/>
              </a:rPr>
              <a:t>Dominant</a:t>
            </a:r>
          </a:p>
        </p:txBody>
      </p:sp>
      <p:sp>
        <p:nvSpPr>
          <p:cNvPr id="511" name="tx152"/>
          <p:cNvSpPr/>
          <p:nvPr/>
        </p:nvSpPr>
        <p:spPr>
          <a:xfrm>
            <a:off x="1822523" y="4454782"/>
            <a:ext cx="1029146" cy="16847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Masculine</a:t>
            </a:r>
          </a:p>
        </p:txBody>
      </p:sp>
      <p:sp>
        <p:nvSpPr>
          <p:cNvPr id="512" name="tx153"/>
          <p:cNvSpPr/>
          <p:nvPr/>
        </p:nvSpPr>
        <p:spPr>
          <a:xfrm>
            <a:off x="1924322" y="4151960"/>
            <a:ext cx="927348" cy="16847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Muscular</a:t>
            </a:r>
          </a:p>
        </p:txBody>
      </p:sp>
      <p:sp>
        <p:nvSpPr>
          <p:cNvPr id="513" name="tx154"/>
          <p:cNvSpPr/>
          <p:nvPr/>
        </p:nvSpPr>
        <p:spPr>
          <a:xfrm>
            <a:off x="2254497" y="3803101"/>
            <a:ext cx="597172" cy="21451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Angry</a:t>
            </a:r>
          </a:p>
        </p:txBody>
      </p:sp>
      <p:sp>
        <p:nvSpPr>
          <p:cNvPr id="514" name="tx155"/>
          <p:cNvSpPr/>
          <p:nvPr/>
        </p:nvSpPr>
        <p:spPr>
          <a:xfrm>
            <a:off x="2152699" y="3546515"/>
            <a:ext cx="698971" cy="16827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Violent</a:t>
            </a:r>
          </a:p>
        </p:txBody>
      </p:sp>
      <p:sp>
        <p:nvSpPr>
          <p:cNvPr id="515" name="tx156"/>
          <p:cNvSpPr/>
          <p:nvPr/>
        </p:nvSpPr>
        <p:spPr>
          <a:xfrm>
            <a:off x="1593589" y="3200434"/>
            <a:ext cx="1258081" cy="211534"/>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Incompetent</a:t>
            </a:r>
          </a:p>
        </p:txBody>
      </p:sp>
      <p:sp>
        <p:nvSpPr>
          <p:cNvPr id="516" name="tx157"/>
          <p:cNvSpPr/>
          <p:nvPr/>
        </p:nvSpPr>
        <p:spPr>
          <a:xfrm>
            <a:off x="2076573" y="2894635"/>
            <a:ext cx="775096" cy="21451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Foreign</a:t>
            </a:r>
          </a:p>
        </p:txBody>
      </p:sp>
      <p:sp>
        <p:nvSpPr>
          <p:cNvPr id="517" name="tx158"/>
          <p:cNvSpPr/>
          <p:nvPr/>
        </p:nvSpPr>
        <p:spPr>
          <a:xfrm>
            <a:off x="2495933" y="2633088"/>
            <a:ext cx="355736" cy="17323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Old</a:t>
            </a:r>
          </a:p>
        </p:txBody>
      </p:sp>
      <p:sp>
        <p:nvSpPr>
          <p:cNvPr id="518" name="tx159"/>
          <p:cNvSpPr/>
          <p:nvPr/>
        </p:nvSpPr>
        <p:spPr>
          <a:xfrm>
            <a:off x="2203709" y="2290579"/>
            <a:ext cx="647960" cy="21292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Heavy</a:t>
            </a:r>
          </a:p>
        </p:txBody>
      </p:sp>
      <p:sp>
        <p:nvSpPr>
          <p:cNvPr id="519" name="tx160"/>
          <p:cNvSpPr/>
          <p:nvPr/>
        </p:nvSpPr>
        <p:spPr>
          <a:xfrm>
            <a:off x="1822523" y="1983788"/>
            <a:ext cx="1029146" cy="21689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Disfigured</a:t>
            </a:r>
          </a:p>
        </p:txBody>
      </p:sp>
      <p:sp>
        <p:nvSpPr>
          <p:cNvPr id="520" name="tx161"/>
          <p:cNvSpPr/>
          <p:nvPr/>
        </p:nvSpPr>
        <p:spPr>
          <a:xfrm>
            <a:off x="1822300" y="1729385"/>
            <a:ext cx="1029369" cy="16847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Nauseous</a:t>
            </a:r>
          </a:p>
        </p:txBody>
      </p:sp>
      <p:sp>
        <p:nvSpPr>
          <p:cNvPr id="521" name="tx162"/>
          <p:cNvSpPr/>
          <p:nvPr/>
        </p:nvSpPr>
        <p:spPr>
          <a:xfrm>
            <a:off x="2165870" y="1377549"/>
            <a:ext cx="685800" cy="21748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Germy</a:t>
            </a:r>
          </a:p>
        </p:txBody>
      </p:sp>
      <p:sp>
        <p:nvSpPr>
          <p:cNvPr id="522" name="tx163"/>
          <p:cNvSpPr/>
          <p:nvPr/>
        </p:nvSpPr>
        <p:spPr>
          <a:xfrm>
            <a:off x="3066622" y="5693296"/>
            <a:ext cx="393910" cy="16470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-2.0</a:t>
            </a:r>
          </a:p>
        </p:txBody>
      </p:sp>
      <p:sp>
        <p:nvSpPr>
          <p:cNvPr id="523" name="tx164"/>
          <p:cNvSpPr/>
          <p:nvPr/>
        </p:nvSpPr>
        <p:spPr>
          <a:xfrm>
            <a:off x="3939817" y="5694884"/>
            <a:ext cx="393910" cy="16311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-1.5</a:t>
            </a:r>
          </a:p>
        </p:txBody>
      </p:sp>
      <p:sp>
        <p:nvSpPr>
          <p:cNvPr id="524" name="tx165"/>
          <p:cNvSpPr/>
          <p:nvPr/>
        </p:nvSpPr>
        <p:spPr>
          <a:xfrm>
            <a:off x="4813011" y="5693693"/>
            <a:ext cx="393910" cy="16430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-1.0</a:t>
            </a:r>
          </a:p>
        </p:txBody>
      </p:sp>
      <p:sp>
        <p:nvSpPr>
          <p:cNvPr id="525" name="tx166"/>
          <p:cNvSpPr/>
          <p:nvPr/>
        </p:nvSpPr>
        <p:spPr>
          <a:xfrm>
            <a:off x="5686205" y="5693693"/>
            <a:ext cx="393910" cy="16430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-0.5</a:t>
            </a:r>
          </a:p>
        </p:txBody>
      </p:sp>
      <p:sp>
        <p:nvSpPr>
          <p:cNvPr id="526" name="tx167"/>
          <p:cNvSpPr/>
          <p:nvPr/>
        </p:nvSpPr>
        <p:spPr>
          <a:xfrm>
            <a:off x="6597463" y="5693693"/>
            <a:ext cx="317785" cy="16430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0.0</a:t>
            </a:r>
          </a:p>
        </p:txBody>
      </p:sp>
      <p:sp>
        <p:nvSpPr>
          <p:cNvPr id="527" name="tx168"/>
          <p:cNvSpPr/>
          <p:nvPr/>
        </p:nvSpPr>
        <p:spPr>
          <a:xfrm>
            <a:off x="7470657" y="5693693"/>
            <a:ext cx="317785" cy="16430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0.5</a:t>
            </a:r>
          </a:p>
        </p:txBody>
      </p:sp>
      <p:sp>
        <p:nvSpPr>
          <p:cNvPr id="528" name="tx169"/>
          <p:cNvSpPr/>
          <p:nvPr/>
        </p:nvSpPr>
        <p:spPr>
          <a:xfrm>
            <a:off x="8343851" y="5693693"/>
            <a:ext cx="317785" cy="16430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1.0</a:t>
            </a:r>
          </a:p>
        </p:txBody>
      </p:sp>
      <p:sp>
        <p:nvSpPr>
          <p:cNvPr id="529" name="tx170"/>
          <p:cNvSpPr/>
          <p:nvPr/>
        </p:nvSpPr>
        <p:spPr>
          <a:xfrm>
            <a:off x="9217046" y="5694884"/>
            <a:ext cx="317785" cy="16311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1.5</a:t>
            </a:r>
          </a:p>
        </p:txBody>
      </p:sp>
      <p:sp>
        <p:nvSpPr>
          <p:cNvPr id="530" name="tx171"/>
          <p:cNvSpPr/>
          <p:nvPr/>
        </p:nvSpPr>
        <p:spPr>
          <a:xfrm>
            <a:off x="10090240" y="5693296"/>
            <a:ext cx="317785" cy="16470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2.0</a:t>
            </a:r>
          </a:p>
        </p:txBody>
      </p:sp>
      <p:sp>
        <p:nvSpPr>
          <p:cNvPr id="531" name="tx172"/>
          <p:cNvSpPr/>
          <p:nvPr/>
        </p:nvSpPr>
        <p:spPr>
          <a:xfrm>
            <a:off x="6245242" y="5923025"/>
            <a:ext cx="895089" cy="17303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Cohen's </a:t>
            </a:r>
          </a:p>
        </p:txBody>
      </p:sp>
      <p:sp>
        <p:nvSpPr>
          <p:cNvPr id="532" name="tx173"/>
          <p:cNvSpPr/>
          <p:nvPr/>
        </p:nvSpPr>
        <p:spPr>
          <a:xfrm>
            <a:off x="7140332" y="5927390"/>
            <a:ext cx="127136" cy="168671"/>
          </a:xfrm>
          <a:prstGeom prst="rect">
            <a:avLst/>
          </a:prstGeom>
          <a:noFill/>
        </p:spPr>
        <p:txBody>
          <a:bodyPr wrap="none" lIns="0" tIns="0" rIns="0" bIns="0" anchor="ctr" anchorCtr="1"/>
          <a:lstStyle/>
          <a:p>
            <a:pPr marL="0" marR="0" indent="0" algn="l">
              <a:lnSpc>
                <a:spcPts val="1800"/>
              </a:lnSpc>
              <a:spcBef>
                <a:spcPts val="0"/>
              </a:spcBef>
              <a:spcAft>
                <a:spcPts val="0"/>
              </a:spcAft>
            </a:pPr>
            <a:r>
              <a:rPr sz="1800" i="1">
                <a:solidFill>
                  <a:srgbClr val="FFFFFF">
                    <a:alpha val="100000"/>
                  </a:srgbClr>
                </a:solidFill>
                <a:latin typeface="Helvetica"/>
                <a:cs typeface="Helvetica"/>
              </a:rPr>
              <a:t>d</a:t>
            </a:r>
          </a:p>
        </p:txBody>
      </p:sp>
      <p:sp>
        <p:nvSpPr>
          <p:cNvPr id="533" name="tx174"/>
          <p:cNvSpPr/>
          <p:nvPr/>
        </p:nvSpPr>
        <p:spPr>
          <a:xfrm>
            <a:off x="4887220" y="834268"/>
            <a:ext cx="1651768" cy="21907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Target Category</a:t>
            </a:r>
          </a:p>
        </p:txBody>
      </p:sp>
      <p:sp>
        <p:nvSpPr>
          <p:cNvPr id="534" name="pt175"/>
          <p:cNvSpPr/>
          <p:nvPr/>
        </p:nvSpPr>
        <p:spPr>
          <a:xfrm>
            <a:off x="6618126" y="856234"/>
            <a:ext cx="230310" cy="230310"/>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535" name="pt176"/>
          <p:cNvSpPr/>
          <p:nvPr/>
        </p:nvSpPr>
        <p:spPr>
          <a:xfrm>
            <a:off x="7642218" y="856234"/>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36" name="tx177"/>
          <p:cNvSpPr/>
          <p:nvPr/>
        </p:nvSpPr>
        <p:spPr>
          <a:xfrm>
            <a:off x="6902427" y="835856"/>
            <a:ext cx="685800" cy="21748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Germy</a:t>
            </a:r>
          </a:p>
        </p:txBody>
      </p:sp>
      <p:sp>
        <p:nvSpPr>
          <p:cNvPr id="537" name="tx178"/>
          <p:cNvSpPr/>
          <p:nvPr/>
        </p:nvSpPr>
        <p:spPr>
          <a:xfrm>
            <a:off x="7926519" y="885068"/>
            <a:ext cx="698971" cy="168275"/>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FFFFFF">
                    <a:alpha val="100000"/>
                  </a:srgbClr>
                </a:solidFill>
                <a:latin typeface="Helvetica"/>
                <a:cs typeface="Helvetica"/>
              </a:rPr>
              <a:t>Violent</a:t>
            </a:r>
          </a:p>
        </p:txBody>
      </p:sp>
      <p:sp>
        <p:nvSpPr>
          <p:cNvPr id="180" name="pl79"/>
          <p:cNvSpPr/>
          <p:nvPr/>
        </p:nvSpPr>
        <p:spPr>
          <a:xfrm>
            <a:off x="6403541" y="541191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81" name="pl80"/>
          <p:cNvSpPr/>
          <p:nvPr/>
        </p:nvSpPr>
        <p:spPr>
          <a:xfrm>
            <a:off x="5538975" y="5449767"/>
            <a:ext cx="864565" cy="0"/>
          </a:xfrm>
          <a:custGeom>
            <a:avLst/>
            <a:gdLst/>
            <a:ahLst/>
            <a:cxnLst/>
            <a:rect l="0" t="0" r="0" b="0"/>
            <a:pathLst>
              <a:path w="864565">
                <a:moveTo>
                  <a:pt x="864565" y="0"/>
                </a:moveTo>
                <a:lnTo>
                  <a:pt x="0" y="0"/>
                </a:lnTo>
              </a:path>
            </a:pathLst>
          </a:custGeom>
          <a:ln w="20325" cap="flat">
            <a:solidFill>
              <a:srgbClr val="FFFFFF">
                <a:alpha val="100000"/>
              </a:srgbClr>
            </a:solidFill>
            <a:prstDash val="solid"/>
            <a:round/>
          </a:ln>
        </p:spPr>
        <p:txBody>
          <a:bodyPr/>
          <a:lstStyle/>
          <a:p>
            <a:endParaRPr/>
          </a:p>
        </p:txBody>
      </p:sp>
      <p:sp>
        <p:nvSpPr>
          <p:cNvPr id="182" name="pl81"/>
          <p:cNvSpPr/>
          <p:nvPr/>
        </p:nvSpPr>
        <p:spPr>
          <a:xfrm>
            <a:off x="5538975" y="541191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83" name="pl82"/>
          <p:cNvSpPr/>
          <p:nvPr/>
        </p:nvSpPr>
        <p:spPr>
          <a:xfrm>
            <a:off x="8191828" y="5109092"/>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84" name="pl83"/>
          <p:cNvSpPr/>
          <p:nvPr/>
        </p:nvSpPr>
        <p:spPr>
          <a:xfrm>
            <a:off x="7323854" y="5146945"/>
            <a:ext cx="867974" cy="0"/>
          </a:xfrm>
          <a:custGeom>
            <a:avLst/>
            <a:gdLst/>
            <a:ahLst/>
            <a:cxnLst/>
            <a:rect l="0" t="0" r="0" b="0"/>
            <a:pathLst>
              <a:path w="867974">
                <a:moveTo>
                  <a:pt x="867974" y="0"/>
                </a:moveTo>
                <a:lnTo>
                  <a:pt x="0" y="0"/>
                </a:lnTo>
              </a:path>
            </a:pathLst>
          </a:custGeom>
          <a:ln w="20325" cap="flat">
            <a:solidFill>
              <a:srgbClr val="FFFFFF">
                <a:alpha val="100000"/>
              </a:srgbClr>
            </a:solidFill>
            <a:prstDash val="solid"/>
            <a:round/>
          </a:ln>
        </p:spPr>
        <p:txBody>
          <a:bodyPr/>
          <a:lstStyle/>
          <a:p>
            <a:endParaRPr/>
          </a:p>
        </p:txBody>
      </p:sp>
      <p:sp>
        <p:nvSpPr>
          <p:cNvPr id="186" name="pl84"/>
          <p:cNvSpPr/>
          <p:nvPr/>
        </p:nvSpPr>
        <p:spPr>
          <a:xfrm>
            <a:off x="7323854" y="5109092"/>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87" name="pl85"/>
          <p:cNvSpPr/>
          <p:nvPr/>
        </p:nvSpPr>
        <p:spPr>
          <a:xfrm>
            <a:off x="9002577" y="4806270"/>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88" name="pl86"/>
          <p:cNvSpPr/>
          <p:nvPr/>
        </p:nvSpPr>
        <p:spPr>
          <a:xfrm>
            <a:off x="8115061" y="4844123"/>
            <a:ext cx="887516" cy="0"/>
          </a:xfrm>
          <a:custGeom>
            <a:avLst/>
            <a:gdLst/>
            <a:ahLst/>
            <a:cxnLst/>
            <a:rect l="0" t="0" r="0" b="0"/>
            <a:pathLst>
              <a:path w="887516">
                <a:moveTo>
                  <a:pt x="887516" y="0"/>
                </a:moveTo>
                <a:lnTo>
                  <a:pt x="0" y="0"/>
                </a:lnTo>
              </a:path>
            </a:pathLst>
          </a:custGeom>
          <a:ln w="20325" cap="flat">
            <a:solidFill>
              <a:srgbClr val="FFFFFF">
                <a:alpha val="100000"/>
              </a:srgbClr>
            </a:solidFill>
            <a:prstDash val="solid"/>
            <a:round/>
          </a:ln>
        </p:spPr>
        <p:txBody>
          <a:bodyPr/>
          <a:lstStyle/>
          <a:p>
            <a:endParaRPr/>
          </a:p>
        </p:txBody>
      </p:sp>
      <p:sp>
        <p:nvSpPr>
          <p:cNvPr id="189" name="pl87"/>
          <p:cNvSpPr/>
          <p:nvPr/>
        </p:nvSpPr>
        <p:spPr>
          <a:xfrm>
            <a:off x="8115061" y="4806270"/>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0" name="pl88"/>
          <p:cNvSpPr/>
          <p:nvPr/>
        </p:nvSpPr>
        <p:spPr>
          <a:xfrm>
            <a:off x="8481854" y="4503448"/>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1" name="pl89"/>
          <p:cNvSpPr/>
          <p:nvPr/>
        </p:nvSpPr>
        <p:spPr>
          <a:xfrm>
            <a:off x="7608113" y="4541301"/>
            <a:ext cx="873741" cy="0"/>
          </a:xfrm>
          <a:custGeom>
            <a:avLst/>
            <a:gdLst/>
            <a:ahLst/>
            <a:cxnLst/>
            <a:rect l="0" t="0" r="0" b="0"/>
            <a:pathLst>
              <a:path w="873741">
                <a:moveTo>
                  <a:pt x="873741" y="0"/>
                </a:moveTo>
                <a:lnTo>
                  <a:pt x="0" y="0"/>
                </a:lnTo>
              </a:path>
            </a:pathLst>
          </a:custGeom>
          <a:ln w="20325" cap="flat">
            <a:solidFill>
              <a:srgbClr val="FFFFFF">
                <a:alpha val="100000"/>
              </a:srgbClr>
            </a:solidFill>
            <a:prstDash val="solid"/>
            <a:round/>
          </a:ln>
        </p:spPr>
        <p:txBody>
          <a:bodyPr/>
          <a:lstStyle/>
          <a:p>
            <a:endParaRPr/>
          </a:p>
        </p:txBody>
      </p:sp>
      <p:sp>
        <p:nvSpPr>
          <p:cNvPr id="192" name="pl90"/>
          <p:cNvSpPr/>
          <p:nvPr/>
        </p:nvSpPr>
        <p:spPr>
          <a:xfrm>
            <a:off x="7608113" y="4503448"/>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3" name="pl91"/>
          <p:cNvSpPr/>
          <p:nvPr/>
        </p:nvSpPr>
        <p:spPr>
          <a:xfrm>
            <a:off x="8314467" y="4200626"/>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4" name="pl92"/>
          <p:cNvSpPr/>
          <p:nvPr/>
        </p:nvSpPr>
        <p:spPr>
          <a:xfrm>
            <a:off x="7444224" y="4238479"/>
            <a:ext cx="870242" cy="0"/>
          </a:xfrm>
          <a:custGeom>
            <a:avLst/>
            <a:gdLst/>
            <a:ahLst/>
            <a:cxnLst/>
            <a:rect l="0" t="0" r="0" b="0"/>
            <a:pathLst>
              <a:path w="870242">
                <a:moveTo>
                  <a:pt x="870242" y="0"/>
                </a:moveTo>
                <a:lnTo>
                  <a:pt x="0" y="0"/>
                </a:lnTo>
              </a:path>
            </a:pathLst>
          </a:custGeom>
          <a:ln w="20325" cap="flat">
            <a:solidFill>
              <a:srgbClr val="FFFFFF">
                <a:alpha val="100000"/>
              </a:srgbClr>
            </a:solidFill>
            <a:prstDash val="solid"/>
            <a:round/>
          </a:ln>
        </p:spPr>
        <p:txBody>
          <a:bodyPr/>
          <a:lstStyle/>
          <a:p>
            <a:endParaRPr/>
          </a:p>
        </p:txBody>
      </p:sp>
      <p:sp>
        <p:nvSpPr>
          <p:cNvPr id="195" name="pl93"/>
          <p:cNvSpPr/>
          <p:nvPr/>
        </p:nvSpPr>
        <p:spPr>
          <a:xfrm>
            <a:off x="7444224" y="4200626"/>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6" name="pl94"/>
          <p:cNvSpPr/>
          <p:nvPr/>
        </p:nvSpPr>
        <p:spPr>
          <a:xfrm>
            <a:off x="9934185" y="389780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7" name="pl95"/>
          <p:cNvSpPr/>
          <p:nvPr/>
        </p:nvSpPr>
        <p:spPr>
          <a:xfrm>
            <a:off x="9011802" y="3935657"/>
            <a:ext cx="922382" cy="0"/>
          </a:xfrm>
          <a:custGeom>
            <a:avLst/>
            <a:gdLst/>
            <a:ahLst/>
            <a:cxnLst/>
            <a:rect l="0" t="0" r="0" b="0"/>
            <a:pathLst>
              <a:path w="922382">
                <a:moveTo>
                  <a:pt x="922382" y="0"/>
                </a:moveTo>
                <a:lnTo>
                  <a:pt x="0" y="0"/>
                </a:lnTo>
              </a:path>
            </a:pathLst>
          </a:custGeom>
          <a:ln w="20325" cap="flat">
            <a:solidFill>
              <a:srgbClr val="FFFFFF">
                <a:alpha val="100000"/>
              </a:srgbClr>
            </a:solidFill>
            <a:prstDash val="solid"/>
            <a:round/>
          </a:ln>
        </p:spPr>
        <p:txBody>
          <a:bodyPr/>
          <a:lstStyle/>
          <a:p>
            <a:endParaRPr/>
          </a:p>
        </p:txBody>
      </p:sp>
      <p:sp>
        <p:nvSpPr>
          <p:cNvPr id="198" name="pl96"/>
          <p:cNvSpPr/>
          <p:nvPr/>
        </p:nvSpPr>
        <p:spPr>
          <a:xfrm>
            <a:off x="9011802" y="3897804"/>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199" name="pl97"/>
          <p:cNvSpPr/>
          <p:nvPr/>
        </p:nvSpPr>
        <p:spPr>
          <a:xfrm>
            <a:off x="9439226" y="359498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0" name="pl98"/>
          <p:cNvSpPr/>
          <p:nvPr/>
        </p:nvSpPr>
        <p:spPr>
          <a:xfrm>
            <a:off x="8536930" y="3632835"/>
            <a:ext cx="902295" cy="0"/>
          </a:xfrm>
          <a:custGeom>
            <a:avLst/>
            <a:gdLst/>
            <a:ahLst/>
            <a:cxnLst/>
            <a:rect l="0" t="0" r="0" b="0"/>
            <a:pathLst>
              <a:path w="902295">
                <a:moveTo>
                  <a:pt x="902295" y="0"/>
                </a:moveTo>
                <a:lnTo>
                  <a:pt x="0" y="0"/>
                </a:lnTo>
              </a:path>
            </a:pathLst>
          </a:custGeom>
          <a:ln w="20325" cap="flat">
            <a:solidFill>
              <a:srgbClr val="FFFFFF">
                <a:alpha val="100000"/>
              </a:srgbClr>
            </a:solidFill>
            <a:prstDash val="solid"/>
            <a:round/>
          </a:ln>
        </p:spPr>
        <p:txBody>
          <a:bodyPr/>
          <a:lstStyle/>
          <a:p>
            <a:endParaRPr/>
          </a:p>
        </p:txBody>
      </p:sp>
      <p:sp>
        <p:nvSpPr>
          <p:cNvPr id="201" name="pl99"/>
          <p:cNvSpPr/>
          <p:nvPr/>
        </p:nvSpPr>
        <p:spPr>
          <a:xfrm>
            <a:off x="8536930" y="359498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2" name="pl100"/>
          <p:cNvSpPr/>
          <p:nvPr/>
        </p:nvSpPr>
        <p:spPr>
          <a:xfrm>
            <a:off x="7993014" y="329216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3" name="pl101"/>
          <p:cNvSpPr/>
          <p:nvPr/>
        </p:nvSpPr>
        <p:spPr>
          <a:xfrm>
            <a:off x="7128179" y="3330013"/>
            <a:ext cx="864834" cy="0"/>
          </a:xfrm>
          <a:custGeom>
            <a:avLst/>
            <a:gdLst/>
            <a:ahLst/>
            <a:cxnLst/>
            <a:rect l="0" t="0" r="0" b="0"/>
            <a:pathLst>
              <a:path w="864834">
                <a:moveTo>
                  <a:pt x="864834" y="0"/>
                </a:moveTo>
                <a:lnTo>
                  <a:pt x="0" y="0"/>
                </a:lnTo>
              </a:path>
            </a:pathLst>
          </a:custGeom>
          <a:ln w="20325" cap="flat">
            <a:solidFill>
              <a:srgbClr val="FFFFFF">
                <a:alpha val="100000"/>
              </a:srgbClr>
            </a:solidFill>
            <a:prstDash val="solid"/>
            <a:round/>
          </a:ln>
        </p:spPr>
        <p:txBody>
          <a:bodyPr/>
          <a:lstStyle/>
          <a:p>
            <a:endParaRPr/>
          </a:p>
        </p:txBody>
      </p:sp>
      <p:sp>
        <p:nvSpPr>
          <p:cNvPr id="204" name="pl102"/>
          <p:cNvSpPr/>
          <p:nvPr/>
        </p:nvSpPr>
        <p:spPr>
          <a:xfrm>
            <a:off x="7128179" y="329216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5" name="pl103"/>
          <p:cNvSpPr/>
          <p:nvPr/>
        </p:nvSpPr>
        <p:spPr>
          <a:xfrm>
            <a:off x="7817132" y="298933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6" name="pl104"/>
          <p:cNvSpPr/>
          <p:nvPr/>
        </p:nvSpPr>
        <p:spPr>
          <a:xfrm>
            <a:off x="6954513" y="3027191"/>
            <a:ext cx="862619" cy="0"/>
          </a:xfrm>
          <a:custGeom>
            <a:avLst/>
            <a:gdLst/>
            <a:ahLst/>
            <a:cxnLst/>
            <a:rect l="0" t="0" r="0" b="0"/>
            <a:pathLst>
              <a:path w="862619">
                <a:moveTo>
                  <a:pt x="862619" y="0"/>
                </a:moveTo>
                <a:lnTo>
                  <a:pt x="0" y="0"/>
                </a:lnTo>
              </a:path>
            </a:pathLst>
          </a:custGeom>
          <a:ln w="20325" cap="flat">
            <a:solidFill>
              <a:srgbClr val="FFFFFF">
                <a:alpha val="100000"/>
              </a:srgbClr>
            </a:solidFill>
            <a:prstDash val="solid"/>
            <a:round/>
          </a:ln>
        </p:spPr>
        <p:txBody>
          <a:bodyPr/>
          <a:lstStyle/>
          <a:p>
            <a:endParaRPr/>
          </a:p>
        </p:txBody>
      </p:sp>
      <p:sp>
        <p:nvSpPr>
          <p:cNvPr id="207" name="pl105"/>
          <p:cNvSpPr/>
          <p:nvPr/>
        </p:nvSpPr>
        <p:spPr>
          <a:xfrm>
            <a:off x="6954513" y="298933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8" name="pl106"/>
          <p:cNvSpPr/>
          <p:nvPr/>
        </p:nvSpPr>
        <p:spPr>
          <a:xfrm>
            <a:off x="8945437" y="2686517"/>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09" name="pl107"/>
          <p:cNvSpPr/>
          <p:nvPr/>
        </p:nvSpPr>
        <p:spPr>
          <a:xfrm>
            <a:off x="8059641" y="2724369"/>
            <a:ext cx="885796" cy="0"/>
          </a:xfrm>
          <a:custGeom>
            <a:avLst/>
            <a:gdLst/>
            <a:ahLst/>
            <a:cxnLst/>
            <a:rect l="0" t="0" r="0" b="0"/>
            <a:pathLst>
              <a:path w="885796">
                <a:moveTo>
                  <a:pt x="885796" y="0"/>
                </a:moveTo>
                <a:lnTo>
                  <a:pt x="0" y="0"/>
                </a:lnTo>
              </a:path>
            </a:pathLst>
          </a:custGeom>
          <a:ln w="20325" cap="flat">
            <a:solidFill>
              <a:srgbClr val="FFFFFF">
                <a:alpha val="100000"/>
              </a:srgbClr>
            </a:solidFill>
            <a:prstDash val="solid"/>
            <a:round/>
          </a:ln>
        </p:spPr>
        <p:txBody>
          <a:bodyPr/>
          <a:lstStyle/>
          <a:p>
            <a:endParaRPr/>
          </a:p>
        </p:txBody>
      </p:sp>
      <p:sp>
        <p:nvSpPr>
          <p:cNvPr id="210" name="pl108"/>
          <p:cNvSpPr/>
          <p:nvPr/>
        </p:nvSpPr>
        <p:spPr>
          <a:xfrm>
            <a:off x="8059641" y="2686517"/>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1" name="pl109"/>
          <p:cNvSpPr/>
          <p:nvPr/>
        </p:nvSpPr>
        <p:spPr>
          <a:xfrm>
            <a:off x="8306354" y="2383695"/>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2" name="pl110"/>
          <p:cNvSpPr/>
          <p:nvPr/>
        </p:nvSpPr>
        <p:spPr>
          <a:xfrm>
            <a:off x="7436269" y="2421548"/>
            <a:ext cx="870084" cy="0"/>
          </a:xfrm>
          <a:custGeom>
            <a:avLst/>
            <a:gdLst/>
            <a:ahLst/>
            <a:cxnLst/>
            <a:rect l="0" t="0" r="0" b="0"/>
            <a:pathLst>
              <a:path w="870084">
                <a:moveTo>
                  <a:pt x="870084" y="0"/>
                </a:moveTo>
                <a:lnTo>
                  <a:pt x="0" y="0"/>
                </a:lnTo>
              </a:path>
            </a:pathLst>
          </a:custGeom>
          <a:ln w="20325" cap="flat">
            <a:solidFill>
              <a:srgbClr val="FFFFFF">
                <a:alpha val="100000"/>
              </a:srgbClr>
            </a:solidFill>
            <a:prstDash val="solid"/>
            <a:round/>
          </a:ln>
        </p:spPr>
        <p:txBody>
          <a:bodyPr/>
          <a:lstStyle/>
          <a:p>
            <a:endParaRPr/>
          </a:p>
        </p:txBody>
      </p:sp>
      <p:sp>
        <p:nvSpPr>
          <p:cNvPr id="213" name="pl111"/>
          <p:cNvSpPr/>
          <p:nvPr/>
        </p:nvSpPr>
        <p:spPr>
          <a:xfrm>
            <a:off x="7436269" y="2383695"/>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4" name="pl112"/>
          <p:cNvSpPr/>
          <p:nvPr/>
        </p:nvSpPr>
        <p:spPr>
          <a:xfrm>
            <a:off x="8055722" y="208087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5" name="pl113"/>
          <p:cNvSpPr/>
          <p:nvPr/>
        </p:nvSpPr>
        <p:spPr>
          <a:xfrm>
            <a:off x="7189970" y="2118726"/>
            <a:ext cx="865752" cy="0"/>
          </a:xfrm>
          <a:custGeom>
            <a:avLst/>
            <a:gdLst/>
            <a:ahLst/>
            <a:cxnLst/>
            <a:rect l="0" t="0" r="0" b="0"/>
            <a:pathLst>
              <a:path w="865752">
                <a:moveTo>
                  <a:pt x="865752" y="0"/>
                </a:moveTo>
                <a:lnTo>
                  <a:pt x="0" y="0"/>
                </a:lnTo>
              </a:path>
            </a:pathLst>
          </a:custGeom>
          <a:ln w="20325" cap="flat">
            <a:solidFill>
              <a:srgbClr val="FFFFFF">
                <a:alpha val="100000"/>
              </a:srgbClr>
            </a:solidFill>
            <a:prstDash val="solid"/>
            <a:round/>
          </a:ln>
        </p:spPr>
        <p:txBody>
          <a:bodyPr/>
          <a:lstStyle/>
          <a:p>
            <a:endParaRPr/>
          </a:p>
        </p:txBody>
      </p:sp>
      <p:sp>
        <p:nvSpPr>
          <p:cNvPr id="216" name="pl114"/>
          <p:cNvSpPr/>
          <p:nvPr/>
        </p:nvSpPr>
        <p:spPr>
          <a:xfrm>
            <a:off x="7189970" y="2080873"/>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7" name="pl115"/>
          <p:cNvSpPr/>
          <p:nvPr/>
        </p:nvSpPr>
        <p:spPr>
          <a:xfrm>
            <a:off x="7935216" y="177805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18" name="pl116"/>
          <p:cNvSpPr/>
          <p:nvPr/>
        </p:nvSpPr>
        <p:spPr>
          <a:xfrm>
            <a:off x="7071168" y="1815904"/>
            <a:ext cx="864048" cy="0"/>
          </a:xfrm>
          <a:custGeom>
            <a:avLst/>
            <a:gdLst/>
            <a:ahLst/>
            <a:cxnLst/>
            <a:rect l="0" t="0" r="0" b="0"/>
            <a:pathLst>
              <a:path w="864048">
                <a:moveTo>
                  <a:pt x="864048" y="0"/>
                </a:moveTo>
                <a:lnTo>
                  <a:pt x="0" y="0"/>
                </a:lnTo>
              </a:path>
            </a:pathLst>
          </a:custGeom>
          <a:ln w="20325" cap="flat">
            <a:solidFill>
              <a:srgbClr val="FFFFFF">
                <a:alpha val="100000"/>
              </a:srgbClr>
            </a:solidFill>
            <a:prstDash val="solid"/>
            <a:round/>
          </a:ln>
        </p:spPr>
        <p:txBody>
          <a:bodyPr/>
          <a:lstStyle/>
          <a:p>
            <a:endParaRPr/>
          </a:p>
        </p:txBody>
      </p:sp>
      <p:sp>
        <p:nvSpPr>
          <p:cNvPr id="219" name="pl117"/>
          <p:cNvSpPr/>
          <p:nvPr/>
        </p:nvSpPr>
        <p:spPr>
          <a:xfrm>
            <a:off x="7071168" y="1778051"/>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20" name="pl118"/>
          <p:cNvSpPr/>
          <p:nvPr/>
        </p:nvSpPr>
        <p:spPr>
          <a:xfrm>
            <a:off x="8174300" y="147522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21" name="pl119"/>
          <p:cNvSpPr/>
          <p:nvPr/>
        </p:nvSpPr>
        <p:spPr>
          <a:xfrm>
            <a:off x="7306629" y="1513082"/>
            <a:ext cx="867670" cy="0"/>
          </a:xfrm>
          <a:custGeom>
            <a:avLst/>
            <a:gdLst/>
            <a:ahLst/>
            <a:cxnLst/>
            <a:rect l="0" t="0" r="0" b="0"/>
            <a:pathLst>
              <a:path w="867670">
                <a:moveTo>
                  <a:pt x="867670" y="0"/>
                </a:moveTo>
                <a:lnTo>
                  <a:pt x="0" y="0"/>
                </a:lnTo>
              </a:path>
            </a:pathLst>
          </a:custGeom>
          <a:ln w="20325" cap="flat">
            <a:solidFill>
              <a:srgbClr val="FFFFFF">
                <a:alpha val="100000"/>
              </a:srgbClr>
            </a:solidFill>
            <a:prstDash val="solid"/>
            <a:round/>
          </a:ln>
        </p:spPr>
        <p:txBody>
          <a:bodyPr/>
          <a:lstStyle/>
          <a:p>
            <a:endParaRPr/>
          </a:p>
        </p:txBody>
      </p:sp>
      <p:sp>
        <p:nvSpPr>
          <p:cNvPr id="222" name="pl120"/>
          <p:cNvSpPr/>
          <p:nvPr/>
        </p:nvSpPr>
        <p:spPr>
          <a:xfrm>
            <a:off x="7306629" y="1475229"/>
            <a:ext cx="0" cy="75705"/>
          </a:xfrm>
          <a:custGeom>
            <a:avLst/>
            <a:gdLst/>
            <a:ahLst/>
            <a:cxnLst/>
            <a:rect l="0" t="0" r="0" b="0"/>
            <a:pathLst>
              <a:path h="75705">
                <a:moveTo>
                  <a:pt x="0" y="75705"/>
                </a:moveTo>
                <a:lnTo>
                  <a:pt x="0" y="0"/>
                </a:lnTo>
              </a:path>
            </a:pathLst>
          </a:custGeom>
          <a:ln w="20325" cap="flat">
            <a:solidFill>
              <a:srgbClr val="FFFFFF">
                <a:alpha val="100000"/>
              </a:srgbClr>
            </a:solidFill>
            <a:prstDash val="solid"/>
            <a:round/>
          </a:ln>
        </p:spPr>
        <p:txBody>
          <a:bodyPr/>
          <a:lstStyle/>
          <a:p>
            <a:endParaRPr/>
          </a:p>
        </p:txBody>
      </p:sp>
      <p:sp>
        <p:nvSpPr>
          <p:cNvPr id="223" name="pt135"/>
          <p:cNvSpPr/>
          <p:nvPr/>
        </p:nvSpPr>
        <p:spPr>
          <a:xfrm>
            <a:off x="5856103" y="5334612"/>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4" name="pt136"/>
          <p:cNvSpPr/>
          <p:nvPr/>
        </p:nvSpPr>
        <p:spPr>
          <a:xfrm>
            <a:off x="7642686" y="5031790"/>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5" name="pt137"/>
          <p:cNvSpPr/>
          <p:nvPr/>
        </p:nvSpPr>
        <p:spPr>
          <a:xfrm>
            <a:off x="8443664" y="4728968"/>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6" name="pt138"/>
          <p:cNvSpPr/>
          <p:nvPr/>
        </p:nvSpPr>
        <p:spPr>
          <a:xfrm>
            <a:off x="7929829" y="4426146"/>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7" name="pt139"/>
          <p:cNvSpPr/>
          <p:nvPr/>
        </p:nvSpPr>
        <p:spPr>
          <a:xfrm>
            <a:off x="7764190" y="4123324"/>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8" name="pt140"/>
          <p:cNvSpPr/>
          <p:nvPr/>
        </p:nvSpPr>
        <p:spPr>
          <a:xfrm>
            <a:off x="9357838" y="3820502"/>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29" name="pt141"/>
          <p:cNvSpPr/>
          <p:nvPr/>
        </p:nvSpPr>
        <p:spPr>
          <a:xfrm>
            <a:off x="8872923" y="3517680"/>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0" name="pt142"/>
          <p:cNvSpPr/>
          <p:nvPr/>
        </p:nvSpPr>
        <p:spPr>
          <a:xfrm>
            <a:off x="7445442" y="3214858"/>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1" name="pt143"/>
          <p:cNvSpPr/>
          <p:nvPr/>
        </p:nvSpPr>
        <p:spPr>
          <a:xfrm>
            <a:off x="7270668" y="2912036"/>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2" name="pt144"/>
          <p:cNvSpPr/>
          <p:nvPr/>
        </p:nvSpPr>
        <p:spPr>
          <a:xfrm>
            <a:off x="8387384" y="2609214"/>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3" name="pt145"/>
          <p:cNvSpPr/>
          <p:nvPr/>
        </p:nvSpPr>
        <p:spPr>
          <a:xfrm>
            <a:off x="7756156" y="2306393"/>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4" name="pt146"/>
          <p:cNvSpPr/>
          <p:nvPr/>
        </p:nvSpPr>
        <p:spPr>
          <a:xfrm>
            <a:off x="7507691" y="2003571"/>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5" name="pt147"/>
          <p:cNvSpPr/>
          <p:nvPr/>
        </p:nvSpPr>
        <p:spPr>
          <a:xfrm>
            <a:off x="7388037" y="1700749"/>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6" name="pt148"/>
          <p:cNvSpPr/>
          <p:nvPr/>
        </p:nvSpPr>
        <p:spPr>
          <a:xfrm>
            <a:off x="7625309" y="1397927"/>
            <a:ext cx="230310" cy="230310"/>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237" name="Rectangle 236"/>
          <p:cNvSpPr/>
          <p:nvPr/>
        </p:nvSpPr>
        <p:spPr>
          <a:xfrm rot="16200000">
            <a:off x="437038" y="2086779"/>
            <a:ext cx="1706477" cy="369332"/>
          </a:xfrm>
          <a:prstGeom prst="rect">
            <a:avLst/>
          </a:prstGeom>
        </p:spPr>
        <p:txBody>
          <a:bodyPr wrap="square">
            <a:spAutoFit/>
          </a:bodyPr>
          <a:lstStyle/>
          <a:p>
            <a:r>
              <a:rPr lang="en-US" b="1" dirty="0" smtClean="0">
                <a:solidFill>
                  <a:srgbClr val="3C99CF"/>
                </a:solidFill>
                <a:latin typeface="MS Reference Sans Serif" charset="0"/>
                <a:ea typeface="MS Reference Sans Serif" charset="0"/>
                <a:cs typeface="MS Reference Sans Serif" charset="0"/>
              </a:rPr>
              <a:t>Disease cues</a:t>
            </a:r>
            <a:endParaRPr lang="en-US" b="1" dirty="0">
              <a:solidFill>
                <a:srgbClr val="3C99CF"/>
              </a:solidFill>
              <a:latin typeface="MS Reference Sans Serif" charset="0"/>
              <a:ea typeface="MS Reference Sans Serif" charset="0"/>
              <a:cs typeface="MS Reference Sans Serif" charset="0"/>
            </a:endParaRPr>
          </a:p>
        </p:txBody>
      </p:sp>
      <p:sp>
        <p:nvSpPr>
          <p:cNvPr id="238" name="Rectangle 237"/>
          <p:cNvSpPr/>
          <p:nvPr/>
        </p:nvSpPr>
        <p:spPr>
          <a:xfrm rot="16200000">
            <a:off x="444731" y="3924173"/>
            <a:ext cx="1423878" cy="646331"/>
          </a:xfrm>
          <a:prstGeom prst="rect">
            <a:avLst/>
          </a:prstGeom>
        </p:spPr>
        <p:txBody>
          <a:bodyPr wrap="square">
            <a:spAutoFit/>
          </a:bodyPr>
          <a:lstStyle/>
          <a:p>
            <a:r>
              <a:rPr lang="en-US" b="1" dirty="0" smtClean="0">
                <a:solidFill>
                  <a:srgbClr val="D65F2D"/>
                </a:solidFill>
                <a:latin typeface="MS Reference Sans Serif" charset="0"/>
                <a:ea typeface="MS Reference Sans Serif" charset="0"/>
                <a:cs typeface="MS Reference Sans Serif" charset="0"/>
              </a:rPr>
              <a:t>Physical harm cues</a:t>
            </a:r>
            <a:endParaRPr lang="en-US" b="1" dirty="0">
              <a:solidFill>
                <a:srgbClr val="D65F2D"/>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64432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dissolve">
                                      <p:cBhvr>
                                        <p:cTn id="7" dur="500"/>
                                        <p:tgtEl>
                                          <p:spTgt spid="4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8"/>
                                        </p:tgtEl>
                                        <p:attrNameLst>
                                          <p:attrName>style.visibility</p:attrName>
                                        </p:attrNameLst>
                                      </p:cBhvr>
                                      <p:to>
                                        <p:strVal val="visible"/>
                                      </p:to>
                                    </p:set>
                                    <p:animEffect transition="in" filter="dissolve">
                                      <p:cBhvr>
                                        <p:cTn id="10" dur="500"/>
                                        <p:tgtEl>
                                          <p:spTgt spid="4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9"/>
                                        </p:tgtEl>
                                        <p:attrNameLst>
                                          <p:attrName>style.visibility</p:attrName>
                                        </p:attrNameLst>
                                      </p:cBhvr>
                                      <p:to>
                                        <p:strVal val="visible"/>
                                      </p:to>
                                    </p:set>
                                    <p:animEffect transition="in" filter="dissolve">
                                      <p:cBhvr>
                                        <p:cTn id="13" dur="500"/>
                                        <p:tgtEl>
                                          <p:spTgt spid="4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20"/>
                                        </p:tgtEl>
                                        <p:attrNameLst>
                                          <p:attrName>style.visibility</p:attrName>
                                        </p:attrNameLst>
                                      </p:cBhvr>
                                      <p:to>
                                        <p:strVal val="visible"/>
                                      </p:to>
                                    </p:set>
                                    <p:animEffect transition="in" filter="dissolve">
                                      <p:cBhvr>
                                        <p:cTn id="16" dur="500"/>
                                        <p:tgtEl>
                                          <p:spTgt spid="4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21"/>
                                        </p:tgtEl>
                                        <p:attrNameLst>
                                          <p:attrName>style.visibility</p:attrName>
                                        </p:attrNameLst>
                                      </p:cBhvr>
                                      <p:to>
                                        <p:strVal val="visible"/>
                                      </p:to>
                                    </p:set>
                                    <p:animEffect transition="in" filter="dissolve">
                                      <p:cBhvr>
                                        <p:cTn id="19" dur="500"/>
                                        <p:tgtEl>
                                          <p:spTgt spid="4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22"/>
                                        </p:tgtEl>
                                        <p:attrNameLst>
                                          <p:attrName>style.visibility</p:attrName>
                                        </p:attrNameLst>
                                      </p:cBhvr>
                                      <p:to>
                                        <p:strVal val="visible"/>
                                      </p:to>
                                    </p:set>
                                    <p:animEffect transition="in" filter="dissolve">
                                      <p:cBhvr>
                                        <p:cTn id="22" dur="500"/>
                                        <p:tgtEl>
                                          <p:spTgt spid="4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23"/>
                                        </p:tgtEl>
                                        <p:attrNameLst>
                                          <p:attrName>style.visibility</p:attrName>
                                        </p:attrNameLst>
                                      </p:cBhvr>
                                      <p:to>
                                        <p:strVal val="visible"/>
                                      </p:to>
                                    </p:set>
                                    <p:animEffect transition="in" filter="dissolve">
                                      <p:cBhvr>
                                        <p:cTn id="25" dur="500"/>
                                        <p:tgtEl>
                                          <p:spTgt spid="42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24"/>
                                        </p:tgtEl>
                                        <p:attrNameLst>
                                          <p:attrName>style.visibility</p:attrName>
                                        </p:attrNameLst>
                                      </p:cBhvr>
                                      <p:to>
                                        <p:strVal val="visible"/>
                                      </p:to>
                                    </p:set>
                                    <p:animEffect transition="in" filter="dissolve">
                                      <p:cBhvr>
                                        <p:cTn id="28" dur="500"/>
                                        <p:tgtEl>
                                          <p:spTgt spid="4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25"/>
                                        </p:tgtEl>
                                        <p:attrNameLst>
                                          <p:attrName>style.visibility</p:attrName>
                                        </p:attrNameLst>
                                      </p:cBhvr>
                                      <p:to>
                                        <p:strVal val="visible"/>
                                      </p:to>
                                    </p:set>
                                    <p:animEffect transition="in" filter="dissolve">
                                      <p:cBhvr>
                                        <p:cTn id="31" dur="500"/>
                                        <p:tgtEl>
                                          <p:spTgt spid="42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26"/>
                                        </p:tgtEl>
                                        <p:attrNameLst>
                                          <p:attrName>style.visibility</p:attrName>
                                        </p:attrNameLst>
                                      </p:cBhvr>
                                      <p:to>
                                        <p:strVal val="visible"/>
                                      </p:to>
                                    </p:set>
                                    <p:animEffect transition="in" filter="dissolve">
                                      <p:cBhvr>
                                        <p:cTn id="34" dur="500"/>
                                        <p:tgtEl>
                                          <p:spTgt spid="42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27"/>
                                        </p:tgtEl>
                                        <p:attrNameLst>
                                          <p:attrName>style.visibility</p:attrName>
                                        </p:attrNameLst>
                                      </p:cBhvr>
                                      <p:to>
                                        <p:strVal val="visible"/>
                                      </p:to>
                                    </p:set>
                                    <p:animEffect transition="in" filter="dissolve">
                                      <p:cBhvr>
                                        <p:cTn id="37" dur="500"/>
                                        <p:tgtEl>
                                          <p:spTgt spid="42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8"/>
                                        </p:tgtEl>
                                        <p:attrNameLst>
                                          <p:attrName>style.visibility</p:attrName>
                                        </p:attrNameLst>
                                      </p:cBhvr>
                                      <p:to>
                                        <p:strVal val="visible"/>
                                      </p:to>
                                    </p:set>
                                    <p:animEffect transition="in" filter="dissolve">
                                      <p:cBhvr>
                                        <p:cTn id="40" dur="500"/>
                                        <p:tgtEl>
                                          <p:spTgt spid="4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29"/>
                                        </p:tgtEl>
                                        <p:attrNameLst>
                                          <p:attrName>style.visibility</p:attrName>
                                        </p:attrNameLst>
                                      </p:cBhvr>
                                      <p:to>
                                        <p:strVal val="visible"/>
                                      </p:to>
                                    </p:set>
                                    <p:animEffect transition="in" filter="dissolve">
                                      <p:cBhvr>
                                        <p:cTn id="43" dur="500"/>
                                        <p:tgtEl>
                                          <p:spTgt spid="4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30"/>
                                        </p:tgtEl>
                                        <p:attrNameLst>
                                          <p:attrName>style.visibility</p:attrName>
                                        </p:attrNameLst>
                                      </p:cBhvr>
                                      <p:to>
                                        <p:strVal val="visible"/>
                                      </p:to>
                                    </p:set>
                                    <p:animEffect transition="in" filter="dissolve">
                                      <p:cBhvr>
                                        <p:cTn id="46" dur="500"/>
                                        <p:tgtEl>
                                          <p:spTgt spid="43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31"/>
                                        </p:tgtEl>
                                        <p:attrNameLst>
                                          <p:attrName>style.visibility</p:attrName>
                                        </p:attrNameLst>
                                      </p:cBhvr>
                                      <p:to>
                                        <p:strVal val="visible"/>
                                      </p:to>
                                    </p:set>
                                    <p:animEffect transition="in" filter="dissolve">
                                      <p:cBhvr>
                                        <p:cTn id="49" dur="500"/>
                                        <p:tgtEl>
                                          <p:spTgt spid="43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32"/>
                                        </p:tgtEl>
                                        <p:attrNameLst>
                                          <p:attrName>style.visibility</p:attrName>
                                        </p:attrNameLst>
                                      </p:cBhvr>
                                      <p:to>
                                        <p:strVal val="visible"/>
                                      </p:to>
                                    </p:set>
                                    <p:animEffect transition="in" filter="dissolve">
                                      <p:cBhvr>
                                        <p:cTn id="52" dur="500"/>
                                        <p:tgtEl>
                                          <p:spTgt spid="43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33"/>
                                        </p:tgtEl>
                                        <p:attrNameLst>
                                          <p:attrName>style.visibility</p:attrName>
                                        </p:attrNameLst>
                                      </p:cBhvr>
                                      <p:to>
                                        <p:strVal val="visible"/>
                                      </p:to>
                                    </p:set>
                                    <p:animEffect transition="in" filter="dissolve">
                                      <p:cBhvr>
                                        <p:cTn id="55" dur="500"/>
                                        <p:tgtEl>
                                          <p:spTgt spid="43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34"/>
                                        </p:tgtEl>
                                        <p:attrNameLst>
                                          <p:attrName>style.visibility</p:attrName>
                                        </p:attrNameLst>
                                      </p:cBhvr>
                                      <p:to>
                                        <p:strVal val="visible"/>
                                      </p:to>
                                    </p:set>
                                    <p:animEffect transition="in" filter="dissolve">
                                      <p:cBhvr>
                                        <p:cTn id="58" dur="500"/>
                                        <p:tgtEl>
                                          <p:spTgt spid="43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35"/>
                                        </p:tgtEl>
                                        <p:attrNameLst>
                                          <p:attrName>style.visibility</p:attrName>
                                        </p:attrNameLst>
                                      </p:cBhvr>
                                      <p:to>
                                        <p:strVal val="visible"/>
                                      </p:to>
                                    </p:set>
                                    <p:animEffect transition="in" filter="dissolve">
                                      <p:cBhvr>
                                        <p:cTn id="61" dur="500"/>
                                        <p:tgtEl>
                                          <p:spTgt spid="435"/>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36"/>
                                        </p:tgtEl>
                                        <p:attrNameLst>
                                          <p:attrName>style.visibility</p:attrName>
                                        </p:attrNameLst>
                                      </p:cBhvr>
                                      <p:to>
                                        <p:strVal val="visible"/>
                                      </p:to>
                                    </p:set>
                                    <p:animEffect transition="in" filter="dissolve">
                                      <p:cBhvr>
                                        <p:cTn id="64" dur="500"/>
                                        <p:tgtEl>
                                          <p:spTgt spid="43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437"/>
                                        </p:tgtEl>
                                        <p:attrNameLst>
                                          <p:attrName>style.visibility</p:attrName>
                                        </p:attrNameLst>
                                      </p:cBhvr>
                                      <p:to>
                                        <p:strVal val="visible"/>
                                      </p:to>
                                    </p:set>
                                    <p:animEffect transition="in" filter="dissolve">
                                      <p:cBhvr>
                                        <p:cTn id="67" dur="500"/>
                                        <p:tgtEl>
                                          <p:spTgt spid="437"/>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87"/>
                                        </p:tgtEl>
                                        <p:attrNameLst>
                                          <p:attrName>style.visibility</p:attrName>
                                        </p:attrNameLst>
                                      </p:cBhvr>
                                      <p:to>
                                        <p:strVal val="visible"/>
                                      </p:to>
                                    </p:set>
                                    <p:animEffect transition="in" filter="dissolve">
                                      <p:cBhvr>
                                        <p:cTn id="70" dur="500"/>
                                        <p:tgtEl>
                                          <p:spTgt spid="48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88"/>
                                        </p:tgtEl>
                                        <p:attrNameLst>
                                          <p:attrName>style.visibility</p:attrName>
                                        </p:attrNameLst>
                                      </p:cBhvr>
                                      <p:to>
                                        <p:strVal val="visible"/>
                                      </p:to>
                                    </p:set>
                                    <p:animEffect transition="in" filter="dissolve">
                                      <p:cBhvr>
                                        <p:cTn id="73" dur="500"/>
                                        <p:tgtEl>
                                          <p:spTgt spid="488"/>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89"/>
                                        </p:tgtEl>
                                        <p:attrNameLst>
                                          <p:attrName>style.visibility</p:attrName>
                                        </p:attrNameLst>
                                      </p:cBhvr>
                                      <p:to>
                                        <p:strVal val="visible"/>
                                      </p:to>
                                    </p:set>
                                    <p:animEffect transition="in" filter="dissolve">
                                      <p:cBhvr>
                                        <p:cTn id="76" dur="500"/>
                                        <p:tgtEl>
                                          <p:spTgt spid="48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90"/>
                                        </p:tgtEl>
                                        <p:attrNameLst>
                                          <p:attrName>style.visibility</p:attrName>
                                        </p:attrNameLst>
                                      </p:cBhvr>
                                      <p:to>
                                        <p:strVal val="visible"/>
                                      </p:to>
                                    </p:set>
                                    <p:animEffect transition="in" filter="dissolve">
                                      <p:cBhvr>
                                        <p:cTn id="79" dur="500"/>
                                        <p:tgtEl>
                                          <p:spTgt spid="490"/>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491"/>
                                        </p:tgtEl>
                                        <p:attrNameLst>
                                          <p:attrName>style.visibility</p:attrName>
                                        </p:attrNameLst>
                                      </p:cBhvr>
                                      <p:to>
                                        <p:strVal val="visible"/>
                                      </p:to>
                                    </p:set>
                                    <p:animEffect transition="in" filter="dissolve">
                                      <p:cBhvr>
                                        <p:cTn id="82" dur="500"/>
                                        <p:tgtEl>
                                          <p:spTgt spid="491"/>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492"/>
                                        </p:tgtEl>
                                        <p:attrNameLst>
                                          <p:attrName>style.visibility</p:attrName>
                                        </p:attrNameLst>
                                      </p:cBhvr>
                                      <p:to>
                                        <p:strVal val="visible"/>
                                      </p:to>
                                    </p:set>
                                    <p:animEffect transition="in" filter="dissolve">
                                      <p:cBhvr>
                                        <p:cTn id="85" dur="500"/>
                                        <p:tgtEl>
                                          <p:spTgt spid="49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493"/>
                                        </p:tgtEl>
                                        <p:attrNameLst>
                                          <p:attrName>style.visibility</p:attrName>
                                        </p:attrNameLst>
                                      </p:cBhvr>
                                      <p:to>
                                        <p:strVal val="visible"/>
                                      </p:to>
                                    </p:set>
                                    <p:animEffect transition="in" filter="dissolve">
                                      <p:cBhvr>
                                        <p:cTn id="88" dur="500"/>
                                        <p:tgtEl>
                                          <p:spTgt spid="49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402"/>
                                        </p:tgtEl>
                                        <p:attrNameLst>
                                          <p:attrName>style.visibility</p:attrName>
                                        </p:attrNameLst>
                                      </p:cBhvr>
                                      <p:to>
                                        <p:strVal val="visible"/>
                                      </p:to>
                                    </p:set>
                                    <p:animEffect transition="in" filter="dissolve">
                                      <p:cBhvr>
                                        <p:cTn id="93" dur="500"/>
                                        <p:tgtEl>
                                          <p:spTgt spid="40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403"/>
                                        </p:tgtEl>
                                        <p:attrNameLst>
                                          <p:attrName>style.visibility</p:attrName>
                                        </p:attrNameLst>
                                      </p:cBhvr>
                                      <p:to>
                                        <p:strVal val="visible"/>
                                      </p:to>
                                    </p:set>
                                    <p:animEffect transition="in" filter="dissolve">
                                      <p:cBhvr>
                                        <p:cTn id="96" dur="500"/>
                                        <p:tgtEl>
                                          <p:spTgt spid="40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404"/>
                                        </p:tgtEl>
                                        <p:attrNameLst>
                                          <p:attrName>style.visibility</p:attrName>
                                        </p:attrNameLst>
                                      </p:cBhvr>
                                      <p:to>
                                        <p:strVal val="visible"/>
                                      </p:to>
                                    </p:set>
                                    <p:animEffect transition="in" filter="dissolve">
                                      <p:cBhvr>
                                        <p:cTn id="99" dur="500"/>
                                        <p:tgtEl>
                                          <p:spTgt spid="404"/>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405"/>
                                        </p:tgtEl>
                                        <p:attrNameLst>
                                          <p:attrName>style.visibility</p:attrName>
                                        </p:attrNameLst>
                                      </p:cBhvr>
                                      <p:to>
                                        <p:strVal val="visible"/>
                                      </p:to>
                                    </p:set>
                                    <p:animEffect transition="in" filter="dissolve">
                                      <p:cBhvr>
                                        <p:cTn id="102" dur="500"/>
                                        <p:tgtEl>
                                          <p:spTgt spid="405"/>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406"/>
                                        </p:tgtEl>
                                        <p:attrNameLst>
                                          <p:attrName>style.visibility</p:attrName>
                                        </p:attrNameLst>
                                      </p:cBhvr>
                                      <p:to>
                                        <p:strVal val="visible"/>
                                      </p:to>
                                    </p:set>
                                    <p:animEffect transition="in" filter="dissolve">
                                      <p:cBhvr>
                                        <p:cTn id="105" dur="500"/>
                                        <p:tgtEl>
                                          <p:spTgt spid="406"/>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407"/>
                                        </p:tgtEl>
                                        <p:attrNameLst>
                                          <p:attrName>style.visibility</p:attrName>
                                        </p:attrNameLst>
                                      </p:cBhvr>
                                      <p:to>
                                        <p:strVal val="visible"/>
                                      </p:to>
                                    </p:set>
                                    <p:animEffect transition="in" filter="dissolve">
                                      <p:cBhvr>
                                        <p:cTn id="108" dur="500"/>
                                        <p:tgtEl>
                                          <p:spTgt spid="40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408"/>
                                        </p:tgtEl>
                                        <p:attrNameLst>
                                          <p:attrName>style.visibility</p:attrName>
                                        </p:attrNameLst>
                                      </p:cBhvr>
                                      <p:to>
                                        <p:strVal val="visible"/>
                                      </p:to>
                                    </p:set>
                                    <p:animEffect transition="in" filter="dissolve">
                                      <p:cBhvr>
                                        <p:cTn id="111" dur="500"/>
                                        <p:tgtEl>
                                          <p:spTgt spid="408"/>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409"/>
                                        </p:tgtEl>
                                        <p:attrNameLst>
                                          <p:attrName>style.visibility</p:attrName>
                                        </p:attrNameLst>
                                      </p:cBhvr>
                                      <p:to>
                                        <p:strVal val="visible"/>
                                      </p:to>
                                    </p:set>
                                    <p:animEffect transition="in" filter="dissolve">
                                      <p:cBhvr>
                                        <p:cTn id="114" dur="500"/>
                                        <p:tgtEl>
                                          <p:spTgt spid="409"/>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410"/>
                                        </p:tgtEl>
                                        <p:attrNameLst>
                                          <p:attrName>style.visibility</p:attrName>
                                        </p:attrNameLst>
                                      </p:cBhvr>
                                      <p:to>
                                        <p:strVal val="visible"/>
                                      </p:to>
                                    </p:set>
                                    <p:animEffect transition="in" filter="dissolve">
                                      <p:cBhvr>
                                        <p:cTn id="117" dur="500"/>
                                        <p:tgtEl>
                                          <p:spTgt spid="410"/>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411"/>
                                        </p:tgtEl>
                                        <p:attrNameLst>
                                          <p:attrName>style.visibility</p:attrName>
                                        </p:attrNameLst>
                                      </p:cBhvr>
                                      <p:to>
                                        <p:strVal val="visible"/>
                                      </p:to>
                                    </p:set>
                                    <p:animEffect transition="in" filter="dissolve">
                                      <p:cBhvr>
                                        <p:cTn id="120" dur="500"/>
                                        <p:tgtEl>
                                          <p:spTgt spid="411"/>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412"/>
                                        </p:tgtEl>
                                        <p:attrNameLst>
                                          <p:attrName>style.visibility</p:attrName>
                                        </p:attrNameLst>
                                      </p:cBhvr>
                                      <p:to>
                                        <p:strVal val="visible"/>
                                      </p:to>
                                    </p:set>
                                    <p:animEffect transition="in" filter="dissolve">
                                      <p:cBhvr>
                                        <p:cTn id="123" dur="500"/>
                                        <p:tgtEl>
                                          <p:spTgt spid="412"/>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413"/>
                                        </p:tgtEl>
                                        <p:attrNameLst>
                                          <p:attrName>style.visibility</p:attrName>
                                        </p:attrNameLst>
                                      </p:cBhvr>
                                      <p:to>
                                        <p:strVal val="visible"/>
                                      </p:to>
                                    </p:set>
                                    <p:animEffect transition="in" filter="dissolve">
                                      <p:cBhvr>
                                        <p:cTn id="126" dur="500"/>
                                        <p:tgtEl>
                                          <p:spTgt spid="413"/>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414"/>
                                        </p:tgtEl>
                                        <p:attrNameLst>
                                          <p:attrName>style.visibility</p:attrName>
                                        </p:attrNameLst>
                                      </p:cBhvr>
                                      <p:to>
                                        <p:strVal val="visible"/>
                                      </p:to>
                                    </p:set>
                                    <p:animEffect transition="in" filter="dissolve">
                                      <p:cBhvr>
                                        <p:cTn id="129" dur="500"/>
                                        <p:tgtEl>
                                          <p:spTgt spid="414"/>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415"/>
                                        </p:tgtEl>
                                        <p:attrNameLst>
                                          <p:attrName>style.visibility</p:attrName>
                                        </p:attrNameLst>
                                      </p:cBhvr>
                                      <p:to>
                                        <p:strVal val="visible"/>
                                      </p:to>
                                    </p:set>
                                    <p:animEffect transition="in" filter="dissolve">
                                      <p:cBhvr>
                                        <p:cTn id="132" dur="500"/>
                                        <p:tgtEl>
                                          <p:spTgt spid="415"/>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416"/>
                                        </p:tgtEl>
                                        <p:attrNameLst>
                                          <p:attrName>style.visibility</p:attrName>
                                        </p:attrNameLst>
                                      </p:cBhvr>
                                      <p:to>
                                        <p:strVal val="visible"/>
                                      </p:to>
                                    </p:set>
                                    <p:animEffect transition="in" filter="dissolve">
                                      <p:cBhvr>
                                        <p:cTn id="135" dur="500"/>
                                        <p:tgtEl>
                                          <p:spTgt spid="416"/>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482"/>
                                        </p:tgtEl>
                                        <p:attrNameLst>
                                          <p:attrName>style.visibility</p:attrName>
                                        </p:attrNameLst>
                                      </p:cBhvr>
                                      <p:to>
                                        <p:strVal val="visible"/>
                                      </p:to>
                                    </p:set>
                                    <p:animEffect transition="in" filter="dissolve">
                                      <p:cBhvr>
                                        <p:cTn id="138" dur="500"/>
                                        <p:tgtEl>
                                          <p:spTgt spid="482"/>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483"/>
                                        </p:tgtEl>
                                        <p:attrNameLst>
                                          <p:attrName>style.visibility</p:attrName>
                                        </p:attrNameLst>
                                      </p:cBhvr>
                                      <p:to>
                                        <p:strVal val="visible"/>
                                      </p:to>
                                    </p:set>
                                    <p:animEffect transition="in" filter="dissolve">
                                      <p:cBhvr>
                                        <p:cTn id="141" dur="500"/>
                                        <p:tgtEl>
                                          <p:spTgt spid="483"/>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484"/>
                                        </p:tgtEl>
                                        <p:attrNameLst>
                                          <p:attrName>style.visibility</p:attrName>
                                        </p:attrNameLst>
                                      </p:cBhvr>
                                      <p:to>
                                        <p:strVal val="visible"/>
                                      </p:to>
                                    </p:set>
                                    <p:animEffect transition="in" filter="dissolve">
                                      <p:cBhvr>
                                        <p:cTn id="144" dur="500"/>
                                        <p:tgtEl>
                                          <p:spTgt spid="484"/>
                                        </p:tgtEl>
                                      </p:cBhvr>
                                    </p:animEffect>
                                  </p:childTnLst>
                                </p:cTn>
                              </p:par>
                              <p:par>
                                <p:cTn id="145" presetID="9" presetClass="entr" presetSubtype="0" fill="hold" grpId="0" nodeType="withEffect">
                                  <p:stCondLst>
                                    <p:cond delay="0"/>
                                  </p:stCondLst>
                                  <p:childTnLst>
                                    <p:set>
                                      <p:cBhvr>
                                        <p:cTn id="146" dur="1" fill="hold">
                                          <p:stCondLst>
                                            <p:cond delay="0"/>
                                          </p:stCondLst>
                                        </p:cTn>
                                        <p:tgtEl>
                                          <p:spTgt spid="485"/>
                                        </p:tgtEl>
                                        <p:attrNameLst>
                                          <p:attrName>style.visibility</p:attrName>
                                        </p:attrNameLst>
                                      </p:cBhvr>
                                      <p:to>
                                        <p:strVal val="visible"/>
                                      </p:to>
                                    </p:set>
                                    <p:animEffect transition="in" filter="dissolve">
                                      <p:cBhvr>
                                        <p:cTn id="147" dur="500"/>
                                        <p:tgtEl>
                                          <p:spTgt spid="485"/>
                                        </p:tgtEl>
                                      </p:cBhvr>
                                    </p:animEffect>
                                  </p:childTnLst>
                                </p:cTn>
                              </p:par>
                              <p:par>
                                <p:cTn id="148" presetID="9" presetClass="entr" presetSubtype="0" fill="hold" grpId="0" nodeType="withEffect">
                                  <p:stCondLst>
                                    <p:cond delay="0"/>
                                  </p:stCondLst>
                                  <p:childTnLst>
                                    <p:set>
                                      <p:cBhvr>
                                        <p:cTn id="149" dur="1" fill="hold">
                                          <p:stCondLst>
                                            <p:cond delay="0"/>
                                          </p:stCondLst>
                                        </p:cTn>
                                        <p:tgtEl>
                                          <p:spTgt spid="486"/>
                                        </p:tgtEl>
                                        <p:attrNameLst>
                                          <p:attrName>style.visibility</p:attrName>
                                        </p:attrNameLst>
                                      </p:cBhvr>
                                      <p:to>
                                        <p:strVal val="visible"/>
                                      </p:to>
                                    </p:set>
                                    <p:animEffect transition="in" filter="dissolve">
                                      <p:cBhvr>
                                        <p:cTn id="150" dur="500"/>
                                        <p:tgtEl>
                                          <p:spTgt spid="486"/>
                                        </p:tgtEl>
                                      </p:cBhvr>
                                    </p:animEffec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grpId="0" nodeType="clickEffect">
                                  <p:stCondLst>
                                    <p:cond delay="0"/>
                                  </p:stCondLst>
                                  <p:childTnLst>
                                    <p:set>
                                      <p:cBhvr>
                                        <p:cTn id="154" dur="1" fill="hold">
                                          <p:stCondLst>
                                            <p:cond delay="0"/>
                                          </p:stCondLst>
                                        </p:cTn>
                                        <p:tgtEl>
                                          <p:spTgt spid="396"/>
                                        </p:tgtEl>
                                        <p:attrNameLst>
                                          <p:attrName>style.visibility</p:attrName>
                                        </p:attrNameLst>
                                      </p:cBhvr>
                                      <p:to>
                                        <p:strVal val="visible"/>
                                      </p:to>
                                    </p:set>
                                    <p:animEffect transition="in" filter="dissolve">
                                      <p:cBhvr>
                                        <p:cTn id="155" dur="500"/>
                                        <p:tgtEl>
                                          <p:spTgt spid="396"/>
                                        </p:tgtEl>
                                      </p:cBhvr>
                                    </p:animEffect>
                                  </p:childTnLst>
                                </p:cTn>
                              </p:par>
                              <p:par>
                                <p:cTn id="156" presetID="9" presetClass="entr" presetSubtype="0" fill="hold" grpId="0" nodeType="withEffect">
                                  <p:stCondLst>
                                    <p:cond delay="0"/>
                                  </p:stCondLst>
                                  <p:childTnLst>
                                    <p:set>
                                      <p:cBhvr>
                                        <p:cTn id="157" dur="1" fill="hold">
                                          <p:stCondLst>
                                            <p:cond delay="0"/>
                                          </p:stCondLst>
                                        </p:cTn>
                                        <p:tgtEl>
                                          <p:spTgt spid="397"/>
                                        </p:tgtEl>
                                        <p:attrNameLst>
                                          <p:attrName>style.visibility</p:attrName>
                                        </p:attrNameLst>
                                      </p:cBhvr>
                                      <p:to>
                                        <p:strVal val="visible"/>
                                      </p:to>
                                    </p:set>
                                    <p:animEffect transition="in" filter="dissolve">
                                      <p:cBhvr>
                                        <p:cTn id="158" dur="500"/>
                                        <p:tgtEl>
                                          <p:spTgt spid="397"/>
                                        </p:tgtEl>
                                      </p:cBhvr>
                                    </p:animEffect>
                                  </p:childTnLst>
                                </p:cTn>
                              </p:par>
                              <p:par>
                                <p:cTn id="159" presetID="9" presetClass="entr" presetSubtype="0" fill="hold" grpId="0" nodeType="withEffect">
                                  <p:stCondLst>
                                    <p:cond delay="0"/>
                                  </p:stCondLst>
                                  <p:childTnLst>
                                    <p:set>
                                      <p:cBhvr>
                                        <p:cTn id="160" dur="1" fill="hold">
                                          <p:stCondLst>
                                            <p:cond delay="0"/>
                                          </p:stCondLst>
                                        </p:cTn>
                                        <p:tgtEl>
                                          <p:spTgt spid="398"/>
                                        </p:tgtEl>
                                        <p:attrNameLst>
                                          <p:attrName>style.visibility</p:attrName>
                                        </p:attrNameLst>
                                      </p:cBhvr>
                                      <p:to>
                                        <p:strVal val="visible"/>
                                      </p:to>
                                    </p:set>
                                    <p:animEffect transition="in" filter="dissolve">
                                      <p:cBhvr>
                                        <p:cTn id="161" dur="500"/>
                                        <p:tgtEl>
                                          <p:spTgt spid="398"/>
                                        </p:tgtEl>
                                      </p:cBhvr>
                                    </p:animEffect>
                                  </p:childTnLst>
                                </p:cTn>
                              </p:par>
                              <p:par>
                                <p:cTn id="162" presetID="9" presetClass="entr" presetSubtype="0" fill="hold" grpId="0" nodeType="withEffect">
                                  <p:stCondLst>
                                    <p:cond delay="0"/>
                                  </p:stCondLst>
                                  <p:childTnLst>
                                    <p:set>
                                      <p:cBhvr>
                                        <p:cTn id="163" dur="1" fill="hold">
                                          <p:stCondLst>
                                            <p:cond delay="0"/>
                                          </p:stCondLst>
                                        </p:cTn>
                                        <p:tgtEl>
                                          <p:spTgt spid="399"/>
                                        </p:tgtEl>
                                        <p:attrNameLst>
                                          <p:attrName>style.visibility</p:attrName>
                                        </p:attrNameLst>
                                      </p:cBhvr>
                                      <p:to>
                                        <p:strVal val="visible"/>
                                      </p:to>
                                    </p:set>
                                    <p:animEffect transition="in" filter="dissolve">
                                      <p:cBhvr>
                                        <p:cTn id="164" dur="500"/>
                                        <p:tgtEl>
                                          <p:spTgt spid="399"/>
                                        </p:tgtEl>
                                      </p:cBhvr>
                                    </p:animEffect>
                                  </p:childTnLst>
                                </p:cTn>
                              </p:par>
                              <p:par>
                                <p:cTn id="165" presetID="9" presetClass="entr" presetSubtype="0" fill="hold" grpId="0" nodeType="withEffect">
                                  <p:stCondLst>
                                    <p:cond delay="0"/>
                                  </p:stCondLst>
                                  <p:childTnLst>
                                    <p:set>
                                      <p:cBhvr>
                                        <p:cTn id="166" dur="1" fill="hold">
                                          <p:stCondLst>
                                            <p:cond delay="0"/>
                                          </p:stCondLst>
                                        </p:cTn>
                                        <p:tgtEl>
                                          <p:spTgt spid="400"/>
                                        </p:tgtEl>
                                        <p:attrNameLst>
                                          <p:attrName>style.visibility</p:attrName>
                                        </p:attrNameLst>
                                      </p:cBhvr>
                                      <p:to>
                                        <p:strVal val="visible"/>
                                      </p:to>
                                    </p:set>
                                    <p:animEffect transition="in" filter="dissolve">
                                      <p:cBhvr>
                                        <p:cTn id="167" dur="500"/>
                                        <p:tgtEl>
                                          <p:spTgt spid="400"/>
                                        </p:tgtEl>
                                      </p:cBhvr>
                                    </p:animEffect>
                                  </p:childTnLst>
                                </p:cTn>
                              </p:par>
                              <p:par>
                                <p:cTn id="168" presetID="9" presetClass="entr" presetSubtype="0" fill="hold" grpId="0" nodeType="withEffect">
                                  <p:stCondLst>
                                    <p:cond delay="0"/>
                                  </p:stCondLst>
                                  <p:childTnLst>
                                    <p:set>
                                      <p:cBhvr>
                                        <p:cTn id="169" dur="1" fill="hold">
                                          <p:stCondLst>
                                            <p:cond delay="0"/>
                                          </p:stCondLst>
                                        </p:cTn>
                                        <p:tgtEl>
                                          <p:spTgt spid="401"/>
                                        </p:tgtEl>
                                        <p:attrNameLst>
                                          <p:attrName>style.visibility</p:attrName>
                                        </p:attrNameLst>
                                      </p:cBhvr>
                                      <p:to>
                                        <p:strVal val="visible"/>
                                      </p:to>
                                    </p:set>
                                    <p:animEffect transition="in" filter="dissolve">
                                      <p:cBhvr>
                                        <p:cTn id="170" dur="500"/>
                                        <p:tgtEl>
                                          <p:spTgt spid="401"/>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480"/>
                                        </p:tgtEl>
                                        <p:attrNameLst>
                                          <p:attrName>style.visibility</p:attrName>
                                        </p:attrNameLst>
                                      </p:cBhvr>
                                      <p:to>
                                        <p:strVal val="visible"/>
                                      </p:to>
                                    </p:set>
                                    <p:animEffect transition="in" filter="dissolve">
                                      <p:cBhvr>
                                        <p:cTn id="173" dur="500"/>
                                        <p:tgtEl>
                                          <p:spTgt spid="480"/>
                                        </p:tgtEl>
                                      </p:cBhvr>
                                    </p:animEffect>
                                  </p:childTnLst>
                                </p:cTn>
                              </p:par>
                              <p:par>
                                <p:cTn id="174" presetID="9" presetClass="entr" presetSubtype="0" fill="hold" grpId="0" nodeType="withEffect">
                                  <p:stCondLst>
                                    <p:cond delay="0"/>
                                  </p:stCondLst>
                                  <p:childTnLst>
                                    <p:set>
                                      <p:cBhvr>
                                        <p:cTn id="175" dur="1" fill="hold">
                                          <p:stCondLst>
                                            <p:cond delay="0"/>
                                          </p:stCondLst>
                                        </p:cTn>
                                        <p:tgtEl>
                                          <p:spTgt spid="481"/>
                                        </p:tgtEl>
                                        <p:attrNameLst>
                                          <p:attrName>style.visibility</p:attrName>
                                        </p:attrNameLst>
                                      </p:cBhvr>
                                      <p:to>
                                        <p:strVal val="visible"/>
                                      </p:to>
                                    </p:set>
                                    <p:animEffect transition="in" filter="dissolve">
                                      <p:cBhvr>
                                        <p:cTn id="176" dur="500"/>
                                        <p:tgtEl>
                                          <p:spTgt spid="481"/>
                                        </p:tgtEl>
                                      </p:cBhvr>
                                    </p:animEffect>
                                  </p:childTnLst>
                                </p:cTn>
                              </p:par>
                            </p:childTnLst>
                          </p:cTn>
                        </p:par>
                      </p:childTnLst>
                    </p:cTn>
                  </p:par>
                  <p:par>
                    <p:cTn id="177" fill="hold">
                      <p:stCondLst>
                        <p:cond delay="indefinite"/>
                      </p:stCondLst>
                      <p:childTnLst>
                        <p:par>
                          <p:cTn id="178" fill="hold">
                            <p:stCondLst>
                              <p:cond delay="0"/>
                            </p:stCondLst>
                            <p:childTnLst>
                              <p:par>
                                <p:cTn id="179" presetID="9" presetClass="entr" presetSubtype="0" fill="hold" grpId="0" nodeType="clickEffect">
                                  <p:stCondLst>
                                    <p:cond delay="0"/>
                                  </p:stCondLst>
                                  <p:childTnLst>
                                    <p:set>
                                      <p:cBhvr>
                                        <p:cTn id="180" dur="1" fill="hold">
                                          <p:stCondLst>
                                            <p:cond delay="0"/>
                                          </p:stCondLst>
                                        </p:cTn>
                                        <p:tgtEl>
                                          <p:spTgt spid="202"/>
                                        </p:tgtEl>
                                        <p:attrNameLst>
                                          <p:attrName>style.visibility</p:attrName>
                                        </p:attrNameLst>
                                      </p:cBhvr>
                                      <p:to>
                                        <p:strVal val="visible"/>
                                      </p:to>
                                    </p:set>
                                    <p:animEffect transition="in" filter="dissolve">
                                      <p:cBhvr>
                                        <p:cTn id="181" dur="500"/>
                                        <p:tgtEl>
                                          <p:spTgt spid="202"/>
                                        </p:tgtEl>
                                      </p:cBhvr>
                                    </p:animEffect>
                                  </p:childTnLst>
                                </p:cTn>
                              </p:par>
                              <p:par>
                                <p:cTn id="182" presetID="9" presetClass="entr" presetSubtype="0" fill="hold" grpId="0" nodeType="withEffect">
                                  <p:stCondLst>
                                    <p:cond delay="0"/>
                                  </p:stCondLst>
                                  <p:childTnLst>
                                    <p:set>
                                      <p:cBhvr>
                                        <p:cTn id="183" dur="1" fill="hold">
                                          <p:stCondLst>
                                            <p:cond delay="0"/>
                                          </p:stCondLst>
                                        </p:cTn>
                                        <p:tgtEl>
                                          <p:spTgt spid="203"/>
                                        </p:tgtEl>
                                        <p:attrNameLst>
                                          <p:attrName>style.visibility</p:attrName>
                                        </p:attrNameLst>
                                      </p:cBhvr>
                                      <p:to>
                                        <p:strVal val="visible"/>
                                      </p:to>
                                    </p:set>
                                    <p:animEffect transition="in" filter="dissolve">
                                      <p:cBhvr>
                                        <p:cTn id="184" dur="500"/>
                                        <p:tgtEl>
                                          <p:spTgt spid="203"/>
                                        </p:tgtEl>
                                      </p:cBhvr>
                                    </p:animEffect>
                                  </p:childTnLst>
                                </p:cTn>
                              </p:par>
                              <p:par>
                                <p:cTn id="185" presetID="9" presetClass="entr" presetSubtype="0" fill="hold" grpId="0" nodeType="withEffect">
                                  <p:stCondLst>
                                    <p:cond delay="0"/>
                                  </p:stCondLst>
                                  <p:childTnLst>
                                    <p:set>
                                      <p:cBhvr>
                                        <p:cTn id="186" dur="1" fill="hold">
                                          <p:stCondLst>
                                            <p:cond delay="0"/>
                                          </p:stCondLst>
                                        </p:cTn>
                                        <p:tgtEl>
                                          <p:spTgt spid="204"/>
                                        </p:tgtEl>
                                        <p:attrNameLst>
                                          <p:attrName>style.visibility</p:attrName>
                                        </p:attrNameLst>
                                      </p:cBhvr>
                                      <p:to>
                                        <p:strVal val="visible"/>
                                      </p:to>
                                    </p:set>
                                    <p:animEffect transition="in" filter="dissolve">
                                      <p:cBhvr>
                                        <p:cTn id="187" dur="500"/>
                                        <p:tgtEl>
                                          <p:spTgt spid="204"/>
                                        </p:tgtEl>
                                      </p:cBhvr>
                                    </p:animEffect>
                                  </p:childTnLst>
                                </p:cTn>
                              </p:par>
                              <p:par>
                                <p:cTn id="188" presetID="9" presetClass="entr" presetSubtype="0" fill="hold" grpId="0" nodeType="withEffect">
                                  <p:stCondLst>
                                    <p:cond delay="0"/>
                                  </p:stCondLst>
                                  <p:childTnLst>
                                    <p:set>
                                      <p:cBhvr>
                                        <p:cTn id="189" dur="1" fill="hold">
                                          <p:stCondLst>
                                            <p:cond delay="0"/>
                                          </p:stCondLst>
                                        </p:cTn>
                                        <p:tgtEl>
                                          <p:spTgt spid="205"/>
                                        </p:tgtEl>
                                        <p:attrNameLst>
                                          <p:attrName>style.visibility</p:attrName>
                                        </p:attrNameLst>
                                      </p:cBhvr>
                                      <p:to>
                                        <p:strVal val="visible"/>
                                      </p:to>
                                    </p:set>
                                    <p:animEffect transition="in" filter="dissolve">
                                      <p:cBhvr>
                                        <p:cTn id="190" dur="500"/>
                                        <p:tgtEl>
                                          <p:spTgt spid="205"/>
                                        </p:tgtEl>
                                      </p:cBhvr>
                                    </p:animEffect>
                                  </p:childTnLst>
                                </p:cTn>
                              </p:par>
                              <p:par>
                                <p:cTn id="191" presetID="9" presetClass="entr" presetSubtype="0" fill="hold" grpId="0" nodeType="withEffect">
                                  <p:stCondLst>
                                    <p:cond delay="0"/>
                                  </p:stCondLst>
                                  <p:childTnLst>
                                    <p:set>
                                      <p:cBhvr>
                                        <p:cTn id="192" dur="1" fill="hold">
                                          <p:stCondLst>
                                            <p:cond delay="0"/>
                                          </p:stCondLst>
                                        </p:cTn>
                                        <p:tgtEl>
                                          <p:spTgt spid="206"/>
                                        </p:tgtEl>
                                        <p:attrNameLst>
                                          <p:attrName>style.visibility</p:attrName>
                                        </p:attrNameLst>
                                      </p:cBhvr>
                                      <p:to>
                                        <p:strVal val="visible"/>
                                      </p:to>
                                    </p:set>
                                    <p:animEffect transition="in" filter="dissolve">
                                      <p:cBhvr>
                                        <p:cTn id="193" dur="500"/>
                                        <p:tgtEl>
                                          <p:spTgt spid="206"/>
                                        </p:tgtEl>
                                      </p:cBhvr>
                                    </p:animEffect>
                                  </p:childTnLst>
                                </p:cTn>
                              </p:par>
                              <p:par>
                                <p:cTn id="194" presetID="9" presetClass="entr" presetSubtype="0" fill="hold" grpId="0" nodeType="withEffect">
                                  <p:stCondLst>
                                    <p:cond delay="0"/>
                                  </p:stCondLst>
                                  <p:childTnLst>
                                    <p:set>
                                      <p:cBhvr>
                                        <p:cTn id="195" dur="1" fill="hold">
                                          <p:stCondLst>
                                            <p:cond delay="0"/>
                                          </p:stCondLst>
                                        </p:cTn>
                                        <p:tgtEl>
                                          <p:spTgt spid="207"/>
                                        </p:tgtEl>
                                        <p:attrNameLst>
                                          <p:attrName>style.visibility</p:attrName>
                                        </p:attrNameLst>
                                      </p:cBhvr>
                                      <p:to>
                                        <p:strVal val="visible"/>
                                      </p:to>
                                    </p:set>
                                    <p:animEffect transition="in" filter="dissolve">
                                      <p:cBhvr>
                                        <p:cTn id="196" dur="500"/>
                                        <p:tgtEl>
                                          <p:spTgt spid="207"/>
                                        </p:tgtEl>
                                      </p:cBhvr>
                                    </p:animEffect>
                                  </p:childTnLst>
                                </p:cTn>
                              </p:par>
                              <p:par>
                                <p:cTn id="197" presetID="9" presetClass="entr" presetSubtype="0" fill="hold" grpId="0" nodeType="withEffect">
                                  <p:stCondLst>
                                    <p:cond delay="0"/>
                                  </p:stCondLst>
                                  <p:childTnLst>
                                    <p:set>
                                      <p:cBhvr>
                                        <p:cTn id="198" dur="1" fill="hold">
                                          <p:stCondLst>
                                            <p:cond delay="0"/>
                                          </p:stCondLst>
                                        </p:cTn>
                                        <p:tgtEl>
                                          <p:spTgt spid="208"/>
                                        </p:tgtEl>
                                        <p:attrNameLst>
                                          <p:attrName>style.visibility</p:attrName>
                                        </p:attrNameLst>
                                      </p:cBhvr>
                                      <p:to>
                                        <p:strVal val="visible"/>
                                      </p:to>
                                    </p:set>
                                    <p:animEffect transition="in" filter="dissolve">
                                      <p:cBhvr>
                                        <p:cTn id="199" dur="500"/>
                                        <p:tgtEl>
                                          <p:spTgt spid="208"/>
                                        </p:tgtEl>
                                      </p:cBhvr>
                                    </p:animEffect>
                                  </p:childTnLst>
                                </p:cTn>
                              </p:par>
                              <p:par>
                                <p:cTn id="200" presetID="9" presetClass="entr" presetSubtype="0" fill="hold" grpId="0" nodeType="withEffect">
                                  <p:stCondLst>
                                    <p:cond delay="0"/>
                                  </p:stCondLst>
                                  <p:childTnLst>
                                    <p:set>
                                      <p:cBhvr>
                                        <p:cTn id="201" dur="1" fill="hold">
                                          <p:stCondLst>
                                            <p:cond delay="0"/>
                                          </p:stCondLst>
                                        </p:cTn>
                                        <p:tgtEl>
                                          <p:spTgt spid="209"/>
                                        </p:tgtEl>
                                        <p:attrNameLst>
                                          <p:attrName>style.visibility</p:attrName>
                                        </p:attrNameLst>
                                      </p:cBhvr>
                                      <p:to>
                                        <p:strVal val="visible"/>
                                      </p:to>
                                    </p:set>
                                    <p:animEffect transition="in" filter="dissolve">
                                      <p:cBhvr>
                                        <p:cTn id="202" dur="500"/>
                                        <p:tgtEl>
                                          <p:spTgt spid="209"/>
                                        </p:tgtEl>
                                      </p:cBhvr>
                                    </p:animEffect>
                                  </p:childTnLst>
                                </p:cTn>
                              </p:par>
                              <p:par>
                                <p:cTn id="203" presetID="9" presetClass="entr" presetSubtype="0" fill="hold" grpId="0" nodeType="withEffect">
                                  <p:stCondLst>
                                    <p:cond delay="0"/>
                                  </p:stCondLst>
                                  <p:childTnLst>
                                    <p:set>
                                      <p:cBhvr>
                                        <p:cTn id="204" dur="1" fill="hold">
                                          <p:stCondLst>
                                            <p:cond delay="0"/>
                                          </p:stCondLst>
                                        </p:cTn>
                                        <p:tgtEl>
                                          <p:spTgt spid="210"/>
                                        </p:tgtEl>
                                        <p:attrNameLst>
                                          <p:attrName>style.visibility</p:attrName>
                                        </p:attrNameLst>
                                      </p:cBhvr>
                                      <p:to>
                                        <p:strVal val="visible"/>
                                      </p:to>
                                    </p:set>
                                    <p:animEffect transition="in" filter="dissolve">
                                      <p:cBhvr>
                                        <p:cTn id="205" dur="500"/>
                                        <p:tgtEl>
                                          <p:spTgt spid="210"/>
                                        </p:tgtEl>
                                      </p:cBhvr>
                                    </p:animEffect>
                                  </p:childTnLst>
                                </p:cTn>
                              </p:par>
                              <p:par>
                                <p:cTn id="206" presetID="9" presetClass="entr" presetSubtype="0" fill="hold" grpId="0" nodeType="withEffect">
                                  <p:stCondLst>
                                    <p:cond delay="0"/>
                                  </p:stCondLst>
                                  <p:childTnLst>
                                    <p:set>
                                      <p:cBhvr>
                                        <p:cTn id="207" dur="1" fill="hold">
                                          <p:stCondLst>
                                            <p:cond delay="0"/>
                                          </p:stCondLst>
                                        </p:cTn>
                                        <p:tgtEl>
                                          <p:spTgt spid="211"/>
                                        </p:tgtEl>
                                        <p:attrNameLst>
                                          <p:attrName>style.visibility</p:attrName>
                                        </p:attrNameLst>
                                      </p:cBhvr>
                                      <p:to>
                                        <p:strVal val="visible"/>
                                      </p:to>
                                    </p:set>
                                    <p:animEffect transition="in" filter="dissolve">
                                      <p:cBhvr>
                                        <p:cTn id="208" dur="500"/>
                                        <p:tgtEl>
                                          <p:spTgt spid="211"/>
                                        </p:tgtEl>
                                      </p:cBhvr>
                                    </p:animEffect>
                                  </p:childTnLst>
                                </p:cTn>
                              </p:par>
                              <p:par>
                                <p:cTn id="209" presetID="9" presetClass="entr" presetSubtype="0" fill="hold" grpId="0" nodeType="withEffect">
                                  <p:stCondLst>
                                    <p:cond delay="0"/>
                                  </p:stCondLst>
                                  <p:childTnLst>
                                    <p:set>
                                      <p:cBhvr>
                                        <p:cTn id="210" dur="1" fill="hold">
                                          <p:stCondLst>
                                            <p:cond delay="0"/>
                                          </p:stCondLst>
                                        </p:cTn>
                                        <p:tgtEl>
                                          <p:spTgt spid="212"/>
                                        </p:tgtEl>
                                        <p:attrNameLst>
                                          <p:attrName>style.visibility</p:attrName>
                                        </p:attrNameLst>
                                      </p:cBhvr>
                                      <p:to>
                                        <p:strVal val="visible"/>
                                      </p:to>
                                    </p:set>
                                    <p:animEffect transition="in" filter="dissolve">
                                      <p:cBhvr>
                                        <p:cTn id="211" dur="500"/>
                                        <p:tgtEl>
                                          <p:spTgt spid="212"/>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13"/>
                                        </p:tgtEl>
                                        <p:attrNameLst>
                                          <p:attrName>style.visibility</p:attrName>
                                        </p:attrNameLst>
                                      </p:cBhvr>
                                      <p:to>
                                        <p:strVal val="visible"/>
                                      </p:to>
                                    </p:set>
                                    <p:animEffect transition="in" filter="dissolve">
                                      <p:cBhvr>
                                        <p:cTn id="214" dur="500"/>
                                        <p:tgtEl>
                                          <p:spTgt spid="213"/>
                                        </p:tgtEl>
                                      </p:cBhvr>
                                    </p:animEffect>
                                  </p:childTnLst>
                                </p:cTn>
                              </p:par>
                              <p:par>
                                <p:cTn id="215" presetID="9" presetClass="entr" presetSubtype="0" fill="hold" grpId="0" nodeType="withEffect">
                                  <p:stCondLst>
                                    <p:cond delay="0"/>
                                  </p:stCondLst>
                                  <p:childTnLst>
                                    <p:set>
                                      <p:cBhvr>
                                        <p:cTn id="216" dur="1" fill="hold">
                                          <p:stCondLst>
                                            <p:cond delay="0"/>
                                          </p:stCondLst>
                                        </p:cTn>
                                        <p:tgtEl>
                                          <p:spTgt spid="214"/>
                                        </p:tgtEl>
                                        <p:attrNameLst>
                                          <p:attrName>style.visibility</p:attrName>
                                        </p:attrNameLst>
                                      </p:cBhvr>
                                      <p:to>
                                        <p:strVal val="visible"/>
                                      </p:to>
                                    </p:set>
                                    <p:animEffect transition="in" filter="dissolve">
                                      <p:cBhvr>
                                        <p:cTn id="217" dur="500"/>
                                        <p:tgtEl>
                                          <p:spTgt spid="214"/>
                                        </p:tgtEl>
                                      </p:cBhvr>
                                    </p:animEffect>
                                  </p:childTnLst>
                                </p:cTn>
                              </p:par>
                              <p:par>
                                <p:cTn id="218" presetID="9" presetClass="entr" presetSubtype="0" fill="hold" grpId="0" nodeType="withEffect">
                                  <p:stCondLst>
                                    <p:cond delay="0"/>
                                  </p:stCondLst>
                                  <p:childTnLst>
                                    <p:set>
                                      <p:cBhvr>
                                        <p:cTn id="219" dur="1" fill="hold">
                                          <p:stCondLst>
                                            <p:cond delay="0"/>
                                          </p:stCondLst>
                                        </p:cTn>
                                        <p:tgtEl>
                                          <p:spTgt spid="215"/>
                                        </p:tgtEl>
                                        <p:attrNameLst>
                                          <p:attrName>style.visibility</p:attrName>
                                        </p:attrNameLst>
                                      </p:cBhvr>
                                      <p:to>
                                        <p:strVal val="visible"/>
                                      </p:to>
                                    </p:set>
                                    <p:animEffect transition="in" filter="dissolve">
                                      <p:cBhvr>
                                        <p:cTn id="220" dur="500"/>
                                        <p:tgtEl>
                                          <p:spTgt spid="215"/>
                                        </p:tgtEl>
                                      </p:cBhvr>
                                    </p:animEffect>
                                  </p:childTnLst>
                                </p:cTn>
                              </p:par>
                              <p:par>
                                <p:cTn id="221" presetID="9" presetClass="entr" presetSubtype="0" fill="hold" grpId="0" nodeType="withEffect">
                                  <p:stCondLst>
                                    <p:cond delay="0"/>
                                  </p:stCondLst>
                                  <p:childTnLst>
                                    <p:set>
                                      <p:cBhvr>
                                        <p:cTn id="222" dur="1" fill="hold">
                                          <p:stCondLst>
                                            <p:cond delay="0"/>
                                          </p:stCondLst>
                                        </p:cTn>
                                        <p:tgtEl>
                                          <p:spTgt spid="216"/>
                                        </p:tgtEl>
                                        <p:attrNameLst>
                                          <p:attrName>style.visibility</p:attrName>
                                        </p:attrNameLst>
                                      </p:cBhvr>
                                      <p:to>
                                        <p:strVal val="visible"/>
                                      </p:to>
                                    </p:set>
                                    <p:animEffect transition="in" filter="dissolve">
                                      <p:cBhvr>
                                        <p:cTn id="223" dur="500"/>
                                        <p:tgtEl>
                                          <p:spTgt spid="216"/>
                                        </p:tgtEl>
                                      </p:cBhvr>
                                    </p:animEffect>
                                  </p:childTnLst>
                                </p:cTn>
                              </p:par>
                              <p:par>
                                <p:cTn id="224" presetID="9" presetClass="entr" presetSubtype="0" fill="hold" grpId="0" nodeType="withEffect">
                                  <p:stCondLst>
                                    <p:cond delay="0"/>
                                  </p:stCondLst>
                                  <p:childTnLst>
                                    <p:set>
                                      <p:cBhvr>
                                        <p:cTn id="225" dur="1" fill="hold">
                                          <p:stCondLst>
                                            <p:cond delay="0"/>
                                          </p:stCondLst>
                                        </p:cTn>
                                        <p:tgtEl>
                                          <p:spTgt spid="217"/>
                                        </p:tgtEl>
                                        <p:attrNameLst>
                                          <p:attrName>style.visibility</p:attrName>
                                        </p:attrNameLst>
                                      </p:cBhvr>
                                      <p:to>
                                        <p:strVal val="visible"/>
                                      </p:to>
                                    </p:set>
                                    <p:animEffect transition="in" filter="dissolve">
                                      <p:cBhvr>
                                        <p:cTn id="226" dur="500"/>
                                        <p:tgtEl>
                                          <p:spTgt spid="217"/>
                                        </p:tgtEl>
                                      </p:cBhvr>
                                    </p:animEffect>
                                  </p:childTnLst>
                                </p:cTn>
                              </p:par>
                              <p:par>
                                <p:cTn id="227" presetID="9" presetClass="entr" presetSubtype="0" fill="hold" grpId="0" nodeType="withEffect">
                                  <p:stCondLst>
                                    <p:cond delay="0"/>
                                  </p:stCondLst>
                                  <p:childTnLst>
                                    <p:set>
                                      <p:cBhvr>
                                        <p:cTn id="228" dur="1" fill="hold">
                                          <p:stCondLst>
                                            <p:cond delay="0"/>
                                          </p:stCondLst>
                                        </p:cTn>
                                        <p:tgtEl>
                                          <p:spTgt spid="218"/>
                                        </p:tgtEl>
                                        <p:attrNameLst>
                                          <p:attrName>style.visibility</p:attrName>
                                        </p:attrNameLst>
                                      </p:cBhvr>
                                      <p:to>
                                        <p:strVal val="visible"/>
                                      </p:to>
                                    </p:set>
                                    <p:animEffect transition="in" filter="dissolve">
                                      <p:cBhvr>
                                        <p:cTn id="229" dur="500"/>
                                        <p:tgtEl>
                                          <p:spTgt spid="218"/>
                                        </p:tgtEl>
                                      </p:cBhvr>
                                    </p:animEffect>
                                  </p:childTnLst>
                                </p:cTn>
                              </p:par>
                              <p:par>
                                <p:cTn id="230" presetID="9" presetClass="entr" presetSubtype="0" fill="hold" grpId="0" nodeType="withEffect">
                                  <p:stCondLst>
                                    <p:cond delay="0"/>
                                  </p:stCondLst>
                                  <p:childTnLst>
                                    <p:set>
                                      <p:cBhvr>
                                        <p:cTn id="231" dur="1" fill="hold">
                                          <p:stCondLst>
                                            <p:cond delay="0"/>
                                          </p:stCondLst>
                                        </p:cTn>
                                        <p:tgtEl>
                                          <p:spTgt spid="219"/>
                                        </p:tgtEl>
                                        <p:attrNameLst>
                                          <p:attrName>style.visibility</p:attrName>
                                        </p:attrNameLst>
                                      </p:cBhvr>
                                      <p:to>
                                        <p:strVal val="visible"/>
                                      </p:to>
                                    </p:set>
                                    <p:animEffect transition="in" filter="dissolve">
                                      <p:cBhvr>
                                        <p:cTn id="232" dur="500"/>
                                        <p:tgtEl>
                                          <p:spTgt spid="219"/>
                                        </p:tgtEl>
                                      </p:cBhvr>
                                    </p:animEffect>
                                  </p:childTnLst>
                                </p:cTn>
                              </p:par>
                              <p:par>
                                <p:cTn id="233" presetID="9" presetClass="entr" presetSubtype="0" fill="hold" grpId="0" nodeType="withEffect">
                                  <p:stCondLst>
                                    <p:cond delay="0"/>
                                  </p:stCondLst>
                                  <p:childTnLst>
                                    <p:set>
                                      <p:cBhvr>
                                        <p:cTn id="234" dur="1" fill="hold">
                                          <p:stCondLst>
                                            <p:cond delay="0"/>
                                          </p:stCondLst>
                                        </p:cTn>
                                        <p:tgtEl>
                                          <p:spTgt spid="220"/>
                                        </p:tgtEl>
                                        <p:attrNameLst>
                                          <p:attrName>style.visibility</p:attrName>
                                        </p:attrNameLst>
                                      </p:cBhvr>
                                      <p:to>
                                        <p:strVal val="visible"/>
                                      </p:to>
                                    </p:set>
                                    <p:animEffect transition="in" filter="dissolve">
                                      <p:cBhvr>
                                        <p:cTn id="235" dur="500"/>
                                        <p:tgtEl>
                                          <p:spTgt spid="220"/>
                                        </p:tgtEl>
                                      </p:cBhvr>
                                    </p:animEffect>
                                  </p:childTnLst>
                                </p:cTn>
                              </p:par>
                              <p:par>
                                <p:cTn id="236" presetID="9" presetClass="entr" presetSubtype="0" fill="hold" grpId="0" nodeType="withEffect">
                                  <p:stCondLst>
                                    <p:cond delay="0"/>
                                  </p:stCondLst>
                                  <p:childTnLst>
                                    <p:set>
                                      <p:cBhvr>
                                        <p:cTn id="237" dur="1" fill="hold">
                                          <p:stCondLst>
                                            <p:cond delay="0"/>
                                          </p:stCondLst>
                                        </p:cTn>
                                        <p:tgtEl>
                                          <p:spTgt spid="221"/>
                                        </p:tgtEl>
                                        <p:attrNameLst>
                                          <p:attrName>style.visibility</p:attrName>
                                        </p:attrNameLst>
                                      </p:cBhvr>
                                      <p:to>
                                        <p:strVal val="visible"/>
                                      </p:to>
                                    </p:set>
                                    <p:animEffect transition="in" filter="dissolve">
                                      <p:cBhvr>
                                        <p:cTn id="238" dur="500"/>
                                        <p:tgtEl>
                                          <p:spTgt spid="221"/>
                                        </p:tgtEl>
                                      </p:cBhvr>
                                    </p:animEffect>
                                  </p:childTnLst>
                                </p:cTn>
                              </p:par>
                              <p:par>
                                <p:cTn id="239" presetID="9" presetClass="entr" presetSubtype="0" fill="hold" grpId="0" nodeType="withEffect">
                                  <p:stCondLst>
                                    <p:cond delay="0"/>
                                  </p:stCondLst>
                                  <p:childTnLst>
                                    <p:set>
                                      <p:cBhvr>
                                        <p:cTn id="240" dur="1" fill="hold">
                                          <p:stCondLst>
                                            <p:cond delay="0"/>
                                          </p:stCondLst>
                                        </p:cTn>
                                        <p:tgtEl>
                                          <p:spTgt spid="222"/>
                                        </p:tgtEl>
                                        <p:attrNameLst>
                                          <p:attrName>style.visibility</p:attrName>
                                        </p:attrNameLst>
                                      </p:cBhvr>
                                      <p:to>
                                        <p:strVal val="visible"/>
                                      </p:to>
                                    </p:set>
                                    <p:animEffect transition="in" filter="dissolve">
                                      <p:cBhvr>
                                        <p:cTn id="241" dur="500"/>
                                        <p:tgtEl>
                                          <p:spTgt spid="222"/>
                                        </p:tgtEl>
                                      </p:cBhvr>
                                    </p:animEffect>
                                  </p:childTnLst>
                                </p:cTn>
                              </p:par>
                              <p:par>
                                <p:cTn id="242" presetID="9" presetClass="entr" presetSubtype="0" fill="hold" grpId="0" nodeType="withEffect">
                                  <p:stCondLst>
                                    <p:cond delay="0"/>
                                  </p:stCondLst>
                                  <p:childTnLst>
                                    <p:set>
                                      <p:cBhvr>
                                        <p:cTn id="243" dur="1" fill="hold">
                                          <p:stCondLst>
                                            <p:cond delay="0"/>
                                          </p:stCondLst>
                                        </p:cTn>
                                        <p:tgtEl>
                                          <p:spTgt spid="230"/>
                                        </p:tgtEl>
                                        <p:attrNameLst>
                                          <p:attrName>style.visibility</p:attrName>
                                        </p:attrNameLst>
                                      </p:cBhvr>
                                      <p:to>
                                        <p:strVal val="visible"/>
                                      </p:to>
                                    </p:set>
                                    <p:animEffect transition="in" filter="dissolve">
                                      <p:cBhvr>
                                        <p:cTn id="244" dur="500"/>
                                        <p:tgtEl>
                                          <p:spTgt spid="230"/>
                                        </p:tgtEl>
                                      </p:cBhvr>
                                    </p:animEffect>
                                  </p:childTnLst>
                                </p:cTn>
                              </p:par>
                              <p:par>
                                <p:cTn id="245" presetID="9" presetClass="entr" presetSubtype="0" fill="hold" grpId="0" nodeType="withEffect">
                                  <p:stCondLst>
                                    <p:cond delay="0"/>
                                  </p:stCondLst>
                                  <p:childTnLst>
                                    <p:set>
                                      <p:cBhvr>
                                        <p:cTn id="246" dur="1" fill="hold">
                                          <p:stCondLst>
                                            <p:cond delay="0"/>
                                          </p:stCondLst>
                                        </p:cTn>
                                        <p:tgtEl>
                                          <p:spTgt spid="231"/>
                                        </p:tgtEl>
                                        <p:attrNameLst>
                                          <p:attrName>style.visibility</p:attrName>
                                        </p:attrNameLst>
                                      </p:cBhvr>
                                      <p:to>
                                        <p:strVal val="visible"/>
                                      </p:to>
                                    </p:set>
                                    <p:animEffect transition="in" filter="dissolve">
                                      <p:cBhvr>
                                        <p:cTn id="247" dur="500"/>
                                        <p:tgtEl>
                                          <p:spTgt spid="231"/>
                                        </p:tgtEl>
                                      </p:cBhvr>
                                    </p:animEffect>
                                  </p:childTnLst>
                                </p:cTn>
                              </p:par>
                              <p:par>
                                <p:cTn id="248" presetID="9" presetClass="entr" presetSubtype="0" fill="hold" grpId="0" nodeType="withEffect">
                                  <p:stCondLst>
                                    <p:cond delay="0"/>
                                  </p:stCondLst>
                                  <p:childTnLst>
                                    <p:set>
                                      <p:cBhvr>
                                        <p:cTn id="249" dur="1" fill="hold">
                                          <p:stCondLst>
                                            <p:cond delay="0"/>
                                          </p:stCondLst>
                                        </p:cTn>
                                        <p:tgtEl>
                                          <p:spTgt spid="232"/>
                                        </p:tgtEl>
                                        <p:attrNameLst>
                                          <p:attrName>style.visibility</p:attrName>
                                        </p:attrNameLst>
                                      </p:cBhvr>
                                      <p:to>
                                        <p:strVal val="visible"/>
                                      </p:to>
                                    </p:set>
                                    <p:animEffect transition="in" filter="dissolve">
                                      <p:cBhvr>
                                        <p:cTn id="250" dur="500"/>
                                        <p:tgtEl>
                                          <p:spTgt spid="232"/>
                                        </p:tgtEl>
                                      </p:cBhvr>
                                    </p:animEffect>
                                  </p:childTnLst>
                                </p:cTn>
                              </p:par>
                              <p:par>
                                <p:cTn id="251" presetID="9" presetClass="entr" presetSubtype="0" fill="hold" grpId="0" nodeType="withEffect">
                                  <p:stCondLst>
                                    <p:cond delay="0"/>
                                  </p:stCondLst>
                                  <p:childTnLst>
                                    <p:set>
                                      <p:cBhvr>
                                        <p:cTn id="252" dur="1" fill="hold">
                                          <p:stCondLst>
                                            <p:cond delay="0"/>
                                          </p:stCondLst>
                                        </p:cTn>
                                        <p:tgtEl>
                                          <p:spTgt spid="233"/>
                                        </p:tgtEl>
                                        <p:attrNameLst>
                                          <p:attrName>style.visibility</p:attrName>
                                        </p:attrNameLst>
                                      </p:cBhvr>
                                      <p:to>
                                        <p:strVal val="visible"/>
                                      </p:to>
                                    </p:set>
                                    <p:animEffect transition="in" filter="dissolve">
                                      <p:cBhvr>
                                        <p:cTn id="253" dur="500"/>
                                        <p:tgtEl>
                                          <p:spTgt spid="233"/>
                                        </p:tgtEl>
                                      </p:cBhvr>
                                    </p:animEffect>
                                  </p:childTnLst>
                                </p:cTn>
                              </p:par>
                              <p:par>
                                <p:cTn id="254" presetID="9" presetClass="entr" presetSubtype="0" fill="hold" grpId="0" nodeType="withEffect">
                                  <p:stCondLst>
                                    <p:cond delay="0"/>
                                  </p:stCondLst>
                                  <p:childTnLst>
                                    <p:set>
                                      <p:cBhvr>
                                        <p:cTn id="255" dur="1" fill="hold">
                                          <p:stCondLst>
                                            <p:cond delay="0"/>
                                          </p:stCondLst>
                                        </p:cTn>
                                        <p:tgtEl>
                                          <p:spTgt spid="234"/>
                                        </p:tgtEl>
                                        <p:attrNameLst>
                                          <p:attrName>style.visibility</p:attrName>
                                        </p:attrNameLst>
                                      </p:cBhvr>
                                      <p:to>
                                        <p:strVal val="visible"/>
                                      </p:to>
                                    </p:set>
                                    <p:animEffect transition="in" filter="dissolve">
                                      <p:cBhvr>
                                        <p:cTn id="256" dur="500"/>
                                        <p:tgtEl>
                                          <p:spTgt spid="234"/>
                                        </p:tgtEl>
                                      </p:cBhvr>
                                    </p:animEffect>
                                  </p:childTnLst>
                                </p:cTn>
                              </p:par>
                              <p:par>
                                <p:cTn id="257" presetID="9" presetClass="entr" presetSubtype="0" fill="hold" grpId="0" nodeType="withEffect">
                                  <p:stCondLst>
                                    <p:cond delay="0"/>
                                  </p:stCondLst>
                                  <p:childTnLst>
                                    <p:set>
                                      <p:cBhvr>
                                        <p:cTn id="258" dur="1" fill="hold">
                                          <p:stCondLst>
                                            <p:cond delay="0"/>
                                          </p:stCondLst>
                                        </p:cTn>
                                        <p:tgtEl>
                                          <p:spTgt spid="235"/>
                                        </p:tgtEl>
                                        <p:attrNameLst>
                                          <p:attrName>style.visibility</p:attrName>
                                        </p:attrNameLst>
                                      </p:cBhvr>
                                      <p:to>
                                        <p:strVal val="visible"/>
                                      </p:to>
                                    </p:set>
                                    <p:animEffect transition="in" filter="dissolve">
                                      <p:cBhvr>
                                        <p:cTn id="259" dur="500"/>
                                        <p:tgtEl>
                                          <p:spTgt spid="235"/>
                                        </p:tgtEl>
                                      </p:cBhvr>
                                    </p:animEffect>
                                  </p:childTnLst>
                                </p:cTn>
                              </p:par>
                              <p:par>
                                <p:cTn id="260" presetID="9" presetClass="entr" presetSubtype="0" fill="hold" grpId="0" nodeType="withEffect">
                                  <p:stCondLst>
                                    <p:cond delay="0"/>
                                  </p:stCondLst>
                                  <p:childTnLst>
                                    <p:set>
                                      <p:cBhvr>
                                        <p:cTn id="261" dur="1" fill="hold">
                                          <p:stCondLst>
                                            <p:cond delay="0"/>
                                          </p:stCondLst>
                                        </p:cTn>
                                        <p:tgtEl>
                                          <p:spTgt spid="236"/>
                                        </p:tgtEl>
                                        <p:attrNameLst>
                                          <p:attrName>style.visibility</p:attrName>
                                        </p:attrNameLst>
                                      </p:cBhvr>
                                      <p:to>
                                        <p:strVal val="visible"/>
                                      </p:to>
                                    </p:set>
                                    <p:animEffect transition="in" filter="dissolve">
                                      <p:cBhvr>
                                        <p:cTn id="262" dur="500"/>
                                        <p:tgtEl>
                                          <p:spTgt spid="236"/>
                                        </p:tgtEl>
                                      </p:cBhvr>
                                    </p:animEffect>
                                  </p:childTnLst>
                                </p:cTn>
                              </p:par>
                            </p:childTnLst>
                          </p:cTn>
                        </p:par>
                      </p:childTnLst>
                    </p:cTn>
                  </p:par>
                  <p:par>
                    <p:cTn id="263" fill="hold">
                      <p:stCondLst>
                        <p:cond delay="indefinite"/>
                      </p:stCondLst>
                      <p:childTnLst>
                        <p:par>
                          <p:cTn id="264" fill="hold">
                            <p:stCondLst>
                              <p:cond delay="0"/>
                            </p:stCondLst>
                            <p:childTnLst>
                              <p:par>
                                <p:cTn id="265" presetID="9" presetClass="entr" presetSubtype="0" fill="hold" grpId="0" nodeType="clickEffect">
                                  <p:stCondLst>
                                    <p:cond delay="0"/>
                                  </p:stCondLst>
                                  <p:childTnLst>
                                    <p:set>
                                      <p:cBhvr>
                                        <p:cTn id="266" dur="1" fill="hold">
                                          <p:stCondLst>
                                            <p:cond delay="0"/>
                                          </p:stCondLst>
                                        </p:cTn>
                                        <p:tgtEl>
                                          <p:spTgt spid="187"/>
                                        </p:tgtEl>
                                        <p:attrNameLst>
                                          <p:attrName>style.visibility</p:attrName>
                                        </p:attrNameLst>
                                      </p:cBhvr>
                                      <p:to>
                                        <p:strVal val="visible"/>
                                      </p:to>
                                    </p:set>
                                    <p:animEffect transition="in" filter="dissolve">
                                      <p:cBhvr>
                                        <p:cTn id="267" dur="500"/>
                                        <p:tgtEl>
                                          <p:spTgt spid="187"/>
                                        </p:tgtEl>
                                      </p:cBhvr>
                                    </p:animEffect>
                                  </p:childTnLst>
                                </p:cTn>
                              </p:par>
                              <p:par>
                                <p:cTn id="268" presetID="9" presetClass="entr" presetSubtype="0" fill="hold" grpId="0" nodeType="withEffect">
                                  <p:stCondLst>
                                    <p:cond delay="0"/>
                                  </p:stCondLst>
                                  <p:childTnLst>
                                    <p:set>
                                      <p:cBhvr>
                                        <p:cTn id="269" dur="1" fill="hold">
                                          <p:stCondLst>
                                            <p:cond delay="0"/>
                                          </p:stCondLst>
                                        </p:cTn>
                                        <p:tgtEl>
                                          <p:spTgt spid="188"/>
                                        </p:tgtEl>
                                        <p:attrNameLst>
                                          <p:attrName>style.visibility</p:attrName>
                                        </p:attrNameLst>
                                      </p:cBhvr>
                                      <p:to>
                                        <p:strVal val="visible"/>
                                      </p:to>
                                    </p:set>
                                    <p:animEffect transition="in" filter="dissolve">
                                      <p:cBhvr>
                                        <p:cTn id="270" dur="500"/>
                                        <p:tgtEl>
                                          <p:spTgt spid="188"/>
                                        </p:tgtEl>
                                      </p:cBhvr>
                                    </p:animEffect>
                                  </p:childTnLst>
                                </p:cTn>
                              </p:par>
                              <p:par>
                                <p:cTn id="271" presetID="9" presetClass="entr" presetSubtype="0" fill="hold" grpId="0" nodeType="withEffect">
                                  <p:stCondLst>
                                    <p:cond delay="0"/>
                                  </p:stCondLst>
                                  <p:childTnLst>
                                    <p:set>
                                      <p:cBhvr>
                                        <p:cTn id="272" dur="1" fill="hold">
                                          <p:stCondLst>
                                            <p:cond delay="0"/>
                                          </p:stCondLst>
                                        </p:cTn>
                                        <p:tgtEl>
                                          <p:spTgt spid="189"/>
                                        </p:tgtEl>
                                        <p:attrNameLst>
                                          <p:attrName>style.visibility</p:attrName>
                                        </p:attrNameLst>
                                      </p:cBhvr>
                                      <p:to>
                                        <p:strVal val="visible"/>
                                      </p:to>
                                    </p:set>
                                    <p:animEffect transition="in" filter="dissolve">
                                      <p:cBhvr>
                                        <p:cTn id="273" dur="500"/>
                                        <p:tgtEl>
                                          <p:spTgt spid="189"/>
                                        </p:tgtEl>
                                      </p:cBhvr>
                                    </p:animEffect>
                                  </p:childTnLst>
                                </p:cTn>
                              </p:par>
                              <p:par>
                                <p:cTn id="274" presetID="9" presetClass="entr" presetSubtype="0" fill="hold" grpId="0" nodeType="withEffect">
                                  <p:stCondLst>
                                    <p:cond delay="0"/>
                                  </p:stCondLst>
                                  <p:childTnLst>
                                    <p:set>
                                      <p:cBhvr>
                                        <p:cTn id="275" dur="1" fill="hold">
                                          <p:stCondLst>
                                            <p:cond delay="0"/>
                                          </p:stCondLst>
                                        </p:cTn>
                                        <p:tgtEl>
                                          <p:spTgt spid="190"/>
                                        </p:tgtEl>
                                        <p:attrNameLst>
                                          <p:attrName>style.visibility</p:attrName>
                                        </p:attrNameLst>
                                      </p:cBhvr>
                                      <p:to>
                                        <p:strVal val="visible"/>
                                      </p:to>
                                    </p:set>
                                    <p:animEffect transition="in" filter="dissolve">
                                      <p:cBhvr>
                                        <p:cTn id="276" dur="500"/>
                                        <p:tgtEl>
                                          <p:spTgt spid="190"/>
                                        </p:tgtEl>
                                      </p:cBhvr>
                                    </p:animEffect>
                                  </p:childTnLst>
                                </p:cTn>
                              </p:par>
                              <p:par>
                                <p:cTn id="277" presetID="9" presetClass="entr" presetSubtype="0" fill="hold" grpId="0" nodeType="withEffect">
                                  <p:stCondLst>
                                    <p:cond delay="0"/>
                                  </p:stCondLst>
                                  <p:childTnLst>
                                    <p:set>
                                      <p:cBhvr>
                                        <p:cTn id="278" dur="1" fill="hold">
                                          <p:stCondLst>
                                            <p:cond delay="0"/>
                                          </p:stCondLst>
                                        </p:cTn>
                                        <p:tgtEl>
                                          <p:spTgt spid="191"/>
                                        </p:tgtEl>
                                        <p:attrNameLst>
                                          <p:attrName>style.visibility</p:attrName>
                                        </p:attrNameLst>
                                      </p:cBhvr>
                                      <p:to>
                                        <p:strVal val="visible"/>
                                      </p:to>
                                    </p:set>
                                    <p:animEffect transition="in" filter="dissolve">
                                      <p:cBhvr>
                                        <p:cTn id="279" dur="500"/>
                                        <p:tgtEl>
                                          <p:spTgt spid="191"/>
                                        </p:tgtEl>
                                      </p:cBhvr>
                                    </p:animEffect>
                                  </p:childTnLst>
                                </p:cTn>
                              </p:par>
                              <p:par>
                                <p:cTn id="280" presetID="9" presetClass="entr" presetSubtype="0" fill="hold" grpId="0" nodeType="withEffect">
                                  <p:stCondLst>
                                    <p:cond delay="0"/>
                                  </p:stCondLst>
                                  <p:childTnLst>
                                    <p:set>
                                      <p:cBhvr>
                                        <p:cTn id="281" dur="1" fill="hold">
                                          <p:stCondLst>
                                            <p:cond delay="0"/>
                                          </p:stCondLst>
                                        </p:cTn>
                                        <p:tgtEl>
                                          <p:spTgt spid="192"/>
                                        </p:tgtEl>
                                        <p:attrNameLst>
                                          <p:attrName>style.visibility</p:attrName>
                                        </p:attrNameLst>
                                      </p:cBhvr>
                                      <p:to>
                                        <p:strVal val="visible"/>
                                      </p:to>
                                    </p:set>
                                    <p:animEffect transition="in" filter="dissolve">
                                      <p:cBhvr>
                                        <p:cTn id="282" dur="500"/>
                                        <p:tgtEl>
                                          <p:spTgt spid="192"/>
                                        </p:tgtEl>
                                      </p:cBhvr>
                                    </p:animEffect>
                                  </p:childTnLst>
                                </p:cTn>
                              </p:par>
                              <p:par>
                                <p:cTn id="283" presetID="9" presetClass="entr" presetSubtype="0" fill="hold" grpId="0" nodeType="withEffect">
                                  <p:stCondLst>
                                    <p:cond delay="0"/>
                                  </p:stCondLst>
                                  <p:childTnLst>
                                    <p:set>
                                      <p:cBhvr>
                                        <p:cTn id="284" dur="1" fill="hold">
                                          <p:stCondLst>
                                            <p:cond delay="0"/>
                                          </p:stCondLst>
                                        </p:cTn>
                                        <p:tgtEl>
                                          <p:spTgt spid="193"/>
                                        </p:tgtEl>
                                        <p:attrNameLst>
                                          <p:attrName>style.visibility</p:attrName>
                                        </p:attrNameLst>
                                      </p:cBhvr>
                                      <p:to>
                                        <p:strVal val="visible"/>
                                      </p:to>
                                    </p:set>
                                    <p:animEffect transition="in" filter="dissolve">
                                      <p:cBhvr>
                                        <p:cTn id="285" dur="500"/>
                                        <p:tgtEl>
                                          <p:spTgt spid="193"/>
                                        </p:tgtEl>
                                      </p:cBhvr>
                                    </p:animEffect>
                                  </p:childTnLst>
                                </p:cTn>
                              </p:par>
                              <p:par>
                                <p:cTn id="286" presetID="9" presetClass="entr" presetSubtype="0" fill="hold" grpId="0" nodeType="withEffect">
                                  <p:stCondLst>
                                    <p:cond delay="0"/>
                                  </p:stCondLst>
                                  <p:childTnLst>
                                    <p:set>
                                      <p:cBhvr>
                                        <p:cTn id="287" dur="1" fill="hold">
                                          <p:stCondLst>
                                            <p:cond delay="0"/>
                                          </p:stCondLst>
                                        </p:cTn>
                                        <p:tgtEl>
                                          <p:spTgt spid="194"/>
                                        </p:tgtEl>
                                        <p:attrNameLst>
                                          <p:attrName>style.visibility</p:attrName>
                                        </p:attrNameLst>
                                      </p:cBhvr>
                                      <p:to>
                                        <p:strVal val="visible"/>
                                      </p:to>
                                    </p:set>
                                    <p:animEffect transition="in" filter="dissolve">
                                      <p:cBhvr>
                                        <p:cTn id="288" dur="500"/>
                                        <p:tgtEl>
                                          <p:spTgt spid="194"/>
                                        </p:tgtEl>
                                      </p:cBhvr>
                                    </p:animEffect>
                                  </p:childTnLst>
                                </p:cTn>
                              </p:par>
                              <p:par>
                                <p:cTn id="289" presetID="9" presetClass="entr" presetSubtype="0" fill="hold" grpId="0" nodeType="withEffect">
                                  <p:stCondLst>
                                    <p:cond delay="0"/>
                                  </p:stCondLst>
                                  <p:childTnLst>
                                    <p:set>
                                      <p:cBhvr>
                                        <p:cTn id="290" dur="1" fill="hold">
                                          <p:stCondLst>
                                            <p:cond delay="0"/>
                                          </p:stCondLst>
                                        </p:cTn>
                                        <p:tgtEl>
                                          <p:spTgt spid="195"/>
                                        </p:tgtEl>
                                        <p:attrNameLst>
                                          <p:attrName>style.visibility</p:attrName>
                                        </p:attrNameLst>
                                      </p:cBhvr>
                                      <p:to>
                                        <p:strVal val="visible"/>
                                      </p:to>
                                    </p:set>
                                    <p:animEffect transition="in" filter="dissolve">
                                      <p:cBhvr>
                                        <p:cTn id="291" dur="500"/>
                                        <p:tgtEl>
                                          <p:spTgt spid="195"/>
                                        </p:tgtEl>
                                      </p:cBhvr>
                                    </p:animEffect>
                                  </p:childTnLst>
                                </p:cTn>
                              </p:par>
                              <p:par>
                                <p:cTn id="292" presetID="9" presetClass="entr" presetSubtype="0" fill="hold" grpId="0" nodeType="withEffect">
                                  <p:stCondLst>
                                    <p:cond delay="0"/>
                                  </p:stCondLst>
                                  <p:childTnLst>
                                    <p:set>
                                      <p:cBhvr>
                                        <p:cTn id="293" dur="1" fill="hold">
                                          <p:stCondLst>
                                            <p:cond delay="0"/>
                                          </p:stCondLst>
                                        </p:cTn>
                                        <p:tgtEl>
                                          <p:spTgt spid="196"/>
                                        </p:tgtEl>
                                        <p:attrNameLst>
                                          <p:attrName>style.visibility</p:attrName>
                                        </p:attrNameLst>
                                      </p:cBhvr>
                                      <p:to>
                                        <p:strVal val="visible"/>
                                      </p:to>
                                    </p:set>
                                    <p:animEffect transition="in" filter="dissolve">
                                      <p:cBhvr>
                                        <p:cTn id="294" dur="500"/>
                                        <p:tgtEl>
                                          <p:spTgt spid="196"/>
                                        </p:tgtEl>
                                      </p:cBhvr>
                                    </p:animEffect>
                                  </p:childTnLst>
                                </p:cTn>
                              </p:par>
                              <p:par>
                                <p:cTn id="295" presetID="9" presetClass="entr" presetSubtype="0" fill="hold" grpId="0" nodeType="withEffect">
                                  <p:stCondLst>
                                    <p:cond delay="0"/>
                                  </p:stCondLst>
                                  <p:childTnLst>
                                    <p:set>
                                      <p:cBhvr>
                                        <p:cTn id="296" dur="1" fill="hold">
                                          <p:stCondLst>
                                            <p:cond delay="0"/>
                                          </p:stCondLst>
                                        </p:cTn>
                                        <p:tgtEl>
                                          <p:spTgt spid="197"/>
                                        </p:tgtEl>
                                        <p:attrNameLst>
                                          <p:attrName>style.visibility</p:attrName>
                                        </p:attrNameLst>
                                      </p:cBhvr>
                                      <p:to>
                                        <p:strVal val="visible"/>
                                      </p:to>
                                    </p:set>
                                    <p:animEffect transition="in" filter="dissolve">
                                      <p:cBhvr>
                                        <p:cTn id="297" dur="500"/>
                                        <p:tgtEl>
                                          <p:spTgt spid="197"/>
                                        </p:tgtEl>
                                      </p:cBhvr>
                                    </p:animEffect>
                                  </p:childTnLst>
                                </p:cTn>
                              </p:par>
                              <p:par>
                                <p:cTn id="298" presetID="9" presetClass="entr" presetSubtype="0" fill="hold" grpId="0" nodeType="withEffect">
                                  <p:stCondLst>
                                    <p:cond delay="0"/>
                                  </p:stCondLst>
                                  <p:childTnLst>
                                    <p:set>
                                      <p:cBhvr>
                                        <p:cTn id="299" dur="1" fill="hold">
                                          <p:stCondLst>
                                            <p:cond delay="0"/>
                                          </p:stCondLst>
                                        </p:cTn>
                                        <p:tgtEl>
                                          <p:spTgt spid="198"/>
                                        </p:tgtEl>
                                        <p:attrNameLst>
                                          <p:attrName>style.visibility</p:attrName>
                                        </p:attrNameLst>
                                      </p:cBhvr>
                                      <p:to>
                                        <p:strVal val="visible"/>
                                      </p:to>
                                    </p:set>
                                    <p:animEffect transition="in" filter="dissolve">
                                      <p:cBhvr>
                                        <p:cTn id="300" dur="500"/>
                                        <p:tgtEl>
                                          <p:spTgt spid="198"/>
                                        </p:tgtEl>
                                      </p:cBhvr>
                                    </p:animEffect>
                                  </p:childTnLst>
                                </p:cTn>
                              </p:par>
                              <p:par>
                                <p:cTn id="301" presetID="9" presetClass="entr" presetSubtype="0" fill="hold" grpId="0" nodeType="withEffect">
                                  <p:stCondLst>
                                    <p:cond delay="0"/>
                                  </p:stCondLst>
                                  <p:childTnLst>
                                    <p:set>
                                      <p:cBhvr>
                                        <p:cTn id="302" dur="1" fill="hold">
                                          <p:stCondLst>
                                            <p:cond delay="0"/>
                                          </p:stCondLst>
                                        </p:cTn>
                                        <p:tgtEl>
                                          <p:spTgt spid="199"/>
                                        </p:tgtEl>
                                        <p:attrNameLst>
                                          <p:attrName>style.visibility</p:attrName>
                                        </p:attrNameLst>
                                      </p:cBhvr>
                                      <p:to>
                                        <p:strVal val="visible"/>
                                      </p:to>
                                    </p:set>
                                    <p:animEffect transition="in" filter="dissolve">
                                      <p:cBhvr>
                                        <p:cTn id="303" dur="500"/>
                                        <p:tgtEl>
                                          <p:spTgt spid="199"/>
                                        </p:tgtEl>
                                      </p:cBhvr>
                                    </p:animEffect>
                                  </p:childTnLst>
                                </p:cTn>
                              </p:par>
                              <p:par>
                                <p:cTn id="304" presetID="9" presetClass="entr" presetSubtype="0" fill="hold" grpId="0" nodeType="withEffect">
                                  <p:stCondLst>
                                    <p:cond delay="0"/>
                                  </p:stCondLst>
                                  <p:childTnLst>
                                    <p:set>
                                      <p:cBhvr>
                                        <p:cTn id="305" dur="1" fill="hold">
                                          <p:stCondLst>
                                            <p:cond delay="0"/>
                                          </p:stCondLst>
                                        </p:cTn>
                                        <p:tgtEl>
                                          <p:spTgt spid="200"/>
                                        </p:tgtEl>
                                        <p:attrNameLst>
                                          <p:attrName>style.visibility</p:attrName>
                                        </p:attrNameLst>
                                      </p:cBhvr>
                                      <p:to>
                                        <p:strVal val="visible"/>
                                      </p:to>
                                    </p:set>
                                    <p:animEffect transition="in" filter="dissolve">
                                      <p:cBhvr>
                                        <p:cTn id="306" dur="500"/>
                                        <p:tgtEl>
                                          <p:spTgt spid="200"/>
                                        </p:tgtEl>
                                      </p:cBhvr>
                                    </p:animEffect>
                                  </p:childTnLst>
                                </p:cTn>
                              </p:par>
                              <p:par>
                                <p:cTn id="307" presetID="9" presetClass="entr" presetSubtype="0" fill="hold" grpId="0" nodeType="withEffect">
                                  <p:stCondLst>
                                    <p:cond delay="0"/>
                                  </p:stCondLst>
                                  <p:childTnLst>
                                    <p:set>
                                      <p:cBhvr>
                                        <p:cTn id="308" dur="1" fill="hold">
                                          <p:stCondLst>
                                            <p:cond delay="0"/>
                                          </p:stCondLst>
                                        </p:cTn>
                                        <p:tgtEl>
                                          <p:spTgt spid="201"/>
                                        </p:tgtEl>
                                        <p:attrNameLst>
                                          <p:attrName>style.visibility</p:attrName>
                                        </p:attrNameLst>
                                      </p:cBhvr>
                                      <p:to>
                                        <p:strVal val="visible"/>
                                      </p:to>
                                    </p:set>
                                    <p:animEffect transition="in" filter="dissolve">
                                      <p:cBhvr>
                                        <p:cTn id="309" dur="500"/>
                                        <p:tgtEl>
                                          <p:spTgt spid="201"/>
                                        </p:tgtEl>
                                      </p:cBhvr>
                                    </p:animEffect>
                                  </p:childTnLst>
                                </p:cTn>
                              </p:par>
                              <p:par>
                                <p:cTn id="310" presetID="9" presetClass="entr" presetSubtype="0" fill="hold" grpId="0" nodeType="withEffect">
                                  <p:stCondLst>
                                    <p:cond delay="0"/>
                                  </p:stCondLst>
                                  <p:childTnLst>
                                    <p:set>
                                      <p:cBhvr>
                                        <p:cTn id="311" dur="1" fill="hold">
                                          <p:stCondLst>
                                            <p:cond delay="0"/>
                                          </p:stCondLst>
                                        </p:cTn>
                                        <p:tgtEl>
                                          <p:spTgt spid="225"/>
                                        </p:tgtEl>
                                        <p:attrNameLst>
                                          <p:attrName>style.visibility</p:attrName>
                                        </p:attrNameLst>
                                      </p:cBhvr>
                                      <p:to>
                                        <p:strVal val="visible"/>
                                      </p:to>
                                    </p:set>
                                    <p:animEffect transition="in" filter="dissolve">
                                      <p:cBhvr>
                                        <p:cTn id="312" dur="500"/>
                                        <p:tgtEl>
                                          <p:spTgt spid="225"/>
                                        </p:tgtEl>
                                      </p:cBhvr>
                                    </p:animEffect>
                                  </p:childTnLst>
                                </p:cTn>
                              </p:par>
                              <p:par>
                                <p:cTn id="313" presetID="9" presetClass="entr" presetSubtype="0" fill="hold" grpId="0" nodeType="withEffect">
                                  <p:stCondLst>
                                    <p:cond delay="0"/>
                                  </p:stCondLst>
                                  <p:childTnLst>
                                    <p:set>
                                      <p:cBhvr>
                                        <p:cTn id="314" dur="1" fill="hold">
                                          <p:stCondLst>
                                            <p:cond delay="0"/>
                                          </p:stCondLst>
                                        </p:cTn>
                                        <p:tgtEl>
                                          <p:spTgt spid="226"/>
                                        </p:tgtEl>
                                        <p:attrNameLst>
                                          <p:attrName>style.visibility</p:attrName>
                                        </p:attrNameLst>
                                      </p:cBhvr>
                                      <p:to>
                                        <p:strVal val="visible"/>
                                      </p:to>
                                    </p:set>
                                    <p:animEffect transition="in" filter="dissolve">
                                      <p:cBhvr>
                                        <p:cTn id="315" dur="500"/>
                                        <p:tgtEl>
                                          <p:spTgt spid="226"/>
                                        </p:tgtEl>
                                      </p:cBhvr>
                                    </p:animEffect>
                                  </p:childTnLst>
                                </p:cTn>
                              </p:par>
                              <p:par>
                                <p:cTn id="316" presetID="9" presetClass="entr" presetSubtype="0" fill="hold" grpId="0" nodeType="withEffect">
                                  <p:stCondLst>
                                    <p:cond delay="0"/>
                                  </p:stCondLst>
                                  <p:childTnLst>
                                    <p:set>
                                      <p:cBhvr>
                                        <p:cTn id="317" dur="1" fill="hold">
                                          <p:stCondLst>
                                            <p:cond delay="0"/>
                                          </p:stCondLst>
                                        </p:cTn>
                                        <p:tgtEl>
                                          <p:spTgt spid="227"/>
                                        </p:tgtEl>
                                        <p:attrNameLst>
                                          <p:attrName>style.visibility</p:attrName>
                                        </p:attrNameLst>
                                      </p:cBhvr>
                                      <p:to>
                                        <p:strVal val="visible"/>
                                      </p:to>
                                    </p:set>
                                    <p:animEffect transition="in" filter="dissolve">
                                      <p:cBhvr>
                                        <p:cTn id="318" dur="500"/>
                                        <p:tgtEl>
                                          <p:spTgt spid="227"/>
                                        </p:tgtEl>
                                      </p:cBhvr>
                                    </p:animEffect>
                                  </p:childTnLst>
                                </p:cTn>
                              </p:par>
                              <p:par>
                                <p:cTn id="319" presetID="9" presetClass="entr" presetSubtype="0" fill="hold" grpId="0" nodeType="withEffect">
                                  <p:stCondLst>
                                    <p:cond delay="0"/>
                                  </p:stCondLst>
                                  <p:childTnLst>
                                    <p:set>
                                      <p:cBhvr>
                                        <p:cTn id="320" dur="1" fill="hold">
                                          <p:stCondLst>
                                            <p:cond delay="0"/>
                                          </p:stCondLst>
                                        </p:cTn>
                                        <p:tgtEl>
                                          <p:spTgt spid="228"/>
                                        </p:tgtEl>
                                        <p:attrNameLst>
                                          <p:attrName>style.visibility</p:attrName>
                                        </p:attrNameLst>
                                      </p:cBhvr>
                                      <p:to>
                                        <p:strVal val="visible"/>
                                      </p:to>
                                    </p:set>
                                    <p:animEffect transition="in" filter="dissolve">
                                      <p:cBhvr>
                                        <p:cTn id="321" dur="500"/>
                                        <p:tgtEl>
                                          <p:spTgt spid="228"/>
                                        </p:tgtEl>
                                      </p:cBhvr>
                                    </p:animEffect>
                                  </p:childTnLst>
                                </p:cTn>
                              </p:par>
                              <p:par>
                                <p:cTn id="322" presetID="9" presetClass="entr" presetSubtype="0" fill="hold" grpId="0" nodeType="withEffect">
                                  <p:stCondLst>
                                    <p:cond delay="0"/>
                                  </p:stCondLst>
                                  <p:childTnLst>
                                    <p:set>
                                      <p:cBhvr>
                                        <p:cTn id="323" dur="1" fill="hold">
                                          <p:stCondLst>
                                            <p:cond delay="0"/>
                                          </p:stCondLst>
                                        </p:cTn>
                                        <p:tgtEl>
                                          <p:spTgt spid="229"/>
                                        </p:tgtEl>
                                        <p:attrNameLst>
                                          <p:attrName>style.visibility</p:attrName>
                                        </p:attrNameLst>
                                      </p:cBhvr>
                                      <p:to>
                                        <p:strVal val="visible"/>
                                      </p:to>
                                    </p:set>
                                    <p:animEffect transition="in" filter="dissolve">
                                      <p:cBhvr>
                                        <p:cTn id="324" dur="500"/>
                                        <p:tgtEl>
                                          <p:spTgt spid="229"/>
                                        </p:tgtEl>
                                      </p:cBhvr>
                                    </p:animEffect>
                                  </p:childTnLst>
                                </p:cTn>
                              </p:par>
                            </p:childTnLst>
                          </p:cTn>
                        </p:par>
                      </p:childTnLst>
                    </p:cTn>
                  </p:par>
                  <p:par>
                    <p:cTn id="325" fill="hold">
                      <p:stCondLst>
                        <p:cond delay="indefinite"/>
                      </p:stCondLst>
                      <p:childTnLst>
                        <p:par>
                          <p:cTn id="326" fill="hold">
                            <p:stCondLst>
                              <p:cond delay="0"/>
                            </p:stCondLst>
                            <p:childTnLst>
                              <p:par>
                                <p:cTn id="327" presetID="9" presetClass="entr" presetSubtype="0" fill="hold" grpId="0" nodeType="clickEffect">
                                  <p:stCondLst>
                                    <p:cond delay="0"/>
                                  </p:stCondLst>
                                  <p:childTnLst>
                                    <p:set>
                                      <p:cBhvr>
                                        <p:cTn id="328" dur="1" fill="hold">
                                          <p:stCondLst>
                                            <p:cond delay="0"/>
                                          </p:stCondLst>
                                        </p:cTn>
                                        <p:tgtEl>
                                          <p:spTgt spid="180"/>
                                        </p:tgtEl>
                                        <p:attrNameLst>
                                          <p:attrName>style.visibility</p:attrName>
                                        </p:attrNameLst>
                                      </p:cBhvr>
                                      <p:to>
                                        <p:strVal val="visible"/>
                                      </p:to>
                                    </p:set>
                                    <p:animEffect transition="in" filter="dissolve">
                                      <p:cBhvr>
                                        <p:cTn id="329" dur="500"/>
                                        <p:tgtEl>
                                          <p:spTgt spid="180"/>
                                        </p:tgtEl>
                                      </p:cBhvr>
                                    </p:animEffect>
                                  </p:childTnLst>
                                </p:cTn>
                              </p:par>
                              <p:par>
                                <p:cTn id="330" presetID="9" presetClass="entr" presetSubtype="0" fill="hold" grpId="0" nodeType="withEffect">
                                  <p:stCondLst>
                                    <p:cond delay="0"/>
                                  </p:stCondLst>
                                  <p:childTnLst>
                                    <p:set>
                                      <p:cBhvr>
                                        <p:cTn id="331" dur="1" fill="hold">
                                          <p:stCondLst>
                                            <p:cond delay="0"/>
                                          </p:stCondLst>
                                        </p:cTn>
                                        <p:tgtEl>
                                          <p:spTgt spid="181"/>
                                        </p:tgtEl>
                                        <p:attrNameLst>
                                          <p:attrName>style.visibility</p:attrName>
                                        </p:attrNameLst>
                                      </p:cBhvr>
                                      <p:to>
                                        <p:strVal val="visible"/>
                                      </p:to>
                                    </p:set>
                                    <p:animEffect transition="in" filter="dissolve">
                                      <p:cBhvr>
                                        <p:cTn id="332" dur="500"/>
                                        <p:tgtEl>
                                          <p:spTgt spid="181"/>
                                        </p:tgtEl>
                                      </p:cBhvr>
                                    </p:animEffect>
                                  </p:childTnLst>
                                </p:cTn>
                              </p:par>
                              <p:par>
                                <p:cTn id="333" presetID="9" presetClass="entr" presetSubtype="0" fill="hold" grpId="0" nodeType="withEffect">
                                  <p:stCondLst>
                                    <p:cond delay="0"/>
                                  </p:stCondLst>
                                  <p:childTnLst>
                                    <p:set>
                                      <p:cBhvr>
                                        <p:cTn id="334" dur="1" fill="hold">
                                          <p:stCondLst>
                                            <p:cond delay="0"/>
                                          </p:stCondLst>
                                        </p:cTn>
                                        <p:tgtEl>
                                          <p:spTgt spid="182"/>
                                        </p:tgtEl>
                                        <p:attrNameLst>
                                          <p:attrName>style.visibility</p:attrName>
                                        </p:attrNameLst>
                                      </p:cBhvr>
                                      <p:to>
                                        <p:strVal val="visible"/>
                                      </p:to>
                                    </p:set>
                                    <p:animEffect transition="in" filter="dissolve">
                                      <p:cBhvr>
                                        <p:cTn id="335" dur="500"/>
                                        <p:tgtEl>
                                          <p:spTgt spid="182"/>
                                        </p:tgtEl>
                                      </p:cBhvr>
                                    </p:animEffect>
                                  </p:childTnLst>
                                </p:cTn>
                              </p:par>
                              <p:par>
                                <p:cTn id="336" presetID="9" presetClass="entr" presetSubtype="0" fill="hold" grpId="0" nodeType="withEffect">
                                  <p:stCondLst>
                                    <p:cond delay="0"/>
                                  </p:stCondLst>
                                  <p:childTnLst>
                                    <p:set>
                                      <p:cBhvr>
                                        <p:cTn id="337" dur="1" fill="hold">
                                          <p:stCondLst>
                                            <p:cond delay="0"/>
                                          </p:stCondLst>
                                        </p:cTn>
                                        <p:tgtEl>
                                          <p:spTgt spid="183"/>
                                        </p:tgtEl>
                                        <p:attrNameLst>
                                          <p:attrName>style.visibility</p:attrName>
                                        </p:attrNameLst>
                                      </p:cBhvr>
                                      <p:to>
                                        <p:strVal val="visible"/>
                                      </p:to>
                                    </p:set>
                                    <p:animEffect transition="in" filter="dissolve">
                                      <p:cBhvr>
                                        <p:cTn id="338" dur="500"/>
                                        <p:tgtEl>
                                          <p:spTgt spid="183"/>
                                        </p:tgtEl>
                                      </p:cBhvr>
                                    </p:animEffect>
                                  </p:childTnLst>
                                </p:cTn>
                              </p:par>
                              <p:par>
                                <p:cTn id="339" presetID="9" presetClass="entr" presetSubtype="0" fill="hold" grpId="0" nodeType="withEffect">
                                  <p:stCondLst>
                                    <p:cond delay="0"/>
                                  </p:stCondLst>
                                  <p:childTnLst>
                                    <p:set>
                                      <p:cBhvr>
                                        <p:cTn id="340" dur="1" fill="hold">
                                          <p:stCondLst>
                                            <p:cond delay="0"/>
                                          </p:stCondLst>
                                        </p:cTn>
                                        <p:tgtEl>
                                          <p:spTgt spid="184"/>
                                        </p:tgtEl>
                                        <p:attrNameLst>
                                          <p:attrName>style.visibility</p:attrName>
                                        </p:attrNameLst>
                                      </p:cBhvr>
                                      <p:to>
                                        <p:strVal val="visible"/>
                                      </p:to>
                                    </p:set>
                                    <p:animEffect transition="in" filter="dissolve">
                                      <p:cBhvr>
                                        <p:cTn id="341" dur="500"/>
                                        <p:tgtEl>
                                          <p:spTgt spid="184"/>
                                        </p:tgtEl>
                                      </p:cBhvr>
                                    </p:animEffect>
                                  </p:childTnLst>
                                </p:cTn>
                              </p:par>
                              <p:par>
                                <p:cTn id="342" presetID="9" presetClass="entr" presetSubtype="0" fill="hold" grpId="0" nodeType="withEffect">
                                  <p:stCondLst>
                                    <p:cond delay="0"/>
                                  </p:stCondLst>
                                  <p:childTnLst>
                                    <p:set>
                                      <p:cBhvr>
                                        <p:cTn id="343" dur="1" fill="hold">
                                          <p:stCondLst>
                                            <p:cond delay="0"/>
                                          </p:stCondLst>
                                        </p:cTn>
                                        <p:tgtEl>
                                          <p:spTgt spid="186"/>
                                        </p:tgtEl>
                                        <p:attrNameLst>
                                          <p:attrName>style.visibility</p:attrName>
                                        </p:attrNameLst>
                                      </p:cBhvr>
                                      <p:to>
                                        <p:strVal val="visible"/>
                                      </p:to>
                                    </p:set>
                                    <p:animEffect transition="in" filter="dissolve">
                                      <p:cBhvr>
                                        <p:cTn id="344" dur="500"/>
                                        <p:tgtEl>
                                          <p:spTgt spid="186"/>
                                        </p:tgtEl>
                                      </p:cBhvr>
                                    </p:animEffect>
                                  </p:childTnLst>
                                </p:cTn>
                              </p:par>
                              <p:par>
                                <p:cTn id="345" presetID="9" presetClass="entr" presetSubtype="0" fill="hold" grpId="0" nodeType="withEffect">
                                  <p:stCondLst>
                                    <p:cond delay="0"/>
                                  </p:stCondLst>
                                  <p:childTnLst>
                                    <p:set>
                                      <p:cBhvr>
                                        <p:cTn id="346" dur="1" fill="hold">
                                          <p:stCondLst>
                                            <p:cond delay="0"/>
                                          </p:stCondLst>
                                        </p:cTn>
                                        <p:tgtEl>
                                          <p:spTgt spid="223"/>
                                        </p:tgtEl>
                                        <p:attrNameLst>
                                          <p:attrName>style.visibility</p:attrName>
                                        </p:attrNameLst>
                                      </p:cBhvr>
                                      <p:to>
                                        <p:strVal val="visible"/>
                                      </p:to>
                                    </p:set>
                                    <p:animEffect transition="in" filter="dissolve">
                                      <p:cBhvr>
                                        <p:cTn id="347" dur="500"/>
                                        <p:tgtEl>
                                          <p:spTgt spid="223"/>
                                        </p:tgtEl>
                                      </p:cBhvr>
                                    </p:animEffect>
                                  </p:childTnLst>
                                </p:cTn>
                              </p:par>
                              <p:par>
                                <p:cTn id="348" presetID="9" presetClass="entr" presetSubtype="0" fill="hold" grpId="0" nodeType="withEffect">
                                  <p:stCondLst>
                                    <p:cond delay="0"/>
                                  </p:stCondLst>
                                  <p:childTnLst>
                                    <p:set>
                                      <p:cBhvr>
                                        <p:cTn id="349" dur="1" fill="hold">
                                          <p:stCondLst>
                                            <p:cond delay="0"/>
                                          </p:stCondLst>
                                        </p:cTn>
                                        <p:tgtEl>
                                          <p:spTgt spid="224"/>
                                        </p:tgtEl>
                                        <p:attrNameLst>
                                          <p:attrName>style.visibility</p:attrName>
                                        </p:attrNameLst>
                                      </p:cBhvr>
                                      <p:to>
                                        <p:strVal val="visible"/>
                                      </p:to>
                                    </p:set>
                                    <p:animEffect transition="in" filter="dissolve">
                                      <p:cBhvr>
                                        <p:cTn id="350"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180" grpId="0" animBg="1"/>
      <p:bldP spid="181" grpId="0" animBg="1"/>
      <p:bldP spid="182" grpId="0" animBg="1"/>
      <p:bldP spid="183" grpId="0" animBg="1"/>
      <p:bldP spid="184"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9599" y="2028617"/>
            <a:ext cx="9612803" cy="2800767"/>
          </a:xfrm>
          <a:prstGeom prst="rect">
            <a:avLst/>
          </a:prstGeom>
          <a:noFill/>
        </p:spPr>
        <p:txBody>
          <a:bodyPr wrap="square" rtlCol="0">
            <a:spAutoFit/>
          </a:bodyPr>
          <a:lstStyle/>
          <a:p>
            <a:pPr marL="742950" indent="-742950">
              <a:buFont typeface="+mj-lt"/>
              <a:buAutoNum type="arabicParenR" startAt="2"/>
            </a:pPr>
            <a:r>
              <a:rPr lang="en-US" sz="4400" dirty="0">
                <a:latin typeface="MS Reference Sans Serif" charset="0"/>
                <a:ea typeface="MS Reference Sans Serif" charset="0"/>
                <a:cs typeface="MS Reference Sans Serif" charset="0"/>
              </a:rPr>
              <a:t>Are these features more extreme for participants who feel more vulnerable to pathogen threats?</a:t>
            </a:r>
          </a:p>
        </p:txBody>
      </p:sp>
    </p:spTree>
    <p:extLst>
      <p:ext uri="{BB962C8B-B14F-4D97-AF65-F5344CB8AC3E}">
        <p14:creationId xmlns:p14="http://schemas.microsoft.com/office/powerpoint/2010/main" val="5557094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sp>
        <p:nvSpPr>
          <p:cNvPr id="9" name="Rectangle 8"/>
          <p:cNvSpPr/>
          <p:nvPr/>
        </p:nvSpPr>
        <p:spPr>
          <a:xfrm>
            <a:off x="4946458" y="307626"/>
            <a:ext cx="3188279" cy="369332"/>
          </a:xfrm>
          <a:prstGeom prst="rect">
            <a:avLst/>
          </a:prstGeom>
        </p:spPr>
        <p:txBody>
          <a:bodyPr wrap="square">
            <a:spAutoFit/>
          </a:bodyPr>
          <a:lstStyle/>
          <a:p>
            <a:r>
              <a:rPr lang="en-US" b="1" dirty="0" smtClean="0">
                <a:solidFill>
                  <a:srgbClr val="FFFF00"/>
                </a:solidFill>
                <a:latin typeface="MS Reference Sans Serif" charset="0"/>
                <a:ea typeface="MS Reference Sans Serif" charset="0"/>
                <a:cs typeface="MS Reference Sans Serif" charset="0"/>
              </a:rPr>
              <a:t>Trait-level threat concern</a:t>
            </a:r>
            <a:endParaRPr lang="en-US" b="1" dirty="0">
              <a:solidFill>
                <a:srgbClr val="FFFF00"/>
              </a:solidFill>
              <a:latin typeface="MS Reference Sans Serif" charset="0"/>
              <a:ea typeface="MS Reference Sans Serif" charset="0"/>
              <a:cs typeface="MS Reference Sans Serif" charset="0"/>
            </a:endParaRPr>
          </a:p>
        </p:txBody>
      </p:sp>
      <p:sp>
        <p:nvSpPr>
          <p:cNvPr id="910" name="pl5"/>
          <p:cNvSpPr/>
          <p:nvPr/>
        </p:nvSpPr>
        <p:spPr>
          <a:xfrm>
            <a:off x="2917288"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11" name="pl6"/>
          <p:cNvSpPr/>
          <p:nvPr/>
        </p:nvSpPr>
        <p:spPr>
          <a:xfrm>
            <a:off x="3520644"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12" name="pl7"/>
          <p:cNvSpPr/>
          <p:nvPr/>
        </p:nvSpPr>
        <p:spPr>
          <a:xfrm>
            <a:off x="4123999"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13" name="pl8"/>
          <p:cNvSpPr/>
          <p:nvPr/>
        </p:nvSpPr>
        <p:spPr>
          <a:xfrm>
            <a:off x="4727355"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14" name="pl9"/>
          <p:cNvSpPr/>
          <p:nvPr/>
        </p:nvSpPr>
        <p:spPr>
          <a:xfrm>
            <a:off x="2494940" y="55647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15" name="pl10"/>
          <p:cNvSpPr/>
          <p:nvPr/>
        </p:nvSpPr>
        <p:spPr>
          <a:xfrm>
            <a:off x="2494940" y="52664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16" name="pl11"/>
          <p:cNvSpPr/>
          <p:nvPr/>
        </p:nvSpPr>
        <p:spPr>
          <a:xfrm>
            <a:off x="2494940" y="4968194"/>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17" name="pl12"/>
          <p:cNvSpPr/>
          <p:nvPr/>
        </p:nvSpPr>
        <p:spPr>
          <a:xfrm>
            <a:off x="2494940" y="4669893"/>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18" name="pl13"/>
          <p:cNvSpPr/>
          <p:nvPr/>
        </p:nvSpPr>
        <p:spPr>
          <a:xfrm>
            <a:off x="2494940" y="43715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19" name="pl14"/>
          <p:cNvSpPr/>
          <p:nvPr/>
        </p:nvSpPr>
        <p:spPr>
          <a:xfrm>
            <a:off x="2494940" y="40732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0" name="pl15"/>
          <p:cNvSpPr/>
          <p:nvPr/>
        </p:nvSpPr>
        <p:spPr>
          <a:xfrm>
            <a:off x="2494940" y="3774991"/>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1" name="pl16"/>
          <p:cNvSpPr/>
          <p:nvPr/>
        </p:nvSpPr>
        <p:spPr>
          <a:xfrm>
            <a:off x="2494940" y="34766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2" name="pl17"/>
          <p:cNvSpPr/>
          <p:nvPr/>
        </p:nvSpPr>
        <p:spPr>
          <a:xfrm>
            <a:off x="2494940" y="31783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3" name="pl18"/>
          <p:cNvSpPr/>
          <p:nvPr/>
        </p:nvSpPr>
        <p:spPr>
          <a:xfrm>
            <a:off x="2494940" y="2880089"/>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4" name="pl19"/>
          <p:cNvSpPr/>
          <p:nvPr/>
        </p:nvSpPr>
        <p:spPr>
          <a:xfrm>
            <a:off x="2494940" y="25817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5" name="pl20"/>
          <p:cNvSpPr/>
          <p:nvPr/>
        </p:nvSpPr>
        <p:spPr>
          <a:xfrm>
            <a:off x="2494940" y="22834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6" name="pl21"/>
          <p:cNvSpPr/>
          <p:nvPr/>
        </p:nvSpPr>
        <p:spPr>
          <a:xfrm>
            <a:off x="2494940" y="1985187"/>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7" name="pl22"/>
          <p:cNvSpPr/>
          <p:nvPr/>
        </p:nvSpPr>
        <p:spPr>
          <a:xfrm>
            <a:off x="2494940" y="1686886"/>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928" name="pl23"/>
          <p:cNvSpPr/>
          <p:nvPr/>
        </p:nvSpPr>
        <p:spPr>
          <a:xfrm>
            <a:off x="2615611"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29" name="pl24"/>
          <p:cNvSpPr/>
          <p:nvPr/>
        </p:nvSpPr>
        <p:spPr>
          <a:xfrm>
            <a:off x="3218966"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30" name="pl25"/>
          <p:cNvSpPr/>
          <p:nvPr/>
        </p:nvSpPr>
        <p:spPr>
          <a:xfrm>
            <a:off x="3822322"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31" name="pl26"/>
          <p:cNvSpPr/>
          <p:nvPr/>
        </p:nvSpPr>
        <p:spPr>
          <a:xfrm>
            <a:off x="4425677"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32" name="pl27"/>
          <p:cNvSpPr/>
          <p:nvPr/>
        </p:nvSpPr>
        <p:spPr>
          <a:xfrm>
            <a:off x="5029033"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933" name="pl28"/>
          <p:cNvSpPr/>
          <p:nvPr/>
        </p:nvSpPr>
        <p:spPr>
          <a:xfrm>
            <a:off x="3822322" y="1507906"/>
            <a:ext cx="0" cy="4235869"/>
          </a:xfrm>
          <a:custGeom>
            <a:avLst/>
            <a:gdLst/>
            <a:ahLst/>
            <a:cxnLst/>
            <a:rect l="0" t="0" r="0" b="0"/>
            <a:pathLst>
              <a:path h="4235869">
                <a:moveTo>
                  <a:pt x="0" y="4235869"/>
                </a:moveTo>
                <a:lnTo>
                  <a:pt x="0" y="0"/>
                </a:lnTo>
                <a:lnTo>
                  <a:pt x="0" y="0"/>
                </a:lnTo>
              </a:path>
            </a:pathLst>
          </a:custGeom>
          <a:ln w="27101" cap="flat">
            <a:solidFill>
              <a:srgbClr val="FFFF00">
                <a:alpha val="100000"/>
              </a:srgbClr>
            </a:solidFill>
            <a:prstDash val="dash"/>
            <a:round/>
          </a:ln>
        </p:spPr>
        <p:txBody>
          <a:bodyPr/>
          <a:lstStyle/>
          <a:p>
            <a:endParaRPr/>
          </a:p>
        </p:txBody>
      </p:sp>
      <p:sp>
        <p:nvSpPr>
          <p:cNvPr id="934" name="pl29"/>
          <p:cNvSpPr/>
          <p:nvPr/>
        </p:nvSpPr>
        <p:spPr>
          <a:xfrm>
            <a:off x="3988381"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35" name="pl30"/>
          <p:cNvSpPr/>
          <p:nvPr/>
        </p:nvSpPr>
        <p:spPr>
          <a:xfrm>
            <a:off x="3393382" y="5564795"/>
            <a:ext cx="594999" cy="0"/>
          </a:xfrm>
          <a:custGeom>
            <a:avLst/>
            <a:gdLst/>
            <a:ahLst/>
            <a:cxnLst/>
            <a:rect l="0" t="0" r="0" b="0"/>
            <a:pathLst>
              <a:path w="594999">
                <a:moveTo>
                  <a:pt x="594999" y="0"/>
                </a:moveTo>
                <a:lnTo>
                  <a:pt x="0" y="0"/>
                </a:lnTo>
              </a:path>
            </a:pathLst>
          </a:custGeom>
          <a:ln w="20325" cap="flat">
            <a:solidFill>
              <a:srgbClr val="FFFFFF">
                <a:alpha val="100000"/>
              </a:srgbClr>
            </a:solidFill>
            <a:prstDash val="solid"/>
            <a:round/>
          </a:ln>
        </p:spPr>
        <p:txBody>
          <a:bodyPr/>
          <a:lstStyle/>
          <a:p>
            <a:endParaRPr/>
          </a:p>
        </p:txBody>
      </p:sp>
      <p:sp>
        <p:nvSpPr>
          <p:cNvPr id="936" name="pl31"/>
          <p:cNvSpPr/>
          <p:nvPr/>
        </p:nvSpPr>
        <p:spPr>
          <a:xfrm>
            <a:off x="3393382"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37" name="pl32"/>
          <p:cNvSpPr/>
          <p:nvPr/>
        </p:nvSpPr>
        <p:spPr>
          <a:xfrm>
            <a:off x="4185696"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38" name="pl33"/>
          <p:cNvSpPr/>
          <p:nvPr/>
        </p:nvSpPr>
        <p:spPr>
          <a:xfrm>
            <a:off x="3590863" y="5266495"/>
            <a:ext cx="594833" cy="0"/>
          </a:xfrm>
          <a:custGeom>
            <a:avLst/>
            <a:gdLst/>
            <a:ahLst/>
            <a:cxnLst/>
            <a:rect l="0" t="0" r="0" b="0"/>
            <a:pathLst>
              <a:path w="594833">
                <a:moveTo>
                  <a:pt x="594833" y="0"/>
                </a:moveTo>
                <a:lnTo>
                  <a:pt x="0" y="0"/>
                </a:lnTo>
              </a:path>
            </a:pathLst>
          </a:custGeom>
          <a:ln w="20325" cap="flat">
            <a:solidFill>
              <a:srgbClr val="FFFFFF">
                <a:alpha val="100000"/>
              </a:srgbClr>
            </a:solidFill>
            <a:prstDash val="solid"/>
            <a:round/>
          </a:ln>
        </p:spPr>
        <p:txBody>
          <a:bodyPr/>
          <a:lstStyle/>
          <a:p>
            <a:endParaRPr/>
          </a:p>
        </p:txBody>
      </p:sp>
      <p:sp>
        <p:nvSpPr>
          <p:cNvPr id="939" name="pl34"/>
          <p:cNvSpPr/>
          <p:nvPr/>
        </p:nvSpPr>
        <p:spPr>
          <a:xfrm>
            <a:off x="3590863"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0" name="pl35"/>
          <p:cNvSpPr/>
          <p:nvPr/>
        </p:nvSpPr>
        <p:spPr>
          <a:xfrm>
            <a:off x="4143988"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1" name="pl36"/>
          <p:cNvSpPr/>
          <p:nvPr/>
        </p:nvSpPr>
        <p:spPr>
          <a:xfrm>
            <a:off x="3549203" y="4968194"/>
            <a:ext cx="594785" cy="0"/>
          </a:xfrm>
          <a:custGeom>
            <a:avLst/>
            <a:gdLst/>
            <a:ahLst/>
            <a:cxnLst/>
            <a:rect l="0" t="0" r="0" b="0"/>
            <a:pathLst>
              <a:path w="594785">
                <a:moveTo>
                  <a:pt x="594785" y="0"/>
                </a:moveTo>
                <a:lnTo>
                  <a:pt x="0" y="0"/>
                </a:lnTo>
              </a:path>
            </a:pathLst>
          </a:custGeom>
          <a:ln w="20325" cap="flat">
            <a:solidFill>
              <a:srgbClr val="FFFFFF">
                <a:alpha val="100000"/>
              </a:srgbClr>
            </a:solidFill>
            <a:prstDash val="solid"/>
            <a:round/>
          </a:ln>
        </p:spPr>
        <p:txBody>
          <a:bodyPr/>
          <a:lstStyle/>
          <a:p>
            <a:endParaRPr/>
          </a:p>
        </p:txBody>
      </p:sp>
      <p:sp>
        <p:nvSpPr>
          <p:cNvPr id="942" name="pl37"/>
          <p:cNvSpPr/>
          <p:nvPr/>
        </p:nvSpPr>
        <p:spPr>
          <a:xfrm>
            <a:off x="3549203"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3" name="pl38"/>
          <p:cNvSpPr/>
          <p:nvPr/>
        </p:nvSpPr>
        <p:spPr>
          <a:xfrm>
            <a:off x="3860082"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4" name="pl39"/>
          <p:cNvSpPr/>
          <p:nvPr/>
        </p:nvSpPr>
        <p:spPr>
          <a:xfrm>
            <a:off x="3264436" y="4669893"/>
            <a:ext cx="595645" cy="0"/>
          </a:xfrm>
          <a:custGeom>
            <a:avLst/>
            <a:gdLst/>
            <a:ahLst/>
            <a:cxnLst/>
            <a:rect l="0" t="0" r="0" b="0"/>
            <a:pathLst>
              <a:path w="595645">
                <a:moveTo>
                  <a:pt x="595645" y="0"/>
                </a:moveTo>
                <a:lnTo>
                  <a:pt x="0" y="0"/>
                </a:lnTo>
              </a:path>
            </a:pathLst>
          </a:custGeom>
          <a:ln w="20325" cap="flat">
            <a:solidFill>
              <a:srgbClr val="FFFFFF">
                <a:alpha val="100000"/>
              </a:srgbClr>
            </a:solidFill>
            <a:prstDash val="solid"/>
            <a:round/>
          </a:ln>
        </p:spPr>
        <p:txBody>
          <a:bodyPr/>
          <a:lstStyle/>
          <a:p>
            <a:endParaRPr/>
          </a:p>
        </p:txBody>
      </p:sp>
      <p:sp>
        <p:nvSpPr>
          <p:cNvPr id="945" name="pl40"/>
          <p:cNvSpPr/>
          <p:nvPr/>
        </p:nvSpPr>
        <p:spPr>
          <a:xfrm>
            <a:off x="3264436"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6" name="pl41"/>
          <p:cNvSpPr/>
          <p:nvPr/>
        </p:nvSpPr>
        <p:spPr>
          <a:xfrm>
            <a:off x="4196822"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7" name="pl42"/>
          <p:cNvSpPr/>
          <p:nvPr/>
        </p:nvSpPr>
        <p:spPr>
          <a:xfrm>
            <a:off x="3601968" y="4371592"/>
            <a:ext cx="594853" cy="0"/>
          </a:xfrm>
          <a:custGeom>
            <a:avLst/>
            <a:gdLst/>
            <a:ahLst/>
            <a:cxnLst/>
            <a:rect l="0" t="0" r="0" b="0"/>
            <a:pathLst>
              <a:path w="594853">
                <a:moveTo>
                  <a:pt x="594853" y="0"/>
                </a:moveTo>
                <a:lnTo>
                  <a:pt x="0" y="0"/>
                </a:lnTo>
              </a:path>
            </a:pathLst>
          </a:custGeom>
          <a:ln w="20325" cap="flat">
            <a:solidFill>
              <a:srgbClr val="FFFFFF">
                <a:alpha val="100000"/>
              </a:srgbClr>
            </a:solidFill>
            <a:prstDash val="solid"/>
            <a:round/>
          </a:ln>
        </p:spPr>
        <p:txBody>
          <a:bodyPr/>
          <a:lstStyle/>
          <a:p>
            <a:endParaRPr/>
          </a:p>
        </p:txBody>
      </p:sp>
      <p:sp>
        <p:nvSpPr>
          <p:cNvPr id="948" name="pl43"/>
          <p:cNvSpPr/>
          <p:nvPr/>
        </p:nvSpPr>
        <p:spPr>
          <a:xfrm>
            <a:off x="3601968"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49" name="pl44"/>
          <p:cNvSpPr/>
          <p:nvPr/>
        </p:nvSpPr>
        <p:spPr>
          <a:xfrm>
            <a:off x="4420212"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0" name="pl45"/>
          <p:cNvSpPr/>
          <p:nvPr/>
        </p:nvSpPr>
        <p:spPr>
          <a:xfrm>
            <a:off x="3824281" y="4073292"/>
            <a:ext cx="595931" cy="0"/>
          </a:xfrm>
          <a:custGeom>
            <a:avLst/>
            <a:gdLst/>
            <a:ahLst/>
            <a:cxnLst/>
            <a:rect l="0" t="0" r="0" b="0"/>
            <a:pathLst>
              <a:path w="595931">
                <a:moveTo>
                  <a:pt x="595931" y="0"/>
                </a:moveTo>
                <a:lnTo>
                  <a:pt x="0" y="0"/>
                </a:lnTo>
              </a:path>
            </a:pathLst>
          </a:custGeom>
          <a:ln w="20325" cap="flat">
            <a:solidFill>
              <a:srgbClr val="FFFFFF">
                <a:alpha val="100000"/>
              </a:srgbClr>
            </a:solidFill>
            <a:prstDash val="solid"/>
            <a:round/>
          </a:ln>
        </p:spPr>
        <p:txBody>
          <a:bodyPr/>
          <a:lstStyle/>
          <a:p>
            <a:endParaRPr/>
          </a:p>
        </p:txBody>
      </p:sp>
      <p:sp>
        <p:nvSpPr>
          <p:cNvPr id="951" name="pl46"/>
          <p:cNvSpPr/>
          <p:nvPr/>
        </p:nvSpPr>
        <p:spPr>
          <a:xfrm>
            <a:off x="3824281"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2" name="pl47"/>
          <p:cNvSpPr/>
          <p:nvPr/>
        </p:nvSpPr>
        <p:spPr>
          <a:xfrm>
            <a:off x="4404494"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3" name="pl48"/>
          <p:cNvSpPr/>
          <p:nvPr/>
        </p:nvSpPr>
        <p:spPr>
          <a:xfrm>
            <a:off x="3808680" y="3774991"/>
            <a:ext cx="595814" cy="0"/>
          </a:xfrm>
          <a:custGeom>
            <a:avLst/>
            <a:gdLst/>
            <a:ahLst/>
            <a:cxnLst/>
            <a:rect l="0" t="0" r="0" b="0"/>
            <a:pathLst>
              <a:path w="595814">
                <a:moveTo>
                  <a:pt x="595814" y="0"/>
                </a:moveTo>
                <a:lnTo>
                  <a:pt x="0" y="0"/>
                </a:lnTo>
              </a:path>
            </a:pathLst>
          </a:custGeom>
          <a:ln w="20325" cap="flat">
            <a:solidFill>
              <a:srgbClr val="FFFFFF">
                <a:alpha val="100000"/>
              </a:srgbClr>
            </a:solidFill>
            <a:prstDash val="solid"/>
            <a:round/>
          </a:ln>
        </p:spPr>
        <p:txBody>
          <a:bodyPr/>
          <a:lstStyle/>
          <a:p>
            <a:endParaRPr/>
          </a:p>
        </p:txBody>
      </p:sp>
      <p:sp>
        <p:nvSpPr>
          <p:cNvPr id="954" name="pl49"/>
          <p:cNvSpPr/>
          <p:nvPr/>
        </p:nvSpPr>
        <p:spPr>
          <a:xfrm>
            <a:off x="3808680"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5" name="pl50"/>
          <p:cNvSpPr/>
          <p:nvPr/>
        </p:nvSpPr>
        <p:spPr>
          <a:xfrm>
            <a:off x="4084029"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6" name="pl51"/>
          <p:cNvSpPr/>
          <p:nvPr/>
        </p:nvSpPr>
        <p:spPr>
          <a:xfrm>
            <a:off x="3489235" y="3476690"/>
            <a:ext cx="594793" cy="0"/>
          </a:xfrm>
          <a:custGeom>
            <a:avLst/>
            <a:gdLst/>
            <a:ahLst/>
            <a:cxnLst/>
            <a:rect l="0" t="0" r="0" b="0"/>
            <a:pathLst>
              <a:path w="594793">
                <a:moveTo>
                  <a:pt x="594793" y="0"/>
                </a:moveTo>
                <a:lnTo>
                  <a:pt x="0" y="0"/>
                </a:lnTo>
              </a:path>
            </a:pathLst>
          </a:custGeom>
          <a:ln w="20325" cap="flat">
            <a:solidFill>
              <a:srgbClr val="FFFFFF">
                <a:alpha val="100000"/>
              </a:srgbClr>
            </a:solidFill>
            <a:prstDash val="solid"/>
            <a:round/>
          </a:ln>
        </p:spPr>
        <p:txBody>
          <a:bodyPr/>
          <a:lstStyle/>
          <a:p>
            <a:endParaRPr/>
          </a:p>
        </p:txBody>
      </p:sp>
      <p:sp>
        <p:nvSpPr>
          <p:cNvPr id="957" name="pl52"/>
          <p:cNvSpPr/>
          <p:nvPr/>
        </p:nvSpPr>
        <p:spPr>
          <a:xfrm>
            <a:off x="3489235"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8" name="pl53"/>
          <p:cNvSpPr/>
          <p:nvPr/>
        </p:nvSpPr>
        <p:spPr>
          <a:xfrm>
            <a:off x="4242344"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59" name="pl54"/>
          <p:cNvSpPr/>
          <p:nvPr/>
        </p:nvSpPr>
        <p:spPr>
          <a:xfrm>
            <a:off x="3647373" y="3178390"/>
            <a:ext cx="594970" cy="0"/>
          </a:xfrm>
          <a:custGeom>
            <a:avLst/>
            <a:gdLst/>
            <a:ahLst/>
            <a:cxnLst/>
            <a:rect l="0" t="0" r="0" b="0"/>
            <a:pathLst>
              <a:path w="594970">
                <a:moveTo>
                  <a:pt x="594970" y="0"/>
                </a:moveTo>
                <a:lnTo>
                  <a:pt x="0" y="0"/>
                </a:lnTo>
              </a:path>
            </a:pathLst>
          </a:custGeom>
          <a:ln w="20325" cap="flat">
            <a:solidFill>
              <a:srgbClr val="FFFFFF">
                <a:alpha val="100000"/>
              </a:srgbClr>
            </a:solidFill>
            <a:prstDash val="solid"/>
            <a:round/>
          </a:ln>
        </p:spPr>
        <p:txBody>
          <a:bodyPr/>
          <a:lstStyle/>
          <a:p>
            <a:endParaRPr/>
          </a:p>
        </p:txBody>
      </p:sp>
      <p:sp>
        <p:nvSpPr>
          <p:cNvPr id="960" name="pl55"/>
          <p:cNvSpPr/>
          <p:nvPr/>
        </p:nvSpPr>
        <p:spPr>
          <a:xfrm>
            <a:off x="3647373"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1" name="pl56"/>
          <p:cNvSpPr/>
          <p:nvPr/>
        </p:nvSpPr>
        <p:spPr>
          <a:xfrm>
            <a:off x="4293982"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2" name="pl57"/>
          <p:cNvSpPr/>
          <p:nvPr/>
        </p:nvSpPr>
        <p:spPr>
          <a:xfrm>
            <a:off x="3698815" y="2880089"/>
            <a:ext cx="595166" cy="0"/>
          </a:xfrm>
          <a:custGeom>
            <a:avLst/>
            <a:gdLst/>
            <a:ahLst/>
            <a:cxnLst/>
            <a:rect l="0" t="0" r="0" b="0"/>
            <a:pathLst>
              <a:path w="595166">
                <a:moveTo>
                  <a:pt x="595166" y="0"/>
                </a:moveTo>
                <a:lnTo>
                  <a:pt x="0" y="0"/>
                </a:lnTo>
              </a:path>
            </a:pathLst>
          </a:custGeom>
          <a:ln w="20325" cap="flat">
            <a:solidFill>
              <a:srgbClr val="FFFFFF">
                <a:alpha val="100000"/>
              </a:srgbClr>
            </a:solidFill>
            <a:prstDash val="solid"/>
            <a:round/>
          </a:ln>
        </p:spPr>
        <p:txBody>
          <a:bodyPr/>
          <a:lstStyle/>
          <a:p>
            <a:endParaRPr/>
          </a:p>
        </p:txBody>
      </p:sp>
      <p:sp>
        <p:nvSpPr>
          <p:cNvPr id="963" name="pl58"/>
          <p:cNvSpPr/>
          <p:nvPr/>
        </p:nvSpPr>
        <p:spPr>
          <a:xfrm>
            <a:off x="3698815"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4" name="pl59"/>
          <p:cNvSpPr/>
          <p:nvPr/>
        </p:nvSpPr>
        <p:spPr>
          <a:xfrm>
            <a:off x="3853158"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5" name="pl60"/>
          <p:cNvSpPr/>
          <p:nvPr/>
        </p:nvSpPr>
        <p:spPr>
          <a:xfrm>
            <a:off x="3257466" y="2581788"/>
            <a:ext cx="595692" cy="0"/>
          </a:xfrm>
          <a:custGeom>
            <a:avLst/>
            <a:gdLst/>
            <a:ahLst/>
            <a:cxnLst/>
            <a:rect l="0" t="0" r="0" b="0"/>
            <a:pathLst>
              <a:path w="595692">
                <a:moveTo>
                  <a:pt x="595692" y="0"/>
                </a:moveTo>
                <a:lnTo>
                  <a:pt x="0" y="0"/>
                </a:lnTo>
              </a:path>
            </a:pathLst>
          </a:custGeom>
          <a:ln w="20325" cap="flat">
            <a:solidFill>
              <a:srgbClr val="FFFFFF">
                <a:alpha val="100000"/>
              </a:srgbClr>
            </a:solidFill>
            <a:prstDash val="solid"/>
            <a:round/>
          </a:ln>
        </p:spPr>
        <p:txBody>
          <a:bodyPr/>
          <a:lstStyle/>
          <a:p>
            <a:endParaRPr/>
          </a:p>
        </p:txBody>
      </p:sp>
      <p:sp>
        <p:nvSpPr>
          <p:cNvPr id="966" name="pl61"/>
          <p:cNvSpPr/>
          <p:nvPr/>
        </p:nvSpPr>
        <p:spPr>
          <a:xfrm>
            <a:off x="3257466"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7" name="pl62"/>
          <p:cNvSpPr/>
          <p:nvPr/>
        </p:nvSpPr>
        <p:spPr>
          <a:xfrm>
            <a:off x="4069196"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68" name="pl63"/>
          <p:cNvSpPr/>
          <p:nvPr/>
        </p:nvSpPr>
        <p:spPr>
          <a:xfrm>
            <a:off x="3474386" y="2283488"/>
            <a:ext cx="594810" cy="0"/>
          </a:xfrm>
          <a:custGeom>
            <a:avLst/>
            <a:gdLst/>
            <a:ahLst/>
            <a:cxnLst/>
            <a:rect l="0" t="0" r="0" b="0"/>
            <a:pathLst>
              <a:path w="594810">
                <a:moveTo>
                  <a:pt x="594810" y="0"/>
                </a:moveTo>
                <a:lnTo>
                  <a:pt x="0" y="0"/>
                </a:lnTo>
              </a:path>
            </a:pathLst>
          </a:custGeom>
          <a:ln w="20325" cap="flat">
            <a:solidFill>
              <a:srgbClr val="FFFFFF">
                <a:alpha val="100000"/>
              </a:srgbClr>
            </a:solidFill>
            <a:prstDash val="solid"/>
            <a:round/>
          </a:ln>
        </p:spPr>
        <p:txBody>
          <a:bodyPr/>
          <a:lstStyle/>
          <a:p>
            <a:endParaRPr/>
          </a:p>
        </p:txBody>
      </p:sp>
      <p:sp>
        <p:nvSpPr>
          <p:cNvPr id="969" name="pl64"/>
          <p:cNvSpPr/>
          <p:nvPr/>
        </p:nvSpPr>
        <p:spPr>
          <a:xfrm>
            <a:off x="3474386"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70" name="pl65"/>
          <p:cNvSpPr/>
          <p:nvPr/>
        </p:nvSpPr>
        <p:spPr>
          <a:xfrm>
            <a:off x="4079057"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71" name="pl66"/>
          <p:cNvSpPr/>
          <p:nvPr/>
        </p:nvSpPr>
        <p:spPr>
          <a:xfrm>
            <a:off x="3484258" y="1985187"/>
            <a:ext cx="594798" cy="0"/>
          </a:xfrm>
          <a:custGeom>
            <a:avLst/>
            <a:gdLst/>
            <a:ahLst/>
            <a:cxnLst/>
            <a:rect l="0" t="0" r="0" b="0"/>
            <a:pathLst>
              <a:path w="594798">
                <a:moveTo>
                  <a:pt x="594798" y="0"/>
                </a:moveTo>
                <a:lnTo>
                  <a:pt x="0" y="0"/>
                </a:lnTo>
              </a:path>
            </a:pathLst>
          </a:custGeom>
          <a:ln w="20325" cap="flat">
            <a:solidFill>
              <a:srgbClr val="FFFFFF">
                <a:alpha val="100000"/>
              </a:srgbClr>
            </a:solidFill>
            <a:prstDash val="solid"/>
            <a:round/>
          </a:ln>
        </p:spPr>
        <p:txBody>
          <a:bodyPr/>
          <a:lstStyle/>
          <a:p>
            <a:endParaRPr/>
          </a:p>
        </p:txBody>
      </p:sp>
      <p:sp>
        <p:nvSpPr>
          <p:cNvPr id="972" name="pl67"/>
          <p:cNvSpPr/>
          <p:nvPr/>
        </p:nvSpPr>
        <p:spPr>
          <a:xfrm>
            <a:off x="3484258"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73" name="pl68"/>
          <p:cNvSpPr/>
          <p:nvPr/>
        </p:nvSpPr>
        <p:spPr>
          <a:xfrm>
            <a:off x="3891553"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74" name="pl69"/>
          <p:cNvSpPr/>
          <p:nvPr/>
        </p:nvSpPr>
        <p:spPr>
          <a:xfrm>
            <a:off x="3296106" y="1686886"/>
            <a:ext cx="595447" cy="0"/>
          </a:xfrm>
          <a:custGeom>
            <a:avLst/>
            <a:gdLst/>
            <a:ahLst/>
            <a:cxnLst/>
            <a:rect l="0" t="0" r="0" b="0"/>
            <a:pathLst>
              <a:path w="595447">
                <a:moveTo>
                  <a:pt x="595447" y="0"/>
                </a:moveTo>
                <a:lnTo>
                  <a:pt x="0" y="0"/>
                </a:lnTo>
              </a:path>
            </a:pathLst>
          </a:custGeom>
          <a:ln w="20325" cap="flat">
            <a:solidFill>
              <a:srgbClr val="FFFFFF">
                <a:alpha val="100000"/>
              </a:srgbClr>
            </a:solidFill>
            <a:prstDash val="solid"/>
            <a:round/>
          </a:ln>
        </p:spPr>
        <p:txBody>
          <a:bodyPr/>
          <a:lstStyle/>
          <a:p>
            <a:endParaRPr/>
          </a:p>
        </p:txBody>
      </p:sp>
      <p:sp>
        <p:nvSpPr>
          <p:cNvPr id="975" name="pl70"/>
          <p:cNvSpPr/>
          <p:nvPr/>
        </p:nvSpPr>
        <p:spPr>
          <a:xfrm>
            <a:off x="3296106"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989" name="pl84"/>
          <p:cNvSpPr/>
          <p:nvPr/>
        </p:nvSpPr>
        <p:spPr>
          <a:xfrm>
            <a:off x="3617594" y="4371592"/>
            <a:ext cx="593728" cy="0"/>
          </a:xfrm>
          <a:custGeom>
            <a:avLst/>
            <a:gdLst/>
            <a:ahLst/>
            <a:cxnLst/>
            <a:rect l="0" t="0" r="0" b="0"/>
            <a:pathLst>
              <a:path w="593728">
                <a:moveTo>
                  <a:pt x="593728" y="0"/>
                </a:moveTo>
                <a:lnTo>
                  <a:pt x="0" y="0"/>
                </a:lnTo>
              </a:path>
            </a:pathLst>
          </a:custGeom>
          <a:ln w="20325" cap="flat">
            <a:solidFill>
              <a:srgbClr val="FFFFFF">
                <a:alpha val="100000"/>
              </a:srgbClr>
            </a:solidFill>
            <a:prstDash val="solid"/>
            <a:round/>
          </a:ln>
        </p:spPr>
        <p:txBody>
          <a:bodyPr/>
          <a:lstStyle/>
          <a:p>
            <a:endParaRPr/>
          </a:p>
        </p:txBody>
      </p:sp>
      <p:sp>
        <p:nvSpPr>
          <p:cNvPr id="1005" name="pl100"/>
          <p:cNvSpPr/>
          <p:nvPr/>
        </p:nvSpPr>
        <p:spPr>
          <a:xfrm>
            <a:off x="3962418"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18" name="pt113"/>
          <p:cNvSpPr/>
          <p:nvPr/>
        </p:nvSpPr>
        <p:spPr>
          <a:xfrm>
            <a:off x="3602828" y="54767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19" name="pt114"/>
          <p:cNvSpPr/>
          <p:nvPr/>
        </p:nvSpPr>
        <p:spPr>
          <a:xfrm>
            <a:off x="3800226" y="51784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0" name="pt115"/>
          <p:cNvSpPr/>
          <p:nvPr/>
        </p:nvSpPr>
        <p:spPr>
          <a:xfrm>
            <a:off x="3758541" y="4880140"/>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1" name="pt116"/>
          <p:cNvSpPr/>
          <p:nvPr/>
        </p:nvSpPr>
        <p:spPr>
          <a:xfrm>
            <a:off x="3474205" y="45818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2" name="pt117"/>
          <p:cNvSpPr/>
          <p:nvPr/>
        </p:nvSpPr>
        <p:spPr>
          <a:xfrm>
            <a:off x="3811341" y="42835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3" name="pt118"/>
          <p:cNvSpPr/>
          <p:nvPr/>
        </p:nvSpPr>
        <p:spPr>
          <a:xfrm>
            <a:off x="4034193" y="3985238"/>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4" name="pt119"/>
          <p:cNvSpPr/>
          <p:nvPr/>
        </p:nvSpPr>
        <p:spPr>
          <a:xfrm>
            <a:off x="4018533" y="36869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5" name="pt120"/>
          <p:cNvSpPr/>
          <p:nvPr/>
        </p:nvSpPr>
        <p:spPr>
          <a:xfrm>
            <a:off x="3698578" y="33886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6" name="pt121"/>
          <p:cNvSpPr/>
          <p:nvPr/>
        </p:nvSpPr>
        <p:spPr>
          <a:xfrm>
            <a:off x="3856805" y="3090336"/>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7" name="pt122"/>
          <p:cNvSpPr/>
          <p:nvPr/>
        </p:nvSpPr>
        <p:spPr>
          <a:xfrm>
            <a:off x="3908345" y="2792035"/>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8" name="pt123"/>
          <p:cNvSpPr/>
          <p:nvPr/>
        </p:nvSpPr>
        <p:spPr>
          <a:xfrm>
            <a:off x="3467258" y="24937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29" name="pt124"/>
          <p:cNvSpPr/>
          <p:nvPr/>
        </p:nvSpPr>
        <p:spPr>
          <a:xfrm>
            <a:off x="3683737" y="21954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30" name="pt125"/>
          <p:cNvSpPr/>
          <p:nvPr/>
        </p:nvSpPr>
        <p:spPr>
          <a:xfrm>
            <a:off x="3693604" y="1897133"/>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31" name="pt126"/>
          <p:cNvSpPr/>
          <p:nvPr/>
        </p:nvSpPr>
        <p:spPr>
          <a:xfrm>
            <a:off x="3505776" y="1598832"/>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046" name="pl141"/>
          <p:cNvSpPr/>
          <p:nvPr/>
        </p:nvSpPr>
        <p:spPr>
          <a:xfrm>
            <a:off x="5641642"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47" name="pl142"/>
          <p:cNvSpPr/>
          <p:nvPr/>
        </p:nvSpPr>
        <p:spPr>
          <a:xfrm>
            <a:off x="6244997"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48" name="pl143"/>
          <p:cNvSpPr/>
          <p:nvPr/>
        </p:nvSpPr>
        <p:spPr>
          <a:xfrm>
            <a:off x="6848353"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49" name="pl144"/>
          <p:cNvSpPr/>
          <p:nvPr/>
        </p:nvSpPr>
        <p:spPr>
          <a:xfrm>
            <a:off x="7451708"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50" name="pl145"/>
          <p:cNvSpPr/>
          <p:nvPr/>
        </p:nvSpPr>
        <p:spPr>
          <a:xfrm>
            <a:off x="5219293" y="55647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1" name="pl146"/>
          <p:cNvSpPr/>
          <p:nvPr/>
        </p:nvSpPr>
        <p:spPr>
          <a:xfrm>
            <a:off x="5219293" y="52664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2" name="pl147"/>
          <p:cNvSpPr/>
          <p:nvPr/>
        </p:nvSpPr>
        <p:spPr>
          <a:xfrm>
            <a:off x="5219293" y="4968194"/>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3" name="pl148"/>
          <p:cNvSpPr/>
          <p:nvPr/>
        </p:nvSpPr>
        <p:spPr>
          <a:xfrm>
            <a:off x="5219293" y="4669893"/>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4" name="pl149"/>
          <p:cNvSpPr/>
          <p:nvPr/>
        </p:nvSpPr>
        <p:spPr>
          <a:xfrm>
            <a:off x="5219293" y="43715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5" name="pl150"/>
          <p:cNvSpPr/>
          <p:nvPr/>
        </p:nvSpPr>
        <p:spPr>
          <a:xfrm>
            <a:off x="5219293" y="40732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6" name="pl151"/>
          <p:cNvSpPr/>
          <p:nvPr/>
        </p:nvSpPr>
        <p:spPr>
          <a:xfrm>
            <a:off x="5219293" y="3774991"/>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7" name="pl152"/>
          <p:cNvSpPr/>
          <p:nvPr/>
        </p:nvSpPr>
        <p:spPr>
          <a:xfrm>
            <a:off x="5219293" y="34766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8" name="pl153"/>
          <p:cNvSpPr/>
          <p:nvPr/>
        </p:nvSpPr>
        <p:spPr>
          <a:xfrm>
            <a:off x="5219293" y="31783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59" name="pl154"/>
          <p:cNvSpPr/>
          <p:nvPr/>
        </p:nvSpPr>
        <p:spPr>
          <a:xfrm>
            <a:off x="5219293" y="2880089"/>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60" name="pl155"/>
          <p:cNvSpPr/>
          <p:nvPr/>
        </p:nvSpPr>
        <p:spPr>
          <a:xfrm>
            <a:off x="5219293" y="25817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61" name="pl156"/>
          <p:cNvSpPr/>
          <p:nvPr/>
        </p:nvSpPr>
        <p:spPr>
          <a:xfrm>
            <a:off x="5219293" y="22834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62" name="pl157"/>
          <p:cNvSpPr/>
          <p:nvPr/>
        </p:nvSpPr>
        <p:spPr>
          <a:xfrm>
            <a:off x="5219293" y="1985187"/>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63" name="pl158"/>
          <p:cNvSpPr/>
          <p:nvPr/>
        </p:nvSpPr>
        <p:spPr>
          <a:xfrm>
            <a:off x="5219293" y="1686886"/>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064" name="pl159"/>
          <p:cNvSpPr/>
          <p:nvPr/>
        </p:nvSpPr>
        <p:spPr>
          <a:xfrm>
            <a:off x="5339964"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65" name="pl160"/>
          <p:cNvSpPr/>
          <p:nvPr/>
        </p:nvSpPr>
        <p:spPr>
          <a:xfrm>
            <a:off x="5943320"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66" name="pl161"/>
          <p:cNvSpPr/>
          <p:nvPr/>
        </p:nvSpPr>
        <p:spPr>
          <a:xfrm>
            <a:off x="6546675"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67" name="pl162"/>
          <p:cNvSpPr/>
          <p:nvPr/>
        </p:nvSpPr>
        <p:spPr>
          <a:xfrm>
            <a:off x="7150031"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68" name="pl163"/>
          <p:cNvSpPr/>
          <p:nvPr/>
        </p:nvSpPr>
        <p:spPr>
          <a:xfrm>
            <a:off x="7753386"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069" name="pl164"/>
          <p:cNvSpPr/>
          <p:nvPr/>
        </p:nvSpPr>
        <p:spPr>
          <a:xfrm>
            <a:off x="6546675" y="1507906"/>
            <a:ext cx="0" cy="4235869"/>
          </a:xfrm>
          <a:custGeom>
            <a:avLst/>
            <a:gdLst/>
            <a:ahLst/>
            <a:cxnLst/>
            <a:rect l="0" t="0" r="0" b="0"/>
            <a:pathLst>
              <a:path h="4235869">
                <a:moveTo>
                  <a:pt x="0" y="4235869"/>
                </a:moveTo>
                <a:lnTo>
                  <a:pt x="0" y="0"/>
                </a:lnTo>
                <a:lnTo>
                  <a:pt x="0" y="0"/>
                </a:lnTo>
              </a:path>
            </a:pathLst>
          </a:custGeom>
          <a:ln w="27101" cap="flat">
            <a:solidFill>
              <a:srgbClr val="FFFF00">
                <a:alpha val="100000"/>
              </a:srgbClr>
            </a:solidFill>
            <a:prstDash val="dash"/>
            <a:round/>
          </a:ln>
        </p:spPr>
        <p:txBody>
          <a:bodyPr/>
          <a:lstStyle/>
          <a:p>
            <a:endParaRPr/>
          </a:p>
        </p:txBody>
      </p:sp>
      <p:sp>
        <p:nvSpPr>
          <p:cNvPr id="1070" name="pl165"/>
          <p:cNvSpPr/>
          <p:nvPr/>
        </p:nvSpPr>
        <p:spPr>
          <a:xfrm>
            <a:off x="6187217"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71" name="pl166"/>
          <p:cNvSpPr/>
          <p:nvPr/>
        </p:nvSpPr>
        <p:spPr>
          <a:xfrm>
            <a:off x="5586879" y="5564795"/>
            <a:ext cx="600338" cy="0"/>
          </a:xfrm>
          <a:custGeom>
            <a:avLst/>
            <a:gdLst/>
            <a:ahLst/>
            <a:cxnLst/>
            <a:rect l="0" t="0" r="0" b="0"/>
            <a:pathLst>
              <a:path w="600338">
                <a:moveTo>
                  <a:pt x="600338" y="0"/>
                </a:moveTo>
                <a:lnTo>
                  <a:pt x="0" y="0"/>
                </a:lnTo>
              </a:path>
            </a:pathLst>
          </a:custGeom>
          <a:ln w="20325" cap="flat">
            <a:solidFill>
              <a:srgbClr val="FFFFFF">
                <a:alpha val="100000"/>
              </a:srgbClr>
            </a:solidFill>
            <a:prstDash val="solid"/>
            <a:round/>
          </a:ln>
        </p:spPr>
        <p:txBody>
          <a:bodyPr/>
          <a:lstStyle/>
          <a:p>
            <a:endParaRPr/>
          </a:p>
        </p:txBody>
      </p:sp>
      <p:sp>
        <p:nvSpPr>
          <p:cNvPr id="1072" name="pl167"/>
          <p:cNvSpPr/>
          <p:nvPr/>
        </p:nvSpPr>
        <p:spPr>
          <a:xfrm>
            <a:off x="5586879"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73" name="pl168"/>
          <p:cNvSpPr/>
          <p:nvPr/>
        </p:nvSpPr>
        <p:spPr>
          <a:xfrm>
            <a:off x="7494451"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74" name="pl169"/>
          <p:cNvSpPr/>
          <p:nvPr/>
        </p:nvSpPr>
        <p:spPr>
          <a:xfrm>
            <a:off x="6894310" y="5266495"/>
            <a:ext cx="600140" cy="0"/>
          </a:xfrm>
          <a:custGeom>
            <a:avLst/>
            <a:gdLst/>
            <a:ahLst/>
            <a:cxnLst/>
            <a:rect l="0" t="0" r="0" b="0"/>
            <a:pathLst>
              <a:path w="600140">
                <a:moveTo>
                  <a:pt x="600140" y="0"/>
                </a:moveTo>
                <a:lnTo>
                  <a:pt x="0" y="0"/>
                </a:lnTo>
              </a:path>
            </a:pathLst>
          </a:custGeom>
          <a:ln w="20325" cap="flat">
            <a:solidFill>
              <a:srgbClr val="FFFFFF">
                <a:alpha val="100000"/>
              </a:srgbClr>
            </a:solidFill>
            <a:prstDash val="solid"/>
            <a:round/>
          </a:ln>
        </p:spPr>
        <p:txBody>
          <a:bodyPr/>
          <a:lstStyle/>
          <a:p>
            <a:endParaRPr/>
          </a:p>
        </p:txBody>
      </p:sp>
      <p:sp>
        <p:nvSpPr>
          <p:cNvPr id="1076" name="pl171"/>
          <p:cNvSpPr/>
          <p:nvPr/>
        </p:nvSpPr>
        <p:spPr>
          <a:xfrm>
            <a:off x="6890892"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77" name="pl172"/>
          <p:cNvSpPr/>
          <p:nvPr/>
        </p:nvSpPr>
        <p:spPr>
          <a:xfrm>
            <a:off x="6296086" y="4968194"/>
            <a:ext cx="594805" cy="0"/>
          </a:xfrm>
          <a:custGeom>
            <a:avLst/>
            <a:gdLst/>
            <a:ahLst/>
            <a:cxnLst/>
            <a:rect l="0" t="0" r="0" b="0"/>
            <a:pathLst>
              <a:path w="594805">
                <a:moveTo>
                  <a:pt x="594805" y="0"/>
                </a:moveTo>
                <a:lnTo>
                  <a:pt x="0" y="0"/>
                </a:lnTo>
              </a:path>
            </a:pathLst>
          </a:custGeom>
          <a:ln w="20325" cap="flat">
            <a:solidFill>
              <a:srgbClr val="FFFFFF">
                <a:alpha val="100000"/>
              </a:srgbClr>
            </a:solidFill>
            <a:prstDash val="solid"/>
            <a:round/>
          </a:ln>
        </p:spPr>
        <p:txBody>
          <a:bodyPr/>
          <a:lstStyle/>
          <a:p>
            <a:endParaRPr/>
          </a:p>
        </p:txBody>
      </p:sp>
      <p:sp>
        <p:nvSpPr>
          <p:cNvPr id="1078" name="pl173"/>
          <p:cNvSpPr/>
          <p:nvPr/>
        </p:nvSpPr>
        <p:spPr>
          <a:xfrm>
            <a:off x="6296086"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79" name="pl174"/>
          <p:cNvSpPr/>
          <p:nvPr/>
        </p:nvSpPr>
        <p:spPr>
          <a:xfrm>
            <a:off x="6289435"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0" name="pl175"/>
          <p:cNvSpPr/>
          <p:nvPr/>
        </p:nvSpPr>
        <p:spPr>
          <a:xfrm>
            <a:off x="5690693" y="4669893"/>
            <a:ext cx="598742" cy="0"/>
          </a:xfrm>
          <a:custGeom>
            <a:avLst/>
            <a:gdLst/>
            <a:ahLst/>
            <a:cxnLst/>
            <a:rect l="0" t="0" r="0" b="0"/>
            <a:pathLst>
              <a:path w="598742">
                <a:moveTo>
                  <a:pt x="598742" y="0"/>
                </a:moveTo>
                <a:lnTo>
                  <a:pt x="0" y="0"/>
                </a:lnTo>
              </a:path>
            </a:pathLst>
          </a:custGeom>
          <a:ln w="20325" cap="flat">
            <a:solidFill>
              <a:srgbClr val="FFFFFF">
                <a:alpha val="100000"/>
              </a:srgbClr>
            </a:solidFill>
            <a:prstDash val="solid"/>
            <a:round/>
          </a:ln>
        </p:spPr>
        <p:txBody>
          <a:bodyPr/>
          <a:lstStyle/>
          <a:p>
            <a:endParaRPr/>
          </a:p>
        </p:txBody>
      </p:sp>
      <p:sp>
        <p:nvSpPr>
          <p:cNvPr id="1081" name="pl176"/>
          <p:cNvSpPr/>
          <p:nvPr/>
        </p:nvSpPr>
        <p:spPr>
          <a:xfrm>
            <a:off x="5690693"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2" name="pl177"/>
          <p:cNvSpPr/>
          <p:nvPr/>
        </p:nvSpPr>
        <p:spPr>
          <a:xfrm>
            <a:off x="6400984"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3" name="pl178"/>
          <p:cNvSpPr/>
          <p:nvPr/>
        </p:nvSpPr>
        <p:spPr>
          <a:xfrm>
            <a:off x="5803677" y="4371592"/>
            <a:ext cx="597307" cy="0"/>
          </a:xfrm>
          <a:custGeom>
            <a:avLst/>
            <a:gdLst/>
            <a:ahLst/>
            <a:cxnLst/>
            <a:rect l="0" t="0" r="0" b="0"/>
            <a:pathLst>
              <a:path w="597307">
                <a:moveTo>
                  <a:pt x="597307" y="0"/>
                </a:moveTo>
                <a:lnTo>
                  <a:pt x="0" y="0"/>
                </a:lnTo>
              </a:path>
            </a:pathLst>
          </a:custGeom>
          <a:ln w="20325" cap="flat">
            <a:solidFill>
              <a:srgbClr val="FFFFFF">
                <a:alpha val="100000"/>
              </a:srgbClr>
            </a:solidFill>
            <a:prstDash val="solid"/>
            <a:round/>
          </a:ln>
        </p:spPr>
        <p:txBody>
          <a:bodyPr/>
          <a:lstStyle/>
          <a:p>
            <a:endParaRPr/>
          </a:p>
        </p:txBody>
      </p:sp>
      <p:sp>
        <p:nvSpPr>
          <p:cNvPr id="1084" name="pl179"/>
          <p:cNvSpPr/>
          <p:nvPr/>
        </p:nvSpPr>
        <p:spPr>
          <a:xfrm>
            <a:off x="5803677"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5" name="pl180"/>
          <p:cNvSpPr/>
          <p:nvPr/>
        </p:nvSpPr>
        <p:spPr>
          <a:xfrm>
            <a:off x="7168649"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6" name="pl181"/>
          <p:cNvSpPr/>
          <p:nvPr/>
        </p:nvSpPr>
        <p:spPr>
          <a:xfrm>
            <a:off x="6572526" y="4073292"/>
            <a:ext cx="596123" cy="0"/>
          </a:xfrm>
          <a:custGeom>
            <a:avLst/>
            <a:gdLst/>
            <a:ahLst/>
            <a:cxnLst/>
            <a:rect l="0" t="0" r="0" b="0"/>
            <a:pathLst>
              <a:path w="596123">
                <a:moveTo>
                  <a:pt x="596123" y="0"/>
                </a:moveTo>
                <a:lnTo>
                  <a:pt x="0" y="0"/>
                </a:lnTo>
              </a:path>
            </a:pathLst>
          </a:custGeom>
          <a:ln w="20325" cap="flat">
            <a:solidFill>
              <a:srgbClr val="FFFFFF">
                <a:alpha val="100000"/>
              </a:srgbClr>
            </a:solidFill>
            <a:prstDash val="solid"/>
            <a:round/>
          </a:ln>
        </p:spPr>
        <p:txBody>
          <a:bodyPr/>
          <a:lstStyle/>
          <a:p>
            <a:endParaRPr/>
          </a:p>
        </p:txBody>
      </p:sp>
      <p:sp>
        <p:nvSpPr>
          <p:cNvPr id="1087" name="pl182"/>
          <p:cNvSpPr/>
          <p:nvPr/>
        </p:nvSpPr>
        <p:spPr>
          <a:xfrm>
            <a:off x="6572526"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8" name="pl183"/>
          <p:cNvSpPr/>
          <p:nvPr/>
        </p:nvSpPr>
        <p:spPr>
          <a:xfrm>
            <a:off x="7331139"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89" name="pl184"/>
          <p:cNvSpPr/>
          <p:nvPr/>
        </p:nvSpPr>
        <p:spPr>
          <a:xfrm>
            <a:off x="6733341" y="3774991"/>
            <a:ext cx="597797" cy="0"/>
          </a:xfrm>
          <a:custGeom>
            <a:avLst/>
            <a:gdLst/>
            <a:ahLst/>
            <a:cxnLst/>
            <a:rect l="0" t="0" r="0" b="0"/>
            <a:pathLst>
              <a:path w="597797">
                <a:moveTo>
                  <a:pt x="597797" y="0"/>
                </a:moveTo>
                <a:lnTo>
                  <a:pt x="0" y="0"/>
                </a:lnTo>
              </a:path>
            </a:pathLst>
          </a:custGeom>
          <a:ln w="20325" cap="flat">
            <a:solidFill>
              <a:srgbClr val="FFFFFF">
                <a:alpha val="100000"/>
              </a:srgbClr>
            </a:solidFill>
            <a:prstDash val="solid"/>
            <a:round/>
          </a:ln>
        </p:spPr>
        <p:txBody>
          <a:bodyPr/>
          <a:lstStyle/>
          <a:p>
            <a:endParaRPr/>
          </a:p>
        </p:txBody>
      </p:sp>
      <p:sp>
        <p:nvSpPr>
          <p:cNvPr id="1090" name="pl185"/>
          <p:cNvSpPr/>
          <p:nvPr/>
        </p:nvSpPr>
        <p:spPr>
          <a:xfrm>
            <a:off x="6733341"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1" name="pl186"/>
          <p:cNvSpPr/>
          <p:nvPr/>
        </p:nvSpPr>
        <p:spPr>
          <a:xfrm>
            <a:off x="7341005"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2" name="pl187"/>
          <p:cNvSpPr/>
          <p:nvPr/>
        </p:nvSpPr>
        <p:spPr>
          <a:xfrm>
            <a:off x="6743085" y="3476690"/>
            <a:ext cx="597920" cy="0"/>
          </a:xfrm>
          <a:custGeom>
            <a:avLst/>
            <a:gdLst/>
            <a:ahLst/>
            <a:cxnLst/>
            <a:rect l="0" t="0" r="0" b="0"/>
            <a:pathLst>
              <a:path w="597920">
                <a:moveTo>
                  <a:pt x="597920" y="0"/>
                </a:moveTo>
                <a:lnTo>
                  <a:pt x="0" y="0"/>
                </a:lnTo>
              </a:path>
            </a:pathLst>
          </a:custGeom>
          <a:ln w="20325" cap="flat">
            <a:solidFill>
              <a:srgbClr val="FFFFFF">
                <a:alpha val="100000"/>
              </a:srgbClr>
            </a:solidFill>
            <a:prstDash val="solid"/>
            <a:round/>
          </a:ln>
        </p:spPr>
        <p:txBody>
          <a:bodyPr/>
          <a:lstStyle/>
          <a:p>
            <a:endParaRPr/>
          </a:p>
        </p:txBody>
      </p:sp>
      <p:sp>
        <p:nvSpPr>
          <p:cNvPr id="1093" name="pl188"/>
          <p:cNvSpPr/>
          <p:nvPr/>
        </p:nvSpPr>
        <p:spPr>
          <a:xfrm>
            <a:off x="6743085"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4" name="pl189"/>
          <p:cNvSpPr/>
          <p:nvPr/>
        </p:nvSpPr>
        <p:spPr>
          <a:xfrm>
            <a:off x="7352062"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5" name="pl190"/>
          <p:cNvSpPr/>
          <p:nvPr/>
        </p:nvSpPr>
        <p:spPr>
          <a:xfrm>
            <a:off x="6754001" y="3178390"/>
            <a:ext cx="598060" cy="0"/>
          </a:xfrm>
          <a:custGeom>
            <a:avLst/>
            <a:gdLst/>
            <a:ahLst/>
            <a:cxnLst/>
            <a:rect l="0" t="0" r="0" b="0"/>
            <a:pathLst>
              <a:path w="598060">
                <a:moveTo>
                  <a:pt x="598060" y="0"/>
                </a:moveTo>
                <a:lnTo>
                  <a:pt x="0" y="0"/>
                </a:lnTo>
              </a:path>
            </a:pathLst>
          </a:custGeom>
          <a:ln w="20325" cap="flat">
            <a:solidFill>
              <a:srgbClr val="FFFFFF">
                <a:alpha val="100000"/>
              </a:srgbClr>
            </a:solidFill>
            <a:prstDash val="solid"/>
            <a:round/>
          </a:ln>
        </p:spPr>
        <p:txBody>
          <a:bodyPr/>
          <a:lstStyle/>
          <a:p>
            <a:endParaRPr/>
          </a:p>
        </p:txBody>
      </p:sp>
      <p:sp>
        <p:nvSpPr>
          <p:cNvPr id="1096" name="pl191"/>
          <p:cNvSpPr/>
          <p:nvPr/>
        </p:nvSpPr>
        <p:spPr>
          <a:xfrm>
            <a:off x="6754001"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7" name="pl192"/>
          <p:cNvSpPr/>
          <p:nvPr/>
        </p:nvSpPr>
        <p:spPr>
          <a:xfrm>
            <a:off x="7156140"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098" name="pl193"/>
          <p:cNvSpPr/>
          <p:nvPr/>
        </p:nvSpPr>
        <p:spPr>
          <a:xfrm>
            <a:off x="6560118" y="2880089"/>
            <a:ext cx="596021" cy="0"/>
          </a:xfrm>
          <a:custGeom>
            <a:avLst/>
            <a:gdLst/>
            <a:ahLst/>
            <a:cxnLst/>
            <a:rect l="0" t="0" r="0" b="0"/>
            <a:pathLst>
              <a:path w="596021">
                <a:moveTo>
                  <a:pt x="596021" y="0"/>
                </a:moveTo>
                <a:lnTo>
                  <a:pt x="0" y="0"/>
                </a:lnTo>
              </a:path>
            </a:pathLst>
          </a:custGeom>
          <a:ln w="20325" cap="flat">
            <a:solidFill>
              <a:srgbClr val="FFFFFF">
                <a:alpha val="100000"/>
              </a:srgbClr>
            </a:solidFill>
            <a:prstDash val="solid"/>
            <a:round/>
          </a:ln>
        </p:spPr>
        <p:txBody>
          <a:bodyPr/>
          <a:lstStyle/>
          <a:p>
            <a:endParaRPr/>
          </a:p>
        </p:txBody>
      </p:sp>
      <p:sp>
        <p:nvSpPr>
          <p:cNvPr id="1099" name="pl194"/>
          <p:cNvSpPr/>
          <p:nvPr/>
        </p:nvSpPr>
        <p:spPr>
          <a:xfrm>
            <a:off x="6560118"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0" name="pl195"/>
          <p:cNvSpPr/>
          <p:nvPr/>
        </p:nvSpPr>
        <p:spPr>
          <a:xfrm>
            <a:off x="7253179"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1" name="pl196"/>
          <p:cNvSpPr/>
          <p:nvPr/>
        </p:nvSpPr>
        <p:spPr>
          <a:xfrm>
            <a:off x="6656267" y="2581788"/>
            <a:ext cx="596911" cy="0"/>
          </a:xfrm>
          <a:custGeom>
            <a:avLst/>
            <a:gdLst/>
            <a:ahLst/>
            <a:cxnLst/>
            <a:rect l="0" t="0" r="0" b="0"/>
            <a:pathLst>
              <a:path w="596911">
                <a:moveTo>
                  <a:pt x="596911" y="0"/>
                </a:moveTo>
                <a:lnTo>
                  <a:pt x="0" y="0"/>
                </a:lnTo>
              </a:path>
            </a:pathLst>
          </a:custGeom>
          <a:ln w="20325" cap="flat">
            <a:solidFill>
              <a:srgbClr val="FFFFFF">
                <a:alpha val="100000"/>
              </a:srgbClr>
            </a:solidFill>
            <a:prstDash val="solid"/>
            <a:round/>
          </a:ln>
        </p:spPr>
        <p:txBody>
          <a:bodyPr/>
          <a:lstStyle/>
          <a:p>
            <a:endParaRPr/>
          </a:p>
        </p:txBody>
      </p:sp>
      <p:sp>
        <p:nvSpPr>
          <p:cNvPr id="1102" name="pl197"/>
          <p:cNvSpPr/>
          <p:nvPr/>
        </p:nvSpPr>
        <p:spPr>
          <a:xfrm>
            <a:off x="6656267"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3" name="pl198"/>
          <p:cNvSpPr/>
          <p:nvPr/>
        </p:nvSpPr>
        <p:spPr>
          <a:xfrm>
            <a:off x="7659830"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4" name="pl199"/>
          <p:cNvSpPr/>
          <p:nvPr/>
        </p:nvSpPr>
        <p:spPr>
          <a:xfrm>
            <a:off x="7056655" y="2283488"/>
            <a:ext cx="603175" cy="0"/>
          </a:xfrm>
          <a:custGeom>
            <a:avLst/>
            <a:gdLst/>
            <a:ahLst/>
            <a:cxnLst/>
            <a:rect l="0" t="0" r="0" b="0"/>
            <a:pathLst>
              <a:path w="603175">
                <a:moveTo>
                  <a:pt x="603175" y="0"/>
                </a:moveTo>
                <a:lnTo>
                  <a:pt x="0" y="0"/>
                </a:lnTo>
              </a:path>
            </a:pathLst>
          </a:custGeom>
          <a:ln w="20325" cap="flat">
            <a:solidFill>
              <a:srgbClr val="FFFFFF">
                <a:alpha val="100000"/>
              </a:srgbClr>
            </a:solidFill>
            <a:prstDash val="solid"/>
            <a:round/>
          </a:ln>
        </p:spPr>
        <p:txBody>
          <a:bodyPr/>
          <a:lstStyle/>
          <a:p>
            <a:endParaRPr/>
          </a:p>
        </p:txBody>
      </p:sp>
      <p:sp>
        <p:nvSpPr>
          <p:cNvPr id="1105" name="pl200"/>
          <p:cNvSpPr/>
          <p:nvPr/>
        </p:nvSpPr>
        <p:spPr>
          <a:xfrm>
            <a:off x="7056655"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6" name="pl201"/>
          <p:cNvSpPr/>
          <p:nvPr/>
        </p:nvSpPr>
        <p:spPr>
          <a:xfrm>
            <a:off x="7335105"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7" name="pl202"/>
          <p:cNvSpPr/>
          <p:nvPr/>
        </p:nvSpPr>
        <p:spPr>
          <a:xfrm>
            <a:off x="6737259" y="1985187"/>
            <a:ext cx="597846" cy="0"/>
          </a:xfrm>
          <a:custGeom>
            <a:avLst/>
            <a:gdLst/>
            <a:ahLst/>
            <a:cxnLst/>
            <a:rect l="0" t="0" r="0" b="0"/>
            <a:pathLst>
              <a:path w="597846">
                <a:moveTo>
                  <a:pt x="597846" y="0"/>
                </a:moveTo>
                <a:lnTo>
                  <a:pt x="0" y="0"/>
                </a:lnTo>
              </a:path>
            </a:pathLst>
          </a:custGeom>
          <a:ln w="20325" cap="flat">
            <a:solidFill>
              <a:srgbClr val="FFFFFF">
                <a:alpha val="100000"/>
              </a:srgbClr>
            </a:solidFill>
            <a:prstDash val="solid"/>
            <a:round/>
          </a:ln>
        </p:spPr>
        <p:txBody>
          <a:bodyPr/>
          <a:lstStyle/>
          <a:p>
            <a:endParaRPr/>
          </a:p>
        </p:txBody>
      </p:sp>
      <p:sp>
        <p:nvSpPr>
          <p:cNvPr id="1108" name="pl203"/>
          <p:cNvSpPr/>
          <p:nvPr/>
        </p:nvSpPr>
        <p:spPr>
          <a:xfrm>
            <a:off x="6737259"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09" name="pl204"/>
          <p:cNvSpPr/>
          <p:nvPr/>
        </p:nvSpPr>
        <p:spPr>
          <a:xfrm>
            <a:off x="7455056"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10" name="pl205"/>
          <p:cNvSpPr/>
          <p:nvPr/>
        </p:nvSpPr>
        <p:spPr>
          <a:xfrm>
            <a:off x="6855541" y="1686886"/>
            <a:ext cx="599515" cy="0"/>
          </a:xfrm>
          <a:custGeom>
            <a:avLst/>
            <a:gdLst/>
            <a:ahLst/>
            <a:cxnLst/>
            <a:rect l="0" t="0" r="0" b="0"/>
            <a:pathLst>
              <a:path w="599515">
                <a:moveTo>
                  <a:pt x="599515" y="0"/>
                </a:moveTo>
                <a:lnTo>
                  <a:pt x="0" y="0"/>
                </a:lnTo>
              </a:path>
            </a:pathLst>
          </a:custGeom>
          <a:ln w="20325" cap="flat">
            <a:solidFill>
              <a:srgbClr val="FFFFFF">
                <a:alpha val="100000"/>
              </a:srgbClr>
            </a:solidFill>
            <a:prstDash val="solid"/>
            <a:round/>
          </a:ln>
        </p:spPr>
        <p:txBody>
          <a:bodyPr/>
          <a:lstStyle/>
          <a:p>
            <a:endParaRPr/>
          </a:p>
        </p:txBody>
      </p:sp>
      <p:sp>
        <p:nvSpPr>
          <p:cNvPr id="1111" name="pl206"/>
          <p:cNvSpPr/>
          <p:nvPr/>
        </p:nvSpPr>
        <p:spPr>
          <a:xfrm>
            <a:off x="6855541"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15" name="pl210"/>
          <p:cNvSpPr/>
          <p:nvPr/>
        </p:nvSpPr>
        <p:spPr>
          <a:xfrm>
            <a:off x="6894310"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154" name="pt249"/>
          <p:cNvSpPr/>
          <p:nvPr/>
        </p:nvSpPr>
        <p:spPr>
          <a:xfrm>
            <a:off x="5798994" y="54767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55" name="pt250"/>
          <p:cNvSpPr/>
          <p:nvPr/>
        </p:nvSpPr>
        <p:spPr>
          <a:xfrm>
            <a:off x="7106327" y="51784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56" name="pt251"/>
          <p:cNvSpPr/>
          <p:nvPr/>
        </p:nvSpPr>
        <p:spPr>
          <a:xfrm>
            <a:off x="6505435" y="4880140"/>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57" name="pt252"/>
          <p:cNvSpPr/>
          <p:nvPr/>
        </p:nvSpPr>
        <p:spPr>
          <a:xfrm>
            <a:off x="5902010" y="45818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58" name="pt253"/>
          <p:cNvSpPr/>
          <p:nvPr/>
        </p:nvSpPr>
        <p:spPr>
          <a:xfrm>
            <a:off x="6014277" y="42835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59" name="pt254"/>
          <p:cNvSpPr/>
          <p:nvPr/>
        </p:nvSpPr>
        <p:spPr>
          <a:xfrm>
            <a:off x="6782533" y="3985238"/>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0" name="pt255"/>
          <p:cNvSpPr/>
          <p:nvPr/>
        </p:nvSpPr>
        <p:spPr>
          <a:xfrm>
            <a:off x="6944186" y="36869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1" name="pt256"/>
          <p:cNvSpPr/>
          <p:nvPr/>
        </p:nvSpPr>
        <p:spPr>
          <a:xfrm>
            <a:off x="6953991" y="33886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2" name="pt257"/>
          <p:cNvSpPr/>
          <p:nvPr/>
        </p:nvSpPr>
        <p:spPr>
          <a:xfrm>
            <a:off x="6964978" y="3090336"/>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3" name="pt258"/>
          <p:cNvSpPr/>
          <p:nvPr/>
        </p:nvSpPr>
        <p:spPr>
          <a:xfrm>
            <a:off x="6770075" y="2792035"/>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4" name="pt259"/>
          <p:cNvSpPr/>
          <p:nvPr/>
        </p:nvSpPr>
        <p:spPr>
          <a:xfrm>
            <a:off x="6866669" y="24937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5" name="pt260"/>
          <p:cNvSpPr/>
          <p:nvPr/>
        </p:nvSpPr>
        <p:spPr>
          <a:xfrm>
            <a:off x="7270189" y="21954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6" name="pt261"/>
          <p:cNvSpPr/>
          <p:nvPr/>
        </p:nvSpPr>
        <p:spPr>
          <a:xfrm>
            <a:off x="6948128" y="1897133"/>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67" name="pt262"/>
          <p:cNvSpPr/>
          <p:nvPr/>
        </p:nvSpPr>
        <p:spPr>
          <a:xfrm>
            <a:off x="7067245" y="1598832"/>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182" name="pl277"/>
          <p:cNvSpPr/>
          <p:nvPr/>
        </p:nvSpPr>
        <p:spPr>
          <a:xfrm>
            <a:off x="8365995"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183" name="pl278"/>
          <p:cNvSpPr/>
          <p:nvPr/>
        </p:nvSpPr>
        <p:spPr>
          <a:xfrm>
            <a:off x="8969351"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184" name="pl279"/>
          <p:cNvSpPr/>
          <p:nvPr/>
        </p:nvSpPr>
        <p:spPr>
          <a:xfrm>
            <a:off x="9572706"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185" name="pl280"/>
          <p:cNvSpPr/>
          <p:nvPr/>
        </p:nvSpPr>
        <p:spPr>
          <a:xfrm>
            <a:off x="10176062"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186" name="pl281"/>
          <p:cNvSpPr/>
          <p:nvPr/>
        </p:nvSpPr>
        <p:spPr>
          <a:xfrm>
            <a:off x="7943646" y="55647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87" name="pl282"/>
          <p:cNvSpPr/>
          <p:nvPr/>
        </p:nvSpPr>
        <p:spPr>
          <a:xfrm>
            <a:off x="7943646" y="5266495"/>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88" name="pl283"/>
          <p:cNvSpPr/>
          <p:nvPr/>
        </p:nvSpPr>
        <p:spPr>
          <a:xfrm>
            <a:off x="7943646" y="4968194"/>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89" name="pl284"/>
          <p:cNvSpPr/>
          <p:nvPr/>
        </p:nvSpPr>
        <p:spPr>
          <a:xfrm>
            <a:off x="7943646" y="4669893"/>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0" name="pl285"/>
          <p:cNvSpPr/>
          <p:nvPr/>
        </p:nvSpPr>
        <p:spPr>
          <a:xfrm>
            <a:off x="7943646" y="43715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1" name="pl286"/>
          <p:cNvSpPr/>
          <p:nvPr/>
        </p:nvSpPr>
        <p:spPr>
          <a:xfrm>
            <a:off x="7943646" y="4073292"/>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2" name="pl287"/>
          <p:cNvSpPr/>
          <p:nvPr/>
        </p:nvSpPr>
        <p:spPr>
          <a:xfrm>
            <a:off x="7943646" y="3774991"/>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3" name="pl288"/>
          <p:cNvSpPr/>
          <p:nvPr/>
        </p:nvSpPr>
        <p:spPr>
          <a:xfrm>
            <a:off x="7943646" y="34766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4" name="pl289"/>
          <p:cNvSpPr/>
          <p:nvPr/>
        </p:nvSpPr>
        <p:spPr>
          <a:xfrm>
            <a:off x="7943646" y="3178390"/>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5" name="pl290"/>
          <p:cNvSpPr/>
          <p:nvPr/>
        </p:nvSpPr>
        <p:spPr>
          <a:xfrm>
            <a:off x="7943646" y="2880089"/>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6" name="pl291"/>
          <p:cNvSpPr/>
          <p:nvPr/>
        </p:nvSpPr>
        <p:spPr>
          <a:xfrm>
            <a:off x="7943646" y="25817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7" name="pl292"/>
          <p:cNvSpPr/>
          <p:nvPr/>
        </p:nvSpPr>
        <p:spPr>
          <a:xfrm>
            <a:off x="7943646" y="2283488"/>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8" name="pl293"/>
          <p:cNvSpPr/>
          <p:nvPr/>
        </p:nvSpPr>
        <p:spPr>
          <a:xfrm>
            <a:off x="7943646" y="1985187"/>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199" name="pl294"/>
          <p:cNvSpPr/>
          <p:nvPr/>
        </p:nvSpPr>
        <p:spPr>
          <a:xfrm>
            <a:off x="7943646" y="1686886"/>
            <a:ext cx="2654764" cy="0"/>
          </a:xfrm>
          <a:custGeom>
            <a:avLst/>
            <a:gdLst/>
            <a:ahLst/>
            <a:cxnLst/>
            <a:rect l="0" t="0" r="0" b="0"/>
            <a:pathLst>
              <a:path w="2654764">
                <a:moveTo>
                  <a:pt x="0" y="0"/>
                </a:moveTo>
                <a:lnTo>
                  <a:pt x="2654764" y="0"/>
                </a:lnTo>
                <a:lnTo>
                  <a:pt x="2654764" y="0"/>
                </a:lnTo>
              </a:path>
            </a:pathLst>
          </a:custGeom>
          <a:ln w="1355" cap="flat">
            <a:solidFill>
              <a:srgbClr val="EBEBEB">
                <a:alpha val="100000"/>
              </a:srgbClr>
            </a:solidFill>
            <a:prstDash val="solid"/>
            <a:round/>
          </a:ln>
        </p:spPr>
        <p:txBody>
          <a:bodyPr/>
          <a:lstStyle/>
          <a:p>
            <a:endParaRPr/>
          </a:p>
        </p:txBody>
      </p:sp>
      <p:sp>
        <p:nvSpPr>
          <p:cNvPr id="1200" name="pl295"/>
          <p:cNvSpPr/>
          <p:nvPr/>
        </p:nvSpPr>
        <p:spPr>
          <a:xfrm>
            <a:off x="8064317"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201" name="pl296"/>
          <p:cNvSpPr/>
          <p:nvPr/>
        </p:nvSpPr>
        <p:spPr>
          <a:xfrm>
            <a:off x="8667673"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202" name="pl297"/>
          <p:cNvSpPr/>
          <p:nvPr/>
        </p:nvSpPr>
        <p:spPr>
          <a:xfrm>
            <a:off x="9271028"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203" name="pl298"/>
          <p:cNvSpPr/>
          <p:nvPr/>
        </p:nvSpPr>
        <p:spPr>
          <a:xfrm>
            <a:off x="9874384"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204" name="pl299"/>
          <p:cNvSpPr/>
          <p:nvPr/>
        </p:nvSpPr>
        <p:spPr>
          <a:xfrm>
            <a:off x="10477739" y="1507906"/>
            <a:ext cx="0" cy="4235869"/>
          </a:xfrm>
          <a:custGeom>
            <a:avLst/>
            <a:gdLst/>
            <a:ahLst/>
            <a:cxnLst/>
            <a:rect l="0" t="0" r="0" b="0"/>
            <a:pathLst>
              <a:path h="4235869">
                <a:moveTo>
                  <a:pt x="0" y="4235869"/>
                </a:moveTo>
                <a:lnTo>
                  <a:pt x="0" y="0"/>
                </a:lnTo>
                <a:lnTo>
                  <a:pt x="0" y="0"/>
                </a:lnTo>
              </a:path>
            </a:pathLst>
          </a:custGeom>
          <a:ln w="1355" cap="flat">
            <a:solidFill>
              <a:srgbClr val="EBEBEB">
                <a:alpha val="100000"/>
              </a:srgbClr>
            </a:solidFill>
            <a:prstDash val="solid"/>
            <a:round/>
          </a:ln>
        </p:spPr>
        <p:txBody>
          <a:bodyPr/>
          <a:lstStyle/>
          <a:p>
            <a:endParaRPr/>
          </a:p>
        </p:txBody>
      </p:sp>
      <p:sp>
        <p:nvSpPr>
          <p:cNvPr id="1205" name="pl300"/>
          <p:cNvSpPr/>
          <p:nvPr/>
        </p:nvSpPr>
        <p:spPr>
          <a:xfrm>
            <a:off x="9271028" y="1507906"/>
            <a:ext cx="0" cy="4235869"/>
          </a:xfrm>
          <a:custGeom>
            <a:avLst/>
            <a:gdLst/>
            <a:ahLst/>
            <a:cxnLst/>
            <a:rect l="0" t="0" r="0" b="0"/>
            <a:pathLst>
              <a:path h="4235869">
                <a:moveTo>
                  <a:pt x="0" y="4235869"/>
                </a:moveTo>
                <a:lnTo>
                  <a:pt x="0" y="0"/>
                </a:lnTo>
                <a:lnTo>
                  <a:pt x="0" y="0"/>
                </a:lnTo>
              </a:path>
            </a:pathLst>
          </a:custGeom>
          <a:ln w="27101" cap="flat">
            <a:solidFill>
              <a:srgbClr val="FFFF00">
                <a:alpha val="100000"/>
              </a:srgbClr>
            </a:solidFill>
            <a:prstDash val="dash"/>
            <a:round/>
          </a:ln>
        </p:spPr>
        <p:txBody>
          <a:bodyPr/>
          <a:lstStyle/>
          <a:p>
            <a:endParaRPr/>
          </a:p>
        </p:txBody>
      </p:sp>
      <p:sp>
        <p:nvSpPr>
          <p:cNvPr id="1206" name="pl301"/>
          <p:cNvSpPr/>
          <p:nvPr/>
        </p:nvSpPr>
        <p:spPr>
          <a:xfrm>
            <a:off x="10011483"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07" name="pl302"/>
          <p:cNvSpPr/>
          <p:nvPr/>
        </p:nvSpPr>
        <p:spPr>
          <a:xfrm>
            <a:off x="9414204" y="5564795"/>
            <a:ext cx="597278" cy="0"/>
          </a:xfrm>
          <a:custGeom>
            <a:avLst/>
            <a:gdLst/>
            <a:ahLst/>
            <a:cxnLst/>
            <a:rect l="0" t="0" r="0" b="0"/>
            <a:pathLst>
              <a:path w="597278">
                <a:moveTo>
                  <a:pt x="597278" y="0"/>
                </a:moveTo>
                <a:lnTo>
                  <a:pt x="0" y="0"/>
                </a:lnTo>
              </a:path>
            </a:pathLst>
          </a:custGeom>
          <a:ln w="20325" cap="flat">
            <a:solidFill>
              <a:srgbClr val="FFFFFF">
                <a:alpha val="100000"/>
              </a:srgbClr>
            </a:solidFill>
            <a:prstDash val="solid"/>
            <a:round/>
          </a:ln>
        </p:spPr>
        <p:txBody>
          <a:bodyPr/>
          <a:lstStyle/>
          <a:p>
            <a:endParaRPr/>
          </a:p>
        </p:txBody>
      </p:sp>
      <p:sp>
        <p:nvSpPr>
          <p:cNvPr id="1208" name="pl303"/>
          <p:cNvSpPr/>
          <p:nvPr/>
        </p:nvSpPr>
        <p:spPr>
          <a:xfrm>
            <a:off x="9414204"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09" name="pl304"/>
          <p:cNvSpPr/>
          <p:nvPr/>
        </p:nvSpPr>
        <p:spPr>
          <a:xfrm>
            <a:off x="9540288"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0" name="pl305"/>
          <p:cNvSpPr/>
          <p:nvPr/>
        </p:nvSpPr>
        <p:spPr>
          <a:xfrm>
            <a:off x="8945500" y="5266495"/>
            <a:ext cx="594787" cy="0"/>
          </a:xfrm>
          <a:custGeom>
            <a:avLst/>
            <a:gdLst/>
            <a:ahLst/>
            <a:cxnLst/>
            <a:rect l="0" t="0" r="0" b="0"/>
            <a:pathLst>
              <a:path w="594787">
                <a:moveTo>
                  <a:pt x="594787" y="0"/>
                </a:moveTo>
                <a:lnTo>
                  <a:pt x="0" y="0"/>
                </a:lnTo>
              </a:path>
            </a:pathLst>
          </a:custGeom>
          <a:ln w="20325" cap="flat">
            <a:solidFill>
              <a:srgbClr val="FFFFFF">
                <a:alpha val="100000"/>
              </a:srgbClr>
            </a:solidFill>
            <a:prstDash val="solid"/>
            <a:round/>
          </a:ln>
        </p:spPr>
        <p:txBody>
          <a:bodyPr/>
          <a:lstStyle/>
          <a:p>
            <a:endParaRPr/>
          </a:p>
        </p:txBody>
      </p:sp>
      <p:sp>
        <p:nvSpPr>
          <p:cNvPr id="1211" name="pl306"/>
          <p:cNvSpPr/>
          <p:nvPr/>
        </p:nvSpPr>
        <p:spPr>
          <a:xfrm>
            <a:off x="8945500"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2" name="pl307"/>
          <p:cNvSpPr/>
          <p:nvPr/>
        </p:nvSpPr>
        <p:spPr>
          <a:xfrm>
            <a:off x="9632925"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3" name="pl308"/>
          <p:cNvSpPr/>
          <p:nvPr/>
        </p:nvSpPr>
        <p:spPr>
          <a:xfrm>
            <a:off x="9038094" y="4968194"/>
            <a:ext cx="594830" cy="0"/>
          </a:xfrm>
          <a:custGeom>
            <a:avLst/>
            <a:gdLst/>
            <a:ahLst/>
            <a:cxnLst/>
            <a:rect l="0" t="0" r="0" b="0"/>
            <a:pathLst>
              <a:path w="594830">
                <a:moveTo>
                  <a:pt x="594830" y="0"/>
                </a:moveTo>
                <a:lnTo>
                  <a:pt x="0" y="0"/>
                </a:lnTo>
              </a:path>
            </a:pathLst>
          </a:custGeom>
          <a:ln w="20325" cap="flat">
            <a:solidFill>
              <a:srgbClr val="FFFFFF">
                <a:alpha val="100000"/>
              </a:srgbClr>
            </a:solidFill>
            <a:prstDash val="solid"/>
            <a:round/>
          </a:ln>
        </p:spPr>
        <p:txBody>
          <a:bodyPr/>
          <a:lstStyle/>
          <a:p>
            <a:endParaRPr/>
          </a:p>
        </p:txBody>
      </p:sp>
      <p:sp>
        <p:nvSpPr>
          <p:cNvPr id="1214" name="pl309"/>
          <p:cNvSpPr/>
          <p:nvPr/>
        </p:nvSpPr>
        <p:spPr>
          <a:xfrm>
            <a:off x="9038094"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5" name="pl310"/>
          <p:cNvSpPr/>
          <p:nvPr/>
        </p:nvSpPr>
        <p:spPr>
          <a:xfrm>
            <a:off x="9181981"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6" name="pl311"/>
          <p:cNvSpPr/>
          <p:nvPr/>
        </p:nvSpPr>
        <p:spPr>
          <a:xfrm>
            <a:off x="8585279" y="4669893"/>
            <a:ext cx="596701" cy="0"/>
          </a:xfrm>
          <a:custGeom>
            <a:avLst/>
            <a:gdLst/>
            <a:ahLst/>
            <a:cxnLst/>
            <a:rect l="0" t="0" r="0" b="0"/>
            <a:pathLst>
              <a:path w="596701">
                <a:moveTo>
                  <a:pt x="596701" y="0"/>
                </a:moveTo>
                <a:lnTo>
                  <a:pt x="0" y="0"/>
                </a:lnTo>
              </a:path>
            </a:pathLst>
          </a:custGeom>
          <a:ln w="20325" cap="flat">
            <a:solidFill>
              <a:srgbClr val="FFFFFF">
                <a:alpha val="100000"/>
              </a:srgbClr>
            </a:solidFill>
            <a:prstDash val="solid"/>
            <a:round/>
          </a:ln>
        </p:spPr>
        <p:txBody>
          <a:bodyPr/>
          <a:lstStyle/>
          <a:p>
            <a:endParaRPr/>
          </a:p>
        </p:txBody>
      </p:sp>
      <p:sp>
        <p:nvSpPr>
          <p:cNvPr id="1217" name="pl312"/>
          <p:cNvSpPr/>
          <p:nvPr/>
        </p:nvSpPr>
        <p:spPr>
          <a:xfrm>
            <a:off x="8585279"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8" name="pl313"/>
          <p:cNvSpPr/>
          <p:nvPr/>
        </p:nvSpPr>
        <p:spPr>
          <a:xfrm>
            <a:off x="9629068"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19" name="pl314"/>
          <p:cNvSpPr/>
          <p:nvPr/>
        </p:nvSpPr>
        <p:spPr>
          <a:xfrm>
            <a:off x="9034243" y="4371592"/>
            <a:ext cx="594824" cy="0"/>
          </a:xfrm>
          <a:custGeom>
            <a:avLst/>
            <a:gdLst/>
            <a:ahLst/>
            <a:cxnLst/>
            <a:rect l="0" t="0" r="0" b="0"/>
            <a:pathLst>
              <a:path w="594824">
                <a:moveTo>
                  <a:pt x="594824" y="0"/>
                </a:moveTo>
                <a:lnTo>
                  <a:pt x="0" y="0"/>
                </a:lnTo>
              </a:path>
            </a:pathLst>
          </a:custGeom>
          <a:ln w="20325" cap="flat">
            <a:solidFill>
              <a:srgbClr val="FFFFFF">
                <a:alpha val="100000"/>
              </a:srgbClr>
            </a:solidFill>
            <a:prstDash val="solid"/>
            <a:round/>
          </a:ln>
        </p:spPr>
        <p:txBody>
          <a:bodyPr/>
          <a:lstStyle/>
          <a:p>
            <a:endParaRPr/>
          </a:p>
        </p:txBody>
      </p:sp>
      <p:sp>
        <p:nvSpPr>
          <p:cNvPr id="1220" name="pl315"/>
          <p:cNvSpPr/>
          <p:nvPr/>
        </p:nvSpPr>
        <p:spPr>
          <a:xfrm>
            <a:off x="9034243"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1" name="pl316"/>
          <p:cNvSpPr/>
          <p:nvPr/>
        </p:nvSpPr>
        <p:spPr>
          <a:xfrm>
            <a:off x="9461299"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2" name="pl317"/>
          <p:cNvSpPr/>
          <p:nvPr/>
        </p:nvSpPr>
        <p:spPr>
          <a:xfrm>
            <a:off x="8866374" y="4073292"/>
            <a:ext cx="594924" cy="0"/>
          </a:xfrm>
          <a:custGeom>
            <a:avLst/>
            <a:gdLst/>
            <a:ahLst/>
            <a:cxnLst/>
            <a:rect l="0" t="0" r="0" b="0"/>
            <a:pathLst>
              <a:path w="594924">
                <a:moveTo>
                  <a:pt x="594924" y="0"/>
                </a:moveTo>
                <a:lnTo>
                  <a:pt x="0" y="0"/>
                </a:lnTo>
              </a:path>
            </a:pathLst>
          </a:custGeom>
          <a:ln w="20325" cap="flat">
            <a:solidFill>
              <a:srgbClr val="FFFFFF">
                <a:alpha val="100000"/>
              </a:srgbClr>
            </a:solidFill>
            <a:prstDash val="solid"/>
            <a:round/>
          </a:ln>
        </p:spPr>
        <p:txBody>
          <a:bodyPr/>
          <a:lstStyle/>
          <a:p>
            <a:endParaRPr/>
          </a:p>
        </p:txBody>
      </p:sp>
      <p:sp>
        <p:nvSpPr>
          <p:cNvPr id="1223" name="pl318"/>
          <p:cNvSpPr/>
          <p:nvPr/>
        </p:nvSpPr>
        <p:spPr>
          <a:xfrm>
            <a:off x="8866374"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4" name="pl319"/>
          <p:cNvSpPr/>
          <p:nvPr/>
        </p:nvSpPr>
        <p:spPr>
          <a:xfrm>
            <a:off x="9791146"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5" name="pl320"/>
          <p:cNvSpPr/>
          <p:nvPr/>
        </p:nvSpPr>
        <p:spPr>
          <a:xfrm>
            <a:off x="9195734" y="3774991"/>
            <a:ext cx="595412" cy="0"/>
          </a:xfrm>
          <a:custGeom>
            <a:avLst/>
            <a:gdLst/>
            <a:ahLst/>
            <a:cxnLst/>
            <a:rect l="0" t="0" r="0" b="0"/>
            <a:pathLst>
              <a:path w="595412">
                <a:moveTo>
                  <a:pt x="595412" y="0"/>
                </a:moveTo>
                <a:lnTo>
                  <a:pt x="0" y="0"/>
                </a:lnTo>
              </a:path>
            </a:pathLst>
          </a:custGeom>
          <a:ln w="20325" cap="flat">
            <a:solidFill>
              <a:srgbClr val="FFFFFF">
                <a:alpha val="100000"/>
              </a:srgbClr>
            </a:solidFill>
            <a:prstDash val="solid"/>
            <a:round/>
          </a:ln>
        </p:spPr>
        <p:txBody>
          <a:bodyPr/>
          <a:lstStyle/>
          <a:p>
            <a:endParaRPr/>
          </a:p>
        </p:txBody>
      </p:sp>
      <p:sp>
        <p:nvSpPr>
          <p:cNvPr id="1226" name="pl321"/>
          <p:cNvSpPr/>
          <p:nvPr/>
        </p:nvSpPr>
        <p:spPr>
          <a:xfrm>
            <a:off x="9195734"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7" name="pl322"/>
          <p:cNvSpPr/>
          <p:nvPr/>
        </p:nvSpPr>
        <p:spPr>
          <a:xfrm>
            <a:off x="9479990"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28" name="pl323"/>
          <p:cNvSpPr/>
          <p:nvPr/>
        </p:nvSpPr>
        <p:spPr>
          <a:xfrm>
            <a:off x="8885112" y="3476690"/>
            <a:ext cx="594877" cy="0"/>
          </a:xfrm>
          <a:custGeom>
            <a:avLst/>
            <a:gdLst/>
            <a:ahLst/>
            <a:cxnLst/>
            <a:rect l="0" t="0" r="0" b="0"/>
            <a:pathLst>
              <a:path w="594877">
                <a:moveTo>
                  <a:pt x="594877" y="0"/>
                </a:moveTo>
                <a:lnTo>
                  <a:pt x="0" y="0"/>
                </a:lnTo>
              </a:path>
            </a:pathLst>
          </a:custGeom>
          <a:ln w="20325" cap="flat">
            <a:solidFill>
              <a:srgbClr val="FFFFFF">
                <a:alpha val="100000"/>
              </a:srgbClr>
            </a:solidFill>
            <a:prstDash val="solid"/>
            <a:round/>
          </a:ln>
        </p:spPr>
        <p:txBody>
          <a:bodyPr/>
          <a:lstStyle/>
          <a:p>
            <a:endParaRPr/>
          </a:p>
        </p:txBody>
      </p:sp>
      <p:sp>
        <p:nvSpPr>
          <p:cNvPr id="1229" name="pl324"/>
          <p:cNvSpPr/>
          <p:nvPr/>
        </p:nvSpPr>
        <p:spPr>
          <a:xfrm>
            <a:off x="8885112"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0" name="pl325"/>
          <p:cNvSpPr/>
          <p:nvPr/>
        </p:nvSpPr>
        <p:spPr>
          <a:xfrm>
            <a:off x="9197379"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1" name="pl326"/>
          <p:cNvSpPr/>
          <p:nvPr/>
        </p:nvSpPr>
        <p:spPr>
          <a:xfrm>
            <a:off x="8600828" y="3178390"/>
            <a:ext cx="596551" cy="0"/>
          </a:xfrm>
          <a:custGeom>
            <a:avLst/>
            <a:gdLst/>
            <a:ahLst/>
            <a:cxnLst/>
            <a:rect l="0" t="0" r="0" b="0"/>
            <a:pathLst>
              <a:path w="596551">
                <a:moveTo>
                  <a:pt x="596551" y="0"/>
                </a:moveTo>
                <a:lnTo>
                  <a:pt x="0" y="0"/>
                </a:lnTo>
              </a:path>
            </a:pathLst>
          </a:custGeom>
          <a:ln w="20325" cap="flat">
            <a:solidFill>
              <a:srgbClr val="FFFFFF">
                <a:alpha val="100000"/>
              </a:srgbClr>
            </a:solidFill>
            <a:prstDash val="solid"/>
            <a:round/>
          </a:ln>
        </p:spPr>
        <p:txBody>
          <a:bodyPr/>
          <a:lstStyle/>
          <a:p>
            <a:endParaRPr/>
          </a:p>
        </p:txBody>
      </p:sp>
      <p:sp>
        <p:nvSpPr>
          <p:cNvPr id="1232" name="pl327"/>
          <p:cNvSpPr/>
          <p:nvPr/>
        </p:nvSpPr>
        <p:spPr>
          <a:xfrm>
            <a:off x="8600828"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3" name="pl328"/>
          <p:cNvSpPr/>
          <p:nvPr/>
        </p:nvSpPr>
        <p:spPr>
          <a:xfrm>
            <a:off x="9343832"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4" name="pl329"/>
          <p:cNvSpPr/>
          <p:nvPr/>
        </p:nvSpPr>
        <p:spPr>
          <a:xfrm>
            <a:off x="8748406" y="2880089"/>
            <a:ext cx="595426" cy="0"/>
          </a:xfrm>
          <a:custGeom>
            <a:avLst/>
            <a:gdLst/>
            <a:ahLst/>
            <a:cxnLst/>
            <a:rect l="0" t="0" r="0" b="0"/>
            <a:pathLst>
              <a:path w="595426">
                <a:moveTo>
                  <a:pt x="595426" y="0"/>
                </a:moveTo>
                <a:lnTo>
                  <a:pt x="0" y="0"/>
                </a:lnTo>
              </a:path>
            </a:pathLst>
          </a:custGeom>
          <a:ln w="20325" cap="flat">
            <a:solidFill>
              <a:srgbClr val="FFFFFF">
                <a:alpha val="100000"/>
              </a:srgbClr>
            </a:solidFill>
            <a:prstDash val="solid"/>
            <a:round/>
          </a:ln>
        </p:spPr>
        <p:txBody>
          <a:bodyPr/>
          <a:lstStyle/>
          <a:p>
            <a:endParaRPr/>
          </a:p>
        </p:txBody>
      </p:sp>
      <p:sp>
        <p:nvSpPr>
          <p:cNvPr id="1235" name="pl330"/>
          <p:cNvSpPr/>
          <p:nvPr/>
        </p:nvSpPr>
        <p:spPr>
          <a:xfrm>
            <a:off x="8748406"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6" name="pl331"/>
          <p:cNvSpPr/>
          <p:nvPr/>
        </p:nvSpPr>
        <p:spPr>
          <a:xfrm>
            <a:off x="9716247"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7" name="pl332"/>
          <p:cNvSpPr/>
          <p:nvPr/>
        </p:nvSpPr>
        <p:spPr>
          <a:xfrm>
            <a:off x="9121190" y="2581788"/>
            <a:ext cx="595057" cy="0"/>
          </a:xfrm>
          <a:custGeom>
            <a:avLst/>
            <a:gdLst/>
            <a:ahLst/>
            <a:cxnLst/>
            <a:rect l="0" t="0" r="0" b="0"/>
            <a:pathLst>
              <a:path w="595057">
                <a:moveTo>
                  <a:pt x="595057" y="0"/>
                </a:moveTo>
                <a:lnTo>
                  <a:pt x="0" y="0"/>
                </a:lnTo>
              </a:path>
            </a:pathLst>
          </a:custGeom>
          <a:ln w="20325" cap="flat">
            <a:solidFill>
              <a:srgbClr val="FFFFFF">
                <a:alpha val="100000"/>
              </a:srgbClr>
            </a:solidFill>
            <a:prstDash val="solid"/>
            <a:round/>
          </a:ln>
        </p:spPr>
        <p:txBody>
          <a:bodyPr/>
          <a:lstStyle/>
          <a:p>
            <a:endParaRPr/>
          </a:p>
        </p:txBody>
      </p:sp>
      <p:sp>
        <p:nvSpPr>
          <p:cNvPr id="1238" name="pl333"/>
          <p:cNvSpPr/>
          <p:nvPr/>
        </p:nvSpPr>
        <p:spPr>
          <a:xfrm>
            <a:off x="9121190"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39" name="pl334"/>
          <p:cNvSpPr/>
          <p:nvPr/>
        </p:nvSpPr>
        <p:spPr>
          <a:xfrm>
            <a:off x="9280347"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40" name="pl335"/>
          <p:cNvSpPr/>
          <p:nvPr/>
        </p:nvSpPr>
        <p:spPr>
          <a:xfrm>
            <a:off x="8684501" y="2283488"/>
            <a:ext cx="595846" cy="0"/>
          </a:xfrm>
          <a:custGeom>
            <a:avLst/>
            <a:gdLst/>
            <a:ahLst/>
            <a:cxnLst/>
            <a:rect l="0" t="0" r="0" b="0"/>
            <a:pathLst>
              <a:path w="595846">
                <a:moveTo>
                  <a:pt x="595846" y="0"/>
                </a:moveTo>
                <a:lnTo>
                  <a:pt x="0" y="0"/>
                </a:lnTo>
              </a:path>
            </a:pathLst>
          </a:custGeom>
          <a:ln w="20325" cap="flat">
            <a:solidFill>
              <a:srgbClr val="FFFFFF">
                <a:alpha val="100000"/>
              </a:srgbClr>
            </a:solidFill>
            <a:prstDash val="solid"/>
            <a:round/>
          </a:ln>
        </p:spPr>
        <p:txBody>
          <a:bodyPr/>
          <a:lstStyle/>
          <a:p>
            <a:endParaRPr/>
          </a:p>
        </p:txBody>
      </p:sp>
      <p:sp>
        <p:nvSpPr>
          <p:cNvPr id="1241" name="pl336"/>
          <p:cNvSpPr/>
          <p:nvPr/>
        </p:nvSpPr>
        <p:spPr>
          <a:xfrm>
            <a:off x="8684501"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42" name="pl337"/>
          <p:cNvSpPr/>
          <p:nvPr/>
        </p:nvSpPr>
        <p:spPr>
          <a:xfrm>
            <a:off x="9126043"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43" name="pl338"/>
          <p:cNvSpPr/>
          <p:nvPr/>
        </p:nvSpPr>
        <p:spPr>
          <a:xfrm>
            <a:off x="8528744" y="1985187"/>
            <a:ext cx="597299" cy="0"/>
          </a:xfrm>
          <a:custGeom>
            <a:avLst/>
            <a:gdLst/>
            <a:ahLst/>
            <a:cxnLst/>
            <a:rect l="0" t="0" r="0" b="0"/>
            <a:pathLst>
              <a:path w="597299">
                <a:moveTo>
                  <a:pt x="597299" y="0"/>
                </a:moveTo>
                <a:lnTo>
                  <a:pt x="0" y="0"/>
                </a:lnTo>
              </a:path>
            </a:pathLst>
          </a:custGeom>
          <a:ln w="20325" cap="flat">
            <a:solidFill>
              <a:srgbClr val="FFFFFF">
                <a:alpha val="100000"/>
              </a:srgbClr>
            </a:solidFill>
            <a:prstDash val="solid"/>
            <a:round/>
          </a:ln>
        </p:spPr>
        <p:txBody>
          <a:bodyPr/>
          <a:lstStyle/>
          <a:p>
            <a:endParaRPr/>
          </a:p>
        </p:txBody>
      </p:sp>
      <p:sp>
        <p:nvSpPr>
          <p:cNvPr id="1244" name="pl339"/>
          <p:cNvSpPr/>
          <p:nvPr/>
        </p:nvSpPr>
        <p:spPr>
          <a:xfrm>
            <a:off x="8528744"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45" name="pl340"/>
          <p:cNvSpPr/>
          <p:nvPr/>
        </p:nvSpPr>
        <p:spPr>
          <a:xfrm>
            <a:off x="9377549"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46" name="pl341"/>
          <p:cNvSpPr/>
          <p:nvPr/>
        </p:nvSpPr>
        <p:spPr>
          <a:xfrm>
            <a:off x="8782303" y="1686886"/>
            <a:ext cx="595246" cy="0"/>
          </a:xfrm>
          <a:custGeom>
            <a:avLst/>
            <a:gdLst/>
            <a:ahLst/>
            <a:cxnLst/>
            <a:rect l="0" t="0" r="0" b="0"/>
            <a:pathLst>
              <a:path w="595246">
                <a:moveTo>
                  <a:pt x="595246" y="0"/>
                </a:moveTo>
                <a:lnTo>
                  <a:pt x="0" y="0"/>
                </a:lnTo>
              </a:path>
            </a:pathLst>
          </a:custGeom>
          <a:ln w="20325" cap="flat">
            <a:solidFill>
              <a:srgbClr val="FFFFFF">
                <a:alpha val="100000"/>
              </a:srgbClr>
            </a:solidFill>
            <a:prstDash val="solid"/>
            <a:round/>
          </a:ln>
        </p:spPr>
        <p:txBody>
          <a:bodyPr/>
          <a:lstStyle/>
          <a:p>
            <a:endParaRPr/>
          </a:p>
        </p:txBody>
      </p:sp>
      <p:sp>
        <p:nvSpPr>
          <p:cNvPr id="1247" name="pl342"/>
          <p:cNvSpPr/>
          <p:nvPr/>
        </p:nvSpPr>
        <p:spPr>
          <a:xfrm>
            <a:off x="8782303"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54" name="pl349"/>
          <p:cNvSpPr/>
          <p:nvPr/>
        </p:nvSpPr>
        <p:spPr>
          <a:xfrm>
            <a:off x="9391648"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78" name="pl373"/>
          <p:cNvSpPr/>
          <p:nvPr/>
        </p:nvSpPr>
        <p:spPr>
          <a:xfrm>
            <a:off x="9449634"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86" name="pl381"/>
          <p:cNvSpPr/>
          <p:nvPr/>
        </p:nvSpPr>
        <p:spPr>
          <a:xfrm>
            <a:off x="8874589"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1290" name="pt385"/>
          <p:cNvSpPr/>
          <p:nvPr/>
        </p:nvSpPr>
        <p:spPr>
          <a:xfrm>
            <a:off x="9624789" y="54767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1" name="pt386"/>
          <p:cNvSpPr/>
          <p:nvPr/>
        </p:nvSpPr>
        <p:spPr>
          <a:xfrm>
            <a:off x="9154841" y="5178441"/>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2" name="pt387"/>
          <p:cNvSpPr/>
          <p:nvPr/>
        </p:nvSpPr>
        <p:spPr>
          <a:xfrm>
            <a:off x="9247456" y="4880140"/>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3" name="pt388"/>
          <p:cNvSpPr/>
          <p:nvPr/>
        </p:nvSpPr>
        <p:spPr>
          <a:xfrm>
            <a:off x="8795576" y="45818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4" name="pt389"/>
          <p:cNvSpPr/>
          <p:nvPr/>
        </p:nvSpPr>
        <p:spPr>
          <a:xfrm>
            <a:off x="9243602" y="4283539"/>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5" name="pt390"/>
          <p:cNvSpPr/>
          <p:nvPr/>
        </p:nvSpPr>
        <p:spPr>
          <a:xfrm>
            <a:off x="9075783" y="3985238"/>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6" name="pt391"/>
          <p:cNvSpPr/>
          <p:nvPr/>
        </p:nvSpPr>
        <p:spPr>
          <a:xfrm>
            <a:off x="9405386" y="36869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7" name="pt392"/>
          <p:cNvSpPr/>
          <p:nvPr/>
        </p:nvSpPr>
        <p:spPr>
          <a:xfrm>
            <a:off x="9094497" y="3388637"/>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8" name="pt393"/>
          <p:cNvSpPr/>
          <p:nvPr/>
        </p:nvSpPr>
        <p:spPr>
          <a:xfrm>
            <a:off x="8811049" y="3090336"/>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299" name="pt394"/>
          <p:cNvSpPr/>
          <p:nvPr/>
        </p:nvSpPr>
        <p:spPr>
          <a:xfrm>
            <a:off x="8958065" y="2792035"/>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00" name="pt395"/>
          <p:cNvSpPr/>
          <p:nvPr/>
        </p:nvSpPr>
        <p:spPr>
          <a:xfrm>
            <a:off x="9330665" y="24937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01" name="pt396"/>
          <p:cNvSpPr/>
          <p:nvPr/>
        </p:nvSpPr>
        <p:spPr>
          <a:xfrm>
            <a:off x="8894370" y="2195434"/>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02" name="pt397"/>
          <p:cNvSpPr/>
          <p:nvPr/>
        </p:nvSpPr>
        <p:spPr>
          <a:xfrm>
            <a:off x="8739340" y="1897133"/>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03" name="pt398"/>
          <p:cNvSpPr/>
          <p:nvPr/>
        </p:nvSpPr>
        <p:spPr>
          <a:xfrm>
            <a:off x="8991872" y="1598832"/>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18" name="tx413"/>
          <p:cNvSpPr/>
          <p:nvPr/>
        </p:nvSpPr>
        <p:spPr>
          <a:xfrm>
            <a:off x="3314185" y="1323024"/>
            <a:ext cx="1016272" cy="11529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 Aversion</a:t>
            </a:r>
          </a:p>
        </p:txBody>
      </p:sp>
      <p:sp>
        <p:nvSpPr>
          <p:cNvPr id="1319" name="tx414"/>
          <p:cNvSpPr/>
          <p:nvPr/>
        </p:nvSpPr>
        <p:spPr>
          <a:xfrm>
            <a:off x="5805474" y="1294648"/>
            <a:ext cx="1482402" cy="143668"/>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Perceived Infectability</a:t>
            </a:r>
          </a:p>
        </p:txBody>
      </p:sp>
      <p:sp>
        <p:nvSpPr>
          <p:cNvPr id="1320" name="tx415"/>
          <p:cNvSpPr/>
          <p:nvPr/>
        </p:nvSpPr>
        <p:spPr>
          <a:xfrm>
            <a:off x="8779709" y="1294251"/>
            <a:ext cx="982637" cy="14406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smtClean="0">
                <a:solidFill>
                  <a:srgbClr val="FFFFFF">
                    <a:alpha val="100000"/>
                  </a:srgbClr>
                </a:solidFill>
                <a:latin typeface="Helvetica"/>
                <a:cs typeface="Helvetica"/>
              </a:rPr>
              <a:t>Self-</a:t>
            </a:r>
            <a:r>
              <a:rPr lang="en-US" sz="1200" dirty="0" smtClean="0">
                <a:solidFill>
                  <a:srgbClr val="FFFFFF">
                    <a:alpha val="100000"/>
                  </a:srgbClr>
                </a:solidFill>
                <a:latin typeface="Helvetica"/>
                <a:cs typeface="Helvetica"/>
              </a:rPr>
              <a:t>P</a:t>
            </a:r>
            <a:r>
              <a:rPr sz="1200" dirty="0" smtClean="0">
                <a:solidFill>
                  <a:srgbClr val="FFFFFF">
                    <a:alpha val="100000"/>
                  </a:srgbClr>
                </a:solidFill>
                <a:latin typeface="Helvetica"/>
                <a:cs typeface="Helvetica"/>
              </a:rPr>
              <a:t>rotection</a:t>
            </a:r>
            <a:endParaRPr sz="1200" dirty="0">
              <a:solidFill>
                <a:srgbClr val="FFFFFF">
                  <a:alpha val="100000"/>
                </a:srgbClr>
              </a:solidFill>
              <a:latin typeface="Helvetica"/>
              <a:cs typeface="Helvetica"/>
            </a:endParaRPr>
          </a:p>
        </p:txBody>
      </p:sp>
      <p:sp>
        <p:nvSpPr>
          <p:cNvPr id="1321" name="tx416"/>
          <p:cNvSpPr/>
          <p:nvPr/>
        </p:nvSpPr>
        <p:spPr>
          <a:xfrm>
            <a:off x="2484307"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22" name="tx417"/>
          <p:cNvSpPr/>
          <p:nvPr/>
        </p:nvSpPr>
        <p:spPr>
          <a:xfrm>
            <a:off x="3087663"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23" name="tx418"/>
          <p:cNvSpPr/>
          <p:nvPr/>
        </p:nvSpPr>
        <p:spPr>
          <a:xfrm>
            <a:off x="3716393"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1324" name="tx419"/>
          <p:cNvSpPr/>
          <p:nvPr/>
        </p:nvSpPr>
        <p:spPr>
          <a:xfrm>
            <a:off x="4319749"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25" name="tx420"/>
          <p:cNvSpPr/>
          <p:nvPr/>
        </p:nvSpPr>
        <p:spPr>
          <a:xfrm>
            <a:off x="4923104"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26" name="tx421"/>
          <p:cNvSpPr/>
          <p:nvPr/>
        </p:nvSpPr>
        <p:spPr>
          <a:xfrm>
            <a:off x="5208660"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27" name="tx422"/>
          <p:cNvSpPr/>
          <p:nvPr/>
        </p:nvSpPr>
        <p:spPr>
          <a:xfrm>
            <a:off x="5812016"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28" name="tx423"/>
          <p:cNvSpPr/>
          <p:nvPr/>
        </p:nvSpPr>
        <p:spPr>
          <a:xfrm>
            <a:off x="6440747"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1329" name="tx424"/>
          <p:cNvSpPr/>
          <p:nvPr/>
        </p:nvSpPr>
        <p:spPr>
          <a:xfrm>
            <a:off x="7044102"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30" name="tx425"/>
          <p:cNvSpPr/>
          <p:nvPr/>
        </p:nvSpPr>
        <p:spPr>
          <a:xfrm>
            <a:off x="7647458"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31" name="tx426"/>
          <p:cNvSpPr/>
          <p:nvPr/>
        </p:nvSpPr>
        <p:spPr>
          <a:xfrm>
            <a:off x="7933014"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32" name="tx427"/>
          <p:cNvSpPr/>
          <p:nvPr/>
        </p:nvSpPr>
        <p:spPr>
          <a:xfrm>
            <a:off x="8536369" y="5806207"/>
            <a:ext cx="262607"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33" name="tx428"/>
          <p:cNvSpPr/>
          <p:nvPr/>
        </p:nvSpPr>
        <p:spPr>
          <a:xfrm>
            <a:off x="9165100"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0.0</a:t>
            </a:r>
          </a:p>
        </p:txBody>
      </p:sp>
      <p:sp>
        <p:nvSpPr>
          <p:cNvPr id="1334" name="tx429"/>
          <p:cNvSpPr/>
          <p:nvPr/>
        </p:nvSpPr>
        <p:spPr>
          <a:xfrm>
            <a:off x="9768455"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0.5</a:t>
            </a:r>
          </a:p>
        </p:txBody>
      </p:sp>
      <p:sp>
        <p:nvSpPr>
          <p:cNvPr id="1335" name="tx430"/>
          <p:cNvSpPr/>
          <p:nvPr/>
        </p:nvSpPr>
        <p:spPr>
          <a:xfrm>
            <a:off x="10371811" y="5806207"/>
            <a:ext cx="211856" cy="10953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1.0</a:t>
            </a:r>
          </a:p>
        </p:txBody>
      </p:sp>
      <p:sp>
        <p:nvSpPr>
          <p:cNvPr id="1336" name="tx431"/>
          <p:cNvSpPr/>
          <p:nvPr/>
        </p:nvSpPr>
        <p:spPr>
          <a:xfrm>
            <a:off x="1686681" y="5503974"/>
            <a:ext cx="745628"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Stand near</a:t>
            </a:r>
          </a:p>
        </p:txBody>
      </p:sp>
      <p:sp>
        <p:nvSpPr>
          <p:cNvPr id="1337" name="tx432"/>
          <p:cNvSpPr/>
          <p:nvPr/>
        </p:nvSpPr>
        <p:spPr>
          <a:xfrm>
            <a:off x="2051086" y="5208452"/>
            <a:ext cx="381223" cy="11271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Avoid</a:t>
            </a:r>
          </a:p>
        </p:txBody>
      </p:sp>
      <p:sp>
        <p:nvSpPr>
          <p:cNvPr id="1338" name="tx433"/>
          <p:cNvSpPr/>
          <p:nvPr/>
        </p:nvSpPr>
        <p:spPr>
          <a:xfrm>
            <a:off x="1780070" y="4910548"/>
            <a:ext cx="652239"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Dominant</a:t>
            </a:r>
          </a:p>
        </p:txBody>
      </p:sp>
      <p:sp>
        <p:nvSpPr>
          <p:cNvPr id="1339" name="tx434"/>
          <p:cNvSpPr/>
          <p:nvPr/>
        </p:nvSpPr>
        <p:spPr>
          <a:xfrm>
            <a:off x="1746212" y="4612247"/>
            <a:ext cx="686097"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Masculine</a:t>
            </a:r>
          </a:p>
        </p:txBody>
      </p:sp>
      <p:sp>
        <p:nvSpPr>
          <p:cNvPr id="1340" name="tx435"/>
          <p:cNvSpPr/>
          <p:nvPr/>
        </p:nvSpPr>
        <p:spPr>
          <a:xfrm>
            <a:off x="1814077" y="4313946"/>
            <a:ext cx="618232"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Muscular</a:t>
            </a:r>
          </a:p>
        </p:txBody>
      </p:sp>
      <p:sp>
        <p:nvSpPr>
          <p:cNvPr id="1341" name="tx436"/>
          <p:cNvSpPr/>
          <p:nvPr/>
        </p:nvSpPr>
        <p:spPr>
          <a:xfrm>
            <a:off x="2034194" y="3984888"/>
            <a:ext cx="398115"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Angry</a:t>
            </a:r>
          </a:p>
        </p:txBody>
      </p:sp>
      <p:sp>
        <p:nvSpPr>
          <p:cNvPr id="1342" name="tx437"/>
          <p:cNvSpPr/>
          <p:nvPr/>
        </p:nvSpPr>
        <p:spPr>
          <a:xfrm>
            <a:off x="1966329" y="3717345"/>
            <a:ext cx="465980"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Violent</a:t>
            </a:r>
          </a:p>
        </p:txBody>
      </p:sp>
      <p:sp>
        <p:nvSpPr>
          <p:cNvPr id="1343" name="tx438"/>
          <p:cNvSpPr/>
          <p:nvPr/>
        </p:nvSpPr>
        <p:spPr>
          <a:xfrm>
            <a:off x="1593589" y="3390271"/>
            <a:ext cx="838720" cy="14108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Incompetent</a:t>
            </a:r>
          </a:p>
        </p:txBody>
      </p:sp>
      <p:sp>
        <p:nvSpPr>
          <p:cNvPr id="1344" name="tx439"/>
          <p:cNvSpPr/>
          <p:nvPr/>
        </p:nvSpPr>
        <p:spPr>
          <a:xfrm>
            <a:off x="1915578" y="3089986"/>
            <a:ext cx="516731" cy="143073"/>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Foreign</a:t>
            </a:r>
          </a:p>
        </p:txBody>
      </p:sp>
      <p:sp>
        <p:nvSpPr>
          <p:cNvPr id="1345" name="tx440"/>
          <p:cNvSpPr/>
          <p:nvPr/>
        </p:nvSpPr>
        <p:spPr>
          <a:xfrm>
            <a:off x="2195152" y="2819268"/>
            <a:ext cx="237157" cy="11549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Old</a:t>
            </a:r>
          </a:p>
        </p:txBody>
      </p:sp>
      <p:sp>
        <p:nvSpPr>
          <p:cNvPr id="1346" name="tx441"/>
          <p:cNvSpPr/>
          <p:nvPr/>
        </p:nvSpPr>
        <p:spPr>
          <a:xfrm>
            <a:off x="2000336" y="2494376"/>
            <a:ext cx="431973" cy="142081"/>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Heavy</a:t>
            </a:r>
          </a:p>
        </p:txBody>
      </p:sp>
      <p:sp>
        <p:nvSpPr>
          <p:cNvPr id="1347" name="tx442"/>
          <p:cNvSpPr/>
          <p:nvPr/>
        </p:nvSpPr>
        <p:spPr>
          <a:xfrm>
            <a:off x="1746212" y="2193496"/>
            <a:ext cx="686097" cy="14466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Disfigured</a:t>
            </a:r>
          </a:p>
        </p:txBody>
      </p:sp>
      <p:sp>
        <p:nvSpPr>
          <p:cNvPr id="1348" name="tx443"/>
          <p:cNvSpPr/>
          <p:nvPr/>
        </p:nvSpPr>
        <p:spPr>
          <a:xfrm>
            <a:off x="1746063" y="1927541"/>
            <a:ext cx="686246"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Nauseous</a:t>
            </a:r>
          </a:p>
        </p:txBody>
      </p:sp>
      <p:sp>
        <p:nvSpPr>
          <p:cNvPr id="1349" name="tx444"/>
          <p:cNvSpPr/>
          <p:nvPr/>
        </p:nvSpPr>
        <p:spPr>
          <a:xfrm>
            <a:off x="1975109" y="1596498"/>
            <a:ext cx="457200" cy="14505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Germy</a:t>
            </a:r>
          </a:p>
        </p:txBody>
      </p:sp>
      <p:sp>
        <p:nvSpPr>
          <p:cNvPr id="1350" name="tx445"/>
          <p:cNvSpPr/>
          <p:nvPr/>
        </p:nvSpPr>
        <p:spPr>
          <a:xfrm>
            <a:off x="6205933" y="5982357"/>
            <a:ext cx="596726" cy="11529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Cohen's </a:t>
            </a:r>
          </a:p>
        </p:txBody>
      </p:sp>
      <p:sp>
        <p:nvSpPr>
          <p:cNvPr id="1351" name="tx446"/>
          <p:cNvSpPr/>
          <p:nvPr/>
        </p:nvSpPr>
        <p:spPr>
          <a:xfrm>
            <a:off x="6802659" y="5985135"/>
            <a:ext cx="84757" cy="112514"/>
          </a:xfrm>
          <a:prstGeom prst="rect">
            <a:avLst/>
          </a:prstGeom>
          <a:noFill/>
        </p:spPr>
        <p:txBody>
          <a:bodyPr wrap="none" lIns="0" tIns="0" rIns="0" bIns="0" anchor="ctr" anchorCtr="1"/>
          <a:lstStyle/>
          <a:p>
            <a:pPr marL="0" marR="0" indent="0" algn="l">
              <a:lnSpc>
                <a:spcPts val="1200"/>
              </a:lnSpc>
              <a:spcBef>
                <a:spcPts val="0"/>
              </a:spcBef>
              <a:spcAft>
                <a:spcPts val="0"/>
              </a:spcAft>
            </a:pPr>
            <a:r>
              <a:rPr sz="1200" i="1">
                <a:solidFill>
                  <a:srgbClr val="FFFFFF">
                    <a:alpha val="100000"/>
                  </a:srgbClr>
                </a:solidFill>
                <a:latin typeface="Helvetica"/>
                <a:cs typeface="Helvetica"/>
              </a:rPr>
              <a:t>d</a:t>
            </a:r>
          </a:p>
        </p:txBody>
      </p:sp>
      <p:sp>
        <p:nvSpPr>
          <p:cNvPr id="1352" name="tx447"/>
          <p:cNvSpPr/>
          <p:nvPr/>
        </p:nvSpPr>
        <p:spPr>
          <a:xfrm>
            <a:off x="5255630" y="844008"/>
            <a:ext cx="1101179" cy="14605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Target Category</a:t>
            </a:r>
          </a:p>
        </p:txBody>
      </p:sp>
      <p:sp>
        <p:nvSpPr>
          <p:cNvPr id="1353" name="pt448"/>
          <p:cNvSpPr/>
          <p:nvPr/>
        </p:nvSpPr>
        <p:spPr>
          <a:xfrm>
            <a:off x="6427047" y="847335"/>
            <a:ext cx="176107" cy="176107"/>
          </a:xfrm>
          <a:prstGeom prst="ellipse">
            <a:avLst/>
          </a:prstGeom>
          <a:solidFill>
            <a:srgbClr val="0072B2">
              <a:alpha val="100000"/>
            </a:srgbClr>
          </a:solidFill>
          <a:ln w="13500" cap="rnd">
            <a:solidFill>
              <a:srgbClr val="FFFFFF">
                <a:alpha val="100000"/>
              </a:srgbClr>
            </a:solidFill>
            <a:prstDash val="solid"/>
            <a:round/>
          </a:ln>
        </p:spPr>
        <p:txBody>
          <a:bodyPr/>
          <a:lstStyle/>
          <a:p>
            <a:endParaRPr/>
          </a:p>
        </p:txBody>
      </p:sp>
      <p:sp>
        <p:nvSpPr>
          <p:cNvPr id="1354" name="pt449"/>
          <p:cNvSpPr/>
          <p:nvPr/>
        </p:nvSpPr>
        <p:spPr>
          <a:xfrm>
            <a:off x="7150539" y="847335"/>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1355" name="tx450"/>
          <p:cNvSpPr/>
          <p:nvPr/>
        </p:nvSpPr>
        <p:spPr>
          <a:xfrm>
            <a:off x="6648247" y="845000"/>
            <a:ext cx="457200" cy="14505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Germy</a:t>
            </a:r>
          </a:p>
        </p:txBody>
      </p:sp>
      <p:sp>
        <p:nvSpPr>
          <p:cNvPr id="1356" name="tx451"/>
          <p:cNvSpPr/>
          <p:nvPr/>
        </p:nvSpPr>
        <p:spPr>
          <a:xfrm>
            <a:off x="7371739" y="877742"/>
            <a:ext cx="465980" cy="11231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a:solidFill>
                  <a:srgbClr val="FFFFFF">
                    <a:alpha val="100000"/>
                  </a:srgbClr>
                </a:solidFill>
                <a:latin typeface="Helvetica"/>
                <a:cs typeface="Helvetica"/>
              </a:rPr>
              <a:t>Violent</a:t>
            </a:r>
          </a:p>
        </p:txBody>
      </p:sp>
      <p:sp>
        <p:nvSpPr>
          <p:cNvPr id="453" name="pl46"/>
          <p:cNvSpPr/>
          <p:nvPr/>
        </p:nvSpPr>
        <p:spPr>
          <a:xfrm>
            <a:off x="3824281"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54" name="pl56"/>
          <p:cNvSpPr/>
          <p:nvPr/>
        </p:nvSpPr>
        <p:spPr>
          <a:xfrm>
            <a:off x="4293982"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55" name="pl71"/>
          <p:cNvSpPr/>
          <p:nvPr/>
        </p:nvSpPr>
        <p:spPr>
          <a:xfrm>
            <a:off x="3889511"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56" name="pl72"/>
          <p:cNvSpPr/>
          <p:nvPr/>
        </p:nvSpPr>
        <p:spPr>
          <a:xfrm>
            <a:off x="3295212" y="5564795"/>
            <a:ext cx="594299" cy="0"/>
          </a:xfrm>
          <a:custGeom>
            <a:avLst/>
            <a:gdLst/>
            <a:ahLst/>
            <a:cxnLst/>
            <a:rect l="0" t="0" r="0" b="0"/>
            <a:pathLst>
              <a:path w="594299">
                <a:moveTo>
                  <a:pt x="594299" y="0"/>
                </a:moveTo>
                <a:lnTo>
                  <a:pt x="0" y="0"/>
                </a:lnTo>
              </a:path>
            </a:pathLst>
          </a:custGeom>
          <a:ln w="20325" cap="flat">
            <a:solidFill>
              <a:srgbClr val="FFFFFF">
                <a:alpha val="100000"/>
              </a:srgbClr>
            </a:solidFill>
            <a:prstDash val="solid"/>
            <a:round/>
          </a:ln>
        </p:spPr>
        <p:txBody>
          <a:bodyPr/>
          <a:lstStyle/>
          <a:p>
            <a:endParaRPr/>
          </a:p>
        </p:txBody>
      </p:sp>
      <p:sp>
        <p:nvSpPr>
          <p:cNvPr id="457" name="pl73"/>
          <p:cNvSpPr/>
          <p:nvPr/>
        </p:nvSpPr>
        <p:spPr>
          <a:xfrm>
            <a:off x="3295212"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58" name="pl74"/>
          <p:cNvSpPr/>
          <p:nvPr/>
        </p:nvSpPr>
        <p:spPr>
          <a:xfrm>
            <a:off x="4316472"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59" name="pl75"/>
          <p:cNvSpPr/>
          <p:nvPr/>
        </p:nvSpPr>
        <p:spPr>
          <a:xfrm>
            <a:off x="3722354" y="5266495"/>
            <a:ext cx="594118" cy="0"/>
          </a:xfrm>
          <a:custGeom>
            <a:avLst/>
            <a:gdLst/>
            <a:ahLst/>
            <a:cxnLst/>
            <a:rect l="0" t="0" r="0" b="0"/>
            <a:pathLst>
              <a:path w="594118">
                <a:moveTo>
                  <a:pt x="594118" y="0"/>
                </a:moveTo>
                <a:lnTo>
                  <a:pt x="0" y="0"/>
                </a:lnTo>
              </a:path>
            </a:pathLst>
          </a:custGeom>
          <a:ln w="20325" cap="flat">
            <a:solidFill>
              <a:srgbClr val="FFFFFF">
                <a:alpha val="100000"/>
              </a:srgbClr>
            </a:solidFill>
            <a:prstDash val="solid"/>
            <a:round/>
          </a:ln>
        </p:spPr>
        <p:txBody>
          <a:bodyPr/>
          <a:lstStyle/>
          <a:p>
            <a:endParaRPr/>
          </a:p>
        </p:txBody>
      </p:sp>
      <p:sp>
        <p:nvSpPr>
          <p:cNvPr id="460" name="pl76"/>
          <p:cNvSpPr/>
          <p:nvPr/>
        </p:nvSpPr>
        <p:spPr>
          <a:xfrm>
            <a:off x="3722354"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1" name="pl77"/>
          <p:cNvSpPr/>
          <p:nvPr/>
        </p:nvSpPr>
        <p:spPr>
          <a:xfrm>
            <a:off x="4204124"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2" name="pl78"/>
          <p:cNvSpPr/>
          <p:nvPr/>
        </p:nvSpPr>
        <p:spPr>
          <a:xfrm>
            <a:off x="3610412" y="4968194"/>
            <a:ext cx="593712" cy="0"/>
          </a:xfrm>
          <a:custGeom>
            <a:avLst/>
            <a:gdLst/>
            <a:ahLst/>
            <a:cxnLst/>
            <a:rect l="0" t="0" r="0" b="0"/>
            <a:pathLst>
              <a:path w="593712">
                <a:moveTo>
                  <a:pt x="593712" y="0"/>
                </a:moveTo>
                <a:lnTo>
                  <a:pt x="0" y="0"/>
                </a:lnTo>
              </a:path>
            </a:pathLst>
          </a:custGeom>
          <a:ln w="20325" cap="flat">
            <a:solidFill>
              <a:srgbClr val="FFFFFF">
                <a:alpha val="100000"/>
              </a:srgbClr>
            </a:solidFill>
            <a:prstDash val="solid"/>
            <a:round/>
          </a:ln>
        </p:spPr>
        <p:txBody>
          <a:bodyPr/>
          <a:lstStyle/>
          <a:p>
            <a:endParaRPr/>
          </a:p>
        </p:txBody>
      </p:sp>
      <p:sp>
        <p:nvSpPr>
          <p:cNvPr id="463" name="pl79"/>
          <p:cNvSpPr/>
          <p:nvPr/>
        </p:nvSpPr>
        <p:spPr>
          <a:xfrm>
            <a:off x="3610412"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4" name="pl80"/>
          <p:cNvSpPr/>
          <p:nvPr/>
        </p:nvSpPr>
        <p:spPr>
          <a:xfrm>
            <a:off x="4333324"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5" name="pl81"/>
          <p:cNvSpPr/>
          <p:nvPr/>
        </p:nvSpPr>
        <p:spPr>
          <a:xfrm>
            <a:off x="3739116" y="4669893"/>
            <a:ext cx="594207" cy="0"/>
          </a:xfrm>
          <a:custGeom>
            <a:avLst/>
            <a:gdLst/>
            <a:ahLst/>
            <a:cxnLst/>
            <a:rect l="0" t="0" r="0" b="0"/>
            <a:pathLst>
              <a:path w="594207">
                <a:moveTo>
                  <a:pt x="594207" y="0"/>
                </a:moveTo>
                <a:lnTo>
                  <a:pt x="0" y="0"/>
                </a:lnTo>
              </a:path>
            </a:pathLst>
          </a:custGeom>
          <a:ln w="20325" cap="flat">
            <a:solidFill>
              <a:srgbClr val="FFFFFF">
                <a:alpha val="100000"/>
              </a:srgbClr>
            </a:solidFill>
            <a:prstDash val="solid"/>
            <a:round/>
          </a:ln>
        </p:spPr>
        <p:txBody>
          <a:bodyPr/>
          <a:lstStyle/>
          <a:p>
            <a:endParaRPr/>
          </a:p>
        </p:txBody>
      </p:sp>
      <p:sp>
        <p:nvSpPr>
          <p:cNvPr id="466" name="pl82"/>
          <p:cNvSpPr/>
          <p:nvPr/>
        </p:nvSpPr>
        <p:spPr>
          <a:xfrm>
            <a:off x="3739116"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7" name="pl83"/>
          <p:cNvSpPr/>
          <p:nvPr/>
        </p:nvSpPr>
        <p:spPr>
          <a:xfrm>
            <a:off x="4211323"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68" name="pl84"/>
          <p:cNvSpPr/>
          <p:nvPr/>
        </p:nvSpPr>
        <p:spPr>
          <a:xfrm>
            <a:off x="3617594" y="4371592"/>
            <a:ext cx="593728" cy="0"/>
          </a:xfrm>
          <a:custGeom>
            <a:avLst/>
            <a:gdLst/>
            <a:ahLst/>
            <a:cxnLst/>
            <a:rect l="0" t="0" r="0" b="0"/>
            <a:pathLst>
              <a:path w="593728">
                <a:moveTo>
                  <a:pt x="593728" y="0"/>
                </a:moveTo>
                <a:lnTo>
                  <a:pt x="0" y="0"/>
                </a:lnTo>
              </a:path>
            </a:pathLst>
          </a:custGeom>
          <a:ln w="20325" cap="flat">
            <a:solidFill>
              <a:srgbClr val="FFFFFF">
                <a:alpha val="100000"/>
              </a:srgbClr>
            </a:solidFill>
            <a:prstDash val="solid"/>
            <a:round/>
          </a:ln>
        </p:spPr>
        <p:txBody>
          <a:bodyPr/>
          <a:lstStyle/>
          <a:p>
            <a:endParaRPr/>
          </a:p>
        </p:txBody>
      </p:sp>
      <p:sp>
        <p:nvSpPr>
          <p:cNvPr id="469" name="pl85"/>
          <p:cNvSpPr/>
          <p:nvPr/>
        </p:nvSpPr>
        <p:spPr>
          <a:xfrm>
            <a:off x="3617594"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0" name="pl86"/>
          <p:cNvSpPr/>
          <p:nvPr/>
        </p:nvSpPr>
        <p:spPr>
          <a:xfrm>
            <a:off x="4257454"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1" name="pl87"/>
          <p:cNvSpPr/>
          <p:nvPr/>
        </p:nvSpPr>
        <p:spPr>
          <a:xfrm>
            <a:off x="3663589" y="4073292"/>
            <a:ext cx="593864" cy="0"/>
          </a:xfrm>
          <a:custGeom>
            <a:avLst/>
            <a:gdLst/>
            <a:ahLst/>
            <a:cxnLst/>
            <a:rect l="0" t="0" r="0" b="0"/>
            <a:pathLst>
              <a:path w="593864">
                <a:moveTo>
                  <a:pt x="593864" y="0"/>
                </a:moveTo>
                <a:lnTo>
                  <a:pt x="0" y="0"/>
                </a:lnTo>
              </a:path>
            </a:pathLst>
          </a:custGeom>
          <a:ln w="20325" cap="flat">
            <a:solidFill>
              <a:srgbClr val="FFFFFF">
                <a:alpha val="100000"/>
              </a:srgbClr>
            </a:solidFill>
            <a:prstDash val="solid"/>
            <a:round/>
          </a:ln>
        </p:spPr>
        <p:txBody>
          <a:bodyPr/>
          <a:lstStyle/>
          <a:p>
            <a:endParaRPr/>
          </a:p>
        </p:txBody>
      </p:sp>
      <p:sp>
        <p:nvSpPr>
          <p:cNvPr id="472" name="pl88"/>
          <p:cNvSpPr/>
          <p:nvPr/>
        </p:nvSpPr>
        <p:spPr>
          <a:xfrm>
            <a:off x="3663589"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3" name="pl89"/>
          <p:cNvSpPr/>
          <p:nvPr/>
        </p:nvSpPr>
        <p:spPr>
          <a:xfrm>
            <a:off x="4449260"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4" name="pl90"/>
          <p:cNvSpPr/>
          <p:nvPr/>
        </p:nvSpPr>
        <p:spPr>
          <a:xfrm>
            <a:off x="3854246" y="3774991"/>
            <a:ext cx="595013" cy="0"/>
          </a:xfrm>
          <a:custGeom>
            <a:avLst/>
            <a:gdLst/>
            <a:ahLst/>
            <a:cxnLst/>
            <a:rect l="0" t="0" r="0" b="0"/>
            <a:pathLst>
              <a:path w="595013">
                <a:moveTo>
                  <a:pt x="595013" y="0"/>
                </a:moveTo>
                <a:lnTo>
                  <a:pt x="0" y="0"/>
                </a:lnTo>
              </a:path>
            </a:pathLst>
          </a:custGeom>
          <a:ln w="20325" cap="flat">
            <a:solidFill>
              <a:srgbClr val="FFFFFF">
                <a:alpha val="100000"/>
              </a:srgbClr>
            </a:solidFill>
            <a:prstDash val="solid"/>
            <a:round/>
          </a:ln>
        </p:spPr>
        <p:txBody>
          <a:bodyPr/>
          <a:lstStyle/>
          <a:p>
            <a:endParaRPr/>
          </a:p>
        </p:txBody>
      </p:sp>
      <p:sp>
        <p:nvSpPr>
          <p:cNvPr id="475" name="pl91"/>
          <p:cNvSpPr/>
          <p:nvPr/>
        </p:nvSpPr>
        <p:spPr>
          <a:xfrm>
            <a:off x="3854246"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6" name="pl92"/>
          <p:cNvSpPr/>
          <p:nvPr/>
        </p:nvSpPr>
        <p:spPr>
          <a:xfrm>
            <a:off x="4206616"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7" name="pl93"/>
          <p:cNvSpPr/>
          <p:nvPr/>
        </p:nvSpPr>
        <p:spPr>
          <a:xfrm>
            <a:off x="3612898" y="3476690"/>
            <a:ext cx="593717" cy="0"/>
          </a:xfrm>
          <a:custGeom>
            <a:avLst/>
            <a:gdLst/>
            <a:ahLst/>
            <a:cxnLst/>
            <a:rect l="0" t="0" r="0" b="0"/>
            <a:pathLst>
              <a:path w="593717">
                <a:moveTo>
                  <a:pt x="593717" y="0"/>
                </a:moveTo>
                <a:lnTo>
                  <a:pt x="0" y="0"/>
                </a:lnTo>
              </a:path>
            </a:pathLst>
          </a:custGeom>
          <a:ln w="20325" cap="flat">
            <a:solidFill>
              <a:srgbClr val="FFFFFF">
                <a:alpha val="100000"/>
              </a:srgbClr>
            </a:solidFill>
            <a:prstDash val="solid"/>
            <a:round/>
          </a:ln>
        </p:spPr>
        <p:txBody>
          <a:bodyPr/>
          <a:lstStyle/>
          <a:p>
            <a:endParaRPr/>
          </a:p>
        </p:txBody>
      </p:sp>
      <p:sp>
        <p:nvSpPr>
          <p:cNvPr id="478" name="pl94"/>
          <p:cNvSpPr/>
          <p:nvPr/>
        </p:nvSpPr>
        <p:spPr>
          <a:xfrm>
            <a:off x="3612898"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79" name="pl95"/>
          <p:cNvSpPr/>
          <p:nvPr/>
        </p:nvSpPr>
        <p:spPr>
          <a:xfrm>
            <a:off x="4216786"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0" name="pl96"/>
          <p:cNvSpPr/>
          <p:nvPr/>
        </p:nvSpPr>
        <p:spPr>
          <a:xfrm>
            <a:off x="3623044" y="3178390"/>
            <a:ext cx="593741" cy="0"/>
          </a:xfrm>
          <a:custGeom>
            <a:avLst/>
            <a:gdLst/>
            <a:ahLst/>
            <a:cxnLst/>
            <a:rect l="0" t="0" r="0" b="0"/>
            <a:pathLst>
              <a:path w="593741">
                <a:moveTo>
                  <a:pt x="593741" y="0"/>
                </a:moveTo>
                <a:lnTo>
                  <a:pt x="0" y="0"/>
                </a:lnTo>
              </a:path>
            </a:pathLst>
          </a:custGeom>
          <a:ln w="20325" cap="flat">
            <a:solidFill>
              <a:srgbClr val="FFFFFF">
                <a:alpha val="100000"/>
              </a:srgbClr>
            </a:solidFill>
            <a:prstDash val="solid"/>
            <a:round/>
          </a:ln>
        </p:spPr>
        <p:txBody>
          <a:bodyPr/>
          <a:lstStyle/>
          <a:p>
            <a:endParaRPr/>
          </a:p>
        </p:txBody>
      </p:sp>
      <p:sp>
        <p:nvSpPr>
          <p:cNvPr id="481" name="pl97"/>
          <p:cNvSpPr/>
          <p:nvPr/>
        </p:nvSpPr>
        <p:spPr>
          <a:xfrm>
            <a:off x="3623044"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2" name="pl98"/>
          <p:cNvSpPr/>
          <p:nvPr/>
        </p:nvSpPr>
        <p:spPr>
          <a:xfrm>
            <a:off x="4558502"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3" name="pl99"/>
          <p:cNvSpPr/>
          <p:nvPr/>
        </p:nvSpPr>
        <p:spPr>
          <a:xfrm>
            <a:off x="3962418" y="2880089"/>
            <a:ext cx="596083" cy="0"/>
          </a:xfrm>
          <a:custGeom>
            <a:avLst/>
            <a:gdLst/>
            <a:ahLst/>
            <a:cxnLst/>
            <a:rect l="0" t="0" r="0" b="0"/>
            <a:pathLst>
              <a:path w="596083">
                <a:moveTo>
                  <a:pt x="596083" y="0"/>
                </a:moveTo>
                <a:lnTo>
                  <a:pt x="0" y="0"/>
                </a:lnTo>
              </a:path>
            </a:pathLst>
          </a:custGeom>
          <a:ln w="20325" cap="flat">
            <a:solidFill>
              <a:srgbClr val="FFFFFF">
                <a:alpha val="100000"/>
              </a:srgbClr>
            </a:solidFill>
            <a:prstDash val="solid"/>
            <a:round/>
          </a:ln>
        </p:spPr>
        <p:txBody>
          <a:bodyPr/>
          <a:lstStyle/>
          <a:p>
            <a:endParaRPr/>
          </a:p>
        </p:txBody>
      </p:sp>
      <p:sp>
        <p:nvSpPr>
          <p:cNvPr id="484" name="pl100"/>
          <p:cNvSpPr/>
          <p:nvPr/>
        </p:nvSpPr>
        <p:spPr>
          <a:xfrm>
            <a:off x="3962418"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5" name="pl101"/>
          <p:cNvSpPr/>
          <p:nvPr/>
        </p:nvSpPr>
        <p:spPr>
          <a:xfrm>
            <a:off x="4276658"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6" name="pl102"/>
          <p:cNvSpPr/>
          <p:nvPr/>
        </p:nvSpPr>
        <p:spPr>
          <a:xfrm>
            <a:off x="3682720" y="2581788"/>
            <a:ext cx="593937" cy="0"/>
          </a:xfrm>
          <a:custGeom>
            <a:avLst/>
            <a:gdLst/>
            <a:ahLst/>
            <a:cxnLst/>
            <a:rect l="0" t="0" r="0" b="0"/>
            <a:pathLst>
              <a:path w="593937">
                <a:moveTo>
                  <a:pt x="593937" y="0"/>
                </a:moveTo>
                <a:lnTo>
                  <a:pt x="0" y="0"/>
                </a:lnTo>
              </a:path>
            </a:pathLst>
          </a:custGeom>
          <a:ln w="20325" cap="flat">
            <a:solidFill>
              <a:srgbClr val="FFFFFF">
                <a:alpha val="100000"/>
              </a:srgbClr>
            </a:solidFill>
            <a:prstDash val="solid"/>
            <a:round/>
          </a:ln>
        </p:spPr>
        <p:txBody>
          <a:bodyPr/>
          <a:lstStyle/>
          <a:p>
            <a:endParaRPr/>
          </a:p>
        </p:txBody>
      </p:sp>
      <p:sp>
        <p:nvSpPr>
          <p:cNvPr id="487" name="pl103"/>
          <p:cNvSpPr/>
          <p:nvPr/>
        </p:nvSpPr>
        <p:spPr>
          <a:xfrm>
            <a:off x="3682720"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8" name="pl104"/>
          <p:cNvSpPr/>
          <p:nvPr/>
        </p:nvSpPr>
        <p:spPr>
          <a:xfrm>
            <a:off x="4464836"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89" name="pl105"/>
          <p:cNvSpPr/>
          <p:nvPr/>
        </p:nvSpPr>
        <p:spPr>
          <a:xfrm>
            <a:off x="3869688" y="2283488"/>
            <a:ext cx="595148" cy="0"/>
          </a:xfrm>
          <a:custGeom>
            <a:avLst/>
            <a:gdLst/>
            <a:ahLst/>
            <a:cxnLst/>
            <a:rect l="0" t="0" r="0" b="0"/>
            <a:pathLst>
              <a:path w="595148">
                <a:moveTo>
                  <a:pt x="595148" y="0"/>
                </a:moveTo>
                <a:lnTo>
                  <a:pt x="0" y="0"/>
                </a:lnTo>
              </a:path>
            </a:pathLst>
          </a:custGeom>
          <a:ln w="20325" cap="flat">
            <a:solidFill>
              <a:srgbClr val="FFFFFF">
                <a:alpha val="100000"/>
              </a:srgbClr>
            </a:solidFill>
            <a:prstDash val="solid"/>
            <a:round/>
          </a:ln>
        </p:spPr>
        <p:txBody>
          <a:bodyPr/>
          <a:lstStyle/>
          <a:p>
            <a:endParaRPr/>
          </a:p>
        </p:txBody>
      </p:sp>
      <p:sp>
        <p:nvSpPr>
          <p:cNvPr id="490" name="pl106"/>
          <p:cNvSpPr/>
          <p:nvPr/>
        </p:nvSpPr>
        <p:spPr>
          <a:xfrm>
            <a:off x="3869688"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91" name="pl107"/>
          <p:cNvSpPr/>
          <p:nvPr/>
        </p:nvSpPr>
        <p:spPr>
          <a:xfrm>
            <a:off x="4216352"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92" name="pl108"/>
          <p:cNvSpPr/>
          <p:nvPr/>
        </p:nvSpPr>
        <p:spPr>
          <a:xfrm>
            <a:off x="3622612" y="1985187"/>
            <a:ext cx="593740" cy="0"/>
          </a:xfrm>
          <a:custGeom>
            <a:avLst/>
            <a:gdLst/>
            <a:ahLst/>
            <a:cxnLst/>
            <a:rect l="0" t="0" r="0" b="0"/>
            <a:pathLst>
              <a:path w="593740">
                <a:moveTo>
                  <a:pt x="593740" y="0"/>
                </a:moveTo>
                <a:lnTo>
                  <a:pt x="0" y="0"/>
                </a:lnTo>
              </a:path>
            </a:pathLst>
          </a:custGeom>
          <a:ln w="20325" cap="flat">
            <a:solidFill>
              <a:srgbClr val="FFFFFF">
                <a:alpha val="100000"/>
              </a:srgbClr>
            </a:solidFill>
            <a:prstDash val="solid"/>
            <a:round/>
          </a:ln>
        </p:spPr>
        <p:txBody>
          <a:bodyPr/>
          <a:lstStyle/>
          <a:p>
            <a:endParaRPr/>
          </a:p>
        </p:txBody>
      </p:sp>
      <p:sp>
        <p:nvSpPr>
          <p:cNvPr id="493" name="pl109"/>
          <p:cNvSpPr/>
          <p:nvPr/>
        </p:nvSpPr>
        <p:spPr>
          <a:xfrm>
            <a:off x="3622612"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94" name="pl110"/>
          <p:cNvSpPr/>
          <p:nvPr/>
        </p:nvSpPr>
        <p:spPr>
          <a:xfrm>
            <a:off x="3962396"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95" name="pl111"/>
          <p:cNvSpPr/>
          <p:nvPr/>
        </p:nvSpPr>
        <p:spPr>
          <a:xfrm>
            <a:off x="3368460" y="1686886"/>
            <a:ext cx="593935" cy="0"/>
          </a:xfrm>
          <a:custGeom>
            <a:avLst/>
            <a:gdLst/>
            <a:ahLst/>
            <a:cxnLst/>
            <a:rect l="0" t="0" r="0" b="0"/>
            <a:pathLst>
              <a:path w="593935">
                <a:moveTo>
                  <a:pt x="593935" y="0"/>
                </a:moveTo>
                <a:lnTo>
                  <a:pt x="0" y="0"/>
                </a:lnTo>
              </a:path>
            </a:pathLst>
          </a:custGeom>
          <a:ln w="20325" cap="flat">
            <a:solidFill>
              <a:srgbClr val="FFFFFF">
                <a:alpha val="100000"/>
              </a:srgbClr>
            </a:solidFill>
            <a:prstDash val="solid"/>
            <a:round/>
          </a:ln>
        </p:spPr>
        <p:txBody>
          <a:bodyPr/>
          <a:lstStyle/>
          <a:p>
            <a:endParaRPr/>
          </a:p>
        </p:txBody>
      </p:sp>
      <p:sp>
        <p:nvSpPr>
          <p:cNvPr id="496" name="pl112"/>
          <p:cNvSpPr/>
          <p:nvPr/>
        </p:nvSpPr>
        <p:spPr>
          <a:xfrm>
            <a:off x="3368460"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497" name="pt127"/>
          <p:cNvSpPr/>
          <p:nvPr/>
        </p:nvSpPr>
        <p:spPr>
          <a:xfrm>
            <a:off x="3504307" y="54767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498" name="pt128"/>
          <p:cNvSpPr/>
          <p:nvPr/>
        </p:nvSpPr>
        <p:spPr>
          <a:xfrm>
            <a:off x="3931359" y="51784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499" name="pt129"/>
          <p:cNvSpPr/>
          <p:nvPr/>
        </p:nvSpPr>
        <p:spPr>
          <a:xfrm>
            <a:off x="3819215" y="4880140"/>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0" name="pt130"/>
          <p:cNvSpPr/>
          <p:nvPr/>
        </p:nvSpPr>
        <p:spPr>
          <a:xfrm>
            <a:off x="3948166" y="45818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1" name="pt131"/>
          <p:cNvSpPr/>
          <p:nvPr/>
        </p:nvSpPr>
        <p:spPr>
          <a:xfrm>
            <a:off x="3826405" y="42835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2" name="pt132"/>
          <p:cNvSpPr/>
          <p:nvPr/>
        </p:nvSpPr>
        <p:spPr>
          <a:xfrm>
            <a:off x="3872468" y="3985238"/>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3" name="pt133"/>
          <p:cNvSpPr/>
          <p:nvPr/>
        </p:nvSpPr>
        <p:spPr>
          <a:xfrm>
            <a:off x="4063699" y="36869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4" name="pt134"/>
          <p:cNvSpPr/>
          <p:nvPr/>
        </p:nvSpPr>
        <p:spPr>
          <a:xfrm>
            <a:off x="3821703" y="33886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5" name="pt135"/>
          <p:cNvSpPr/>
          <p:nvPr/>
        </p:nvSpPr>
        <p:spPr>
          <a:xfrm>
            <a:off x="3831861" y="3090336"/>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6" name="pt136"/>
          <p:cNvSpPr/>
          <p:nvPr/>
        </p:nvSpPr>
        <p:spPr>
          <a:xfrm>
            <a:off x="4172407" y="2792035"/>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7" name="pt137"/>
          <p:cNvSpPr/>
          <p:nvPr/>
        </p:nvSpPr>
        <p:spPr>
          <a:xfrm>
            <a:off x="3891635" y="24937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8" name="pt138"/>
          <p:cNvSpPr/>
          <p:nvPr/>
        </p:nvSpPr>
        <p:spPr>
          <a:xfrm>
            <a:off x="4079208" y="21954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09" name="pt139"/>
          <p:cNvSpPr/>
          <p:nvPr/>
        </p:nvSpPr>
        <p:spPr>
          <a:xfrm>
            <a:off x="3831428" y="1897133"/>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10" name="pt140"/>
          <p:cNvSpPr/>
          <p:nvPr/>
        </p:nvSpPr>
        <p:spPr>
          <a:xfrm>
            <a:off x="3577374" y="1598832"/>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11" name="pl207"/>
          <p:cNvSpPr/>
          <p:nvPr/>
        </p:nvSpPr>
        <p:spPr>
          <a:xfrm>
            <a:off x="6907112"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12" name="pl208"/>
          <p:cNvSpPr/>
          <p:nvPr/>
        </p:nvSpPr>
        <p:spPr>
          <a:xfrm>
            <a:off x="6313441" y="5564795"/>
            <a:ext cx="593671" cy="0"/>
          </a:xfrm>
          <a:custGeom>
            <a:avLst/>
            <a:gdLst/>
            <a:ahLst/>
            <a:cxnLst/>
            <a:rect l="0" t="0" r="0" b="0"/>
            <a:pathLst>
              <a:path w="593671">
                <a:moveTo>
                  <a:pt x="593671" y="0"/>
                </a:moveTo>
                <a:lnTo>
                  <a:pt x="0" y="0"/>
                </a:lnTo>
              </a:path>
            </a:pathLst>
          </a:custGeom>
          <a:ln w="20325" cap="flat">
            <a:solidFill>
              <a:srgbClr val="FFFFFF">
                <a:alpha val="100000"/>
              </a:srgbClr>
            </a:solidFill>
            <a:prstDash val="solid"/>
            <a:round/>
          </a:ln>
        </p:spPr>
        <p:txBody>
          <a:bodyPr/>
          <a:lstStyle/>
          <a:p>
            <a:endParaRPr/>
          </a:p>
        </p:txBody>
      </p:sp>
      <p:sp>
        <p:nvSpPr>
          <p:cNvPr id="513" name="pl209"/>
          <p:cNvSpPr/>
          <p:nvPr/>
        </p:nvSpPr>
        <p:spPr>
          <a:xfrm>
            <a:off x="6313441"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14" name="pl210"/>
          <p:cNvSpPr/>
          <p:nvPr/>
        </p:nvSpPr>
        <p:spPr>
          <a:xfrm>
            <a:off x="6923253"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15" name="pl211"/>
          <p:cNvSpPr/>
          <p:nvPr/>
        </p:nvSpPr>
        <p:spPr>
          <a:xfrm>
            <a:off x="6329552" y="5266495"/>
            <a:ext cx="593701" cy="0"/>
          </a:xfrm>
          <a:custGeom>
            <a:avLst/>
            <a:gdLst/>
            <a:ahLst/>
            <a:cxnLst/>
            <a:rect l="0" t="0" r="0" b="0"/>
            <a:pathLst>
              <a:path w="593701">
                <a:moveTo>
                  <a:pt x="593701" y="0"/>
                </a:moveTo>
                <a:lnTo>
                  <a:pt x="0" y="0"/>
                </a:lnTo>
              </a:path>
            </a:pathLst>
          </a:custGeom>
          <a:ln w="20325" cap="flat">
            <a:solidFill>
              <a:srgbClr val="FFFFFF">
                <a:alpha val="100000"/>
              </a:srgbClr>
            </a:solidFill>
            <a:prstDash val="solid"/>
            <a:round/>
          </a:ln>
        </p:spPr>
        <p:txBody>
          <a:bodyPr/>
          <a:lstStyle/>
          <a:p>
            <a:endParaRPr/>
          </a:p>
        </p:txBody>
      </p:sp>
      <p:sp>
        <p:nvSpPr>
          <p:cNvPr id="516" name="pl212"/>
          <p:cNvSpPr/>
          <p:nvPr/>
        </p:nvSpPr>
        <p:spPr>
          <a:xfrm>
            <a:off x="6329552"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17" name="pl213"/>
          <p:cNvSpPr/>
          <p:nvPr/>
        </p:nvSpPr>
        <p:spPr>
          <a:xfrm>
            <a:off x="7079026"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18" name="pl214"/>
          <p:cNvSpPr/>
          <p:nvPr/>
        </p:nvSpPr>
        <p:spPr>
          <a:xfrm>
            <a:off x="6484696" y="4968194"/>
            <a:ext cx="594330" cy="0"/>
          </a:xfrm>
          <a:custGeom>
            <a:avLst/>
            <a:gdLst/>
            <a:ahLst/>
            <a:cxnLst/>
            <a:rect l="0" t="0" r="0" b="0"/>
            <a:pathLst>
              <a:path w="594330">
                <a:moveTo>
                  <a:pt x="594330" y="0"/>
                </a:moveTo>
                <a:lnTo>
                  <a:pt x="0" y="0"/>
                </a:lnTo>
              </a:path>
            </a:pathLst>
          </a:custGeom>
          <a:ln w="20325" cap="flat">
            <a:solidFill>
              <a:srgbClr val="FFFFFF">
                <a:alpha val="100000"/>
              </a:srgbClr>
            </a:solidFill>
            <a:prstDash val="solid"/>
            <a:round/>
          </a:ln>
        </p:spPr>
        <p:txBody>
          <a:bodyPr/>
          <a:lstStyle/>
          <a:p>
            <a:endParaRPr/>
          </a:p>
        </p:txBody>
      </p:sp>
      <p:sp>
        <p:nvSpPr>
          <p:cNvPr id="519" name="pl215"/>
          <p:cNvSpPr/>
          <p:nvPr/>
        </p:nvSpPr>
        <p:spPr>
          <a:xfrm>
            <a:off x="6484696"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0" name="pl216"/>
          <p:cNvSpPr/>
          <p:nvPr/>
        </p:nvSpPr>
        <p:spPr>
          <a:xfrm>
            <a:off x="6901035"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1" name="pl217"/>
          <p:cNvSpPr/>
          <p:nvPr/>
        </p:nvSpPr>
        <p:spPr>
          <a:xfrm>
            <a:off x="6307373" y="4669893"/>
            <a:ext cx="593661" cy="0"/>
          </a:xfrm>
          <a:custGeom>
            <a:avLst/>
            <a:gdLst/>
            <a:ahLst/>
            <a:cxnLst/>
            <a:rect l="0" t="0" r="0" b="0"/>
            <a:pathLst>
              <a:path w="593661">
                <a:moveTo>
                  <a:pt x="593661" y="0"/>
                </a:moveTo>
                <a:lnTo>
                  <a:pt x="0" y="0"/>
                </a:lnTo>
              </a:path>
            </a:pathLst>
          </a:custGeom>
          <a:ln w="20325" cap="flat">
            <a:solidFill>
              <a:srgbClr val="FFFFFF">
                <a:alpha val="100000"/>
              </a:srgbClr>
            </a:solidFill>
            <a:prstDash val="solid"/>
            <a:round/>
          </a:ln>
        </p:spPr>
        <p:txBody>
          <a:bodyPr/>
          <a:lstStyle/>
          <a:p>
            <a:endParaRPr/>
          </a:p>
        </p:txBody>
      </p:sp>
      <p:sp>
        <p:nvSpPr>
          <p:cNvPr id="522" name="pl218"/>
          <p:cNvSpPr/>
          <p:nvPr/>
        </p:nvSpPr>
        <p:spPr>
          <a:xfrm>
            <a:off x="6307373"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3" name="pl219"/>
          <p:cNvSpPr/>
          <p:nvPr/>
        </p:nvSpPr>
        <p:spPr>
          <a:xfrm>
            <a:off x="7103393"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4" name="pl220"/>
          <p:cNvSpPr/>
          <p:nvPr/>
        </p:nvSpPr>
        <p:spPr>
          <a:xfrm>
            <a:off x="6508908" y="4371592"/>
            <a:ext cx="594484" cy="0"/>
          </a:xfrm>
          <a:custGeom>
            <a:avLst/>
            <a:gdLst/>
            <a:ahLst/>
            <a:cxnLst/>
            <a:rect l="0" t="0" r="0" b="0"/>
            <a:pathLst>
              <a:path w="594484">
                <a:moveTo>
                  <a:pt x="594484" y="0"/>
                </a:moveTo>
                <a:lnTo>
                  <a:pt x="0" y="0"/>
                </a:lnTo>
              </a:path>
            </a:pathLst>
          </a:custGeom>
          <a:ln w="20325" cap="flat">
            <a:solidFill>
              <a:srgbClr val="FFFFFF">
                <a:alpha val="100000"/>
              </a:srgbClr>
            </a:solidFill>
            <a:prstDash val="solid"/>
            <a:round/>
          </a:ln>
        </p:spPr>
        <p:txBody>
          <a:bodyPr/>
          <a:lstStyle/>
          <a:p>
            <a:endParaRPr/>
          </a:p>
        </p:txBody>
      </p:sp>
      <p:sp>
        <p:nvSpPr>
          <p:cNvPr id="525" name="pl221"/>
          <p:cNvSpPr/>
          <p:nvPr/>
        </p:nvSpPr>
        <p:spPr>
          <a:xfrm>
            <a:off x="6508908"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6" name="pl222"/>
          <p:cNvSpPr/>
          <p:nvPr/>
        </p:nvSpPr>
        <p:spPr>
          <a:xfrm>
            <a:off x="7200746"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7" name="pl223"/>
          <p:cNvSpPr/>
          <p:nvPr/>
        </p:nvSpPr>
        <p:spPr>
          <a:xfrm>
            <a:off x="6605494" y="4073292"/>
            <a:ext cx="595251" cy="0"/>
          </a:xfrm>
          <a:custGeom>
            <a:avLst/>
            <a:gdLst/>
            <a:ahLst/>
            <a:cxnLst/>
            <a:rect l="0" t="0" r="0" b="0"/>
            <a:pathLst>
              <a:path w="595251">
                <a:moveTo>
                  <a:pt x="595251" y="0"/>
                </a:moveTo>
                <a:lnTo>
                  <a:pt x="0" y="0"/>
                </a:lnTo>
              </a:path>
            </a:pathLst>
          </a:custGeom>
          <a:ln w="20325" cap="flat">
            <a:solidFill>
              <a:srgbClr val="FFFFFF">
                <a:alpha val="100000"/>
              </a:srgbClr>
            </a:solidFill>
            <a:prstDash val="solid"/>
            <a:round/>
          </a:ln>
        </p:spPr>
        <p:txBody>
          <a:bodyPr/>
          <a:lstStyle/>
          <a:p>
            <a:endParaRPr/>
          </a:p>
        </p:txBody>
      </p:sp>
      <p:sp>
        <p:nvSpPr>
          <p:cNvPr id="528" name="pl224"/>
          <p:cNvSpPr/>
          <p:nvPr/>
        </p:nvSpPr>
        <p:spPr>
          <a:xfrm>
            <a:off x="6605494"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29" name="pl225"/>
          <p:cNvSpPr/>
          <p:nvPr/>
        </p:nvSpPr>
        <p:spPr>
          <a:xfrm>
            <a:off x="7301050"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0" name="pl226"/>
          <p:cNvSpPr/>
          <p:nvPr/>
        </p:nvSpPr>
        <p:spPr>
          <a:xfrm>
            <a:off x="6704759" y="3774991"/>
            <a:ext cx="596291" cy="0"/>
          </a:xfrm>
          <a:custGeom>
            <a:avLst/>
            <a:gdLst/>
            <a:ahLst/>
            <a:cxnLst/>
            <a:rect l="0" t="0" r="0" b="0"/>
            <a:pathLst>
              <a:path w="596291">
                <a:moveTo>
                  <a:pt x="596291" y="0"/>
                </a:moveTo>
                <a:lnTo>
                  <a:pt x="0" y="0"/>
                </a:lnTo>
              </a:path>
            </a:pathLst>
          </a:custGeom>
          <a:ln w="20325" cap="flat">
            <a:solidFill>
              <a:srgbClr val="FFFFFF">
                <a:alpha val="100000"/>
              </a:srgbClr>
            </a:solidFill>
            <a:prstDash val="solid"/>
            <a:round/>
          </a:ln>
        </p:spPr>
        <p:txBody>
          <a:bodyPr/>
          <a:lstStyle/>
          <a:p>
            <a:endParaRPr/>
          </a:p>
        </p:txBody>
      </p:sp>
      <p:sp>
        <p:nvSpPr>
          <p:cNvPr id="531" name="pl227"/>
          <p:cNvSpPr/>
          <p:nvPr/>
        </p:nvSpPr>
        <p:spPr>
          <a:xfrm>
            <a:off x="6704759"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2" name="pl228"/>
          <p:cNvSpPr/>
          <p:nvPr/>
        </p:nvSpPr>
        <p:spPr>
          <a:xfrm>
            <a:off x="6831017"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3" name="pl229"/>
          <p:cNvSpPr/>
          <p:nvPr/>
        </p:nvSpPr>
        <p:spPr>
          <a:xfrm>
            <a:off x="6237396" y="3476690"/>
            <a:ext cx="593621" cy="0"/>
          </a:xfrm>
          <a:custGeom>
            <a:avLst/>
            <a:gdLst/>
            <a:ahLst/>
            <a:cxnLst/>
            <a:rect l="0" t="0" r="0" b="0"/>
            <a:pathLst>
              <a:path w="593621">
                <a:moveTo>
                  <a:pt x="593621" y="0"/>
                </a:moveTo>
                <a:lnTo>
                  <a:pt x="0" y="0"/>
                </a:lnTo>
              </a:path>
            </a:pathLst>
          </a:custGeom>
          <a:ln w="20325" cap="flat">
            <a:solidFill>
              <a:srgbClr val="FFFFFF">
                <a:alpha val="100000"/>
              </a:srgbClr>
            </a:solidFill>
            <a:prstDash val="solid"/>
            <a:round/>
          </a:ln>
        </p:spPr>
        <p:txBody>
          <a:bodyPr/>
          <a:lstStyle/>
          <a:p>
            <a:endParaRPr/>
          </a:p>
        </p:txBody>
      </p:sp>
      <p:sp>
        <p:nvSpPr>
          <p:cNvPr id="534" name="pl230"/>
          <p:cNvSpPr/>
          <p:nvPr/>
        </p:nvSpPr>
        <p:spPr>
          <a:xfrm>
            <a:off x="6237396"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5" name="pl231"/>
          <p:cNvSpPr/>
          <p:nvPr/>
        </p:nvSpPr>
        <p:spPr>
          <a:xfrm>
            <a:off x="6802408"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6" name="pl232"/>
          <p:cNvSpPr/>
          <p:nvPr/>
        </p:nvSpPr>
        <p:spPr>
          <a:xfrm>
            <a:off x="6208767" y="3178390"/>
            <a:ext cx="593640" cy="0"/>
          </a:xfrm>
          <a:custGeom>
            <a:avLst/>
            <a:gdLst/>
            <a:ahLst/>
            <a:cxnLst/>
            <a:rect l="0" t="0" r="0" b="0"/>
            <a:pathLst>
              <a:path w="593640">
                <a:moveTo>
                  <a:pt x="593640" y="0"/>
                </a:moveTo>
                <a:lnTo>
                  <a:pt x="0" y="0"/>
                </a:lnTo>
              </a:path>
            </a:pathLst>
          </a:custGeom>
          <a:ln w="20325" cap="flat">
            <a:solidFill>
              <a:srgbClr val="FFFFFF">
                <a:alpha val="100000"/>
              </a:srgbClr>
            </a:solidFill>
            <a:prstDash val="solid"/>
            <a:round/>
          </a:ln>
        </p:spPr>
        <p:txBody>
          <a:bodyPr/>
          <a:lstStyle/>
          <a:p>
            <a:endParaRPr/>
          </a:p>
        </p:txBody>
      </p:sp>
      <p:sp>
        <p:nvSpPr>
          <p:cNvPr id="537" name="pl233"/>
          <p:cNvSpPr/>
          <p:nvPr/>
        </p:nvSpPr>
        <p:spPr>
          <a:xfrm>
            <a:off x="6208767"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8" name="pl234"/>
          <p:cNvSpPr/>
          <p:nvPr/>
        </p:nvSpPr>
        <p:spPr>
          <a:xfrm>
            <a:off x="7026851"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39" name="pl235"/>
          <p:cNvSpPr/>
          <p:nvPr/>
        </p:nvSpPr>
        <p:spPr>
          <a:xfrm>
            <a:off x="6432801" y="2880089"/>
            <a:ext cx="594050" cy="0"/>
          </a:xfrm>
          <a:custGeom>
            <a:avLst/>
            <a:gdLst/>
            <a:ahLst/>
            <a:cxnLst/>
            <a:rect l="0" t="0" r="0" b="0"/>
            <a:pathLst>
              <a:path w="594050">
                <a:moveTo>
                  <a:pt x="594050" y="0"/>
                </a:moveTo>
                <a:lnTo>
                  <a:pt x="0" y="0"/>
                </a:lnTo>
              </a:path>
            </a:pathLst>
          </a:custGeom>
          <a:ln w="20325" cap="flat">
            <a:solidFill>
              <a:srgbClr val="FFFFFF">
                <a:alpha val="100000"/>
              </a:srgbClr>
            </a:solidFill>
            <a:prstDash val="solid"/>
            <a:round/>
          </a:ln>
        </p:spPr>
        <p:txBody>
          <a:bodyPr/>
          <a:lstStyle/>
          <a:p>
            <a:endParaRPr/>
          </a:p>
        </p:txBody>
      </p:sp>
      <p:sp>
        <p:nvSpPr>
          <p:cNvPr id="540" name="pl236"/>
          <p:cNvSpPr/>
          <p:nvPr/>
        </p:nvSpPr>
        <p:spPr>
          <a:xfrm>
            <a:off x="6432801"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1" name="pl237"/>
          <p:cNvSpPr/>
          <p:nvPr/>
        </p:nvSpPr>
        <p:spPr>
          <a:xfrm>
            <a:off x="7145875"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2" name="pl238"/>
          <p:cNvSpPr/>
          <p:nvPr/>
        </p:nvSpPr>
        <p:spPr>
          <a:xfrm>
            <a:off x="6551085" y="2581788"/>
            <a:ext cx="594789" cy="0"/>
          </a:xfrm>
          <a:custGeom>
            <a:avLst/>
            <a:gdLst/>
            <a:ahLst/>
            <a:cxnLst/>
            <a:rect l="0" t="0" r="0" b="0"/>
            <a:pathLst>
              <a:path w="594789">
                <a:moveTo>
                  <a:pt x="594789" y="0"/>
                </a:moveTo>
                <a:lnTo>
                  <a:pt x="0" y="0"/>
                </a:lnTo>
              </a:path>
            </a:pathLst>
          </a:custGeom>
          <a:ln w="20325" cap="flat">
            <a:solidFill>
              <a:srgbClr val="FFFFFF">
                <a:alpha val="100000"/>
              </a:srgbClr>
            </a:solidFill>
            <a:prstDash val="solid"/>
            <a:round/>
          </a:ln>
        </p:spPr>
        <p:txBody>
          <a:bodyPr/>
          <a:lstStyle/>
          <a:p>
            <a:endParaRPr/>
          </a:p>
        </p:txBody>
      </p:sp>
      <p:sp>
        <p:nvSpPr>
          <p:cNvPr id="543" name="pl239"/>
          <p:cNvSpPr/>
          <p:nvPr/>
        </p:nvSpPr>
        <p:spPr>
          <a:xfrm>
            <a:off x="6551085"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4" name="pl240"/>
          <p:cNvSpPr/>
          <p:nvPr/>
        </p:nvSpPr>
        <p:spPr>
          <a:xfrm>
            <a:off x="6841081"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5" name="pl241"/>
          <p:cNvSpPr/>
          <p:nvPr/>
        </p:nvSpPr>
        <p:spPr>
          <a:xfrm>
            <a:off x="6247462" y="2283488"/>
            <a:ext cx="593619" cy="0"/>
          </a:xfrm>
          <a:custGeom>
            <a:avLst/>
            <a:gdLst/>
            <a:ahLst/>
            <a:cxnLst/>
            <a:rect l="0" t="0" r="0" b="0"/>
            <a:pathLst>
              <a:path w="593619">
                <a:moveTo>
                  <a:pt x="593619" y="0"/>
                </a:moveTo>
                <a:lnTo>
                  <a:pt x="0" y="0"/>
                </a:lnTo>
              </a:path>
            </a:pathLst>
          </a:custGeom>
          <a:ln w="20325" cap="flat">
            <a:solidFill>
              <a:srgbClr val="FFFFFF">
                <a:alpha val="100000"/>
              </a:srgbClr>
            </a:solidFill>
            <a:prstDash val="solid"/>
            <a:round/>
          </a:ln>
        </p:spPr>
        <p:txBody>
          <a:bodyPr/>
          <a:lstStyle/>
          <a:p>
            <a:endParaRPr/>
          </a:p>
        </p:txBody>
      </p:sp>
      <p:sp>
        <p:nvSpPr>
          <p:cNvPr id="546" name="pl242"/>
          <p:cNvSpPr/>
          <p:nvPr/>
        </p:nvSpPr>
        <p:spPr>
          <a:xfrm>
            <a:off x="6247462"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7" name="pl243"/>
          <p:cNvSpPr/>
          <p:nvPr/>
        </p:nvSpPr>
        <p:spPr>
          <a:xfrm>
            <a:off x="6793935"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48" name="pl244"/>
          <p:cNvSpPr/>
          <p:nvPr/>
        </p:nvSpPr>
        <p:spPr>
          <a:xfrm>
            <a:off x="6200284" y="1985187"/>
            <a:ext cx="593650" cy="0"/>
          </a:xfrm>
          <a:custGeom>
            <a:avLst/>
            <a:gdLst/>
            <a:ahLst/>
            <a:cxnLst/>
            <a:rect l="0" t="0" r="0" b="0"/>
            <a:pathLst>
              <a:path w="593650">
                <a:moveTo>
                  <a:pt x="593650" y="0"/>
                </a:moveTo>
                <a:lnTo>
                  <a:pt x="0" y="0"/>
                </a:lnTo>
              </a:path>
            </a:pathLst>
          </a:custGeom>
          <a:ln w="20325" cap="flat">
            <a:solidFill>
              <a:srgbClr val="FFFFFF">
                <a:alpha val="100000"/>
              </a:srgbClr>
            </a:solidFill>
            <a:prstDash val="solid"/>
            <a:round/>
          </a:ln>
        </p:spPr>
        <p:txBody>
          <a:bodyPr/>
          <a:lstStyle/>
          <a:p>
            <a:endParaRPr/>
          </a:p>
        </p:txBody>
      </p:sp>
      <p:sp>
        <p:nvSpPr>
          <p:cNvPr id="549" name="pl245"/>
          <p:cNvSpPr/>
          <p:nvPr/>
        </p:nvSpPr>
        <p:spPr>
          <a:xfrm>
            <a:off x="6200284"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50" name="pl246"/>
          <p:cNvSpPr/>
          <p:nvPr/>
        </p:nvSpPr>
        <p:spPr>
          <a:xfrm>
            <a:off x="6730713"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51" name="pl247"/>
          <p:cNvSpPr/>
          <p:nvPr/>
        </p:nvSpPr>
        <p:spPr>
          <a:xfrm>
            <a:off x="6136930" y="1686886"/>
            <a:ext cx="593783" cy="0"/>
          </a:xfrm>
          <a:custGeom>
            <a:avLst/>
            <a:gdLst/>
            <a:ahLst/>
            <a:cxnLst/>
            <a:rect l="0" t="0" r="0" b="0"/>
            <a:pathLst>
              <a:path w="593783">
                <a:moveTo>
                  <a:pt x="593783" y="0"/>
                </a:moveTo>
                <a:lnTo>
                  <a:pt x="0" y="0"/>
                </a:lnTo>
              </a:path>
            </a:pathLst>
          </a:custGeom>
          <a:ln w="20325" cap="flat">
            <a:solidFill>
              <a:srgbClr val="FFFFFF">
                <a:alpha val="100000"/>
              </a:srgbClr>
            </a:solidFill>
            <a:prstDash val="solid"/>
            <a:round/>
          </a:ln>
        </p:spPr>
        <p:txBody>
          <a:bodyPr/>
          <a:lstStyle/>
          <a:p>
            <a:endParaRPr/>
          </a:p>
        </p:txBody>
      </p:sp>
      <p:sp>
        <p:nvSpPr>
          <p:cNvPr id="552" name="pl248"/>
          <p:cNvSpPr/>
          <p:nvPr/>
        </p:nvSpPr>
        <p:spPr>
          <a:xfrm>
            <a:off x="6136930"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53" name="pt263"/>
          <p:cNvSpPr/>
          <p:nvPr/>
        </p:nvSpPr>
        <p:spPr>
          <a:xfrm>
            <a:off x="6522222" y="54767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4" name="pt264"/>
          <p:cNvSpPr/>
          <p:nvPr/>
        </p:nvSpPr>
        <p:spPr>
          <a:xfrm>
            <a:off x="6538348" y="51784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5" name="pt265"/>
          <p:cNvSpPr/>
          <p:nvPr/>
        </p:nvSpPr>
        <p:spPr>
          <a:xfrm>
            <a:off x="6693807" y="4880140"/>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6" name="pt266"/>
          <p:cNvSpPr/>
          <p:nvPr/>
        </p:nvSpPr>
        <p:spPr>
          <a:xfrm>
            <a:off x="6516150" y="45818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7" name="pt267"/>
          <p:cNvSpPr/>
          <p:nvPr/>
        </p:nvSpPr>
        <p:spPr>
          <a:xfrm>
            <a:off x="6718097" y="42835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8" name="pt268"/>
          <p:cNvSpPr/>
          <p:nvPr/>
        </p:nvSpPr>
        <p:spPr>
          <a:xfrm>
            <a:off x="6815066" y="3985238"/>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59" name="pt269"/>
          <p:cNvSpPr/>
          <p:nvPr/>
        </p:nvSpPr>
        <p:spPr>
          <a:xfrm>
            <a:off x="6914851" y="36869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0" name="pt270"/>
          <p:cNvSpPr/>
          <p:nvPr/>
        </p:nvSpPr>
        <p:spPr>
          <a:xfrm>
            <a:off x="6446153" y="33886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1" name="pt271"/>
          <p:cNvSpPr/>
          <p:nvPr/>
        </p:nvSpPr>
        <p:spPr>
          <a:xfrm>
            <a:off x="6417534" y="3090336"/>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2" name="pt272"/>
          <p:cNvSpPr/>
          <p:nvPr/>
        </p:nvSpPr>
        <p:spPr>
          <a:xfrm>
            <a:off x="6641772" y="2792035"/>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3" name="pt273"/>
          <p:cNvSpPr/>
          <p:nvPr/>
        </p:nvSpPr>
        <p:spPr>
          <a:xfrm>
            <a:off x="6760426" y="24937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4" name="pt274"/>
          <p:cNvSpPr/>
          <p:nvPr/>
        </p:nvSpPr>
        <p:spPr>
          <a:xfrm>
            <a:off x="6456218" y="21954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5" name="pt275"/>
          <p:cNvSpPr/>
          <p:nvPr/>
        </p:nvSpPr>
        <p:spPr>
          <a:xfrm>
            <a:off x="6409055" y="1897133"/>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6" name="pt276"/>
          <p:cNvSpPr/>
          <p:nvPr/>
        </p:nvSpPr>
        <p:spPr>
          <a:xfrm>
            <a:off x="6345768" y="1598832"/>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567" name="pl309"/>
          <p:cNvSpPr/>
          <p:nvPr/>
        </p:nvSpPr>
        <p:spPr>
          <a:xfrm>
            <a:off x="9038094"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68" name="pl333"/>
          <p:cNvSpPr/>
          <p:nvPr/>
        </p:nvSpPr>
        <p:spPr>
          <a:xfrm>
            <a:off x="9121190"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69" name="pl337"/>
          <p:cNvSpPr/>
          <p:nvPr/>
        </p:nvSpPr>
        <p:spPr>
          <a:xfrm>
            <a:off x="9126043"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0" name="pl343"/>
          <p:cNvSpPr/>
          <p:nvPr/>
        </p:nvSpPr>
        <p:spPr>
          <a:xfrm>
            <a:off x="9884131"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1" name="pl344"/>
          <p:cNvSpPr/>
          <p:nvPr/>
        </p:nvSpPr>
        <p:spPr>
          <a:xfrm>
            <a:off x="9289231" y="5564795"/>
            <a:ext cx="594899" cy="0"/>
          </a:xfrm>
          <a:custGeom>
            <a:avLst/>
            <a:gdLst/>
            <a:ahLst/>
            <a:cxnLst/>
            <a:rect l="0" t="0" r="0" b="0"/>
            <a:pathLst>
              <a:path w="594899">
                <a:moveTo>
                  <a:pt x="594899" y="0"/>
                </a:moveTo>
                <a:lnTo>
                  <a:pt x="0" y="0"/>
                </a:lnTo>
              </a:path>
            </a:pathLst>
          </a:custGeom>
          <a:ln w="20325" cap="flat">
            <a:solidFill>
              <a:srgbClr val="FFFFFF">
                <a:alpha val="100000"/>
              </a:srgbClr>
            </a:solidFill>
            <a:prstDash val="solid"/>
            <a:round/>
          </a:ln>
        </p:spPr>
        <p:txBody>
          <a:bodyPr/>
          <a:lstStyle/>
          <a:p>
            <a:endParaRPr/>
          </a:p>
        </p:txBody>
      </p:sp>
      <p:sp>
        <p:nvSpPr>
          <p:cNvPr id="572" name="pl345"/>
          <p:cNvSpPr/>
          <p:nvPr/>
        </p:nvSpPr>
        <p:spPr>
          <a:xfrm>
            <a:off x="9289231" y="5527508"/>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3" name="pl346"/>
          <p:cNvSpPr/>
          <p:nvPr/>
        </p:nvSpPr>
        <p:spPr>
          <a:xfrm>
            <a:off x="9470038"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4" name="pl347"/>
          <p:cNvSpPr/>
          <p:nvPr/>
        </p:nvSpPr>
        <p:spPr>
          <a:xfrm>
            <a:off x="8876295" y="5266495"/>
            <a:ext cx="593742" cy="0"/>
          </a:xfrm>
          <a:custGeom>
            <a:avLst/>
            <a:gdLst/>
            <a:ahLst/>
            <a:cxnLst/>
            <a:rect l="0" t="0" r="0" b="0"/>
            <a:pathLst>
              <a:path w="593742">
                <a:moveTo>
                  <a:pt x="593742" y="0"/>
                </a:moveTo>
                <a:lnTo>
                  <a:pt x="0" y="0"/>
                </a:lnTo>
              </a:path>
            </a:pathLst>
          </a:custGeom>
          <a:ln w="20325" cap="flat">
            <a:solidFill>
              <a:srgbClr val="FFFFFF">
                <a:alpha val="100000"/>
              </a:srgbClr>
            </a:solidFill>
            <a:prstDash val="solid"/>
            <a:round/>
          </a:ln>
        </p:spPr>
        <p:txBody>
          <a:bodyPr/>
          <a:lstStyle/>
          <a:p>
            <a:endParaRPr/>
          </a:p>
        </p:txBody>
      </p:sp>
      <p:sp>
        <p:nvSpPr>
          <p:cNvPr id="575" name="pl348"/>
          <p:cNvSpPr/>
          <p:nvPr/>
        </p:nvSpPr>
        <p:spPr>
          <a:xfrm>
            <a:off x="8876295" y="5229207"/>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6" name="pl349"/>
          <p:cNvSpPr/>
          <p:nvPr/>
        </p:nvSpPr>
        <p:spPr>
          <a:xfrm>
            <a:off x="9391648"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7" name="pl350"/>
          <p:cNvSpPr/>
          <p:nvPr/>
        </p:nvSpPr>
        <p:spPr>
          <a:xfrm>
            <a:off x="8797629" y="4968194"/>
            <a:ext cx="594019" cy="0"/>
          </a:xfrm>
          <a:custGeom>
            <a:avLst/>
            <a:gdLst/>
            <a:ahLst/>
            <a:cxnLst/>
            <a:rect l="0" t="0" r="0" b="0"/>
            <a:pathLst>
              <a:path w="594019">
                <a:moveTo>
                  <a:pt x="594019" y="0"/>
                </a:moveTo>
                <a:lnTo>
                  <a:pt x="0" y="0"/>
                </a:lnTo>
              </a:path>
            </a:pathLst>
          </a:custGeom>
          <a:ln w="20325" cap="flat">
            <a:solidFill>
              <a:srgbClr val="FFFFFF">
                <a:alpha val="100000"/>
              </a:srgbClr>
            </a:solidFill>
            <a:prstDash val="solid"/>
            <a:round/>
          </a:ln>
        </p:spPr>
        <p:txBody>
          <a:bodyPr/>
          <a:lstStyle/>
          <a:p>
            <a:endParaRPr/>
          </a:p>
        </p:txBody>
      </p:sp>
      <p:sp>
        <p:nvSpPr>
          <p:cNvPr id="578" name="pl351"/>
          <p:cNvSpPr/>
          <p:nvPr/>
        </p:nvSpPr>
        <p:spPr>
          <a:xfrm>
            <a:off x="8797629" y="49309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79" name="pl352"/>
          <p:cNvSpPr/>
          <p:nvPr/>
        </p:nvSpPr>
        <p:spPr>
          <a:xfrm>
            <a:off x="9084124"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0" name="pl353"/>
          <p:cNvSpPr/>
          <p:nvPr/>
        </p:nvSpPr>
        <p:spPr>
          <a:xfrm>
            <a:off x="8487483" y="4669893"/>
            <a:ext cx="596640" cy="0"/>
          </a:xfrm>
          <a:custGeom>
            <a:avLst/>
            <a:gdLst/>
            <a:ahLst/>
            <a:cxnLst/>
            <a:rect l="0" t="0" r="0" b="0"/>
            <a:pathLst>
              <a:path w="596640">
                <a:moveTo>
                  <a:pt x="596640" y="0"/>
                </a:moveTo>
                <a:lnTo>
                  <a:pt x="0" y="0"/>
                </a:lnTo>
              </a:path>
            </a:pathLst>
          </a:custGeom>
          <a:ln w="20325" cap="flat">
            <a:solidFill>
              <a:srgbClr val="FFFFFF">
                <a:alpha val="100000"/>
              </a:srgbClr>
            </a:solidFill>
            <a:prstDash val="solid"/>
            <a:round/>
          </a:ln>
        </p:spPr>
        <p:txBody>
          <a:bodyPr/>
          <a:lstStyle/>
          <a:p>
            <a:endParaRPr/>
          </a:p>
        </p:txBody>
      </p:sp>
      <p:sp>
        <p:nvSpPr>
          <p:cNvPr id="581" name="pl354"/>
          <p:cNvSpPr/>
          <p:nvPr/>
        </p:nvSpPr>
        <p:spPr>
          <a:xfrm>
            <a:off x="8487483" y="4632606"/>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2" name="pl355"/>
          <p:cNvSpPr/>
          <p:nvPr/>
        </p:nvSpPr>
        <p:spPr>
          <a:xfrm>
            <a:off x="9589510"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3" name="pl356"/>
          <p:cNvSpPr/>
          <p:nvPr/>
        </p:nvSpPr>
        <p:spPr>
          <a:xfrm>
            <a:off x="8995885" y="4371592"/>
            <a:ext cx="593625" cy="0"/>
          </a:xfrm>
          <a:custGeom>
            <a:avLst/>
            <a:gdLst/>
            <a:ahLst/>
            <a:cxnLst/>
            <a:rect l="0" t="0" r="0" b="0"/>
            <a:pathLst>
              <a:path w="593625">
                <a:moveTo>
                  <a:pt x="593625" y="0"/>
                </a:moveTo>
                <a:lnTo>
                  <a:pt x="0" y="0"/>
                </a:lnTo>
              </a:path>
            </a:pathLst>
          </a:custGeom>
          <a:ln w="20325" cap="flat">
            <a:solidFill>
              <a:srgbClr val="FFFFFF">
                <a:alpha val="100000"/>
              </a:srgbClr>
            </a:solidFill>
            <a:prstDash val="solid"/>
            <a:round/>
          </a:ln>
        </p:spPr>
        <p:txBody>
          <a:bodyPr/>
          <a:lstStyle/>
          <a:p>
            <a:endParaRPr/>
          </a:p>
        </p:txBody>
      </p:sp>
      <p:sp>
        <p:nvSpPr>
          <p:cNvPr id="584" name="pl357"/>
          <p:cNvSpPr/>
          <p:nvPr/>
        </p:nvSpPr>
        <p:spPr>
          <a:xfrm>
            <a:off x="8995885" y="4334305"/>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5" name="pl358"/>
          <p:cNvSpPr/>
          <p:nvPr/>
        </p:nvSpPr>
        <p:spPr>
          <a:xfrm>
            <a:off x="9663266"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6" name="pl359"/>
          <p:cNvSpPr/>
          <p:nvPr/>
        </p:nvSpPr>
        <p:spPr>
          <a:xfrm>
            <a:off x="9069530" y="4073292"/>
            <a:ext cx="593736" cy="0"/>
          </a:xfrm>
          <a:custGeom>
            <a:avLst/>
            <a:gdLst/>
            <a:ahLst/>
            <a:cxnLst/>
            <a:rect l="0" t="0" r="0" b="0"/>
            <a:pathLst>
              <a:path w="593736">
                <a:moveTo>
                  <a:pt x="593736" y="0"/>
                </a:moveTo>
                <a:lnTo>
                  <a:pt x="0" y="0"/>
                </a:lnTo>
              </a:path>
            </a:pathLst>
          </a:custGeom>
          <a:ln w="20325" cap="flat">
            <a:solidFill>
              <a:srgbClr val="FFFFFF">
                <a:alpha val="100000"/>
              </a:srgbClr>
            </a:solidFill>
            <a:prstDash val="solid"/>
            <a:round/>
          </a:ln>
        </p:spPr>
        <p:txBody>
          <a:bodyPr/>
          <a:lstStyle/>
          <a:p>
            <a:endParaRPr/>
          </a:p>
        </p:txBody>
      </p:sp>
      <p:sp>
        <p:nvSpPr>
          <p:cNvPr id="587" name="pl360"/>
          <p:cNvSpPr/>
          <p:nvPr/>
        </p:nvSpPr>
        <p:spPr>
          <a:xfrm>
            <a:off x="9069530" y="4036004"/>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8" name="pl361"/>
          <p:cNvSpPr/>
          <p:nvPr/>
        </p:nvSpPr>
        <p:spPr>
          <a:xfrm>
            <a:off x="9368787"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89" name="pl362"/>
          <p:cNvSpPr/>
          <p:nvPr/>
        </p:nvSpPr>
        <p:spPr>
          <a:xfrm>
            <a:off x="8774656" y="3774991"/>
            <a:ext cx="594130" cy="0"/>
          </a:xfrm>
          <a:custGeom>
            <a:avLst/>
            <a:gdLst/>
            <a:ahLst/>
            <a:cxnLst/>
            <a:rect l="0" t="0" r="0" b="0"/>
            <a:pathLst>
              <a:path w="594130">
                <a:moveTo>
                  <a:pt x="594130" y="0"/>
                </a:moveTo>
                <a:lnTo>
                  <a:pt x="0" y="0"/>
                </a:lnTo>
              </a:path>
            </a:pathLst>
          </a:custGeom>
          <a:ln w="20325" cap="flat">
            <a:solidFill>
              <a:srgbClr val="FFFFFF">
                <a:alpha val="100000"/>
              </a:srgbClr>
            </a:solidFill>
            <a:prstDash val="solid"/>
            <a:round/>
          </a:ln>
        </p:spPr>
        <p:txBody>
          <a:bodyPr/>
          <a:lstStyle/>
          <a:p>
            <a:endParaRPr/>
          </a:p>
        </p:txBody>
      </p:sp>
      <p:sp>
        <p:nvSpPr>
          <p:cNvPr id="590" name="pl363"/>
          <p:cNvSpPr/>
          <p:nvPr/>
        </p:nvSpPr>
        <p:spPr>
          <a:xfrm>
            <a:off x="8774656" y="37377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1" name="pl364"/>
          <p:cNvSpPr/>
          <p:nvPr/>
        </p:nvSpPr>
        <p:spPr>
          <a:xfrm>
            <a:off x="9530551"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2" name="pl365"/>
          <p:cNvSpPr/>
          <p:nvPr/>
        </p:nvSpPr>
        <p:spPr>
          <a:xfrm>
            <a:off x="8936914" y="3476690"/>
            <a:ext cx="593637" cy="0"/>
          </a:xfrm>
          <a:custGeom>
            <a:avLst/>
            <a:gdLst/>
            <a:ahLst/>
            <a:cxnLst/>
            <a:rect l="0" t="0" r="0" b="0"/>
            <a:pathLst>
              <a:path w="593637">
                <a:moveTo>
                  <a:pt x="593637" y="0"/>
                </a:moveTo>
                <a:lnTo>
                  <a:pt x="0" y="0"/>
                </a:lnTo>
              </a:path>
            </a:pathLst>
          </a:custGeom>
          <a:ln w="20325" cap="flat">
            <a:solidFill>
              <a:srgbClr val="FFFFFF">
                <a:alpha val="100000"/>
              </a:srgbClr>
            </a:solidFill>
            <a:prstDash val="solid"/>
            <a:round/>
          </a:ln>
        </p:spPr>
        <p:txBody>
          <a:bodyPr/>
          <a:lstStyle/>
          <a:p>
            <a:endParaRPr/>
          </a:p>
        </p:txBody>
      </p:sp>
      <p:sp>
        <p:nvSpPr>
          <p:cNvPr id="593" name="pl366"/>
          <p:cNvSpPr/>
          <p:nvPr/>
        </p:nvSpPr>
        <p:spPr>
          <a:xfrm>
            <a:off x="8936914" y="3439403"/>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4" name="pl367"/>
          <p:cNvSpPr/>
          <p:nvPr/>
        </p:nvSpPr>
        <p:spPr>
          <a:xfrm>
            <a:off x="9379172"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5" name="pl368"/>
          <p:cNvSpPr/>
          <p:nvPr/>
        </p:nvSpPr>
        <p:spPr>
          <a:xfrm>
            <a:off x="8785094" y="3178390"/>
            <a:ext cx="594078" cy="0"/>
          </a:xfrm>
          <a:custGeom>
            <a:avLst/>
            <a:gdLst/>
            <a:ahLst/>
            <a:cxnLst/>
            <a:rect l="0" t="0" r="0" b="0"/>
            <a:pathLst>
              <a:path w="594078">
                <a:moveTo>
                  <a:pt x="594078" y="0"/>
                </a:moveTo>
                <a:lnTo>
                  <a:pt x="0" y="0"/>
                </a:lnTo>
              </a:path>
            </a:pathLst>
          </a:custGeom>
          <a:ln w="20325" cap="flat">
            <a:solidFill>
              <a:srgbClr val="FFFFFF">
                <a:alpha val="100000"/>
              </a:srgbClr>
            </a:solidFill>
            <a:prstDash val="solid"/>
            <a:round/>
          </a:ln>
        </p:spPr>
        <p:txBody>
          <a:bodyPr/>
          <a:lstStyle/>
          <a:p>
            <a:endParaRPr/>
          </a:p>
        </p:txBody>
      </p:sp>
      <p:sp>
        <p:nvSpPr>
          <p:cNvPr id="596" name="pl369"/>
          <p:cNvSpPr/>
          <p:nvPr/>
        </p:nvSpPr>
        <p:spPr>
          <a:xfrm>
            <a:off x="8785094" y="3141102"/>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7" name="pl370"/>
          <p:cNvSpPr/>
          <p:nvPr/>
        </p:nvSpPr>
        <p:spPr>
          <a:xfrm>
            <a:off x="9149553"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598" name="pl371"/>
          <p:cNvSpPr/>
          <p:nvPr/>
        </p:nvSpPr>
        <p:spPr>
          <a:xfrm>
            <a:off x="8553675" y="2880089"/>
            <a:ext cx="595878" cy="0"/>
          </a:xfrm>
          <a:custGeom>
            <a:avLst/>
            <a:gdLst/>
            <a:ahLst/>
            <a:cxnLst/>
            <a:rect l="0" t="0" r="0" b="0"/>
            <a:pathLst>
              <a:path w="595878">
                <a:moveTo>
                  <a:pt x="595878" y="0"/>
                </a:moveTo>
                <a:lnTo>
                  <a:pt x="0" y="0"/>
                </a:lnTo>
              </a:path>
            </a:pathLst>
          </a:custGeom>
          <a:ln w="20325" cap="flat">
            <a:solidFill>
              <a:srgbClr val="FFFFFF">
                <a:alpha val="100000"/>
              </a:srgbClr>
            </a:solidFill>
            <a:prstDash val="solid"/>
            <a:round/>
          </a:ln>
        </p:spPr>
        <p:txBody>
          <a:bodyPr/>
          <a:lstStyle/>
          <a:p>
            <a:endParaRPr/>
          </a:p>
        </p:txBody>
      </p:sp>
      <p:sp>
        <p:nvSpPr>
          <p:cNvPr id="599" name="pl372"/>
          <p:cNvSpPr/>
          <p:nvPr/>
        </p:nvSpPr>
        <p:spPr>
          <a:xfrm>
            <a:off x="8553675" y="28428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0" name="pl373"/>
          <p:cNvSpPr/>
          <p:nvPr/>
        </p:nvSpPr>
        <p:spPr>
          <a:xfrm>
            <a:off x="9449634"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1" name="pl374"/>
          <p:cNvSpPr/>
          <p:nvPr/>
        </p:nvSpPr>
        <p:spPr>
          <a:xfrm>
            <a:off x="8855835" y="2581788"/>
            <a:ext cx="593799" cy="0"/>
          </a:xfrm>
          <a:custGeom>
            <a:avLst/>
            <a:gdLst/>
            <a:ahLst/>
            <a:cxnLst/>
            <a:rect l="0" t="0" r="0" b="0"/>
            <a:pathLst>
              <a:path w="593799">
                <a:moveTo>
                  <a:pt x="593799" y="0"/>
                </a:moveTo>
                <a:lnTo>
                  <a:pt x="0" y="0"/>
                </a:lnTo>
              </a:path>
            </a:pathLst>
          </a:custGeom>
          <a:ln w="20325" cap="flat">
            <a:solidFill>
              <a:srgbClr val="FFFFFF">
                <a:alpha val="100000"/>
              </a:srgbClr>
            </a:solidFill>
            <a:prstDash val="solid"/>
            <a:round/>
          </a:ln>
        </p:spPr>
        <p:txBody>
          <a:bodyPr/>
          <a:lstStyle/>
          <a:p>
            <a:endParaRPr/>
          </a:p>
        </p:txBody>
      </p:sp>
      <p:sp>
        <p:nvSpPr>
          <p:cNvPr id="602" name="pl375"/>
          <p:cNvSpPr/>
          <p:nvPr/>
        </p:nvSpPr>
        <p:spPr>
          <a:xfrm>
            <a:off x="8855835" y="2544501"/>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3" name="pl376"/>
          <p:cNvSpPr/>
          <p:nvPr/>
        </p:nvSpPr>
        <p:spPr>
          <a:xfrm>
            <a:off x="9154914"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4" name="pl377"/>
          <p:cNvSpPr/>
          <p:nvPr/>
        </p:nvSpPr>
        <p:spPr>
          <a:xfrm>
            <a:off x="8559093" y="2283488"/>
            <a:ext cx="595820" cy="0"/>
          </a:xfrm>
          <a:custGeom>
            <a:avLst/>
            <a:gdLst/>
            <a:ahLst/>
            <a:cxnLst/>
            <a:rect l="0" t="0" r="0" b="0"/>
            <a:pathLst>
              <a:path w="595820">
                <a:moveTo>
                  <a:pt x="595820" y="0"/>
                </a:moveTo>
                <a:lnTo>
                  <a:pt x="0" y="0"/>
                </a:lnTo>
              </a:path>
            </a:pathLst>
          </a:custGeom>
          <a:ln w="20325" cap="flat">
            <a:solidFill>
              <a:srgbClr val="FFFFFF">
                <a:alpha val="100000"/>
              </a:srgbClr>
            </a:solidFill>
            <a:prstDash val="solid"/>
            <a:round/>
          </a:ln>
        </p:spPr>
        <p:txBody>
          <a:bodyPr/>
          <a:lstStyle/>
          <a:p>
            <a:endParaRPr/>
          </a:p>
        </p:txBody>
      </p:sp>
      <p:sp>
        <p:nvSpPr>
          <p:cNvPr id="605" name="pl378"/>
          <p:cNvSpPr/>
          <p:nvPr/>
        </p:nvSpPr>
        <p:spPr>
          <a:xfrm>
            <a:off x="8559093" y="2246200"/>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6" name="pl379"/>
          <p:cNvSpPr/>
          <p:nvPr/>
        </p:nvSpPr>
        <p:spPr>
          <a:xfrm>
            <a:off x="9468335"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7" name="pl380"/>
          <p:cNvSpPr/>
          <p:nvPr/>
        </p:nvSpPr>
        <p:spPr>
          <a:xfrm>
            <a:off x="8874589" y="1985187"/>
            <a:ext cx="593746" cy="0"/>
          </a:xfrm>
          <a:custGeom>
            <a:avLst/>
            <a:gdLst/>
            <a:ahLst/>
            <a:cxnLst/>
            <a:rect l="0" t="0" r="0" b="0"/>
            <a:pathLst>
              <a:path w="593746">
                <a:moveTo>
                  <a:pt x="593746" y="0"/>
                </a:moveTo>
                <a:lnTo>
                  <a:pt x="0" y="0"/>
                </a:lnTo>
              </a:path>
            </a:pathLst>
          </a:custGeom>
          <a:ln w="20325" cap="flat">
            <a:solidFill>
              <a:srgbClr val="FFFFFF">
                <a:alpha val="100000"/>
              </a:srgbClr>
            </a:solidFill>
            <a:prstDash val="solid"/>
            <a:round/>
          </a:ln>
        </p:spPr>
        <p:txBody>
          <a:bodyPr/>
          <a:lstStyle/>
          <a:p>
            <a:endParaRPr/>
          </a:p>
        </p:txBody>
      </p:sp>
      <p:sp>
        <p:nvSpPr>
          <p:cNvPr id="608" name="pl381"/>
          <p:cNvSpPr/>
          <p:nvPr/>
        </p:nvSpPr>
        <p:spPr>
          <a:xfrm>
            <a:off x="8874589" y="19478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09" name="pl382"/>
          <p:cNvSpPr/>
          <p:nvPr/>
        </p:nvSpPr>
        <p:spPr>
          <a:xfrm>
            <a:off x="9517342"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10" name="pl383"/>
          <p:cNvSpPr/>
          <p:nvPr/>
        </p:nvSpPr>
        <p:spPr>
          <a:xfrm>
            <a:off x="8923690" y="1686886"/>
            <a:ext cx="593652" cy="0"/>
          </a:xfrm>
          <a:custGeom>
            <a:avLst/>
            <a:gdLst/>
            <a:ahLst/>
            <a:cxnLst/>
            <a:rect l="0" t="0" r="0" b="0"/>
            <a:pathLst>
              <a:path w="593652">
                <a:moveTo>
                  <a:pt x="593652" y="0"/>
                </a:moveTo>
                <a:lnTo>
                  <a:pt x="0" y="0"/>
                </a:lnTo>
              </a:path>
            </a:pathLst>
          </a:custGeom>
          <a:ln w="20325" cap="flat">
            <a:solidFill>
              <a:srgbClr val="FFFFFF">
                <a:alpha val="100000"/>
              </a:srgbClr>
            </a:solidFill>
            <a:prstDash val="solid"/>
            <a:round/>
          </a:ln>
        </p:spPr>
        <p:txBody>
          <a:bodyPr/>
          <a:lstStyle/>
          <a:p>
            <a:endParaRPr/>
          </a:p>
        </p:txBody>
      </p:sp>
      <p:sp>
        <p:nvSpPr>
          <p:cNvPr id="611" name="pl384"/>
          <p:cNvSpPr/>
          <p:nvPr/>
        </p:nvSpPr>
        <p:spPr>
          <a:xfrm>
            <a:off x="8923690" y="1649599"/>
            <a:ext cx="0" cy="74575"/>
          </a:xfrm>
          <a:custGeom>
            <a:avLst/>
            <a:gdLst/>
            <a:ahLst/>
            <a:cxnLst/>
            <a:rect l="0" t="0" r="0" b="0"/>
            <a:pathLst>
              <a:path h="74575">
                <a:moveTo>
                  <a:pt x="0" y="74575"/>
                </a:moveTo>
                <a:lnTo>
                  <a:pt x="0" y="0"/>
                </a:lnTo>
              </a:path>
            </a:pathLst>
          </a:custGeom>
          <a:ln w="20325" cap="flat">
            <a:solidFill>
              <a:srgbClr val="FFFFFF">
                <a:alpha val="100000"/>
              </a:srgbClr>
            </a:solidFill>
            <a:prstDash val="solid"/>
            <a:round/>
          </a:ln>
        </p:spPr>
        <p:txBody>
          <a:bodyPr/>
          <a:lstStyle/>
          <a:p>
            <a:endParaRPr/>
          </a:p>
        </p:txBody>
      </p:sp>
      <p:sp>
        <p:nvSpPr>
          <p:cNvPr id="612" name="pt399"/>
          <p:cNvSpPr/>
          <p:nvPr/>
        </p:nvSpPr>
        <p:spPr>
          <a:xfrm>
            <a:off x="9498627" y="54767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3" name="pt400"/>
          <p:cNvSpPr/>
          <p:nvPr/>
        </p:nvSpPr>
        <p:spPr>
          <a:xfrm>
            <a:off x="9085113" y="5178441"/>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4" name="pt401"/>
          <p:cNvSpPr/>
          <p:nvPr/>
        </p:nvSpPr>
        <p:spPr>
          <a:xfrm>
            <a:off x="9006585" y="4880140"/>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5" name="pt402"/>
          <p:cNvSpPr/>
          <p:nvPr/>
        </p:nvSpPr>
        <p:spPr>
          <a:xfrm>
            <a:off x="8697750" y="45818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6" name="pt403"/>
          <p:cNvSpPr/>
          <p:nvPr/>
        </p:nvSpPr>
        <p:spPr>
          <a:xfrm>
            <a:off x="9204644" y="4283539"/>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7" name="pt404"/>
          <p:cNvSpPr/>
          <p:nvPr/>
        </p:nvSpPr>
        <p:spPr>
          <a:xfrm>
            <a:off x="9278345" y="3985238"/>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8" name="pt405"/>
          <p:cNvSpPr/>
          <p:nvPr/>
        </p:nvSpPr>
        <p:spPr>
          <a:xfrm>
            <a:off x="8983668" y="36869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19" name="pt406"/>
          <p:cNvSpPr/>
          <p:nvPr/>
        </p:nvSpPr>
        <p:spPr>
          <a:xfrm>
            <a:off x="9145679" y="3388637"/>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0" name="pt407"/>
          <p:cNvSpPr/>
          <p:nvPr/>
        </p:nvSpPr>
        <p:spPr>
          <a:xfrm>
            <a:off x="8994079" y="3090336"/>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1" name="pt408"/>
          <p:cNvSpPr/>
          <p:nvPr/>
        </p:nvSpPr>
        <p:spPr>
          <a:xfrm>
            <a:off x="8763560" y="2792035"/>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2" name="pt409"/>
          <p:cNvSpPr/>
          <p:nvPr/>
        </p:nvSpPr>
        <p:spPr>
          <a:xfrm>
            <a:off x="9064681" y="24937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3" name="pt410"/>
          <p:cNvSpPr/>
          <p:nvPr/>
        </p:nvSpPr>
        <p:spPr>
          <a:xfrm>
            <a:off x="8768950" y="2195434"/>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4" name="pt411"/>
          <p:cNvSpPr/>
          <p:nvPr/>
        </p:nvSpPr>
        <p:spPr>
          <a:xfrm>
            <a:off x="9083408" y="1897133"/>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5" name="pt412"/>
          <p:cNvSpPr/>
          <p:nvPr/>
        </p:nvSpPr>
        <p:spPr>
          <a:xfrm>
            <a:off x="9132462" y="1598832"/>
            <a:ext cx="176107" cy="176107"/>
          </a:xfrm>
          <a:prstGeom prst="ellipse">
            <a:avLst/>
          </a:prstGeom>
          <a:solidFill>
            <a:srgbClr val="D55E00">
              <a:alpha val="100000"/>
            </a:srgbClr>
          </a:solidFill>
          <a:ln w="13500" cap="rnd">
            <a:solidFill>
              <a:srgbClr val="FFFFFF">
                <a:alpha val="100000"/>
              </a:srgbClr>
            </a:solidFill>
            <a:prstDash val="solid"/>
            <a:round/>
          </a:ln>
        </p:spPr>
        <p:txBody>
          <a:bodyPr/>
          <a:lstStyle/>
          <a:p>
            <a:endParaRPr/>
          </a:p>
        </p:txBody>
      </p:sp>
      <p:sp>
        <p:nvSpPr>
          <p:cNvPr id="626" name="Rectangle 625"/>
          <p:cNvSpPr/>
          <p:nvPr/>
        </p:nvSpPr>
        <p:spPr>
          <a:xfrm rot="16200000">
            <a:off x="435576" y="2266187"/>
            <a:ext cx="1706477" cy="369332"/>
          </a:xfrm>
          <a:prstGeom prst="rect">
            <a:avLst/>
          </a:prstGeom>
        </p:spPr>
        <p:txBody>
          <a:bodyPr wrap="square">
            <a:spAutoFit/>
          </a:bodyPr>
          <a:lstStyle/>
          <a:p>
            <a:r>
              <a:rPr lang="en-US" b="1" dirty="0" smtClean="0">
                <a:solidFill>
                  <a:srgbClr val="3C99CF"/>
                </a:solidFill>
                <a:latin typeface="MS Reference Sans Serif" charset="0"/>
                <a:ea typeface="MS Reference Sans Serif" charset="0"/>
                <a:cs typeface="MS Reference Sans Serif" charset="0"/>
              </a:rPr>
              <a:t>Disease cues</a:t>
            </a:r>
            <a:endParaRPr lang="en-US" b="1" dirty="0">
              <a:solidFill>
                <a:srgbClr val="3C99CF"/>
              </a:solidFill>
              <a:latin typeface="MS Reference Sans Serif" charset="0"/>
              <a:ea typeface="MS Reference Sans Serif" charset="0"/>
              <a:cs typeface="MS Reference Sans Serif" charset="0"/>
            </a:endParaRPr>
          </a:p>
        </p:txBody>
      </p:sp>
      <p:sp>
        <p:nvSpPr>
          <p:cNvPr id="627" name="Rectangle 626"/>
          <p:cNvSpPr/>
          <p:nvPr/>
        </p:nvSpPr>
        <p:spPr>
          <a:xfrm rot="16200000">
            <a:off x="444694" y="4085714"/>
            <a:ext cx="1423878" cy="646331"/>
          </a:xfrm>
          <a:prstGeom prst="rect">
            <a:avLst/>
          </a:prstGeom>
        </p:spPr>
        <p:txBody>
          <a:bodyPr wrap="square">
            <a:spAutoFit/>
          </a:bodyPr>
          <a:lstStyle/>
          <a:p>
            <a:r>
              <a:rPr lang="en-US" b="1" dirty="0" smtClean="0">
                <a:solidFill>
                  <a:srgbClr val="D65F2D"/>
                </a:solidFill>
                <a:latin typeface="MS Reference Sans Serif" charset="0"/>
                <a:ea typeface="MS Reference Sans Serif" charset="0"/>
                <a:cs typeface="MS Reference Sans Serif" charset="0"/>
              </a:rPr>
              <a:t>Physical harm cues</a:t>
            </a:r>
            <a:endParaRPr lang="en-US" b="1" dirty="0">
              <a:solidFill>
                <a:srgbClr val="D65F2D"/>
              </a:solidFill>
              <a:latin typeface="MS Reference Sans Serif" charset="0"/>
              <a:ea typeface="MS Reference Sans Serif" charset="0"/>
              <a:cs typeface="MS Reference Sans Serif" charset="0"/>
            </a:endParaRPr>
          </a:p>
        </p:txBody>
      </p:sp>
      <p:sp>
        <p:nvSpPr>
          <p:cNvPr id="628" name="Rectangle 627"/>
          <p:cNvSpPr/>
          <p:nvPr/>
        </p:nvSpPr>
        <p:spPr>
          <a:xfrm>
            <a:off x="5086501" y="1174273"/>
            <a:ext cx="3113718" cy="2472503"/>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2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dissolve">
                                      <p:cBhvr>
                                        <p:cTn id="7" dur="500"/>
                                        <p:tgtEl>
                                          <p:spTgt spid="95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56"/>
                                        </p:tgtEl>
                                        <p:attrNameLst>
                                          <p:attrName>style.visibility</p:attrName>
                                        </p:attrNameLst>
                                      </p:cBhvr>
                                      <p:to>
                                        <p:strVal val="visible"/>
                                      </p:to>
                                    </p:set>
                                    <p:animEffect transition="in" filter="dissolve">
                                      <p:cBhvr>
                                        <p:cTn id="10" dur="500"/>
                                        <p:tgtEl>
                                          <p:spTgt spid="95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dissolve">
                                      <p:cBhvr>
                                        <p:cTn id="13" dur="500"/>
                                        <p:tgtEl>
                                          <p:spTgt spid="95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dissolve">
                                      <p:cBhvr>
                                        <p:cTn id="16" dur="500"/>
                                        <p:tgtEl>
                                          <p:spTgt spid="95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59"/>
                                        </p:tgtEl>
                                        <p:attrNameLst>
                                          <p:attrName>style.visibility</p:attrName>
                                        </p:attrNameLst>
                                      </p:cBhvr>
                                      <p:to>
                                        <p:strVal val="visible"/>
                                      </p:to>
                                    </p:set>
                                    <p:animEffect transition="in" filter="dissolve">
                                      <p:cBhvr>
                                        <p:cTn id="19" dur="500"/>
                                        <p:tgtEl>
                                          <p:spTgt spid="95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60"/>
                                        </p:tgtEl>
                                        <p:attrNameLst>
                                          <p:attrName>style.visibility</p:attrName>
                                        </p:attrNameLst>
                                      </p:cBhvr>
                                      <p:to>
                                        <p:strVal val="visible"/>
                                      </p:to>
                                    </p:set>
                                    <p:animEffect transition="in" filter="dissolve">
                                      <p:cBhvr>
                                        <p:cTn id="22" dur="500"/>
                                        <p:tgtEl>
                                          <p:spTgt spid="96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61"/>
                                        </p:tgtEl>
                                        <p:attrNameLst>
                                          <p:attrName>style.visibility</p:attrName>
                                        </p:attrNameLst>
                                      </p:cBhvr>
                                      <p:to>
                                        <p:strVal val="visible"/>
                                      </p:to>
                                    </p:set>
                                    <p:animEffect transition="in" filter="dissolve">
                                      <p:cBhvr>
                                        <p:cTn id="25" dur="500"/>
                                        <p:tgtEl>
                                          <p:spTgt spid="96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62"/>
                                        </p:tgtEl>
                                        <p:attrNameLst>
                                          <p:attrName>style.visibility</p:attrName>
                                        </p:attrNameLst>
                                      </p:cBhvr>
                                      <p:to>
                                        <p:strVal val="visible"/>
                                      </p:to>
                                    </p:set>
                                    <p:animEffect transition="in" filter="dissolve">
                                      <p:cBhvr>
                                        <p:cTn id="28" dur="500"/>
                                        <p:tgtEl>
                                          <p:spTgt spid="96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63"/>
                                        </p:tgtEl>
                                        <p:attrNameLst>
                                          <p:attrName>style.visibility</p:attrName>
                                        </p:attrNameLst>
                                      </p:cBhvr>
                                      <p:to>
                                        <p:strVal val="visible"/>
                                      </p:to>
                                    </p:set>
                                    <p:animEffect transition="in" filter="dissolve">
                                      <p:cBhvr>
                                        <p:cTn id="31" dur="500"/>
                                        <p:tgtEl>
                                          <p:spTgt spid="96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64"/>
                                        </p:tgtEl>
                                        <p:attrNameLst>
                                          <p:attrName>style.visibility</p:attrName>
                                        </p:attrNameLst>
                                      </p:cBhvr>
                                      <p:to>
                                        <p:strVal val="visible"/>
                                      </p:to>
                                    </p:set>
                                    <p:animEffect transition="in" filter="dissolve">
                                      <p:cBhvr>
                                        <p:cTn id="34" dur="500"/>
                                        <p:tgtEl>
                                          <p:spTgt spid="96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65"/>
                                        </p:tgtEl>
                                        <p:attrNameLst>
                                          <p:attrName>style.visibility</p:attrName>
                                        </p:attrNameLst>
                                      </p:cBhvr>
                                      <p:to>
                                        <p:strVal val="visible"/>
                                      </p:to>
                                    </p:set>
                                    <p:animEffect transition="in" filter="dissolve">
                                      <p:cBhvr>
                                        <p:cTn id="37" dur="500"/>
                                        <p:tgtEl>
                                          <p:spTgt spid="96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66"/>
                                        </p:tgtEl>
                                        <p:attrNameLst>
                                          <p:attrName>style.visibility</p:attrName>
                                        </p:attrNameLst>
                                      </p:cBhvr>
                                      <p:to>
                                        <p:strVal val="visible"/>
                                      </p:to>
                                    </p:set>
                                    <p:animEffect transition="in" filter="dissolve">
                                      <p:cBhvr>
                                        <p:cTn id="40" dur="500"/>
                                        <p:tgtEl>
                                          <p:spTgt spid="96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67"/>
                                        </p:tgtEl>
                                        <p:attrNameLst>
                                          <p:attrName>style.visibility</p:attrName>
                                        </p:attrNameLst>
                                      </p:cBhvr>
                                      <p:to>
                                        <p:strVal val="visible"/>
                                      </p:to>
                                    </p:set>
                                    <p:animEffect transition="in" filter="dissolve">
                                      <p:cBhvr>
                                        <p:cTn id="43" dur="500"/>
                                        <p:tgtEl>
                                          <p:spTgt spid="96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68"/>
                                        </p:tgtEl>
                                        <p:attrNameLst>
                                          <p:attrName>style.visibility</p:attrName>
                                        </p:attrNameLst>
                                      </p:cBhvr>
                                      <p:to>
                                        <p:strVal val="visible"/>
                                      </p:to>
                                    </p:set>
                                    <p:animEffect transition="in" filter="dissolve">
                                      <p:cBhvr>
                                        <p:cTn id="46" dur="500"/>
                                        <p:tgtEl>
                                          <p:spTgt spid="96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69"/>
                                        </p:tgtEl>
                                        <p:attrNameLst>
                                          <p:attrName>style.visibility</p:attrName>
                                        </p:attrNameLst>
                                      </p:cBhvr>
                                      <p:to>
                                        <p:strVal val="visible"/>
                                      </p:to>
                                    </p:set>
                                    <p:animEffect transition="in" filter="dissolve">
                                      <p:cBhvr>
                                        <p:cTn id="49" dur="500"/>
                                        <p:tgtEl>
                                          <p:spTgt spid="96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70"/>
                                        </p:tgtEl>
                                        <p:attrNameLst>
                                          <p:attrName>style.visibility</p:attrName>
                                        </p:attrNameLst>
                                      </p:cBhvr>
                                      <p:to>
                                        <p:strVal val="visible"/>
                                      </p:to>
                                    </p:set>
                                    <p:animEffect transition="in" filter="dissolve">
                                      <p:cBhvr>
                                        <p:cTn id="52" dur="500"/>
                                        <p:tgtEl>
                                          <p:spTgt spid="97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971"/>
                                        </p:tgtEl>
                                        <p:attrNameLst>
                                          <p:attrName>style.visibility</p:attrName>
                                        </p:attrNameLst>
                                      </p:cBhvr>
                                      <p:to>
                                        <p:strVal val="visible"/>
                                      </p:to>
                                    </p:set>
                                    <p:animEffect transition="in" filter="dissolve">
                                      <p:cBhvr>
                                        <p:cTn id="55" dur="500"/>
                                        <p:tgtEl>
                                          <p:spTgt spid="97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972"/>
                                        </p:tgtEl>
                                        <p:attrNameLst>
                                          <p:attrName>style.visibility</p:attrName>
                                        </p:attrNameLst>
                                      </p:cBhvr>
                                      <p:to>
                                        <p:strVal val="visible"/>
                                      </p:to>
                                    </p:set>
                                    <p:animEffect transition="in" filter="dissolve">
                                      <p:cBhvr>
                                        <p:cTn id="58" dur="500"/>
                                        <p:tgtEl>
                                          <p:spTgt spid="97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973"/>
                                        </p:tgtEl>
                                        <p:attrNameLst>
                                          <p:attrName>style.visibility</p:attrName>
                                        </p:attrNameLst>
                                      </p:cBhvr>
                                      <p:to>
                                        <p:strVal val="visible"/>
                                      </p:to>
                                    </p:set>
                                    <p:animEffect transition="in" filter="dissolve">
                                      <p:cBhvr>
                                        <p:cTn id="61" dur="500"/>
                                        <p:tgtEl>
                                          <p:spTgt spid="97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974"/>
                                        </p:tgtEl>
                                        <p:attrNameLst>
                                          <p:attrName>style.visibility</p:attrName>
                                        </p:attrNameLst>
                                      </p:cBhvr>
                                      <p:to>
                                        <p:strVal val="visible"/>
                                      </p:to>
                                    </p:set>
                                    <p:animEffect transition="in" filter="dissolve">
                                      <p:cBhvr>
                                        <p:cTn id="64" dur="500"/>
                                        <p:tgtEl>
                                          <p:spTgt spid="974"/>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975"/>
                                        </p:tgtEl>
                                        <p:attrNameLst>
                                          <p:attrName>style.visibility</p:attrName>
                                        </p:attrNameLst>
                                      </p:cBhvr>
                                      <p:to>
                                        <p:strVal val="visible"/>
                                      </p:to>
                                    </p:set>
                                    <p:animEffect transition="in" filter="dissolve">
                                      <p:cBhvr>
                                        <p:cTn id="67" dur="500"/>
                                        <p:tgtEl>
                                          <p:spTgt spid="97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005"/>
                                        </p:tgtEl>
                                        <p:attrNameLst>
                                          <p:attrName>style.visibility</p:attrName>
                                        </p:attrNameLst>
                                      </p:cBhvr>
                                      <p:to>
                                        <p:strVal val="visible"/>
                                      </p:to>
                                    </p:set>
                                    <p:animEffect transition="in" filter="dissolve">
                                      <p:cBhvr>
                                        <p:cTn id="70" dur="500"/>
                                        <p:tgtEl>
                                          <p:spTgt spid="100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025"/>
                                        </p:tgtEl>
                                        <p:attrNameLst>
                                          <p:attrName>style.visibility</p:attrName>
                                        </p:attrNameLst>
                                      </p:cBhvr>
                                      <p:to>
                                        <p:strVal val="visible"/>
                                      </p:to>
                                    </p:set>
                                    <p:animEffect transition="in" filter="dissolve">
                                      <p:cBhvr>
                                        <p:cTn id="73" dur="500"/>
                                        <p:tgtEl>
                                          <p:spTgt spid="102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dissolve">
                                      <p:cBhvr>
                                        <p:cTn id="76" dur="500"/>
                                        <p:tgtEl>
                                          <p:spTgt spid="1026"/>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027"/>
                                        </p:tgtEl>
                                        <p:attrNameLst>
                                          <p:attrName>style.visibility</p:attrName>
                                        </p:attrNameLst>
                                      </p:cBhvr>
                                      <p:to>
                                        <p:strVal val="visible"/>
                                      </p:to>
                                    </p:set>
                                    <p:animEffect transition="in" filter="dissolve">
                                      <p:cBhvr>
                                        <p:cTn id="79" dur="500"/>
                                        <p:tgtEl>
                                          <p:spTgt spid="1027"/>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028"/>
                                        </p:tgtEl>
                                        <p:attrNameLst>
                                          <p:attrName>style.visibility</p:attrName>
                                        </p:attrNameLst>
                                      </p:cBhvr>
                                      <p:to>
                                        <p:strVal val="visible"/>
                                      </p:to>
                                    </p:set>
                                    <p:animEffect transition="in" filter="dissolve">
                                      <p:cBhvr>
                                        <p:cTn id="82" dur="500"/>
                                        <p:tgtEl>
                                          <p:spTgt spid="102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029"/>
                                        </p:tgtEl>
                                        <p:attrNameLst>
                                          <p:attrName>style.visibility</p:attrName>
                                        </p:attrNameLst>
                                      </p:cBhvr>
                                      <p:to>
                                        <p:strVal val="visible"/>
                                      </p:to>
                                    </p:set>
                                    <p:animEffect transition="in" filter="dissolve">
                                      <p:cBhvr>
                                        <p:cTn id="85" dur="500"/>
                                        <p:tgtEl>
                                          <p:spTgt spid="1029"/>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030"/>
                                        </p:tgtEl>
                                        <p:attrNameLst>
                                          <p:attrName>style.visibility</p:attrName>
                                        </p:attrNameLst>
                                      </p:cBhvr>
                                      <p:to>
                                        <p:strVal val="visible"/>
                                      </p:to>
                                    </p:set>
                                    <p:animEffect transition="in" filter="dissolve">
                                      <p:cBhvr>
                                        <p:cTn id="88" dur="500"/>
                                        <p:tgtEl>
                                          <p:spTgt spid="1030"/>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031"/>
                                        </p:tgtEl>
                                        <p:attrNameLst>
                                          <p:attrName>style.visibility</p:attrName>
                                        </p:attrNameLst>
                                      </p:cBhvr>
                                      <p:to>
                                        <p:strVal val="visible"/>
                                      </p:to>
                                    </p:set>
                                    <p:animEffect transition="in" filter="dissolve">
                                      <p:cBhvr>
                                        <p:cTn id="91" dur="500"/>
                                        <p:tgtEl>
                                          <p:spTgt spid="103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091"/>
                                        </p:tgtEl>
                                        <p:attrNameLst>
                                          <p:attrName>style.visibility</p:attrName>
                                        </p:attrNameLst>
                                      </p:cBhvr>
                                      <p:to>
                                        <p:strVal val="visible"/>
                                      </p:to>
                                    </p:set>
                                    <p:animEffect transition="in" filter="dissolve">
                                      <p:cBhvr>
                                        <p:cTn id="94" dur="500"/>
                                        <p:tgtEl>
                                          <p:spTgt spid="1091"/>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092"/>
                                        </p:tgtEl>
                                        <p:attrNameLst>
                                          <p:attrName>style.visibility</p:attrName>
                                        </p:attrNameLst>
                                      </p:cBhvr>
                                      <p:to>
                                        <p:strVal val="visible"/>
                                      </p:to>
                                    </p:set>
                                    <p:animEffect transition="in" filter="dissolve">
                                      <p:cBhvr>
                                        <p:cTn id="97" dur="500"/>
                                        <p:tgtEl>
                                          <p:spTgt spid="1092"/>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093"/>
                                        </p:tgtEl>
                                        <p:attrNameLst>
                                          <p:attrName>style.visibility</p:attrName>
                                        </p:attrNameLst>
                                      </p:cBhvr>
                                      <p:to>
                                        <p:strVal val="visible"/>
                                      </p:to>
                                    </p:set>
                                    <p:animEffect transition="in" filter="dissolve">
                                      <p:cBhvr>
                                        <p:cTn id="100" dur="500"/>
                                        <p:tgtEl>
                                          <p:spTgt spid="1093"/>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094"/>
                                        </p:tgtEl>
                                        <p:attrNameLst>
                                          <p:attrName>style.visibility</p:attrName>
                                        </p:attrNameLst>
                                      </p:cBhvr>
                                      <p:to>
                                        <p:strVal val="visible"/>
                                      </p:to>
                                    </p:set>
                                    <p:animEffect transition="in" filter="dissolve">
                                      <p:cBhvr>
                                        <p:cTn id="103" dur="500"/>
                                        <p:tgtEl>
                                          <p:spTgt spid="1094"/>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095"/>
                                        </p:tgtEl>
                                        <p:attrNameLst>
                                          <p:attrName>style.visibility</p:attrName>
                                        </p:attrNameLst>
                                      </p:cBhvr>
                                      <p:to>
                                        <p:strVal val="visible"/>
                                      </p:to>
                                    </p:set>
                                    <p:animEffect transition="in" filter="dissolve">
                                      <p:cBhvr>
                                        <p:cTn id="106" dur="500"/>
                                        <p:tgtEl>
                                          <p:spTgt spid="1095"/>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1096"/>
                                        </p:tgtEl>
                                        <p:attrNameLst>
                                          <p:attrName>style.visibility</p:attrName>
                                        </p:attrNameLst>
                                      </p:cBhvr>
                                      <p:to>
                                        <p:strVal val="visible"/>
                                      </p:to>
                                    </p:set>
                                    <p:animEffect transition="in" filter="dissolve">
                                      <p:cBhvr>
                                        <p:cTn id="109" dur="500"/>
                                        <p:tgtEl>
                                          <p:spTgt spid="1096"/>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097"/>
                                        </p:tgtEl>
                                        <p:attrNameLst>
                                          <p:attrName>style.visibility</p:attrName>
                                        </p:attrNameLst>
                                      </p:cBhvr>
                                      <p:to>
                                        <p:strVal val="visible"/>
                                      </p:to>
                                    </p:set>
                                    <p:animEffect transition="in" filter="dissolve">
                                      <p:cBhvr>
                                        <p:cTn id="112" dur="500"/>
                                        <p:tgtEl>
                                          <p:spTgt spid="1097"/>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098"/>
                                        </p:tgtEl>
                                        <p:attrNameLst>
                                          <p:attrName>style.visibility</p:attrName>
                                        </p:attrNameLst>
                                      </p:cBhvr>
                                      <p:to>
                                        <p:strVal val="visible"/>
                                      </p:to>
                                    </p:set>
                                    <p:animEffect transition="in" filter="dissolve">
                                      <p:cBhvr>
                                        <p:cTn id="115" dur="500"/>
                                        <p:tgtEl>
                                          <p:spTgt spid="1098"/>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099"/>
                                        </p:tgtEl>
                                        <p:attrNameLst>
                                          <p:attrName>style.visibility</p:attrName>
                                        </p:attrNameLst>
                                      </p:cBhvr>
                                      <p:to>
                                        <p:strVal val="visible"/>
                                      </p:to>
                                    </p:set>
                                    <p:animEffect transition="in" filter="dissolve">
                                      <p:cBhvr>
                                        <p:cTn id="118" dur="500"/>
                                        <p:tgtEl>
                                          <p:spTgt spid="1099"/>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100"/>
                                        </p:tgtEl>
                                        <p:attrNameLst>
                                          <p:attrName>style.visibility</p:attrName>
                                        </p:attrNameLst>
                                      </p:cBhvr>
                                      <p:to>
                                        <p:strVal val="visible"/>
                                      </p:to>
                                    </p:set>
                                    <p:animEffect transition="in" filter="dissolve">
                                      <p:cBhvr>
                                        <p:cTn id="121" dur="500"/>
                                        <p:tgtEl>
                                          <p:spTgt spid="1100"/>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1101"/>
                                        </p:tgtEl>
                                        <p:attrNameLst>
                                          <p:attrName>style.visibility</p:attrName>
                                        </p:attrNameLst>
                                      </p:cBhvr>
                                      <p:to>
                                        <p:strVal val="visible"/>
                                      </p:to>
                                    </p:set>
                                    <p:animEffect transition="in" filter="dissolve">
                                      <p:cBhvr>
                                        <p:cTn id="124" dur="500"/>
                                        <p:tgtEl>
                                          <p:spTgt spid="1101"/>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1102"/>
                                        </p:tgtEl>
                                        <p:attrNameLst>
                                          <p:attrName>style.visibility</p:attrName>
                                        </p:attrNameLst>
                                      </p:cBhvr>
                                      <p:to>
                                        <p:strVal val="visible"/>
                                      </p:to>
                                    </p:set>
                                    <p:animEffect transition="in" filter="dissolve">
                                      <p:cBhvr>
                                        <p:cTn id="127" dur="500"/>
                                        <p:tgtEl>
                                          <p:spTgt spid="1102"/>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1103"/>
                                        </p:tgtEl>
                                        <p:attrNameLst>
                                          <p:attrName>style.visibility</p:attrName>
                                        </p:attrNameLst>
                                      </p:cBhvr>
                                      <p:to>
                                        <p:strVal val="visible"/>
                                      </p:to>
                                    </p:set>
                                    <p:animEffect transition="in" filter="dissolve">
                                      <p:cBhvr>
                                        <p:cTn id="130" dur="500"/>
                                        <p:tgtEl>
                                          <p:spTgt spid="1103"/>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104"/>
                                        </p:tgtEl>
                                        <p:attrNameLst>
                                          <p:attrName>style.visibility</p:attrName>
                                        </p:attrNameLst>
                                      </p:cBhvr>
                                      <p:to>
                                        <p:strVal val="visible"/>
                                      </p:to>
                                    </p:set>
                                    <p:animEffect transition="in" filter="dissolve">
                                      <p:cBhvr>
                                        <p:cTn id="133" dur="500"/>
                                        <p:tgtEl>
                                          <p:spTgt spid="1104"/>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1105"/>
                                        </p:tgtEl>
                                        <p:attrNameLst>
                                          <p:attrName>style.visibility</p:attrName>
                                        </p:attrNameLst>
                                      </p:cBhvr>
                                      <p:to>
                                        <p:strVal val="visible"/>
                                      </p:to>
                                    </p:set>
                                    <p:animEffect transition="in" filter="dissolve">
                                      <p:cBhvr>
                                        <p:cTn id="136" dur="500"/>
                                        <p:tgtEl>
                                          <p:spTgt spid="1105"/>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1106"/>
                                        </p:tgtEl>
                                        <p:attrNameLst>
                                          <p:attrName>style.visibility</p:attrName>
                                        </p:attrNameLst>
                                      </p:cBhvr>
                                      <p:to>
                                        <p:strVal val="visible"/>
                                      </p:to>
                                    </p:set>
                                    <p:animEffect transition="in" filter="dissolve">
                                      <p:cBhvr>
                                        <p:cTn id="139" dur="500"/>
                                        <p:tgtEl>
                                          <p:spTgt spid="1106"/>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107"/>
                                        </p:tgtEl>
                                        <p:attrNameLst>
                                          <p:attrName>style.visibility</p:attrName>
                                        </p:attrNameLst>
                                      </p:cBhvr>
                                      <p:to>
                                        <p:strVal val="visible"/>
                                      </p:to>
                                    </p:set>
                                    <p:animEffect transition="in" filter="dissolve">
                                      <p:cBhvr>
                                        <p:cTn id="142" dur="500"/>
                                        <p:tgtEl>
                                          <p:spTgt spid="1107"/>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108"/>
                                        </p:tgtEl>
                                        <p:attrNameLst>
                                          <p:attrName>style.visibility</p:attrName>
                                        </p:attrNameLst>
                                      </p:cBhvr>
                                      <p:to>
                                        <p:strVal val="visible"/>
                                      </p:to>
                                    </p:set>
                                    <p:animEffect transition="in" filter="dissolve">
                                      <p:cBhvr>
                                        <p:cTn id="145" dur="500"/>
                                        <p:tgtEl>
                                          <p:spTgt spid="1108"/>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109"/>
                                        </p:tgtEl>
                                        <p:attrNameLst>
                                          <p:attrName>style.visibility</p:attrName>
                                        </p:attrNameLst>
                                      </p:cBhvr>
                                      <p:to>
                                        <p:strVal val="visible"/>
                                      </p:to>
                                    </p:set>
                                    <p:animEffect transition="in" filter="dissolve">
                                      <p:cBhvr>
                                        <p:cTn id="148" dur="500"/>
                                        <p:tgtEl>
                                          <p:spTgt spid="1109"/>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1110"/>
                                        </p:tgtEl>
                                        <p:attrNameLst>
                                          <p:attrName>style.visibility</p:attrName>
                                        </p:attrNameLst>
                                      </p:cBhvr>
                                      <p:to>
                                        <p:strVal val="visible"/>
                                      </p:to>
                                    </p:set>
                                    <p:animEffect transition="in" filter="dissolve">
                                      <p:cBhvr>
                                        <p:cTn id="151" dur="500"/>
                                        <p:tgtEl>
                                          <p:spTgt spid="1110"/>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1111"/>
                                        </p:tgtEl>
                                        <p:attrNameLst>
                                          <p:attrName>style.visibility</p:attrName>
                                        </p:attrNameLst>
                                      </p:cBhvr>
                                      <p:to>
                                        <p:strVal val="visible"/>
                                      </p:to>
                                    </p:set>
                                    <p:animEffect transition="in" filter="dissolve">
                                      <p:cBhvr>
                                        <p:cTn id="154" dur="500"/>
                                        <p:tgtEl>
                                          <p:spTgt spid="1111"/>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1161"/>
                                        </p:tgtEl>
                                        <p:attrNameLst>
                                          <p:attrName>style.visibility</p:attrName>
                                        </p:attrNameLst>
                                      </p:cBhvr>
                                      <p:to>
                                        <p:strVal val="visible"/>
                                      </p:to>
                                    </p:set>
                                    <p:animEffect transition="in" filter="dissolve">
                                      <p:cBhvr>
                                        <p:cTn id="157" dur="500"/>
                                        <p:tgtEl>
                                          <p:spTgt spid="1161"/>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1162"/>
                                        </p:tgtEl>
                                        <p:attrNameLst>
                                          <p:attrName>style.visibility</p:attrName>
                                        </p:attrNameLst>
                                      </p:cBhvr>
                                      <p:to>
                                        <p:strVal val="visible"/>
                                      </p:to>
                                    </p:set>
                                    <p:animEffect transition="in" filter="dissolve">
                                      <p:cBhvr>
                                        <p:cTn id="160" dur="500"/>
                                        <p:tgtEl>
                                          <p:spTgt spid="1162"/>
                                        </p:tgtEl>
                                      </p:cBhvr>
                                    </p:animEffect>
                                  </p:childTnLst>
                                </p:cTn>
                              </p:par>
                              <p:par>
                                <p:cTn id="161" presetID="9" presetClass="entr" presetSubtype="0" fill="hold" grpId="0" nodeType="withEffect">
                                  <p:stCondLst>
                                    <p:cond delay="0"/>
                                  </p:stCondLst>
                                  <p:childTnLst>
                                    <p:set>
                                      <p:cBhvr>
                                        <p:cTn id="162" dur="1" fill="hold">
                                          <p:stCondLst>
                                            <p:cond delay="0"/>
                                          </p:stCondLst>
                                        </p:cTn>
                                        <p:tgtEl>
                                          <p:spTgt spid="1163"/>
                                        </p:tgtEl>
                                        <p:attrNameLst>
                                          <p:attrName>style.visibility</p:attrName>
                                        </p:attrNameLst>
                                      </p:cBhvr>
                                      <p:to>
                                        <p:strVal val="visible"/>
                                      </p:to>
                                    </p:set>
                                    <p:animEffect transition="in" filter="dissolve">
                                      <p:cBhvr>
                                        <p:cTn id="163" dur="500"/>
                                        <p:tgtEl>
                                          <p:spTgt spid="1163"/>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1164"/>
                                        </p:tgtEl>
                                        <p:attrNameLst>
                                          <p:attrName>style.visibility</p:attrName>
                                        </p:attrNameLst>
                                      </p:cBhvr>
                                      <p:to>
                                        <p:strVal val="visible"/>
                                      </p:to>
                                    </p:set>
                                    <p:animEffect transition="in" filter="dissolve">
                                      <p:cBhvr>
                                        <p:cTn id="166" dur="500"/>
                                        <p:tgtEl>
                                          <p:spTgt spid="1164"/>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1165"/>
                                        </p:tgtEl>
                                        <p:attrNameLst>
                                          <p:attrName>style.visibility</p:attrName>
                                        </p:attrNameLst>
                                      </p:cBhvr>
                                      <p:to>
                                        <p:strVal val="visible"/>
                                      </p:to>
                                    </p:set>
                                    <p:animEffect transition="in" filter="dissolve">
                                      <p:cBhvr>
                                        <p:cTn id="169" dur="500"/>
                                        <p:tgtEl>
                                          <p:spTgt spid="1165"/>
                                        </p:tgtEl>
                                      </p:cBhvr>
                                    </p:animEffect>
                                  </p:childTnLst>
                                </p:cTn>
                              </p:par>
                              <p:par>
                                <p:cTn id="170" presetID="9" presetClass="entr" presetSubtype="0" fill="hold" grpId="0" nodeType="withEffect">
                                  <p:stCondLst>
                                    <p:cond delay="0"/>
                                  </p:stCondLst>
                                  <p:childTnLst>
                                    <p:set>
                                      <p:cBhvr>
                                        <p:cTn id="171" dur="1" fill="hold">
                                          <p:stCondLst>
                                            <p:cond delay="0"/>
                                          </p:stCondLst>
                                        </p:cTn>
                                        <p:tgtEl>
                                          <p:spTgt spid="1166"/>
                                        </p:tgtEl>
                                        <p:attrNameLst>
                                          <p:attrName>style.visibility</p:attrName>
                                        </p:attrNameLst>
                                      </p:cBhvr>
                                      <p:to>
                                        <p:strVal val="visible"/>
                                      </p:to>
                                    </p:set>
                                    <p:animEffect transition="in" filter="dissolve">
                                      <p:cBhvr>
                                        <p:cTn id="172" dur="500"/>
                                        <p:tgtEl>
                                          <p:spTgt spid="1166"/>
                                        </p:tgtEl>
                                      </p:cBhvr>
                                    </p:animEffect>
                                  </p:childTnLst>
                                </p:cTn>
                              </p:par>
                              <p:par>
                                <p:cTn id="173" presetID="9" presetClass="entr" presetSubtype="0" fill="hold" grpId="0" nodeType="withEffect">
                                  <p:stCondLst>
                                    <p:cond delay="0"/>
                                  </p:stCondLst>
                                  <p:childTnLst>
                                    <p:set>
                                      <p:cBhvr>
                                        <p:cTn id="174" dur="1" fill="hold">
                                          <p:stCondLst>
                                            <p:cond delay="0"/>
                                          </p:stCondLst>
                                        </p:cTn>
                                        <p:tgtEl>
                                          <p:spTgt spid="1167"/>
                                        </p:tgtEl>
                                        <p:attrNameLst>
                                          <p:attrName>style.visibility</p:attrName>
                                        </p:attrNameLst>
                                      </p:cBhvr>
                                      <p:to>
                                        <p:strVal val="visible"/>
                                      </p:to>
                                    </p:set>
                                    <p:animEffect transition="in" filter="dissolve">
                                      <p:cBhvr>
                                        <p:cTn id="175" dur="500"/>
                                        <p:tgtEl>
                                          <p:spTgt spid="1167"/>
                                        </p:tgtEl>
                                      </p:cBhvr>
                                    </p:animEffect>
                                  </p:childTnLst>
                                </p:cTn>
                              </p:par>
                            </p:childTnLst>
                          </p:cTn>
                        </p:par>
                      </p:childTnLst>
                    </p:cTn>
                  </p:par>
                  <p:par>
                    <p:cTn id="176" fill="hold">
                      <p:stCondLst>
                        <p:cond delay="indefinite"/>
                      </p:stCondLst>
                      <p:childTnLst>
                        <p:par>
                          <p:cTn id="177" fill="hold">
                            <p:stCondLst>
                              <p:cond delay="0"/>
                            </p:stCondLst>
                            <p:childTnLst>
                              <p:par>
                                <p:cTn id="178" presetID="9" presetClass="entr" presetSubtype="0" fill="hold" grpId="0" nodeType="clickEffect">
                                  <p:stCondLst>
                                    <p:cond delay="0"/>
                                  </p:stCondLst>
                                  <p:childTnLst>
                                    <p:set>
                                      <p:cBhvr>
                                        <p:cTn id="179" dur="1" fill="hold">
                                          <p:stCondLst>
                                            <p:cond delay="0"/>
                                          </p:stCondLst>
                                        </p:cTn>
                                        <p:tgtEl>
                                          <p:spTgt spid="940"/>
                                        </p:tgtEl>
                                        <p:attrNameLst>
                                          <p:attrName>style.visibility</p:attrName>
                                        </p:attrNameLst>
                                      </p:cBhvr>
                                      <p:to>
                                        <p:strVal val="visible"/>
                                      </p:to>
                                    </p:set>
                                    <p:animEffect transition="in" filter="dissolve">
                                      <p:cBhvr>
                                        <p:cTn id="180" dur="500"/>
                                        <p:tgtEl>
                                          <p:spTgt spid="940"/>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941"/>
                                        </p:tgtEl>
                                        <p:attrNameLst>
                                          <p:attrName>style.visibility</p:attrName>
                                        </p:attrNameLst>
                                      </p:cBhvr>
                                      <p:to>
                                        <p:strVal val="visible"/>
                                      </p:to>
                                    </p:set>
                                    <p:animEffect transition="in" filter="dissolve">
                                      <p:cBhvr>
                                        <p:cTn id="183" dur="500"/>
                                        <p:tgtEl>
                                          <p:spTgt spid="941"/>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942"/>
                                        </p:tgtEl>
                                        <p:attrNameLst>
                                          <p:attrName>style.visibility</p:attrName>
                                        </p:attrNameLst>
                                      </p:cBhvr>
                                      <p:to>
                                        <p:strVal val="visible"/>
                                      </p:to>
                                    </p:set>
                                    <p:animEffect transition="in" filter="dissolve">
                                      <p:cBhvr>
                                        <p:cTn id="186" dur="500"/>
                                        <p:tgtEl>
                                          <p:spTgt spid="942"/>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943"/>
                                        </p:tgtEl>
                                        <p:attrNameLst>
                                          <p:attrName>style.visibility</p:attrName>
                                        </p:attrNameLst>
                                      </p:cBhvr>
                                      <p:to>
                                        <p:strVal val="visible"/>
                                      </p:to>
                                    </p:set>
                                    <p:animEffect transition="in" filter="dissolve">
                                      <p:cBhvr>
                                        <p:cTn id="189" dur="500"/>
                                        <p:tgtEl>
                                          <p:spTgt spid="943"/>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944"/>
                                        </p:tgtEl>
                                        <p:attrNameLst>
                                          <p:attrName>style.visibility</p:attrName>
                                        </p:attrNameLst>
                                      </p:cBhvr>
                                      <p:to>
                                        <p:strVal val="visible"/>
                                      </p:to>
                                    </p:set>
                                    <p:animEffect transition="in" filter="dissolve">
                                      <p:cBhvr>
                                        <p:cTn id="192" dur="500"/>
                                        <p:tgtEl>
                                          <p:spTgt spid="944"/>
                                        </p:tgtEl>
                                      </p:cBhvr>
                                    </p:animEffect>
                                  </p:childTnLst>
                                </p:cTn>
                              </p:par>
                              <p:par>
                                <p:cTn id="193" presetID="9" presetClass="entr" presetSubtype="0" fill="hold" grpId="0" nodeType="withEffect">
                                  <p:stCondLst>
                                    <p:cond delay="0"/>
                                  </p:stCondLst>
                                  <p:childTnLst>
                                    <p:set>
                                      <p:cBhvr>
                                        <p:cTn id="194" dur="1" fill="hold">
                                          <p:stCondLst>
                                            <p:cond delay="0"/>
                                          </p:stCondLst>
                                        </p:cTn>
                                        <p:tgtEl>
                                          <p:spTgt spid="945"/>
                                        </p:tgtEl>
                                        <p:attrNameLst>
                                          <p:attrName>style.visibility</p:attrName>
                                        </p:attrNameLst>
                                      </p:cBhvr>
                                      <p:to>
                                        <p:strVal val="visible"/>
                                      </p:to>
                                    </p:set>
                                    <p:animEffect transition="in" filter="dissolve">
                                      <p:cBhvr>
                                        <p:cTn id="195" dur="500"/>
                                        <p:tgtEl>
                                          <p:spTgt spid="945"/>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946"/>
                                        </p:tgtEl>
                                        <p:attrNameLst>
                                          <p:attrName>style.visibility</p:attrName>
                                        </p:attrNameLst>
                                      </p:cBhvr>
                                      <p:to>
                                        <p:strVal val="visible"/>
                                      </p:to>
                                    </p:set>
                                    <p:animEffect transition="in" filter="dissolve">
                                      <p:cBhvr>
                                        <p:cTn id="198" dur="500"/>
                                        <p:tgtEl>
                                          <p:spTgt spid="946"/>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947"/>
                                        </p:tgtEl>
                                        <p:attrNameLst>
                                          <p:attrName>style.visibility</p:attrName>
                                        </p:attrNameLst>
                                      </p:cBhvr>
                                      <p:to>
                                        <p:strVal val="visible"/>
                                      </p:to>
                                    </p:set>
                                    <p:animEffect transition="in" filter="dissolve">
                                      <p:cBhvr>
                                        <p:cTn id="201" dur="500"/>
                                        <p:tgtEl>
                                          <p:spTgt spid="947"/>
                                        </p:tgtEl>
                                      </p:cBhvr>
                                    </p:animEffect>
                                  </p:childTnLst>
                                </p:cTn>
                              </p:par>
                              <p:par>
                                <p:cTn id="202" presetID="9" presetClass="entr" presetSubtype="0" fill="hold" grpId="0" nodeType="withEffect">
                                  <p:stCondLst>
                                    <p:cond delay="0"/>
                                  </p:stCondLst>
                                  <p:childTnLst>
                                    <p:set>
                                      <p:cBhvr>
                                        <p:cTn id="203" dur="1" fill="hold">
                                          <p:stCondLst>
                                            <p:cond delay="0"/>
                                          </p:stCondLst>
                                        </p:cTn>
                                        <p:tgtEl>
                                          <p:spTgt spid="948"/>
                                        </p:tgtEl>
                                        <p:attrNameLst>
                                          <p:attrName>style.visibility</p:attrName>
                                        </p:attrNameLst>
                                      </p:cBhvr>
                                      <p:to>
                                        <p:strVal val="visible"/>
                                      </p:to>
                                    </p:set>
                                    <p:animEffect transition="in" filter="dissolve">
                                      <p:cBhvr>
                                        <p:cTn id="204" dur="500"/>
                                        <p:tgtEl>
                                          <p:spTgt spid="948"/>
                                        </p:tgtEl>
                                      </p:cBhvr>
                                    </p:animEffect>
                                  </p:childTnLst>
                                </p:cTn>
                              </p:par>
                              <p:par>
                                <p:cTn id="205" presetID="9" presetClass="entr" presetSubtype="0" fill="hold" grpId="0" nodeType="withEffect">
                                  <p:stCondLst>
                                    <p:cond delay="0"/>
                                  </p:stCondLst>
                                  <p:childTnLst>
                                    <p:set>
                                      <p:cBhvr>
                                        <p:cTn id="206" dur="1" fill="hold">
                                          <p:stCondLst>
                                            <p:cond delay="0"/>
                                          </p:stCondLst>
                                        </p:cTn>
                                        <p:tgtEl>
                                          <p:spTgt spid="949"/>
                                        </p:tgtEl>
                                        <p:attrNameLst>
                                          <p:attrName>style.visibility</p:attrName>
                                        </p:attrNameLst>
                                      </p:cBhvr>
                                      <p:to>
                                        <p:strVal val="visible"/>
                                      </p:to>
                                    </p:set>
                                    <p:animEffect transition="in" filter="dissolve">
                                      <p:cBhvr>
                                        <p:cTn id="207" dur="500"/>
                                        <p:tgtEl>
                                          <p:spTgt spid="949"/>
                                        </p:tgtEl>
                                      </p:cBhvr>
                                    </p:animEffect>
                                  </p:childTnLst>
                                </p:cTn>
                              </p:par>
                              <p:par>
                                <p:cTn id="208" presetID="9" presetClass="entr" presetSubtype="0" fill="hold" grpId="0" nodeType="withEffect">
                                  <p:stCondLst>
                                    <p:cond delay="0"/>
                                  </p:stCondLst>
                                  <p:childTnLst>
                                    <p:set>
                                      <p:cBhvr>
                                        <p:cTn id="209" dur="1" fill="hold">
                                          <p:stCondLst>
                                            <p:cond delay="0"/>
                                          </p:stCondLst>
                                        </p:cTn>
                                        <p:tgtEl>
                                          <p:spTgt spid="950"/>
                                        </p:tgtEl>
                                        <p:attrNameLst>
                                          <p:attrName>style.visibility</p:attrName>
                                        </p:attrNameLst>
                                      </p:cBhvr>
                                      <p:to>
                                        <p:strVal val="visible"/>
                                      </p:to>
                                    </p:set>
                                    <p:animEffect transition="in" filter="dissolve">
                                      <p:cBhvr>
                                        <p:cTn id="210" dur="500"/>
                                        <p:tgtEl>
                                          <p:spTgt spid="950"/>
                                        </p:tgtEl>
                                      </p:cBhvr>
                                    </p:animEffect>
                                  </p:childTnLst>
                                </p:cTn>
                              </p:par>
                              <p:par>
                                <p:cTn id="211" presetID="9" presetClass="entr" presetSubtype="0" fill="hold" grpId="0" nodeType="withEffect">
                                  <p:stCondLst>
                                    <p:cond delay="0"/>
                                  </p:stCondLst>
                                  <p:childTnLst>
                                    <p:set>
                                      <p:cBhvr>
                                        <p:cTn id="212" dur="1" fill="hold">
                                          <p:stCondLst>
                                            <p:cond delay="0"/>
                                          </p:stCondLst>
                                        </p:cTn>
                                        <p:tgtEl>
                                          <p:spTgt spid="951"/>
                                        </p:tgtEl>
                                        <p:attrNameLst>
                                          <p:attrName>style.visibility</p:attrName>
                                        </p:attrNameLst>
                                      </p:cBhvr>
                                      <p:to>
                                        <p:strVal val="visible"/>
                                      </p:to>
                                    </p:set>
                                    <p:animEffect transition="in" filter="dissolve">
                                      <p:cBhvr>
                                        <p:cTn id="213" dur="500"/>
                                        <p:tgtEl>
                                          <p:spTgt spid="951"/>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952"/>
                                        </p:tgtEl>
                                        <p:attrNameLst>
                                          <p:attrName>style.visibility</p:attrName>
                                        </p:attrNameLst>
                                      </p:cBhvr>
                                      <p:to>
                                        <p:strVal val="visible"/>
                                      </p:to>
                                    </p:set>
                                    <p:animEffect transition="in" filter="dissolve">
                                      <p:cBhvr>
                                        <p:cTn id="216" dur="500"/>
                                        <p:tgtEl>
                                          <p:spTgt spid="952"/>
                                        </p:tgtEl>
                                      </p:cBhvr>
                                    </p:animEffect>
                                  </p:childTnLst>
                                </p:cTn>
                              </p:par>
                              <p:par>
                                <p:cTn id="217" presetID="9" presetClass="entr" presetSubtype="0" fill="hold" grpId="0" nodeType="withEffect">
                                  <p:stCondLst>
                                    <p:cond delay="0"/>
                                  </p:stCondLst>
                                  <p:childTnLst>
                                    <p:set>
                                      <p:cBhvr>
                                        <p:cTn id="218" dur="1" fill="hold">
                                          <p:stCondLst>
                                            <p:cond delay="0"/>
                                          </p:stCondLst>
                                        </p:cTn>
                                        <p:tgtEl>
                                          <p:spTgt spid="953"/>
                                        </p:tgtEl>
                                        <p:attrNameLst>
                                          <p:attrName>style.visibility</p:attrName>
                                        </p:attrNameLst>
                                      </p:cBhvr>
                                      <p:to>
                                        <p:strVal val="visible"/>
                                      </p:to>
                                    </p:set>
                                    <p:animEffect transition="in" filter="dissolve">
                                      <p:cBhvr>
                                        <p:cTn id="219" dur="500"/>
                                        <p:tgtEl>
                                          <p:spTgt spid="953"/>
                                        </p:tgtEl>
                                      </p:cBhvr>
                                    </p:animEffect>
                                  </p:childTnLst>
                                </p:cTn>
                              </p:par>
                              <p:par>
                                <p:cTn id="220" presetID="9" presetClass="entr" presetSubtype="0" fill="hold" grpId="0" nodeType="withEffect">
                                  <p:stCondLst>
                                    <p:cond delay="0"/>
                                  </p:stCondLst>
                                  <p:childTnLst>
                                    <p:set>
                                      <p:cBhvr>
                                        <p:cTn id="221" dur="1" fill="hold">
                                          <p:stCondLst>
                                            <p:cond delay="0"/>
                                          </p:stCondLst>
                                        </p:cTn>
                                        <p:tgtEl>
                                          <p:spTgt spid="954"/>
                                        </p:tgtEl>
                                        <p:attrNameLst>
                                          <p:attrName>style.visibility</p:attrName>
                                        </p:attrNameLst>
                                      </p:cBhvr>
                                      <p:to>
                                        <p:strVal val="visible"/>
                                      </p:to>
                                    </p:set>
                                    <p:animEffect transition="in" filter="dissolve">
                                      <p:cBhvr>
                                        <p:cTn id="222" dur="500"/>
                                        <p:tgtEl>
                                          <p:spTgt spid="954"/>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989"/>
                                        </p:tgtEl>
                                        <p:attrNameLst>
                                          <p:attrName>style.visibility</p:attrName>
                                        </p:attrNameLst>
                                      </p:cBhvr>
                                      <p:to>
                                        <p:strVal val="visible"/>
                                      </p:to>
                                    </p:set>
                                    <p:animEffect transition="in" filter="dissolve">
                                      <p:cBhvr>
                                        <p:cTn id="225" dur="500"/>
                                        <p:tgtEl>
                                          <p:spTgt spid="989"/>
                                        </p:tgtEl>
                                      </p:cBhvr>
                                    </p:animEffect>
                                  </p:childTnLst>
                                </p:cTn>
                              </p:par>
                              <p:par>
                                <p:cTn id="226" presetID="9" presetClass="entr" presetSubtype="0" fill="hold" grpId="0" nodeType="withEffect">
                                  <p:stCondLst>
                                    <p:cond delay="0"/>
                                  </p:stCondLst>
                                  <p:childTnLst>
                                    <p:set>
                                      <p:cBhvr>
                                        <p:cTn id="227" dur="1" fill="hold">
                                          <p:stCondLst>
                                            <p:cond delay="0"/>
                                          </p:stCondLst>
                                        </p:cTn>
                                        <p:tgtEl>
                                          <p:spTgt spid="1020"/>
                                        </p:tgtEl>
                                        <p:attrNameLst>
                                          <p:attrName>style.visibility</p:attrName>
                                        </p:attrNameLst>
                                      </p:cBhvr>
                                      <p:to>
                                        <p:strVal val="visible"/>
                                      </p:to>
                                    </p:set>
                                    <p:animEffect transition="in" filter="dissolve">
                                      <p:cBhvr>
                                        <p:cTn id="228" dur="500"/>
                                        <p:tgtEl>
                                          <p:spTgt spid="1020"/>
                                        </p:tgtEl>
                                      </p:cBhvr>
                                    </p:animEffect>
                                  </p:childTnLst>
                                </p:cTn>
                              </p:par>
                              <p:par>
                                <p:cTn id="229" presetID="9" presetClass="entr" presetSubtype="0" fill="hold" grpId="0" nodeType="withEffect">
                                  <p:stCondLst>
                                    <p:cond delay="0"/>
                                  </p:stCondLst>
                                  <p:childTnLst>
                                    <p:set>
                                      <p:cBhvr>
                                        <p:cTn id="230" dur="1" fill="hold">
                                          <p:stCondLst>
                                            <p:cond delay="0"/>
                                          </p:stCondLst>
                                        </p:cTn>
                                        <p:tgtEl>
                                          <p:spTgt spid="1021"/>
                                        </p:tgtEl>
                                        <p:attrNameLst>
                                          <p:attrName>style.visibility</p:attrName>
                                        </p:attrNameLst>
                                      </p:cBhvr>
                                      <p:to>
                                        <p:strVal val="visible"/>
                                      </p:to>
                                    </p:set>
                                    <p:animEffect transition="in" filter="dissolve">
                                      <p:cBhvr>
                                        <p:cTn id="231" dur="500"/>
                                        <p:tgtEl>
                                          <p:spTgt spid="1021"/>
                                        </p:tgtEl>
                                      </p:cBhvr>
                                    </p:animEffect>
                                  </p:childTnLst>
                                </p:cTn>
                              </p:par>
                              <p:par>
                                <p:cTn id="232" presetID="9" presetClass="entr" presetSubtype="0" fill="hold" grpId="0" nodeType="withEffect">
                                  <p:stCondLst>
                                    <p:cond delay="0"/>
                                  </p:stCondLst>
                                  <p:childTnLst>
                                    <p:set>
                                      <p:cBhvr>
                                        <p:cTn id="233" dur="1" fill="hold">
                                          <p:stCondLst>
                                            <p:cond delay="0"/>
                                          </p:stCondLst>
                                        </p:cTn>
                                        <p:tgtEl>
                                          <p:spTgt spid="1022"/>
                                        </p:tgtEl>
                                        <p:attrNameLst>
                                          <p:attrName>style.visibility</p:attrName>
                                        </p:attrNameLst>
                                      </p:cBhvr>
                                      <p:to>
                                        <p:strVal val="visible"/>
                                      </p:to>
                                    </p:set>
                                    <p:animEffect transition="in" filter="dissolve">
                                      <p:cBhvr>
                                        <p:cTn id="234" dur="500"/>
                                        <p:tgtEl>
                                          <p:spTgt spid="1022"/>
                                        </p:tgtEl>
                                      </p:cBhvr>
                                    </p:animEffect>
                                  </p:childTnLst>
                                </p:cTn>
                              </p:par>
                              <p:par>
                                <p:cTn id="235" presetID="9" presetClass="entr" presetSubtype="0" fill="hold" grpId="0" nodeType="withEffect">
                                  <p:stCondLst>
                                    <p:cond delay="0"/>
                                  </p:stCondLst>
                                  <p:childTnLst>
                                    <p:set>
                                      <p:cBhvr>
                                        <p:cTn id="236" dur="1" fill="hold">
                                          <p:stCondLst>
                                            <p:cond delay="0"/>
                                          </p:stCondLst>
                                        </p:cTn>
                                        <p:tgtEl>
                                          <p:spTgt spid="1023"/>
                                        </p:tgtEl>
                                        <p:attrNameLst>
                                          <p:attrName>style.visibility</p:attrName>
                                        </p:attrNameLst>
                                      </p:cBhvr>
                                      <p:to>
                                        <p:strVal val="visible"/>
                                      </p:to>
                                    </p:set>
                                    <p:animEffect transition="in" filter="dissolve">
                                      <p:cBhvr>
                                        <p:cTn id="237" dur="500"/>
                                        <p:tgtEl>
                                          <p:spTgt spid="1023"/>
                                        </p:tgtEl>
                                      </p:cBhvr>
                                    </p:animEffect>
                                  </p:childTnLst>
                                </p:cTn>
                              </p:par>
                              <p:par>
                                <p:cTn id="238" presetID="9" presetClass="entr" presetSubtype="0" fill="hold" grpId="0" nodeType="withEffect">
                                  <p:stCondLst>
                                    <p:cond delay="0"/>
                                  </p:stCondLst>
                                  <p:childTnLst>
                                    <p:set>
                                      <p:cBhvr>
                                        <p:cTn id="239" dur="1" fill="hold">
                                          <p:stCondLst>
                                            <p:cond delay="0"/>
                                          </p:stCondLst>
                                        </p:cTn>
                                        <p:tgtEl>
                                          <p:spTgt spid="1024"/>
                                        </p:tgtEl>
                                        <p:attrNameLst>
                                          <p:attrName>style.visibility</p:attrName>
                                        </p:attrNameLst>
                                      </p:cBhvr>
                                      <p:to>
                                        <p:strVal val="visible"/>
                                      </p:to>
                                    </p:set>
                                    <p:animEffect transition="in" filter="dissolve">
                                      <p:cBhvr>
                                        <p:cTn id="240" dur="500"/>
                                        <p:tgtEl>
                                          <p:spTgt spid="1024"/>
                                        </p:tgtEl>
                                      </p:cBhvr>
                                    </p:animEffect>
                                  </p:childTnLst>
                                </p:cTn>
                              </p:par>
                              <p:par>
                                <p:cTn id="241" presetID="9" presetClass="entr" presetSubtype="0" fill="hold" grpId="0" nodeType="withEffect">
                                  <p:stCondLst>
                                    <p:cond delay="0"/>
                                  </p:stCondLst>
                                  <p:childTnLst>
                                    <p:set>
                                      <p:cBhvr>
                                        <p:cTn id="242" dur="1" fill="hold">
                                          <p:stCondLst>
                                            <p:cond delay="0"/>
                                          </p:stCondLst>
                                        </p:cTn>
                                        <p:tgtEl>
                                          <p:spTgt spid="1076"/>
                                        </p:tgtEl>
                                        <p:attrNameLst>
                                          <p:attrName>style.visibility</p:attrName>
                                        </p:attrNameLst>
                                      </p:cBhvr>
                                      <p:to>
                                        <p:strVal val="visible"/>
                                      </p:to>
                                    </p:set>
                                    <p:animEffect transition="in" filter="dissolve">
                                      <p:cBhvr>
                                        <p:cTn id="243" dur="500"/>
                                        <p:tgtEl>
                                          <p:spTgt spid="1076"/>
                                        </p:tgtEl>
                                      </p:cBhvr>
                                    </p:animEffect>
                                  </p:childTnLst>
                                </p:cTn>
                              </p:par>
                              <p:par>
                                <p:cTn id="244" presetID="9" presetClass="entr" presetSubtype="0" fill="hold" grpId="0" nodeType="withEffect">
                                  <p:stCondLst>
                                    <p:cond delay="0"/>
                                  </p:stCondLst>
                                  <p:childTnLst>
                                    <p:set>
                                      <p:cBhvr>
                                        <p:cTn id="245" dur="1" fill="hold">
                                          <p:stCondLst>
                                            <p:cond delay="0"/>
                                          </p:stCondLst>
                                        </p:cTn>
                                        <p:tgtEl>
                                          <p:spTgt spid="1077"/>
                                        </p:tgtEl>
                                        <p:attrNameLst>
                                          <p:attrName>style.visibility</p:attrName>
                                        </p:attrNameLst>
                                      </p:cBhvr>
                                      <p:to>
                                        <p:strVal val="visible"/>
                                      </p:to>
                                    </p:set>
                                    <p:animEffect transition="in" filter="dissolve">
                                      <p:cBhvr>
                                        <p:cTn id="246" dur="500"/>
                                        <p:tgtEl>
                                          <p:spTgt spid="1077"/>
                                        </p:tgtEl>
                                      </p:cBhvr>
                                    </p:animEffect>
                                  </p:childTnLst>
                                </p:cTn>
                              </p:par>
                              <p:par>
                                <p:cTn id="247" presetID="9" presetClass="entr" presetSubtype="0" fill="hold" grpId="0" nodeType="withEffect">
                                  <p:stCondLst>
                                    <p:cond delay="0"/>
                                  </p:stCondLst>
                                  <p:childTnLst>
                                    <p:set>
                                      <p:cBhvr>
                                        <p:cTn id="248" dur="1" fill="hold">
                                          <p:stCondLst>
                                            <p:cond delay="0"/>
                                          </p:stCondLst>
                                        </p:cTn>
                                        <p:tgtEl>
                                          <p:spTgt spid="1078"/>
                                        </p:tgtEl>
                                        <p:attrNameLst>
                                          <p:attrName>style.visibility</p:attrName>
                                        </p:attrNameLst>
                                      </p:cBhvr>
                                      <p:to>
                                        <p:strVal val="visible"/>
                                      </p:to>
                                    </p:set>
                                    <p:animEffect transition="in" filter="dissolve">
                                      <p:cBhvr>
                                        <p:cTn id="249" dur="500"/>
                                        <p:tgtEl>
                                          <p:spTgt spid="1078"/>
                                        </p:tgtEl>
                                      </p:cBhvr>
                                    </p:animEffect>
                                  </p:childTnLst>
                                </p:cTn>
                              </p:par>
                              <p:par>
                                <p:cTn id="250" presetID="9" presetClass="entr" presetSubtype="0" fill="hold" grpId="0" nodeType="withEffect">
                                  <p:stCondLst>
                                    <p:cond delay="0"/>
                                  </p:stCondLst>
                                  <p:childTnLst>
                                    <p:set>
                                      <p:cBhvr>
                                        <p:cTn id="251" dur="1" fill="hold">
                                          <p:stCondLst>
                                            <p:cond delay="0"/>
                                          </p:stCondLst>
                                        </p:cTn>
                                        <p:tgtEl>
                                          <p:spTgt spid="1079"/>
                                        </p:tgtEl>
                                        <p:attrNameLst>
                                          <p:attrName>style.visibility</p:attrName>
                                        </p:attrNameLst>
                                      </p:cBhvr>
                                      <p:to>
                                        <p:strVal val="visible"/>
                                      </p:to>
                                    </p:set>
                                    <p:animEffect transition="in" filter="dissolve">
                                      <p:cBhvr>
                                        <p:cTn id="252" dur="500"/>
                                        <p:tgtEl>
                                          <p:spTgt spid="1079"/>
                                        </p:tgtEl>
                                      </p:cBhvr>
                                    </p:animEffect>
                                  </p:childTnLst>
                                </p:cTn>
                              </p:par>
                              <p:par>
                                <p:cTn id="253" presetID="9" presetClass="entr" presetSubtype="0" fill="hold" grpId="0" nodeType="withEffect">
                                  <p:stCondLst>
                                    <p:cond delay="0"/>
                                  </p:stCondLst>
                                  <p:childTnLst>
                                    <p:set>
                                      <p:cBhvr>
                                        <p:cTn id="254" dur="1" fill="hold">
                                          <p:stCondLst>
                                            <p:cond delay="0"/>
                                          </p:stCondLst>
                                        </p:cTn>
                                        <p:tgtEl>
                                          <p:spTgt spid="1080"/>
                                        </p:tgtEl>
                                        <p:attrNameLst>
                                          <p:attrName>style.visibility</p:attrName>
                                        </p:attrNameLst>
                                      </p:cBhvr>
                                      <p:to>
                                        <p:strVal val="visible"/>
                                      </p:to>
                                    </p:set>
                                    <p:animEffect transition="in" filter="dissolve">
                                      <p:cBhvr>
                                        <p:cTn id="255" dur="500"/>
                                        <p:tgtEl>
                                          <p:spTgt spid="1080"/>
                                        </p:tgtEl>
                                      </p:cBhvr>
                                    </p:animEffect>
                                  </p:childTnLst>
                                </p:cTn>
                              </p:par>
                              <p:par>
                                <p:cTn id="256" presetID="9" presetClass="entr" presetSubtype="0" fill="hold" grpId="0" nodeType="withEffect">
                                  <p:stCondLst>
                                    <p:cond delay="0"/>
                                  </p:stCondLst>
                                  <p:childTnLst>
                                    <p:set>
                                      <p:cBhvr>
                                        <p:cTn id="257" dur="1" fill="hold">
                                          <p:stCondLst>
                                            <p:cond delay="0"/>
                                          </p:stCondLst>
                                        </p:cTn>
                                        <p:tgtEl>
                                          <p:spTgt spid="1081"/>
                                        </p:tgtEl>
                                        <p:attrNameLst>
                                          <p:attrName>style.visibility</p:attrName>
                                        </p:attrNameLst>
                                      </p:cBhvr>
                                      <p:to>
                                        <p:strVal val="visible"/>
                                      </p:to>
                                    </p:set>
                                    <p:animEffect transition="in" filter="dissolve">
                                      <p:cBhvr>
                                        <p:cTn id="258" dur="500"/>
                                        <p:tgtEl>
                                          <p:spTgt spid="1081"/>
                                        </p:tgtEl>
                                      </p:cBhvr>
                                    </p:animEffect>
                                  </p:childTnLst>
                                </p:cTn>
                              </p:par>
                              <p:par>
                                <p:cTn id="259" presetID="9" presetClass="entr" presetSubtype="0" fill="hold" grpId="0" nodeType="withEffect">
                                  <p:stCondLst>
                                    <p:cond delay="0"/>
                                  </p:stCondLst>
                                  <p:childTnLst>
                                    <p:set>
                                      <p:cBhvr>
                                        <p:cTn id="260" dur="1" fill="hold">
                                          <p:stCondLst>
                                            <p:cond delay="0"/>
                                          </p:stCondLst>
                                        </p:cTn>
                                        <p:tgtEl>
                                          <p:spTgt spid="1082"/>
                                        </p:tgtEl>
                                        <p:attrNameLst>
                                          <p:attrName>style.visibility</p:attrName>
                                        </p:attrNameLst>
                                      </p:cBhvr>
                                      <p:to>
                                        <p:strVal val="visible"/>
                                      </p:to>
                                    </p:set>
                                    <p:animEffect transition="in" filter="dissolve">
                                      <p:cBhvr>
                                        <p:cTn id="261" dur="500"/>
                                        <p:tgtEl>
                                          <p:spTgt spid="1082"/>
                                        </p:tgtEl>
                                      </p:cBhvr>
                                    </p:animEffect>
                                  </p:childTnLst>
                                </p:cTn>
                              </p:par>
                              <p:par>
                                <p:cTn id="262" presetID="9" presetClass="entr" presetSubtype="0" fill="hold" grpId="0" nodeType="withEffect">
                                  <p:stCondLst>
                                    <p:cond delay="0"/>
                                  </p:stCondLst>
                                  <p:childTnLst>
                                    <p:set>
                                      <p:cBhvr>
                                        <p:cTn id="263" dur="1" fill="hold">
                                          <p:stCondLst>
                                            <p:cond delay="0"/>
                                          </p:stCondLst>
                                        </p:cTn>
                                        <p:tgtEl>
                                          <p:spTgt spid="1083"/>
                                        </p:tgtEl>
                                        <p:attrNameLst>
                                          <p:attrName>style.visibility</p:attrName>
                                        </p:attrNameLst>
                                      </p:cBhvr>
                                      <p:to>
                                        <p:strVal val="visible"/>
                                      </p:to>
                                    </p:set>
                                    <p:animEffect transition="in" filter="dissolve">
                                      <p:cBhvr>
                                        <p:cTn id="264" dur="500"/>
                                        <p:tgtEl>
                                          <p:spTgt spid="1083"/>
                                        </p:tgtEl>
                                      </p:cBhvr>
                                    </p:animEffect>
                                  </p:childTnLst>
                                </p:cTn>
                              </p:par>
                              <p:par>
                                <p:cTn id="265" presetID="9" presetClass="entr" presetSubtype="0" fill="hold" grpId="0" nodeType="withEffect">
                                  <p:stCondLst>
                                    <p:cond delay="0"/>
                                  </p:stCondLst>
                                  <p:childTnLst>
                                    <p:set>
                                      <p:cBhvr>
                                        <p:cTn id="266" dur="1" fill="hold">
                                          <p:stCondLst>
                                            <p:cond delay="0"/>
                                          </p:stCondLst>
                                        </p:cTn>
                                        <p:tgtEl>
                                          <p:spTgt spid="1084"/>
                                        </p:tgtEl>
                                        <p:attrNameLst>
                                          <p:attrName>style.visibility</p:attrName>
                                        </p:attrNameLst>
                                      </p:cBhvr>
                                      <p:to>
                                        <p:strVal val="visible"/>
                                      </p:to>
                                    </p:set>
                                    <p:animEffect transition="in" filter="dissolve">
                                      <p:cBhvr>
                                        <p:cTn id="267" dur="500"/>
                                        <p:tgtEl>
                                          <p:spTgt spid="1084"/>
                                        </p:tgtEl>
                                      </p:cBhvr>
                                    </p:animEffect>
                                  </p:childTnLst>
                                </p:cTn>
                              </p:par>
                              <p:par>
                                <p:cTn id="268" presetID="9" presetClass="entr" presetSubtype="0" fill="hold" grpId="0" nodeType="withEffect">
                                  <p:stCondLst>
                                    <p:cond delay="0"/>
                                  </p:stCondLst>
                                  <p:childTnLst>
                                    <p:set>
                                      <p:cBhvr>
                                        <p:cTn id="269" dur="1" fill="hold">
                                          <p:stCondLst>
                                            <p:cond delay="0"/>
                                          </p:stCondLst>
                                        </p:cTn>
                                        <p:tgtEl>
                                          <p:spTgt spid="1085"/>
                                        </p:tgtEl>
                                        <p:attrNameLst>
                                          <p:attrName>style.visibility</p:attrName>
                                        </p:attrNameLst>
                                      </p:cBhvr>
                                      <p:to>
                                        <p:strVal val="visible"/>
                                      </p:to>
                                    </p:set>
                                    <p:animEffect transition="in" filter="dissolve">
                                      <p:cBhvr>
                                        <p:cTn id="270" dur="500"/>
                                        <p:tgtEl>
                                          <p:spTgt spid="1085"/>
                                        </p:tgtEl>
                                      </p:cBhvr>
                                    </p:animEffect>
                                  </p:childTnLst>
                                </p:cTn>
                              </p:par>
                              <p:par>
                                <p:cTn id="271" presetID="9" presetClass="entr" presetSubtype="0" fill="hold" grpId="0" nodeType="withEffect">
                                  <p:stCondLst>
                                    <p:cond delay="0"/>
                                  </p:stCondLst>
                                  <p:childTnLst>
                                    <p:set>
                                      <p:cBhvr>
                                        <p:cTn id="272" dur="1" fill="hold">
                                          <p:stCondLst>
                                            <p:cond delay="0"/>
                                          </p:stCondLst>
                                        </p:cTn>
                                        <p:tgtEl>
                                          <p:spTgt spid="1086"/>
                                        </p:tgtEl>
                                        <p:attrNameLst>
                                          <p:attrName>style.visibility</p:attrName>
                                        </p:attrNameLst>
                                      </p:cBhvr>
                                      <p:to>
                                        <p:strVal val="visible"/>
                                      </p:to>
                                    </p:set>
                                    <p:animEffect transition="in" filter="dissolve">
                                      <p:cBhvr>
                                        <p:cTn id="273" dur="500"/>
                                        <p:tgtEl>
                                          <p:spTgt spid="1086"/>
                                        </p:tgtEl>
                                      </p:cBhvr>
                                    </p:animEffect>
                                  </p:childTnLst>
                                </p:cTn>
                              </p:par>
                              <p:par>
                                <p:cTn id="274" presetID="9" presetClass="entr" presetSubtype="0" fill="hold" grpId="0" nodeType="withEffect">
                                  <p:stCondLst>
                                    <p:cond delay="0"/>
                                  </p:stCondLst>
                                  <p:childTnLst>
                                    <p:set>
                                      <p:cBhvr>
                                        <p:cTn id="275" dur="1" fill="hold">
                                          <p:stCondLst>
                                            <p:cond delay="0"/>
                                          </p:stCondLst>
                                        </p:cTn>
                                        <p:tgtEl>
                                          <p:spTgt spid="1087"/>
                                        </p:tgtEl>
                                        <p:attrNameLst>
                                          <p:attrName>style.visibility</p:attrName>
                                        </p:attrNameLst>
                                      </p:cBhvr>
                                      <p:to>
                                        <p:strVal val="visible"/>
                                      </p:to>
                                    </p:set>
                                    <p:animEffect transition="in" filter="dissolve">
                                      <p:cBhvr>
                                        <p:cTn id="276" dur="500"/>
                                        <p:tgtEl>
                                          <p:spTgt spid="1087"/>
                                        </p:tgtEl>
                                      </p:cBhvr>
                                    </p:animEffect>
                                  </p:childTnLst>
                                </p:cTn>
                              </p:par>
                              <p:par>
                                <p:cTn id="277" presetID="9" presetClass="entr" presetSubtype="0" fill="hold" grpId="0" nodeType="withEffect">
                                  <p:stCondLst>
                                    <p:cond delay="0"/>
                                  </p:stCondLst>
                                  <p:childTnLst>
                                    <p:set>
                                      <p:cBhvr>
                                        <p:cTn id="278" dur="1" fill="hold">
                                          <p:stCondLst>
                                            <p:cond delay="0"/>
                                          </p:stCondLst>
                                        </p:cTn>
                                        <p:tgtEl>
                                          <p:spTgt spid="1088"/>
                                        </p:tgtEl>
                                        <p:attrNameLst>
                                          <p:attrName>style.visibility</p:attrName>
                                        </p:attrNameLst>
                                      </p:cBhvr>
                                      <p:to>
                                        <p:strVal val="visible"/>
                                      </p:to>
                                    </p:set>
                                    <p:animEffect transition="in" filter="dissolve">
                                      <p:cBhvr>
                                        <p:cTn id="279" dur="500"/>
                                        <p:tgtEl>
                                          <p:spTgt spid="1088"/>
                                        </p:tgtEl>
                                      </p:cBhvr>
                                    </p:animEffect>
                                  </p:childTnLst>
                                </p:cTn>
                              </p:par>
                              <p:par>
                                <p:cTn id="280" presetID="9" presetClass="entr" presetSubtype="0" fill="hold" grpId="0" nodeType="withEffect">
                                  <p:stCondLst>
                                    <p:cond delay="0"/>
                                  </p:stCondLst>
                                  <p:childTnLst>
                                    <p:set>
                                      <p:cBhvr>
                                        <p:cTn id="281" dur="1" fill="hold">
                                          <p:stCondLst>
                                            <p:cond delay="0"/>
                                          </p:stCondLst>
                                        </p:cTn>
                                        <p:tgtEl>
                                          <p:spTgt spid="1089"/>
                                        </p:tgtEl>
                                        <p:attrNameLst>
                                          <p:attrName>style.visibility</p:attrName>
                                        </p:attrNameLst>
                                      </p:cBhvr>
                                      <p:to>
                                        <p:strVal val="visible"/>
                                      </p:to>
                                    </p:set>
                                    <p:animEffect transition="in" filter="dissolve">
                                      <p:cBhvr>
                                        <p:cTn id="282" dur="500"/>
                                        <p:tgtEl>
                                          <p:spTgt spid="1089"/>
                                        </p:tgtEl>
                                      </p:cBhvr>
                                    </p:animEffect>
                                  </p:childTnLst>
                                </p:cTn>
                              </p:par>
                              <p:par>
                                <p:cTn id="283" presetID="9" presetClass="entr" presetSubtype="0" fill="hold" grpId="0" nodeType="withEffect">
                                  <p:stCondLst>
                                    <p:cond delay="0"/>
                                  </p:stCondLst>
                                  <p:childTnLst>
                                    <p:set>
                                      <p:cBhvr>
                                        <p:cTn id="284" dur="1" fill="hold">
                                          <p:stCondLst>
                                            <p:cond delay="0"/>
                                          </p:stCondLst>
                                        </p:cTn>
                                        <p:tgtEl>
                                          <p:spTgt spid="1090"/>
                                        </p:tgtEl>
                                        <p:attrNameLst>
                                          <p:attrName>style.visibility</p:attrName>
                                        </p:attrNameLst>
                                      </p:cBhvr>
                                      <p:to>
                                        <p:strVal val="visible"/>
                                      </p:to>
                                    </p:set>
                                    <p:animEffect transition="in" filter="dissolve">
                                      <p:cBhvr>
                                        <p:cTn id="285" dur="500"/>
                                        <p:tgtEl>
                                          <p:spTgt spid="1090"/>
                                        </p:tgtEl>
                                      </p:cBhvr>
                                    </p:animEffect>
                                  </p:childTnLst>
                                </p:cTn>
                              </p:par>
                              <p:par>
                                <p:cTn id="286" presetID="9" presetClass="entr" presetSubtype="0" fill="hold" grpId="0" nodeType="withEffect">
                                  <p:stCondLst>
                                    <p:cond delay="0"/>
                                  </p:stCondLst>
                                  <p:childTnLst>
                                    <p:set>
                                      <p:cBhvr>
                                        <p:cTn id="287" dur="1" fill="hold">
                                          <p:stCondLst>
                                            <p:cond delay="0"/>
                                          </p:stCondLst>
                                        </p:cTn>
                                        <p:tgtEl>
                                          <p:spTgt spid="1156"/>
                                        </p:tgtEl>
                                        <p:attrNameLst>
                                          <p:attrName>style.visibility</p:attrName>
                                        </p:attrNameLst>
                                      </p:cBhvr>
                                      <p:to>
                                        <p:strVal val="visible"/>
                                      </p:to>
                                    </p:set>
                                    <p:animEffect transition="in" filter="dissolve">
                                      <p:cBhvr>
                                        <p:cTn id="288" dur="500"/>
                                        <p:tgtEl>
                                          <p:spTgt spid="1156"/>
                                        </p:tgtEl>
                                      </p:cBhvr>
                                    </p:animEffect>
                                  </p:childTnLst>
                                </p:cTn>
                              </p:par>
                              <p:par>
                                <p:cTn id="289" presetID="9" presetClass="entr" presetSubtype="0" fill="hold" grpId="0" nodeType="withEffect">
                                  <p:stCondLst>
                                    <p:cond delay="0"/>
                                  </p:stCondLst>
                                  <p:childTnLst>
                                    <p:set>
                                      <p:cBhvr>
                                        <p:cTn id="290" dur="1" fill="hold">
                                          <p:stCondLst>
                                            <p:cond delay="0"/>
                                          </p:stCondLst>
                                        </p:cTn>
                                        <p:tgtEl>
                                          <p:spTgt spid="1157"/>
                                        </p:tgtEl>
                                        <p:attrNameLst>
                                          <p:attrName>style.visibility</p:attrName>
                                        </p:attrNameLst>
                                      </p:cBhvr>
                                      <p:to>
                                        <p:strVal val="visible"/>
                                      </p:to>
                                    </p:set>
                                    <p:animEffect transition="in" filter="dissolve">
                                      <p:cBhvr>
                                        <p:cTn id="291" dur="500"/>
                                        <p:tgtEl>
                                          <p:spTgt spid="1157"/>
                                        </p:tgtEl>
                                      </p:cBhvr>
                                    </p:animEffect>
                                  </p:childTnLst>
                                </p:cTn>
                              </p:par>
                              <p:par>
                                <p:cTn id="292" presetID="9" presetClass="entr" presetSubtype="0" fill="hold" grpId="0" nodeType="withEffect">
                                  <p:stCondLst>
                                    <p:cond delay="0"/>
                                  </p:stCondLst>
                                  <p:childTnLst>
                                    <p:set>
                                      <p:cBhvr>
                                        <p:cTn id="293" dur="1" fill="hold">
                                          <p:stCondLst>
                                            <p:cond delay="0"/>
                                          </p:stCondLst>
                                        </p:cTn>
                                        <p:tgtEl>
                                          <p:spTgt spid="1158"/>
                                        </p:tgtEl>
                                        <p:attrNameLst>
                                          <p:attrName>style.visibility</p:attrName>
                                        </p:attrNameLst>
                                      </p:cBhvr>
                                      <p:to>
                                        <p:strVal val="visible"/>
                                      </p:to>
                                    </p:set>
                                    <p:animEffect transition="in" filter="dissolve">
                                      <p:cBhvr>
                                        <p:cTn id="294" dur="500"/>
                                        <p:tgtEl>
                                          <p:spTgt spid="1158"/>
                                        </p:tgtEl>
                                      </p:cBhvr>
                                    </p:animEffect>
                                  </p:childTnLst>
                                </p:cTn>
                              </p:par>
                              <p:par>
                                <p:cTn id="295" presetID="9" presetClass="entr" presetSubtype="0" fill="hold" grpId="0" nodeType="withEffect">
                                  <p:stCondLst>
                                    <p:cond delay="0"/>
                                  </p:stCondLst>
                                  <p:childTnLst>
                                    <p:set>
                                      <p:cBhvr>
                                        <p:cTn id="296" dur="1" fill="hold">
                                          <p:stCondLst>
                                            <p:cond delay="0"/>
                                          </p:stCondLst>
                                        </p:cTn>
                                        <p:tgtEl>
                                          <p:spTgt spid="1159"/>
                                        </p:tgtEl>
                                        <p:attrNameLst>
                                          <p:attrName>style.visibility</p:attrName>
                                        </p:attrNameLst>
                                      </p:cBhvr>
                                      <p:to>
                                        <p:strVal val="visible"/>
                                      </p:to>
                                    </p:set>
                                    <p:animEffect transition="in" filter="dissolve">
                                      <p:cBhvr>
                                        <p:cTn id="297" dur="500"/>
                                        <p:tgtEl>
                                          <p:spTgt spid="1159"/>
                                        </p:tgtEl>
                                      </p:cBhvr>
                                    </p:animEffect>
                                  </p:childTnLst>
                                </p:cTn>
                              </p:par>
                              <p:par>
                                <p:cTn id="298" presetID="9" presetClass="entr" presetSubtype="0" fill="hold" grpId="0" nodeType="withEffect">
                                  <p:stCondLst>
                                    <p:cond delay="0"/>
                                  </p:stCondLst>
                                  <p:childTnLst>
                                    <p:set>
                                      <p:cBhvr>
                                        <p:cTn id="299" dur="1" fill="hold">
                                          <p:stCondLst>
                                            <p:cond delay="0"/>
                                          </p:stCondLst>
                                        </p:cTn>
                                        <p:tgtEl>
                                          <p:spTgt spid="1160"/>
                                        </p:tgtEl>
                                        <p:attrNameLst>
                                          <p:attrName>style.visibility</p:attrName>
                                        </p:attrNameLst>
                                      </p:cBhvr>
                                      <p:to>
                                        <p:strVal val="visible"/>
                                      </p:to>
                                    </p:set>
                                    <p:animEffect transition="in" filter="dissolve">
                                      <p:cBhvr>
                                        <p:cTn id="300" dur="500"/>
                                        <p:tgtEl>
                                          <p:spTgt spid="1160"/>
                                        </p:tgtEl>
                                      </p:cBhvr>
                                    </p:animEffect>
                                  </p:childTnLst>
                                </p:cTn>
                              </p:par>
                            </p:childTnLst>
                          </p:cTn>
                        </p:par>
                      </p:childTnLst>
                    </p:cTn>
                  </p:par>
                  <p:par>
                    <p:cTn id="301" fill="hold">
                      <p:stCondLst>
                        <p:cond delay="indefinite"/>
                      </p:stCondLst>
                      <p:childTnLst>
                        <p:par>
                          <p:cTn id="302" fill="hold">
                            <p:stCondLst>
                              <p:cond delay="0"/>
                            </p:stCondLst>
                            <p:childTnLst>
                              <p:par>
                                <p:cTn id="303" presetID="9" presetClass="entr" presetSubtype="0" fill="hold" grpId="0" nodeType="clickEffect">
                                  <p:stCondLst>
                                    <p:cond delay="0"/>
                                  </p:stCondLst>
                                  <p:childTnLst>
                                    <p:set>
                                      <p:cBhvr>
                                        <p:cTn id="304" dur="1" fill="hold">
                                          <p:stCondLst>
                                            <p:cond delay="0"/>
                                          </p:stCondLst>
                                        </p:cTn>
                                        <p:tgtEl>
                                          <p:spTgt spid="934"/>
                                        </p:tgtEl>
                                        <p:attrNameLst>
                                          <p:attrName>style.visibility</p:attrName>
                                        </p:attrNameLst>
                                      </p:cBhvr>
                                      <p:to>
                                        <p:strVal val="visible"/>
                                      </p:to>
                                    </p:set>
                                    <p:animEffect transition="in" filter="dissolve">
                                      <p:cBhvr>
                                        <p:cTn id="305" dur="500"/>
                                        <p:tgtEl>
                                          <p:spTgt spid="934"/>
                                        </p:tgtEl>
                                      </p:cBhvr>
                                    </p:animEffect>
                                  </p:childTnLst>
                                </p:cTn>
                              </p:par>
                              <p:par>
                                <p:cTn id="306" presetID="9" presetClass="entr" presetSubtype="0" fill="hold" grpId="0" nodeType="withEffect">
                                  <p:stCondLst>
                                    <p:cond delay="0"/>
                                  </p:stCondLst>
                                  <p:childTnLst>
                                    <p:set>
                                      <p:cBhvr>
                                        <p:cTn id="307" dur="1" fill="hold">
                                          <p:stCondLst>
                                            <p:cond delay="0"/>
                                          </p:stCondLst>
                                        </p:cTn>
                                        <p:tgtEl>
                                          <p:spTgt spid="935"/>
                                        </p:tgtEl>
                                        <p:attrNameLst>
                                          <p:attrName>style.visibility</p:attrName>
                                        </p:attrNameLst>
                                      </p:cBhvr>
                                      <p:to>
                                        <p:strVal val="visible"/>
                                      </p:to>
                                    </p:set>
                                    <p:animEffect transition="in" filter="dissolve">
                                      <p:cBhvr>
                                        <p:cTn id="308" dur="500"/>
                                        <p:tgtEl>
                                          <p:spTgt spid="935"/>
                                        </p:tgtEl>
                                      </p:cBhvr>
                                    </p:animEffect>
                                  </p:childTnLst>
                                </p:cTn>
                              </p:par>
                              <p:par>
                                <p:cTn id="309" presetID="9" presetClass="entr" presetSubtype="0" fill="hold" grpId="0" nodeType="withEffect">
                                  <p:stCondLst>
                                    <p:cond delay="0"/>
                                  </p:stCondLst>
                                  <p:childTnLst>
                                    <p:set>
                                      <p:cBhvr>
                                        <p:cTn id="310" dur="1" fill="hold">
                                          <p:stCondLst>
                                            <p:cond delay="0"/>
                                          </p:stCondLst>
                                        </p:cTn>
                                        <p:tgtEl>
                                          <p:spTgt spid="936"/>
                                        </p:tgtEl>
                                        <p:attrNameLst>
                                          <p:attrName>style.visibility</p:attrName>
                                        </p:attrNameLst>
                                      </p:cBhvr>
                                      <p:to>
                                        <p:strVal val="visible"/>
                                      </p:to>
                                    </p:set>
                                    <p:animEffect transition="in" filter="dissolve">
                                      <p:cBhvr>
                                        <p:cTn id="311" dur="500"/>
                                        <p:tgtEl>
                                          <p:spTgt spid="936"/>
                                        </p:tgtEl>
                                      </p:cBhvr>
                                    </p:animEffect>
                                  </p:childTnLst>
                                </p:cTn>
                              </p:par>
                              <p:par>
                                <p:cTn id="312" presetID="9" presetClass="entr" presetSubtype="0" fill="hold" grpId="0" nodeType="withEffect">
                                  <p:stCondLst>
                                    <p:cond delay="0"/>
                                  </p:stCondLst>
                                  <p:childTnLst>
                                    <p:set>
                                      <p:cBhvr>
                                        <p:cTn id="313" dur="1" fill="hold">
                                          <p:stCondLst>
                                            <p:cond delay="0"/>
                                          </p:stCondLst>
                                        </p:cTn>
                                        <p:tgtEl>
                                          <p:spTgt spid="937"/>
                                        </p:tgtEl>
                                        <p:attrNameLst>
                                          <p:attrName>style.visibility</p:attrName>
                                        </p:attrNameLst>
                                      </p:cBhvr>
                                      <p:to>
                                        <p:strVal val="visible"/>
                                      </p:to>
                                    </p:set>
                                    <p:animEffect transition="in" filter="dissolve">
                                      <p:cBhvr>
                                        <p:cTn id="314" dur="500"/>
                                        <p:tgtEl>
                                          <p:spTgt spid="937"/>
                                        </p:tgtEl>
                                      </p:cBhvr>
                                    </p:animEffect>
                                  </p:childTnLst>
                                </p:cTn>
                              </p:par>
                              <p:par>
                                <p:cTn id="315" presetID="9" presetClass="entr" presetSubtype="0" fill="hold" grpId="0" nodeType="withEffect">
                                  <p:stCondLst>
                                    <p:cond delay="0"/>
                                  </p:stCondLst>
                                  <p:childTnLst>
                                    <p:set>
                                      <p:cBhvr>
                                        <p:cTn id="316" dur="1" fill="hold">
                                          <p:stCondLst>
                                            <p:cond delay="0"/>
                                          </p:stCondLst>
                                        </p:cTn>
                                        <p:tgtEl>
                                          <p:spTgt spid="938"/>
                                        </p:tgtEl>
                                        <p:attrNameLst>
                                          <p:attrName>style.visibility</p:attrName>
                                        </p:attrNameLst>
                                      </p:cBhvr>
                                      <p:to>
                                        <p:strVal val="visible"/>
                                      </p:to>
                                    </p:set>
                                    <p:animEffect transition="in" filter="dissolve">
                                      <p:cBhvr>
                                        <p:cTn id="317" dur="500"/>
                                        <p:tgtEl>
                                          <p:spTgt spid="938"/>
                                        </p:tgtEl>
                                      </p:cBhvr>
                                    </p:animEffect>
                                  </p:childTnLst>
                                </p:cTn>
                              </p:par>
                              <p:par>
                                <p:cTn id="318" presetID="9" presetClass="entr" presetSubtype="0" fill="hold" grpId="0" nodeType="withEffect">
                                  <p:stCondLst>
                                    <p:cond delay="0"/>
                                  </p:stCondLst>
                                  <p:childTnLst>
                                    <p:set>
                                      <p:cBhvr>
                                        <p:cTn id="319" dur="1" fill="hold">
                                          <p:stCondLst>
                                            <p:cond delay="0"/>
                                          </p:stCondLst>
                                        </p:cTn>
                                        <p:tgtEl>
                                          <p:spTgt spid="939"/>
                                        </p:tgtEl>
                                        <p:attrNameLst>
                                          <p:attrName>style.visibility</p:attrName>
                                        </p:attrNameLst>
                                      </p:cBhvr>
                                      <p:to>
                                        <p:strVal val="visible"/>
                                      </p:to>
                                    </p:set>
                                    <p:animEffect transition="in" filter="dissolve">
                                      <p:cBhvr>
                                        <p:cTn id="320" dur="500"/>
                                        <p:tgtEl>
                                          <p:spTgt spid="939"/>
                                        </p:tgtEl>
                                      </p:cBhvr>
                                    </p:animEffect>
                                  </p:childTnLst>
                                </p:cTn>
                              </p:par>
                              <p:par>
                                <p:cTn id="321" presetID="9" presetClass="entr" presetSubtype="0" fill="hold" grpId="0" nodeType="withEffect">
                                  <p:stCondLst>
                                    <p:cond delay="0"/>
                                  </p:stCondLst>
                                  <p:childTnLst>
                                    <p:set>
                                      <p:cBhvr>
                                        <p:cTn id="322" dur="1" fill="hold">
                                          <p:stCondLst>
                                            <p:cond delay="0"/>
                                          </p:stCondLst>
                                        </p:cTn>
                                        <p:tgtEl>
                                          <p:spTgt spid="1018"/>
                                        </p:tgtEl>
                                        <p:attrNameLst>
                                          <p:attrName>style.visibility</p:attrName>
                                        </p:attrNameLst>
                                      </p:cBhvr>
                                      <p:to>
                                        <p:strVal val="visible"/>
                                      </p:to>
                                    </p:set>
                                    <p:animEffect transition="in" filter="dissolve">
                                      <p:cBhvr>
                                        <p:cTn id="323" dur="500"/>
                                        <p:tgtEl>
                                          <p:spTgt spid="1018"/>
                                        </p:tgtEl>
                                      </p:cBhvr>
                                    </p:animEffect>
                                  </p:childTnLst>
                                </p:cTn>
                              </p:par>
                              <p:par>
                                <p:cTn id="324" presetID="9" presetClass="entr" presetSubtype="0" fill="hold" grpId="0" nodeType="withEffect">
                                  <p:stCondLst>
                                    <p:cond delay="0"/>
                                  </p:stCondLst>
                                  <p:childTnLst>
                                    <p:set>
                                      <p:cBhvr>
                                        <p:cTn id="325" dur="1" fill="hold">
                                          <p:stCondLst>
                                            <p:cond delay="0"/>
                                          </p:stCondLst>
                                        </p:cTn>
                                        <p:tgtEl>
                                          <p:spTgt spid="1019"/>
                                        </p:tgtEl>
                                        <p:attrNameLst>
                                          <p:attrName>style.visibility</p:attrName>
                                        </p:attrNameLst>
                                      </p:cBhvr>
                                      <p:to>
                                        <p:strVal val="visible"/>
                                      </p:to>
                                    </p:set>
                                    <p:animEffect transition="in" filter="dissolve">
                                      <p:cBhvr>
                                        <p:cTn id="326" dur="500"/>
                                        <p:tgtEl>
                                          <p:spTgt spid="1019"/>
                                        </p:tgtEl>
                                      </p:cBhvr>
                                    </p:animEffect>
                                  </p:childTnLst>
                                </p:cTn>
                              </p:par>
                              <p:par>
                                <p:cTn id="327" presetID="9" presetClass="entr" presetSubtype="0" fill="hold" grpId="0" nodeType="withEffect">
                                  <p:stCondLst>
                                    <p:cond delay="0"/>
                                  </p:stCondLst>
                                  <p:childTnLst>
                                    <p:set>
                                      <p:cBhvr>
                                        <p:cTn id="328" dur="1" fill="hold">
                                          <p:stCondLst>
                                            <p:cond delay="0"/>
                                          </p:stCondLst>
                                        </p:cTn>
                                        <p:tgtEl>
                                          <p:spTgt spid="1070"/>
                                        </p:tgtEl>
                                        <p:attrNameLst>
                                          <p:attrName>style.visibility</p:attrName>
                                        </p:attrNameLst>
                                      </p:cBhvr>
                                      <p:to>
                                        <p:strVal val="visible"/>
                                      </p:to>
                                    </p:set>
                                    <p:animEffect transition="in" filter="dissolve">
                                      <p:cBhvr>
                                        <p:cTn id="329" dur="500"/>
                                        <p:tgtEl>
                                          <p:spTgt spid="1070"/>
                                        </p:tgtEl>
                                      </p:cBhvr>
                                    </p:animEffect>
                                  </p:childTnLst>
                                </p:cTn>
                              </p:par>
                              <p:par>
                                <p:cTn id="330" presetID="9" presetClass="entr" presetSubtype="0" fill="hold" grpId="0" nodeType="withEffect">
                                  <p:stCondLst>
                                    <p:cond delay="0"/>
                                  </p:stCondLst>
                                  <p:childTnLst>
                                    <p:set>
                                      <p:cBhvr>
                                        <p:cTn id="331" dur="1" fill="hold">
                                          <p:stCondLst>
                                            <p:cond delay="0"/>
                                          </p:stCondLst>
                                        </p:cTn>
                                        <p:tgtEl>
                                          <p:spTgt spid="1071"/>
                                        </p:tgtEl>
                                        <p:attrNameLst>
                                          <p:attrName>style.visibility</p:attrName>
                                        </p:attrNameLst>
                                      </p:cBhvr>
                                      <p:to>
                                        <p:strVal val="visible"/>
                                      </p:to>
                                    </p:set>
                                    <p:animEffect transition="in" filter="dissolve">
                                      <p:cBhvr>
                                        <p:cTn id="332" dur="500"/>
                                        <p:tgtEl>
                                          <p:spTgt spid="1071"/>
                                        </p:tgtEl>
                                      </p:cBhvr>
                                    </p:animEffect>
                                  </p:childTnLst>
                                </p:cTn>
                              </p:par>
                              <p:par>
                                <p:cTn id="333" presetID="9" presetClass="entr" presetSubtype="0" fill="hold" grpId="0" nodeType="withEffect">
                                  <p:stCondLst>
                                    <p:cond delay="0"/>
                                  </p:stCondLst>
                                  <p:childTnLst>
                                    <p:set>
                                      <p:cBhvr>
                                        <p:cTn id="334" dur="1" fill="hold">
                                          <p:stCondLst>
                                            <p:cond delay="0"/>
                                          </p:stCondLst>
                                        </p:cTn>
                                        <p:tgtEl>
                                          <p:spTgt spid="1072"/>
                                        </p:tgtEl>
                                        <p:attrNameLst>
                                          <p:attrName>style.visibility</p:attrName>
                                        </p:attrNameLst>
                                      </p:cBhvr>
                                      <p:to>
                                        <p:strVal val="visible"/>
                                      </p:to>
                                    </p:set>
                                    <p:animEffect transition="in" filter="dissolve">
                                      <p:cBhvr>
                                        <p:cTn id="335" dur="500"/>
                                        <p:tgtEl>
                                          <p:spTgt spid="1072"/>
                                        </p:tgtEl>
                                      </p:cBhvr>
                                    </p:animEffect>
                                  </p:childTnLst>
                                </p:cTn>
                              </p:par>
                              <p:par>
                                <p:cTn id="336" presetID="9" presetClass="entr" presetSubtype="0" fill="hold" grpId="0" nodeType="withEffect">
                                  <p:stCondLst>
                                    <p:cond delay="0"/>
                                  </p:stCondLst>
                                  <p:childTnLst>
                                    <p:set>
                                      <p:cBhvr>
                                        <p:cTn id="337" dur="1" fill="hold">
                                          <p:stCondLst>
                                            <p:cond delay="0"/>
                                          </p:stCondLst>
                                        </p:cTn>
                                        <p:tgtEl>
                                          <p:spTgt spid="1073"/>
                                        </p:tgtEl>
                                        <p:attrNameLst>
                                          <p:attrName>style.visibility</p:attrName>
                                        </p:attrNameLst>
                                      </p:cBhvr>
                                      <p:to>
                                        <p:strVal val="visible"/>
                                      </p:to>
                                    </p:set>
                                    <p:animEffect transition="in" filter="dissolve">
                                      <p:cBhvr>
                                        <p:cTn id="338" dur="500"/>
                                        <p:tgtEl>
                                          <p:spTgt spid="1073"/>
                                        </p:tgtEl>
                                      </p:cBhvr>
                                    </p:animEffect>
                                  </p:childTnLst>
                                </p:cTn>
                              </p:par>
                              <p:par>
                                <p:cTn id="339" presetID="9" presetClass="entr" presetSubtype="0" fill="hold" grpId="0" nodeType="withEffect">
                                  <p:stCondLst>
                                    <p:cond delay="0"/>
                                  </p:stCondLst>
                                  <p:childTnLst>
                                    <p:set>
                                      <p:cBhvr>
                                        <p:cTn id="340" dur="1" fill="hold">
                                          <p:stCondLst>
                                            <p:cond delay="0"/>
                                          </p:stCondLst>
                                        </p:cTn>
                                        <p:tgtEl>
                                          <p:spTgt spid="1074"/>
                                        </p:tgtEl>
                                        <p:attrNameLst>
                                          <p:attrName>style.visibility</p:attrName>
                                        </p:attrNameLst>
                                      </p:cBhvr>
                                      <p:to>
                                        <p:strVal val="visible"/>
                                      </p:to>
                                    </p:set>
                                    <p:animEffect transition="in" filter="dissolve">
                                      <p:cBhvr>
                                        <p:cTn id="341" dur="500"/>
                                        <p:tgtEl>
                                          <p:spTgt spid="1074"/>
                                        </p:tgtEl>
                                      </p:cBhvr>
                                    </p:animEffect>
                                  </p:childTnLst>
                                </p:cTn>
                              </p:par>
                              <p:par>
                                <p:cTn id="342" presetID="9" presetClass="entr" presetSubtype="0" fill="hold" grpId="0" nodeType="withEffect">
                                  <p:stCondLst>
                                    <p:cond delay="0"/>
                                  </p:stCondLst>
                                  <p:childTnLst>
                                    <p:set>
                                      <p:cBhvr>
                                        <p:cTn id="343" dur="1" fill="hold">
                                          <p:stCondLst>
                                            <p:cond delay="0"/>
                                          </p:stCondLst>
                                        </p:cTn>
                                        <p:tgtEl>
                                          <p:spTgt spid="1115"/>
                                        </p:tgtEl>
                                        <p:attrNameLst>
                                          <p:attrName>style.visibility</p:attrName>
                                        </p:attrNameLst>
                                      </p:cBhvr>
                                      <p:to>
                                        <p:strVal val="visible"/>
                                      </p:to>
                                    </p:set>
                                    <p:animEffect transition="in" filter="dissolve">
                                      <p:cBhvr>
                                        <p:cTn id="344" dur="500"/>
                                        <p:tgtEl>
                                          <p:spTgt spid="1115"/>
                                        </p:tgtEl>
                                      </p:cBhvr>
                                    </p:animEffect>
                                  </p:childTnLst>
                                </p:cTn>
                              </p:par>
                              <p:par>
                                <p:cTn id="345" presetID="9" presetClass="entr" presetSubtype="0" fill="hold" grpId="0" nodeType="withEffect">
                                  <p:stCondLst>
                                    <p:cond delay="0"/>
                                  </p:stCondLst>
                                  <p:childTnLst>
                                    <p:set>
                                      <p:cBhvr>
                                        <p:cTn id="346" dur="1" fill="hold">
                                          <p:stCondLst>
                                            <p:cond delay="0"/>
                                          </p:stCondLst>
                                        </p:cTn>
                                        <p:tgtEl>
                                          <p:spTgt spid="1154"/>
                                        </p:tgtEl>
                                        <p:attrNameLst>
                                          <p:attrName>style.visibility</p:attrName>
                                        </p:attrNameLst>
                                      </p:cBhvr>
                                      <p:to>
                                        <p:strVal val="visible"/>
                                      </p:to>
                                    </p:set>
                                    <p:animEffect transition="in" filter="dissolve">
                                      <p:cBhvr>
                                        <p:cTn id="347" dur="500"/>
                                        <p:tgtEl>
                                          <p:spTgt spid="1154"/>
                                        </p:tgtEl>
                                      </p:cBhvr>
                                    </p:animEffect>
                                  </p:childTnLst>
                                </p:cTn>
                              </p:par>
                              <p:par>
                                <p:cTn id="348" presetID="9" presetClass="entr" presetSubtype="0" fill="hold" grpId="0" nodeType="withEffect">
                                  <p:stCondLst>
                                    <p:cond delay="0"/>
                                  </p:stCondLst>
                                  <p:childTnLst>
                                    <p:set>
                                      <p:cBhvr>
                                        <p:cTn id="349" dur="1" fill="hold">
                                          <p:stCondLst>
                                            <p:cond delay="0"/>
                                          </p:stCondLst>
                                        </p:cTn>
                                        <p:tgtEl>
                                          <p:spTgt spid="1155"/>
                                        </p:tgtEl>
                                        <p:attrNameLst>
                                          <p:attrName>style.visibility</p:attrName>
                                        </p:attrNameLst>
                                      </p:cBhvr>
                                      <p:to>
                                        <p:strVal val="visible"/>
                                      </p:to>
                                    </p:set>
                                    <p:animEffect transition="in" filter="dissolve">
                                      <p:cBhvr>
                                        <p:cTn id="350" dur="500"/>
                                        <p:tgtEl>
                                          <p:spTgt spid="1155"/>
                                        </p:tgtEl>
                                      </p:cBhvr>
                                    </p:animEffect>
                                  </p:childTnLst>
                                </p:cTn>
                              </p:par>
                            </p:childTnLst>
                          </p:cTn>
                        </p:par>
                      </p:childTnLst>
                    </p:cTn>
                  </p:par>
                  <p:par>
                    <p:cTn id="351" fill="hold">
                      <p:stCondLst>
                        <p:cond delay="indefinite"/>
                      </p:stCondLst>
                      <p:childTnLst>
                        <p:par>
                          <p:cTn id="352" fill="hold">
                            <p:stCondLst>
                              <p:cond delay="0"/>
                            </p:stCondLst>
                            <p:childTnLst>
                              <p:par>
                                <p:cTn id="353" presetID="9" presetClass="entr" presetSubtype="0" fill="hold" grpId="0" nodeType="clickEffect">
                                  <p:stCondLst>
                                    <p:cond delay="0"/>
                                  </p:stCondLst>
                                  <p:childTnLst>
                                    <p:set>
                                      <p:cBhvr>
                                        <p:cTn id="354" dur="1" fill="hold">
                                          <p:stCondLst>
                                            <p:cond delay="0"/>
                                          </p:stCondLst>
                                        </p:cTn>
                                        <p:tgtEl>
                                          <p:spTgt spid="1227"/>
                                        </p:tgtEl>
                                        <p:attrNameLst>
                                          <p:attrName>style.visibility</p:attrName>
                                        </p:attrNameLst>
                                      </p:cBhvr>
                                      <p:to>
                                        <p:strVal val="visible"/>
                                      </p:to>
                                    </p:set>
                                    <p:animEffect transition="in" filter="dissolve">
                                      <p:cBhvr>
                                        <p:cTn id="355" dur="500"/>
                                        <p:tgtEl>
                                          <p:spTgt spid="1227"/>
                                        </p:tgtEl>
                                      </p:cBhvr>
                                    </p:animEffect>
                                  </p:childTnLst>
                                </p:cTn>
                              </p:par>
                              <p:par>
                                <p:cTn id="356" presetID="9" presetClass="entr" presetSubtype="0" fill="hold" grpId="0" nodeType="withEffect">
                                  <p:stCondLst>
                                    <p:cond delay="0"/>
                                  </p:stCondLst>
                                  <p:childTnLst>
                                    <p:set>
                                      <p:cBhvr>
                                        <p:cTn id="357" dur="1" fill="hold">
                                          <p:stCondLst>
                                            <p:cond delay="0"/>
                                          </p:stCondLst>
                                        </p:cTn>
                                        <p:tgtEl>
                                          <p:spTgt spid="1228"/>
                                        </p:tgtEl>
                                        <p:attrNameLst>
                                          <p:attrName>style.visibility</p:attrName>
                                        </p:attrNameLst>
                                      </p:cBhvr>
                                      <p:to>
                                        <p:strVal val="visible"/>
                                      </p:to>
                                    </p:set>
                                    <p:animEffect transition="in" filter="dissolve">
                                      <p:cBhvr>
                                        <p:cTn id="358" dur="500"/>
                                        <p:tgtEl>
                                          <p:spTgt spid="1228"/>
                                        </p:tgtEl>
                                      </p:cBhvr>
                                    </p:animEffect>
                                  </p:childTnLst>
                                </p:cTn>
                              </p:par>
                              <p:par>
                                <p:cTn id="359" presetID="9" presetClass="entr" presetSubtype="0" fill="hold" grpId="0" nodeType="withEffect">
                                  <p:stCondLst>
                                    <p:cond delay="0"/>
                                  </p:stCondLst>
                                  <p:childTnLst>
                                    <p:set>
                                      <p:cBhvr>
                                        <p:cTn id="360" dur="1" fill="hold">
                                          <p:stCondLst>
                                            <p:cond delay="0"/>
                                          </p:stCondLst>
                                        </p:cTn>
                                        <p:tgtEl>
                                          <p:spTgt spid="1229"/>
                                        </p:tgtEl>
                                        <p:attrNameLst>
                                          <p:attrName>style.visibility</p:attrName>
                                        </p:attrNameLst>
                                      </p:cBhvr>
                                      <p:to>
                                        <p:strVal val="visible"/>
                                      </p:to>
                                    </p:set>
                                    <p:animEffect transition="in" filter="dissolve">
                                      <p:cBhvr>
                                        <p:cTn id="361" dur="500"/>
                                        <p:tgtEl>
                                          <p:spTgt spid="1229"/>
                                        </p:tgtEl>
                                      </p:cBhvr>
                                    </p:animEffect>
                                  </p:childTnLst>
                                </p:cTn>
                              </p:par>
                              <p:par>
                                <p:cTn id="362" presetID="9" presetClass="entr" presetSubtype="0" fill="hold" grpId="0" nodeType="withEffect">
                                  <p:stCondLst>
                                    <p:cond delay="0"/>
                                  </p:stCondLst>
                                  <p:childTnLst>
                                    <p:set>
                                      <p:cBhvr>
                                        <p:cTn id="363" dur="1" fill="hold">
                                          <p:stCondLst>
                                            <p:cond delay="0"/>
                                          </p:stCondLst>
                                        </p:cTn>
                                        <p:tgtEl>
                                          <p:spTgt spid="1230"/>
                                        </p:tgtEl>
                                        <p:attrNameLst>
                                          <p:attrName>style.visibility</p:attrName>
                                        </p:attrNameLst>
                                      </p:cBhvr>
                                      <p:to>
                                        <p:strVal val="visible"/>
                                      </p:to>
                                    </p:set>
                                    <p:animEffect transition="in" filter="dissolve">
                                      <p:cBhvr>
                                        <p:cTn id="364" dur="500"/>
                                        <p:tgtEl>
                                          <p:spTgt spid="1230"/>
                                        </p:tgtEl>
                                      </p:cBhvr>
                                    </p:animEffect>
                                  </p:childTnLst>
                                </p:cTn>
                              </p:par>
                              <p:par>
                                <p:cTn id="365" presetID="9" presetClass="entr" presetSubtype="0" fill="hold" grpId="0" nodeType="withEffect">
                                  <p:stCondLst>
                                    <p:cond delay="0"/>
                                  </p:stCondLst>
                                  <p:childTnLst>
                                    <p:set>
                                      <p:cBhvr>
                                        <p:cTn id="366" dur="1" fill="hold">
                                          <p:stCondLst>
                                            <p:cond delay="0"/>
                                          </p:stCondLst>
                                        </p:cTn>
                                        <p:tgtEl>
                                          <p:spTgt spid="1231"/>
                                        </p:tgtEl>
                                        <p:attrNameLst>
                                          <p:attrName>style.visibility</p:attrName>
                                        </p:attrNameLst>
                                      </p:cBhvr>
                                      <p:to>
                                        <p:strVal val="visible"/>
                                      </p:to>
                                    </p:set>
                                    <p:animEffect transition="in" filter="dissolve">
                                      <p:cBhvr>
                                        <p:cTn id="367" dur="500"/>
                                        <p:tgtEl>
                                          <p:spTgt spid="1231"/>
                                        </p:tgtEl>
                                      </p:cBhvr>
                                    </p:animEffect>
                                  </p:childTnLst>
                                </p:cTn>
                              </p:par>
                              <p:par>
                                <p:cTn id="368" presetID="9" presetClass="entr" presetSubtype="0" fill="hold" grpId="0" nodeType="withEffect">
                                  <p:stCondLst>
                                    <p:cond delay="0"/>
                                  </p:stCondLst>
                                  <p:childTnLst>
                                    <p:set>
                                      <p:cBhvr>
                                        <p:cTn id="369" dur="1" fill="hold">
                                          <p:stCondLst>
                                            <p:cond delay="0"/>
                                          </p:stCondLst>
                                        </p:cTn>
                                        <p:tgtEl>
                                          <p:spTgt spid="1232"/>
                                        </p:tgtEl>
                                        <p:attrNameLst>
                                          <p:attrName>style.visibility</p:attrName>
                                        </p:attrNameLst>
                                      </p:cBhvr>
                                      <p:to>
                                        <p:strVal val="visible"/>
                                      </p:to>
                                    </p:set>
                                    <p:animEffect transition="in" filter="dissolve">
                                      <p:cBhvr>
                                        <p:cTn id="370" dur="500"/>
                                        <p:tgtEl>
                                          <p:spTgt spid="1232"/>
                                        </p:tgtEl>
                                      </p:cBhvr>
                                    </p:animEffect>
                                  </p:childTnLst>
                                </p:cTn>
                              </p:par>
                              <p:par>
                                <p:cTn id="371" presetID="9" presetClass="entr" presetSubtype="0" fill="hold" grpId="0" nodeType="withEffect">
                                  <p:stCondLst>
                                    <p:cond delay="0"/>
                                  </p:stCondLst>
                                  <p:childTnLst>
                                    <p:set>
                                      <p:cBhvr>
                                        <p:cTn id="372" dur="1" fill="hold">
                                          <p:stCondLst>
                                            <p:cond delay="0"/>
                                          </p:stCondLst>
                                        </p:cTn>
                                        <p:tgtEl>
                                          <p:spTgt spid="1233"/>
                                        </p:tgtEl>
                                        <p:attrNameLst>
                                          <p:attrName>style.visibility</p:attrName>
                                        </p:attrNameLst>
                                      </p:cBhvr>
                                      <p:to>
                                        <p:strVal val="visible"/>
                                      </p:to>
                                    </p:set>
                                    <p:animEffect transition="in" filter="dissolve">
                                      <p:cBhvr>
                                        <p:cTn id="373" dur="500"/>
                                        <p:tgtEl>
                                          <p:spTgt spid="1233"/>
                                        </p:tgtEl>
                                      </p:cBhvr>
                                    </p:animEffect>
                                  </p:childTnLst>
                                </p:cTn>
                              </p:par>
                              <p:par>
                                <p:cTn id="374" presetID="9" presetClass="entr" presetSubtype="0" fill="hold" grpId="0" nodeType="withEffect">
                                  <p:stCondLst>
                                    <p:cond delay="0"/>
                                  </p:stCondLst>
                                  <p:childTnLst>
                                    <p:set>
                                      <p:cBhvr>
                                        <p:cTn id="375" dur="1" fill="hold">
                                          <p:stCondLst>
                                            <p:cond delay="0"/>
                                          </p:stCondLst>
                                        </p:cTn>
                                        <p:tgtEl>
                                          <p:spTgt spid="1234"/>
                                        </p:tgtEl>
                                        <p:attrNameLst>
                                          <p:attrName>style.visibility</p:attrName>
                                        </p:attrNameLst>
                                      </p:cBhvr>
                                      <p:to>
                                        <p:strVal val="visible"/>
                                      </p:to>
                                    </p:set>
                                    <p:animEffect transition="in" filter="dissolve">
                                      <p:cBhvr>
                                        <p:cTn id="376" dur="500"/>
                                        <p:tgtEl>
                                          <p:spTgt spid="1234"/>
                                        </p:tgtEl>
                                      </p:cBhvr>
                                    </p:animEffect>
                                  </p:childTnLst>
                                </p:cTn>
                              </p:par>
                              <p:par>
                                <p:cTn id="377" presetID="9" presetClass="entr" presetSubtype="0" fill="hold" grpId="0" nodeType="withEffect">
                                  <p:stCondLst>
                                    <p:cond delay="0"/>
                                  </p:stCondLst>
                                  <p:childTnLst>
                                    <p:set>
                                      <p:cBhvr>
                                        <p:cTn id="378" dur="1" fill="hold">
                                          <p:stCondLst>
                                            <p:cond delay="0"/>
                                          </p:stCondLst>
                                        </p:cTn>
                                        <p:tgtEl>
                                          <p:spTgt spid="1235"/>
                                        </p:tgtEl>
                                        <p:attrNameLst>
                                          <p:attrName>style.visibility</p:attrName>
                                        </p:attrNameLst>
                                      </p:cBhvr>
                                      <p:to>
                                        <p:strVal val="visible"/>
                                      </p:to>
                                    </p:set>
                                    <p:animEffect transition="in" filter="dissolve">
                                      <p:cBhvr>
                                        <p:cTn id="379" dur="500"/>
                                        <p:tgtEl>
                                          <p:spTgt spid="1235"/>
                                        </p:tgtEl>
                                      </p:cBhvr>
                                    </p:animEffect>
                                  </p:childTnLst>
                                </p:cTn>
                              </p:par>
                              <p:par>
                                <p:cTn id="380" presetID="9" presetClass="entr" presetSubtype="0" fill="hold" grpId="0" nodeType="withEffect">
                                  <p:stCondLst>
                                    <p:cond delay="0"/>
                                  </p:stCondLst>
                                  <p:childTnLst>
                                    <p:set>
                                      <p:cBhvr>
                                        <p:cTn id="381" dur="1" fill="hold">
                                          <p:stCondLst>
                                            <p:cond delay="0"/>
                                          </p:stCondLst>
                                        </p:cTn>
                                        <p:tgtEl>
                                          <p:spTgt spid="1236"/>
                                        </p:tgtEl>
                                        <p:attrNameLst>
                                          <p:attrName>style.visibility</p:attrName>
                                        </p:attrNameLst>
                                      </p:cBhvr>
                                      <p:to>
                                        <p:strVal val="visible"/>
                                      </p:to>
                                    </p:set>
                                    <p:animEffect transition="in" filter="dissolve">
                                      <p:cBhvr>
                                        <p:cTn id="382" dur="500"/>
                                        <p:tgtEl>
                                          <p:spTgt spid="1236"/>
                                        </p:tgtEl>
                                      </p:cBhvr>
                                    </p:animEffect>
                                  </p:childTnLst>
                                </p:cTn>
                              </p:par>
                              <p:par>
                                <p:cTn id="383" presetID="9" presetClass="entr" presetSubtype="0" fill="hold" grpId="0" nodeType="withEffect">
                                  <p:stCondLst>
                                    <p:cond delay="0"/>
                                  </p:stCondLst>
                                  <p:childTnLst>
                                    <p:set>
                                      <p:cBhvr>
                                        <p:cTn id="384" dur="1" fill="hold">
                                          <p:stCondLst>
                                            <p:cond delay="0"/>
                                          </p:stCondLst>
                                        </p:cTn>
                                        <p:tgtEl>
                                          <p:spTgt spid="1237"/>
                                        </p:tgtEl>
                                        <p:attrNameLst>
                                          <p:attrName>style.visibility</p:attrName>
                                        </p:attrNameLst>
                                      </p:cBhvr>
                                      <p:to>
                                        <p:strVal val="visible"/>
                                      </p:to>
                                    </p:set>
                                    <p:animEffect transition="in" filter="dissolve">
                                      <p:cBhvr>
                                        <p:cTn id="385" dur="500"/>
                                        <p:tgtEl>
                                          <p:spTgt spid="1237"/>
                                        </p:tgtEl>
                                      </p:cBhvr>
                                    </p:animEffect>
                                  </p:childTnLst>
                                </p:cTn>
                              </p:par>
                              <p:par>
                                <p:cTn id="386" presetID="9" presetClass="entr" presetSubtype="0" fill="hold" grpId="0" nodeType="withEffect">
                                  <p:stCondLst>
                                    <p:cond delay="0"/>
                                  </p:stCondLst>
                                  <p:childTnLst>
                                    <p:set>
                                      <p:cBhvr>
                                        <p:cTn id="387" dur="1" fill="hold">
                                          <p:stCondLst>
                                            <p:cond delay="0"/>
                                          </p:stCondLst>
                                        </p:cTn>
                                        <p:tgtEl>
                                          <p:spTgt spid="1238"/>
                                        </p:tgtEl>
                                        <p:attrNameLst>
                                          <p:attrName>style.visibility</p:attrName>
                                        </p:attrNameLst>
                                      </p:cBhvr>
                                      <p:to>
                                        <p:strVal val="visible"/>
                                      </p:to>
                                    </p:set>
                                    <p:animEffect transition="in" filter="dissolve">
                                      <p:cBhvr>
                                        <p:cTn id="388" dur="500"/>
                                        <p:tgtEl>
                                          <p:spTgt spid="1238"/>
                                        </p:tgtEl>
                                      </p:cBhvr>
                                    </p:animEffect>
                                  </p:childTnLst>
                                </p:cTn>
                              </p:par>
                              <p:par>
                                <p:cTn id="389" presetID="9" presetClass="entr" presetSubtype="0" fill="hold" grpId="0" nodeType="withEffect">
                                  <p:stCondLst>
                                    <p:cond delay="0"/>
                                  </p:stCondLst>
                                  <p:childTnLst>
                                    <p:set>
                                      <p:cBhvr>
                                        <p:cTn id="390" dur="1" fill="hold">
                                          <p:stCondLst>
                                            <p:cond delay="0"/>
                                          </p:stCondLst>
                                        </p:cTn>
                                        <p:tgtEl>
                                          <p:spTgt spid="1239"/>
                                        </p:tgtEl>
                                        <p:attrNameLst>
                                          <p:attrName>style.visibility</p:attrName>
                                        </p:attrNameLst>
                                      </p:cBhvr>
                                      <p:to>
                                        <p:strVal val="visible"/>
                                      </p:to>
                                    </p:set>
                                    <p:animEffect transition="in" filter="dissolve">
                                      <p:cBhvr>
                                        <p:cTn id="391" dur="500"/>
                                        <p:tgtEl>
                                          <p:spTgt spid="1239"/>
                                        </p:tgtEl>
                                      </p:cBhvr>
                                    </p:animEffect>
                                  </p:childTnLst>
                                </p:cTn>
                              </p:par>
                              <p:par>
                                <p:cTn id="392" presetID="9" presetClass="entr" presetSubtype="0" fill="hold" grpId="0" nodeType="withEffect">
                                  <p:stCondLst>
                                    <p:cond delay="0"/>
                                  </p:stCondLst>
                                  <p:childTnLst>
                                    <p:set>
                                      <p:cBhvr>
                                        <p:cTn id="393" dur="1" fill="hold">
                                          <p:stCondLst>
                                            <p:cond delay="0"/>
                                          </p:stCondLst>
                                        </p:cTn>
                                        <p:tgtEl>
                                          <p:spTgt spid="1240"/>
                                        </p:tgtEl>
                                        <p:attrNameLst>
                                          <p:attrName>style.visibility</p:attrName>
                                        </p:attrNameLst>
                                      </p:cBhvr>
                                      <p:to>
                                        <p:strVal val="visible"/>
                                      </p:to>
                                    </p:set>
                                    <p:animEffect transition="in" filter="dissolve">
                                      <p:cBhvr>
                                        <p:cTn id="394" dur="500"/>
                                        <p:tgtEl>
                                          <p:spTgt spid="1240"/>
                                        </p:tgtEl>
                                      </p:cBhvr>
                                    </p:animEffect>
                                  </p:childTnLst>
                                </p:cTn>
                              </p:par>
                              <p:par>
                                <p:cTn id="395" presetID="9" presetClass="entr" presetSubtype="0" fill="hold" grpId="0" nodeType="withEffect">
                                  <p:stCondLst>
                                    <p:cond delay="0"/>
                                  </p:stCondLst>
                                  <p:childTnLst>
                                    <p:set>
                                      <p:cBhvr>
                                        <p:cTn id="396" dur="1" fill="hold">
                                          <p:stCondLst>
                                            <p:cond delay="0"/>
                                          </p:stCondLst>
                                        </p:cTn>
                                        <p:tgtEl>
                                          <p:spTgt spid="1241"/>
                                        </p:tgtEl>
                                        <p:attrNameLst>
                                          <p:attrName>style.visibility</p:attrName>
                                        </p:attrNameLst>
                                      </p:cBhvr>
                                      <p:to>
                                        <p:strVal val="visible"/>
                                      </p:to>
                                    </p:set>
                                    <p:animEffect transition="in" filter="dissolve">
                                      <p:cBhvr>
                                        <p:cTn id="397" dur="500"/>
                                        <p:tgtEl>
                                          <p:spTgt spid="1241"/>
                                        </p:tgtEl>
                                      </p:cBhvr>
                                    </p:animEffect>
                                  </p:childTnLst>
                                </p:cTn>
                              </p:par>
                              <p:par>
                                <p:cTn id="398" presetID="9" presetClass="entr" presetSubtype="0" fill="hold" grpId="0" nodeType="withEffect">
                                  <p:stCondLst>
                                    <p:cond delay="0"/>
                                  </p:stCondLst>
                                  <p:childTnLst>
                                    <p:set>
                                      <p:cBhvr>
                                        <p:cTn id="399" dur="1" fill="hold">
                                          <p:stCondLst>
                                            <p:cond delay="0"/>
                                          </p:stCondLst>
                                        </p:cTn>
                                        <p:tgtEl>
                                          <p:spTgt spid="1242"/>
                                        </p:tgtEl>
                                        <p:attrNameLst>
                                          <p:attrName>style.visibility</p:attrName>
                                        </p:attrNameLst>
                                      </p:cBhvr>
                                      <p:to>
                                        <p:strVal val="visible"/>
                                      </p:to>
                                    </p:set>
                                    <p:animEffect transition="in" filter="dissolve">
                                      <p:cBhvr>
                                        <p:cTn id="400" dur="500"/>
                                        <p:tgtEl>
                                          <p:spTgt spid="1242"/>
                                        </p:tgtEl>
                                      </p:cBhvr>
                                    </p:animEffect>
                                  </p:childTnLst>
                                </p:cTn>
                              </p:par>
                              <p:par>
                                <p:cTn id="401" presetID="9" presetClass="entr" presetSubtype="0" fill="hold" grpId="0" nodeType="withEffect">
                                  <p:stCondLst>
                                    <p:cond delay="0"/>
                                  </p:stCondLst>
                                  <p:childTnLst>
                                    <p:set>
                                      <p:cBhvr>
                                        <p:cTn id="402" dur="1" fill="hold">
                                          <p:stCondLst>
                                            <p:cond delay="0"/>
                                          </p:stCondLst>
                                        </p:cTn>
                                        <p:tgtEl>
                                          <p:spTgt spid="1243"/>
                                        </p:tgtEl>
                                        <p:attrNameLst>
                                          <p:attrName>style.visibility</p:attrName>
                                        </p:attrNameLst>
                                      </p:cBhvr>
                                      <p:to>
                                        <p:strVal val="visible"/>
                                      </p:to>
                                    </p:set>
                                    <p:animEffect transition="in" filter="dissolve">
                                      <p:cBhvr>
                                        <p:cTn id="403" dur="500"/>
                                        <p:tgtEl>
                                          <p:spTgt spid="1243"/>
                                        </p:tgtEl>
                                      </p:cBhvr>
                                    </p:animEffect>
                                  </p:childTnLst>
                                </p:cTn>
                              </p:par>
                              <p:par>
                                <p:cTn id="404" presetID="9" presetClass="entr" presetSubtype="0" fill="hold" grpId="0" nodeType="withEffect">
                                  <p:stCondLst>
                                    <p:cond delay="0"/>
                                  </p:stCondLst>
                                  <p:childTnLst>
                                    <p:set>
                                      <p:cBhvr>
                                        <p:cTn id="405" dur="1" fill="hold">
                                          <p:stCondLst>
                                            <p:cond delay="0"/>
                                          </p:stCondLst>
                                        </p:cTn>
                                        <p:tgtEl>
                                          <p:spTgt spid="1244"/>
                                        </p:tgtEl>
                                        <p:attrNameLst>
                                          <p:attrName>style.visibility</p:attrName>
                                        </p:attrNameLst>
                                      </p:cBhvr>
                                      <p:to>
                                        <p:strVal val="visible"/>
                                      </p:to>
                                    </p:set>
                                    <p:animEffect transition="in" filter="dissolve">
                                      <p:cBhvr>
                                        <p:cTn id="406" dur="500"/>
                                        <p:tgtEl>
                                          <p:spTgt spid="1244"/>
                                        </p:tgtEl>
                                      </p:cBhvr>
                                    </p:animEffect>
                                  </p:childTnLst>
                                </p:cTn>
                              </p:par>
                              <p:par>
                                <p:cTn id="407" presetID="9" presetClass="entr" presetSubtype="0" fill="hold" grpId="0" nodeType="withEffect">
                                  <p:stCondLst>
                                    <p:cond delay="0"/>
                                  </p:stCondLst>
                                  <p:childTnLst>
                                    <p:set>
                                      <p:cBhvr>
                                        <p:cTn id="408" dur="1" fill="hold">
                                          <p:stCondLst>
                                            <p:cond delay="0"/>
                                          </p:stCondLst>
                                        </p:cTn>
                                        <p:tgtEl>
                                          <p:spTgt spid="1245"/>
                                        </p:tgtEl>
                                        <p:attrNameLst>
                                          <p:attrName>style.visibility</p:attrName>
                                        </p:attrNameLst>
                                      </p:cBhvr>
                                      <p:to>
                                        <p:strVal val="visible"/>
                                      </p:to>
                                    </p:set>
                                    <p:animEffect transition="in" filter="dissolve">
                                      <p:cBhvr>
                                        <p:cTn id="409" dur="500"/>
                                        <p:tgtEl>
                                          <p:spTgt spid="1245"/>
                                        </p:tgtEl>
                                      </p:cBhvr>
                                    </p:animEffect>
                                  </p:childTnLst>
                                </p:cTn>
                              </p:par>
                              <p:par>
                                <p:cTn id="410" presetID="9" presetClass="entr" presetSubtype="0" fill="hold" grpId="0" nodeType="withEffect">
                                  <p:stCondLst>
                                    <p:cond delay="0"/>
                                  </p:stCondLst>
                                  <p:childTnLst>
                                    <p:set>
                                      <p:cBhvr>
                                        <p:cTn id="411" dur="1" fill="hold">
                                          <p:stCondLst>
                                            <p:cond delay="0"/>
                                          </p:stCondLst>
                                        </p:cTn>
                                        <p:tgtEl>
                                          <p:spTgt spid="1246"/>
                                        </p:tgtEl>
                                        <p:attrNameLst>
                                          <p:attrName>style.visibility</p:attrName>
                                        </p:attrNameLst>
                                      </p:cBhvr>
                                      <p:to>
                                        <p:strVal val="visible"/>
                                      </p:to>
                                    </p:set>
                                    <p:animEffect transition="in" filter="dissolve">
                                      <p:cBhvr>
                                        <p:cTn id="412" dur="500"/>
                                        <p:tgtEl>
                                          <p:spTgt spid="1246"/>
                                        </p:tgtEl>
                                      </p:cBhvr>
                                    </p:animEffect>
                                  </p:childTnLst>
                                </p:cTn>
                              </p:par>
                              <p:par>
                                <p:cTn id="413" presetID="9" presetClass="entr" presetSubtype="0" fill="hold" grpId="0" nodeType="withEffect">
                                  <p:stCondLst>
                                    <p:cond delay="0"/>
                                  </p:stCondLst>
                                  <p:childTnLst>
                                    <p:set>
                                      <p:cBhvr>
                                        <p:cTn id="414" dur="1" fill="hold">
                                          <p:stCondLst>
                                            <p:cond delay="0"/>
                                          </p:stCondLst>
                                        </p:cTn>
                                        <p:tgtEl>
                                          <p:spTgt spid="1247"/>
                                        </p:tgtEl>
                                        <p:attrNameLst>
                                          <p:attrName>style.visibility</p:attrName>
                                        </p:attrNameLst>
                                      </p:cBhvr>
                                      <p:to>
                                        <p:strVal val="visible"/>
                                      </p:to>
                                    </p:set>
                                    <p:animEffect transition="in" filter="dissolve">
                                      <p:cBhvr>
                                        <p:cTn id="415" dur="500"/>
                                        <p:tgtEl>
                                          <p:spTgt spid="1247"/>
                                        </p:tgtEl>
                                      </p:cBhvr>
                                    </p:animEffect>
                                  </p:childTnLst>
                                </p:cTn>
                              </p:par>
                              <p:par>
                                <p:cTn id="416" presetID="9" presetClass="entr" presetSubtype="0" fill="hold" grpId="0" nodeType="withEffect">
                                  <p:stCondLst>
                                    <p:cond delay="0"/>
                                  </p:stCondLst>
                                  <p:childTnLst>
                                    <p:set>
                                      <p:cBhvr>
                                        <p:cTn id="417" dur="1" fill="hold">
                                          <p:stCondLst>
                                            <p:cond delay="0"/>
                                          </p:stCondLst>
                                        </p:cTn>
                                        <p:tgtEl>
                                          <p:spTgt spid="1278"/>
                                        </p:tgtEl>
                                        <p:attrNameLst>
                                          <p:attrName>style.visibility</p:attrName>
                                        </p:attrNameLst>
                                      </p:cBhvr>
                                      <p:to>
                                        <p:strVal val="visible"/>
                                      </p:to>
                                    </p:set>
                                    <p:animEffect transition="in" filter="dissolve">
                                      <p:cBhvr>
                                        <p:cTn id="418" dur="500"/>
                                        <p:tgtEl>
                                          <p:spTgt spid="1278"/>
                                        </p:tgtEl>
                                      </p:cBhvr>
                                    </p:animEffect>
                                  </p:childTnLst>
                                </p:cTn>
                              </p:par>
                              <p:par>
                                <p:cTn id="419" presetID="9" presetClass="entr" presetSubtype="0" fill="hold" grpId="0" nodeType="withEffect">
                                  <p:stCondLst>
                                    <p:cond delay="0"/>
                                  </p:stCondLst>
                                  <p:childTnLst>
                                    <p:set>
                                      <p:cBhvr>
                                        <p:cTn id="420" dur="1" fill="hold">
                                          <p:stCondLst>
                                            <p:cond delay="0"/>
                                          </p:stCondLst>
                                        </p:cTn>
                                        <p:tgtEl>
                                          <p:spTgt spid="1286"/>
                                        </p:tgtEl>
                                        <p:attrNameLst>
                                          <p:attrName>style.visibility</p:attrName>
                                        </p:attrNameLst>
                                      </p:cBhvr>
                                      <p:to>
                                        <p:strVal val="visible"/>
                                      </p:to>
                                    </p:set>
                                    <p:animEffect transition="in" filter="dissolve">
                                      <p:cBhvr>
                                        <p:cTn id="421" dur="500"/>
                                        <p:tgtEl>
                                          <p:spTgt spid="1286"/>
                                        </p:tgtEl>
                                      </p:cBhvr>
                                    </p:animEffect>
                                  </p:childTnLst>
                                </p:cTn>
                              </p:par>
                              <p:par>
                                <p:cTn id="422" presetID="9" presetClass="entr" presetSubtype="0" fill="hold" grpId="0" nodeType="withEffect">
                                  <p:stCondLst>
                                    <p:cond delay="0"/>
                                  </p:stCondLst>
                                  <p:childTnLst>
                                    <p:set>
                                      <p:cBhvr>
                                        <p:cTn id="423" dur="1" fill="hold">
                                          <p:stCondLst>
                                            <p:cond delay="0"/>
                                          </p:stCondLst>
                                        </p:cTn>
                                        <p:tgtEl>
                                          <p:spTgt spid="1297"/>
                                        </p:tgtEl>
                                        <p:attrNameLst>
                                          <p:attrName>style.visibility</p:attrName>
                                        </p:attrNameLst>
                                      </p:cBhvr>
                                      <p:to>
                                        <p:strVal val="visible"/>
                                      </p:to>
                                    </p:set>
                                    <p:animEffect transition="in" filter="dissolve">
                                      <p:cBhvr>
                                        <p:cTn id="424" dur="500"/>
                                        <p:tgtEl>
                                          <p:spTgt spid="1297"/>
                                        </p:tgtEl>
                                      </p:cBhvr>
                                    </p:animEffect>
                                  </p:childTnLst>
                                </p:cTn>
                              </p:par>
                              <p:par>
                                <p:cTn id="425" presetID="9" presetClass="entr" presetSubtype="0" fill="hold" grpId="0" nodeType="withEffect">
                                  <p:stCondLst>
                                    <p:cond delay="0"/>
                                  </p:stCondLst>
                                  <p:childTnLst>
                                    <p:set>
                                      <p:cBhvr>
                                        <p:cTn id="426" dur="1" fill="hold">
                                          <p:stCondLst>
                                            <p:cond delay="0"/>
                                          </p:stCondLst>
                                        </p:cTn>
                                        <p:tgtEl>
                                          <p:spTgt spid="1298"/>
                                        </p:tgtEl>
                                        <p:attrNameLst>
                                          <p:attrName>style.visibility</p:attrName>
                                        </p:attrNameLst>
                                      </p:cBhvr>
                                      <p:to>
                                        <p:strVal val="visible"/>
                                      </p:to>
                                    </p:set>
                                    <p:animEffect transition="in" filter="dissolve">
                                      <p:cBhvr>
                                        <p:cTn id="427" dur="500"/>
                                        <p:tgtEl>
                                          <p:spTgt spid="1298"/>
                                        </p:tgtEl>
                                      </p:cBhvr>
                                    </p:animEffect>
                                  </p:childTnLst>
                                </p:cTn>
                              </p:par>
                              <p:par>
                                <p:cTn id="428" presetID="9" presetClass="entr" presetSubtype="0" fill="hold" grpId="0" nodeType="withEffect">
                                  <p:stCondLst>
                                    <p:cond delay="0"/>
                                  </p:stCondLst>
                                  <p:childTnLst>
                                    <p:set>
                                      <p:cBhvr>
                                        <p:cTn id="429" dur="1" fill="hold">
                                          <p:stCondLst>
                                            <p:cond delay="0"/>
                                          </p:stCondLst>
                                        </p:cTn>
                                        <p:tgtEl>
                                          <p:spTgt spid="1299"/>
                                        </p:tgtEl>
                                        <p:attrNameLst>
                                          <p:attrName>style.visibility</p:attrName>
                                        </p:attrNameLst>
                                      </p:cBhvr>
                                      <p:to>
                                        <p:strVal val="visible"/>
                                      </p:to>
                                    </p:set>
                                    <p:animEffect transition="in" filter="dissolve">
                                      <p:cBhvr>
                                        <p:cTn id="430" dur="500"/>
                                        <p:tgtEl>
                                          <p:spTgt spid="1299"/>
                                        </p:tgtEl>
                                      </p:cBhvr>
                                    </p:animEffect>
                                  </p:childTnLst>
                                </p:cTn>
                              </p:par>
                              <p:par>
                                <p:cTn id="431" presetID="9" presetClass="entr" presetSubtype="0" fill="hold" grpId="0" nodeType="withEffect">
                                  <p:stCondLst>
                                    <p:cond delay="0"/>
                                  </p:stCondLst>
                                  <p:childTnLst>
                                    <p:set>
                                      <p:cBhvr>
                                        <p:cTn id="432" dur="1" fill="hold">
                                          <p:stCondLst>
                                            <p:cond delay="0"/>
                                          </p:stCondLst>
                                        </p:cTn>
                                        <p:tgtEl>
                                          <p:spTgt spid="1300"/>
                                        </p:tgtEl>
                                        <p:attrNameLst>
                                          <p:attrName>style.visibility</p:attrName>
                                        </p:attrNameLst>
                                      </p:cBhvr>
                                      <p:to>
                                        <p:strVal val="visible"/>
                                      </p:to>
                                    </p:set>
                                    <p:animEffect transition="in" filter="dissolve">
                                      <p:cBhvr>
                                        <p:cTn id="433" dur="500"/>
                                        <p:tgtEl>
                                          <p:spTgt spid="1300"/>
                                        </p:tgtEl>
                                      </p:cBhvr>
                                    </p:animEffect>
                                  </p:childTnLst>
                                </p:cTn>
                              </p:par>
                              <p:par>
                                <p:cTn id="434" presetID="9" presetClass="entr" presetSubtype="0" fill="hold" grpId="0" nodeType="withEffect">
                                  <p:stCondLst>
                                    <p:cond delay="0"/>
                                  </p:stCondLst>
                                  <p:childTnLst>
                                    <p:set>
                                      <p:cBhvr>
                                        <p:cTn id="435" dur="1" fill="hold">
                                          <p:stCondLst>
                                            <p:cond delay="0"/>
                                          </p:stCondLst>
                                        </p:cTn>
                                        <p:tgtEl>
                                          <p:spTgt spid="1301"/>
                                        </p:tgtEl>
                                        <p:attrNameLst>
                                          <p:attrName>style.visibility</p:attrName>
                                        </p:attrNameLst>
                                      </p:cBhvr>
                                      <p:to>
                                        <p:strVal val="visible"/>
                                      </p:to>
                                    </p:set>
                                    <p:animEffect transition="in" filter="dissolve">
                                      <p:cBhvr>
                                        <p:cTn id="436" dur="500"/>
                                        <p:tgtEl>
                                          <p:spTgt spid="1301"/>
                                        </p:tgtEl>
                                      </p:cBhvr>
                                    </p:animEffect>
                                  </p:childTnLst>
                                </p:cTn>
                              </p:par>
                              <p:par>
                                <p:cTn id="437" presetID="9" presetClass="entr" presetSubtype="0" fill="hold" grpId="0" nodeType="withEffect">
                                  <p:stCondLst>
                                    <p:cond delay="0"/>
                                  </p:stCondLst>
                                  <p:childTnLst>
                                    <p:set>
                                      <p:cBhvr>
                                        <p:cTn id="438" dur="1" fill="hold">
                                          <p:stCondLst>
                                            <p:cond delay="0"/>
                                          </p:stCondLst>
                                        </p:cTn>
                                        <p:tgtEl>
                                          <p:spTgt spid="1302"/>
                                        </p:tgtEl>
                                        <p:attrNameLst>
                                          <p:attrName>style.visibility</p:attrName>
                                        </p:attrNameLst>
                                      </p:cBhvr>
                                      <p:to>
                                        <p:strVal val="visible"/>
                                      </p:to>
                                    </p:set>
                                    <p:animEffect transition="in" filter="dissolve">
                                      <p:cBhvr>
                                        <p:cTn id="439" dur="500"/>
                                        <p:tgtEl>
                                          <p:spTgt spid="1302"/>
                                        </p:tgtEl>
                                      </p:cBhvr>
                                    </p:animEffect>
                                  </p:childTnLst>
                                </p:cTn>
                              </p:par>
                              <p:par>
                                <p:cTn id="440" presetID="9" presetClass="entr" presetSubtype="0" fill="hold" grpId="0" nodeType="withEffect">
                                  <p:stCondLst>
                                    <p:cond delay="0"/>
                                  </p:stCondLst>
                                  <p:childTnLst>
                                    <p:set>
                                      <p:cBhvr>
                                        <p:cTn id="441" dur="1" fill="hold">
                                          <p:stCondLst>
                                            <p:cond delay="0"/>
                                          </p:stCondLst>
                                        </p:cTn>
                                        <p:tgtEl>
                                          <p:spTgt spid="1303"/>
                                        </p:tgtEl>
                                        <p:attrNameLst>
                                          <p:attrName>style.visibility</p:attrName>
                                        </p:attrNameLst>
                                      </p:cBhvr>
                                      <p:to>
                                        <p:strVal val="visible"/>
                                      </p:to>
                                    </p:set>
                                    <p:animEffect transition="in" filter="dissolve">
                                      <p:cBhvr>
                                        <p:cTn id="442" dur="500"/>
                                        <p:tgtEl>
                                          <p:spTgt spid="1303"/>
                                        </p:tgtEl>
                                      </p:cBhvr>
                                    </p:animEffect>
                                  </p:childTnLst>
                                </p:cTn>
                              </p:par>
                            </p:childTnLst>
                          </p:cTn>
                        </p:par>
                      </p:childTnLst>
                    </p:cTn>
                  </p:par>
                  <p:par>
                    <p:cTn id="443" fill="hold">
                      <p:stCondLst>
                        <p:cond delay="indefinite"/>
                      </p:stCondLst>
                      <p:childTnLst>
                        <p:par>
                          <p:cTn id="444" fill="hold">
                            <p:stCondLst>
                              <p:cond delay="0"/>
                            </p:stCondLst>
                            <p:childTnLst>
                              <p:par>
                                <p:cTn id="445" presetID="9" presetClass="entr" presetSubtype="0" fill="hold" grpId="0" nodeType="clickEffect">
                                  <p:stCondLst>
                                    <p:cond delay="0"/>
                                  </p:stCondLst>
                                  <p:childTnLst>
                                    <p:set>
                                      <p:cBhvr>
                                        <p:cTn id="446" dur="1" fill="hold">
                                          <p:stCondLst>
                                            <p:cond delay="0"/>
                                          </p:stCondLst>
                                        </p:cTn>
                                        <p:tgtEl>
                                          <p:spTgt spid="1212"/>
                                        </p:tgtEl>
                                        <p:attrNameLst>
                                          <p:attrName>style.visibility</p:attrName>
                                        </p:attrNameLst>
                                      </p:cBhvr>
                                      <p:to>
                                        <p:strVal val="visible"/>
                                      </p:to>
                                    </p:set>
                                    <p:animEffect transition="in" filter="dissolve">
                                      <p:cBhvr>
                                        <p:cTn id="447" dur="500"/>
                                        <p:tgtEl>
                                          <p:spTgt spid="1212"/>
                                        </p:tgtEl>
                                      </p:cBhvr>
                                    </p:animEffect>
                                  </p:childTnLst>
                                </p:cTn>
                              </p:par>
                              <p:par>
                                <p:cTn id="448" presetID="9" presetClass="entr" presetSubtype="0" fill="hold" grpId="0" nodeType="withEffect">
                                  <p:stCondLst>
                                    <p:cond delay="0"/>
                                  </p:stCondLst>
                                  <p:childTnLst>
                                    <p:set>
                                      <p:cBhvr>
                                        <p:cTn id="449" dur="1" fill="hold">
                                          <p:stCondLst>
                                            <p:cond delay="0"/>
                                          </p:stCondLst>
                                        </p:cTn>
                                        <p:tgtEl>
                                          <p:spTgt spid="1213"/>
                                        </p:tgtEl>
                                        <p:attrNameLst>
                                          <p:attrName>style.visibility</p:attrName>
                                        </p:attrNameLst>
                                      </p:cBhvr>
                                      <p:to>
                                        <p:strVal val="visible"/>
                                      </p:to>
                                    </p:set>
                                    <p:animEffect transition="in" filter="dissolve">
                                      <p:cBhvr>
                                        <p:cTn id="450" dur="500"/>
                                        <p:tgtEl>
                                          <p:spTgt spid="1213"/>
                                        </p:tgtEl>
                                      </p:cBhvr>
                                    </p:animEffect>
                                  </p:childTnLst>
                                </p:cTn>
                              </p:par>
                              <p:par>
                                <p:cTn id="451" presetID="9" presetClass="entr" presetSubtype="0" fill="hold" grpId="0" nodeType="withEffect">
                                  <p:stCondLst>
                                    <p:cond delay="0"/>
                                  </p:stCondLst>
                                  <p:childTnLst>
                                    <p:set>
                                      <p:cBhvr>
                                        <p:cTn id="452" dur="1" fill="hold">
                                          <p:stCondLst>
                                            <p:cond delay="0"/>
                                          </p:stCondLst>
                                        </p:cTn>
                                        <p:tgtEl>
                                          <p:spTgt spid="1214"/>
                                        </p:tgtEl>
                                        <p:attrNameLst>
                                          <p:attrName>style.visibility</p:attrName>
                                        </p:attrNameLst>
                                      </p:cBhvr>
                                      <p:to>
                                        <p:strVal val="visible"/>
                                      </p:to>
                                    </p:set>
                                    <p:animEffect transition="in" filter="dissolve">
                                      <p:cBhvr>
                                        <p:cTn id="453" dur="500"/>
                                        <p:tgtEl>
                                          <p:spTgt spid="1214"/>
                                        </p:tgtEl>
                                      </p:cBhvr>
                                    </p:animEffect>
                                  </p:childTnLst>
                                </p:cTn>
                              </p:par>
                              <p:par>
                                <p:cTn id="454" presetID="9" presetClass="entr" presetSubtype="0" fill="hold" grpId="0" nodeType="withEffect">
                                  <p:stCondLst>
                                    <p:cond delay="0"/>
                                  </p:stCondLst>
                                  <p:childTnLst>
                                    <p:set>
                                      <p:cBhvr>
                                        <p:cTn id="455" dur="1" fill="hold">
                                          <p:stCondLst>
                                            <p:cond delay="0"/>
                                          </p:stCondLst>
                                        </p:cTn>
                                        <p:tgtEl>
                                          <p:spTgt spid="1215"/>
                                        </p:tgtEl>
                                        <p:attrNameLst>
                                          <p:attrName>style.visibility</p:attrName>
                                        </p:attrNameLst>
                                      </p:cBhvr>
                                      <p:to>
                                        <p:strVal val="visible"/>
                                      </p:to>
                                    </p:set>
                                    <p:animEffect transition="in" filter="dissolve">
                                      <p:cBhvr>
                                        <p:cTn id="456" dur="500"/>
                                        <p:tgtEl>
                                          <p:spTgt spid="1215"/>
                                        </p:tgtEl>
                                      </p:cBhvr>
                                    </p:animEffect>
                                  </p:childTnLst>
                                </p:cTn>
                              </p:par>
                              <p:par>
                                <p:cTn id="457" presetID="9" presetClass="entr" presetSubtype="0" fill="hold" grpId="0" nodeType="withEffect">
                                  <p:stCondLst>
                                    <p:cond delay="0"/>
                                  </p:stCondLst>
                                  <p:childTnLst>
                                    <p:set>
                                      <p:cBhvr>
                                        <p:cTn id="458" dur="1" fill="hold">
                                          <p:stCondLst>
                                            <p:cond delay="0"/>
                                          </p:stCondLst>
                                        </p:cTn>
                                        <p:tgtEl>
                                          <p:spTgt spid="1216"/>
                                        </p:tgtEl>
                                        <p:attrNameLst>
                                          <p:attrName>style.visibility</p:attrName>
                                        </p:attrNameLst>
                                      </p:cBhvr>
                                      <p:to>
                                        <p:strVal val="visible"/>
                                      </p:to>
                                    </p:set>
                                    <p:animEffect transition="in" filter="dissolve">
                                      <p:cBhvr>
                                        <p:cTn id="459" dur="500"/>
                                        <p:tgtEl>
                                          <p:spTgt spid="1216"/>
                                        </p:tgtEl>
                                      </p:cBhvr>
                                    </p:animEffect>
                                  </p:childTnLst>
                                </p:cTn>
                              </p:par>
                              <p:par>
                                <p:cTn id="460" presetID="9" presetClass="entr" presetSubtype="0" fill="hold" grpId="0" nodeType="withEffect">
                                  <p:stCondLst>
                                    <p:cond delay="0"/>
                                  </p:stCondLst>
                                  <p:childTnLst>
                                    <p:set>
                                      <p:cBhvr>
                                        <p:cTn id="461" dur="1" fill="hold">
                                          <p:stCondLst>
                                            <p:cond delay="0"/>
                                          </p:stCondLst>
                                        </p:cTn>
                                        <p:tgtEl>
                                          <p:spTgt spid="1217"/>
                                        </p:tgtEl>
                                        <p:attrNameLst>
                                          <p:attrName>style.visibility</p:attrName>
                                        </p:attrNameLst>
                                      </p:cBhvr>
                                      <p:to>
                                        <p:strVal val="visible"/>
                                      </p:to>
                                    </p:set>
                                    <p:animEffect transition="in" filter="dissolve">
                                      <p:cBhvr>
                                        <p:cTn id="462" dur="500"/>
                                        <p:tgtEl>
                                          <p:spTgt spid="1217"/>
                                        </p:tgtEl>
                                      </p:cBhvr>
                                    </p:animEffect>
                                  </p:childTnLst>
                                </p:cTn>
                              </p:par>
                              <p:par>
                                <p:cTn id="463" presetID="9" presetClass="entr" presetSubtype="0" fill="hold" grpId="0" nodeType="withEffect">
                                  <p:stCondLst>
                                    <p:cond delay="0"/>
                                  </p:stCondLst>
                                  <p:childTnLst>
                                    <p:set>
                                      <p:cBhvr>
                                        <p:cTn id="464" dur="1" fill="hold">
                                          <p:stCondLst>
                                            <p:cond delay="0"/>
                                          </p:stCondLst>
                                        </p:cTn>
                                        <p:tgtEl>
                                          <p:spTgt spid="1218"/>
                                        </p:tgtEl>
                                        <p:attrNameLst>
                                          <p:attrName>style.visibility</p:attrName>
                                        </p:attrNameLst>
                                      </p:cBhvr>
                                      <p:to>
                                        <p:strVal val="visible"/>
                                      </p:to>
                                    </p:set>
                                    <p:animEffect transition="in" filter="dissolve">
                                      <p:cBhvr>
                                        <p:cTn id="465" dur="500"/>
                                        <p:tgtEl>
                                          <p:spTgt spid="1218"/>
                                        </p:tgtEl>
                                      </p:cBhvr>
                                    </p:animEffect>
                                  </p:childTnLst>
                                </p:cTn>
                              </p:par>
                              <p:par>
                                <p:cTn id="466" presetID="9" presetClass="entr" presetSubtype="0" fill="hold" grpId="0" nodeType="withEffect">
                                  <p:stCondLst>
                                    <p:cond delay="0"/>
                                  </p:stCondLst>
                                  <p:childTnLst>
                                    <p:set>
                                      <p:cBhvr>
                                        <p:cTn id="467" dur="1" fill="hold">
                                          <p:stCondLst>
                                            <p:cond delay="0"/>
                                          </p:stCondLst>
                                        </p:cTn>
                                        <p:tgtEl>
                                          <p:spTgt spid="1219"/>
                                        </p:tgtEl>
                                        <p:attrNameLst>
                                          <p:attrName>style.visibility</p:attrName>
                                        </p:attrNameLst>
                                      </p:cBhvr>
                                      <p:to>
                                        <p:strVal val="visible"/>
                                      </p:to>
                                    </p:set>
                                    <p:animEffect transition="in" filter="dissolve">
                                      <p:cBhvr>
                                        <p:cTn id="468" dur="500"/>
                                        <p:tgtEl>
                                          <p:spTgt spid="1219"/>
                                        </p:tgtEl>
                                      </p:cBhvr>
                                    </p:animEffect>
                                  </p:childTnLst>
                                </p:cTn>
                              </p:par>
                              <p:par>
                                <p:cTn id="469" presetID="9" presetClass="entr" presetSubtype="0" fill="hold" grpId="0" nodeType="withEffect">
                                  <p:stCondLst>
                                    <p:cond delay="0"/>
                                  </p:stCondLst>
                                  <p:childTnLst>
                                    <p:set>
                                      <p:cBhvr>
                                        <p:cTn id="470" dur="1" fill="hold">
                                          <p:stCondLst>
                                            <p:cond delay="0"/>
                                          </p:stCondLst>
                                        </p:cTn>
                                        <p:tgtEl>
                                          <p:spTgt spid="1220"/>
                                        </p:tgtEl>
                                        <p:attrNameLst>
                                          <p:attrName>style.visibility</p:attrName>
                                        </p:attrNameLst>
                                      </p:cBhvr>
                                      <p:to>
                                        <p:strVal val="visible"/>
                                      </p:to>
                                    </p:set>
                                    <p:animEffect transition="in" filter="dissolve">
                                      <p:cBhvr>
                                        <p:cTn id="471" dur="500"/>
                                        <p:tgtEl>
                                          <p:spTgt spid="1220"/>
                                        </p:tgtEl>
                                      </p:cBhvr>
                                    </p:animEffect>
                                  </p:childTnLst>
                                </p:cTn>
                              </p:par>
                              <p:par>
                                <p:cTn id="472" presetID="9" presetClass="entr" presetSubtype="0" fill="hold" grpId="0" nodeType="withEffect">
                                  <p:stCondLst>
                                    <p:cond delay="0"/>
                                  </p:stCondLst>
                                  <p:childTnLst>
                                    <p:set>
                                      <p:cBhvr>
                                        <p:cTn id="473" dur="1" fill="hold">
                                          <p:stCondLst>
                                            <p:cond delay="0"/>
                                          </p:stCondLst>
                                        </p:cTn>
                                        <p:tgtEl>
                                          <p:spTgt spid="1221"/>
                                        </p:tgtEl>
                                        <p:attrNameLst>
                                          <p:attrName>style.visibility</p:attrName>
                                        </p:attrNameLst>
                                      </p:cBhvr>
                                      <p:to>
                                        <p:strVal val="visible"/>
                                      </p:to>
                                    </p:set>
                                    <p:animEffect transition="in" filter="dissolve">
                                      <p:cBhvr>
                                        <p:cTn id="474" dur="500"/>
                                        <p:tgtEl>
                                          <p:spTgt spid="1221"/>
                                        </p:tgtEl>
                                      </p:cBhvr>
                                    </p:animEffect>
                                  </p:childTnLst>
                                </p:cTn>
                              </p:par>
                              <p:par>
                                <p:cTn id="475" presetID="9" presetClass="entr" presetSubtype="0" fill="hold" grpId="0" nodeType="withEffect">
                                  <p:stCondLst>
                                    <p:cond delay="0"/>
                                  </p:stCondLst>
                                  <p:childTnLst>
                                    <p:set>
                                      <p:cBhvr>
                                        <p:cTn id="476" dur="1" fill="hold">
                                          <p:stCondLst>
                                            <p:cond delay="0"/>
                                          </p:stCondLst>
                                        </p:cTn>
                                        <p:tgtEl>
                                          <p:spTgt spid="1222"/>
                                        </p:tgtEl>
                                        <p:attrNameLst>
                                          <p:attrName>style.visibility</p:attrName>
                                        </p:attrNameLst>
                                      </p:cBhvr>
                                      <p:to>
                                        <p:strVal val="visible"/>
                                      </p:to>
                                    </p:set>
                                    <p:animEffect transition="in" filter="dissolve">
                                      <p:cBhvr>
                                        <p:cTn id="477" dur="500"/>
                                        <p:tgtEl>
                                          <p:spTgt spid="1222"/>
                                        </p:tgtEl>
                                      </p:cBhvr>
                                    </p:animEffect>
                                  </p:childTnLst>
                                </p:cTn>
                              </p:par>
                              <p:par>
                                <p:cTn id="478" presetID="9" presetClass="entr" presetSubtype="0" fill="hold" grpId="0" nodeType="withEffect">
                                  <p:stCondLst>
                                    <p:cond delay="0"/>
                                  </p:stCondLst>
                                  <p:childTnLst>
                                    <p:set>
                                      <p:cBhvr>
                                        <p:cTn id="479" dur="1" fill="hold">
                                          <p:stCondLst>
                                            <p:cond delay="0"/>
                                          </p:stCondLst>
                                        </p:cTn>
                                        <p:tgtEl>
                                          <p:spTgt spid="1223"/>
                                        </p:tgtEl>
                                        <p:attrNameLst>
                                          <p:attrName>style.visibility</p:attrName>
                                        </p:attrNameLst>
                                      </p:cBhvr>
                                      <p:to>
                                        <p:strVal val="visible"/>
                                      </p:to>
                                    </p:set>
                                    <p:animEffect transition="in" filter="dissolve">
                                      <p:cBhvr>
                                        <p:cTn id="480" dur="500"/>
                                        <p:tgtEl>
                                          <p:spTgt spid="1223"/>
                                        </p:tgtEl>
                                      </p:cBhvr>
                                    </p:animEffect>
                                  </p:childTnLst>
                                </p:cTn>
                              </p:par>
                              <p:par>
                                <p:cTn id="481" presetID="9" presetClass="entr" presetSubtype="0" fill="hold" grpId="0" nodeType="withEffect">
                                  <p:stCondLst>
                                    <p:cond delay="0"/>
                                  </p:stCondLst>
                                  <p:childTnLst>
                                    <p:set>
                                      <p:cBhvr>
                                        <p:cTn id="482" dur="1" fill="hold">
                                          <p:stCondLst>
                                            <p:cond delay="0"/>
                                          </p:stCondLst>
                                        </p:cTn>
                                        <p:tgtEl>
                                          <p:spTgt spid="1224"/>
                                        </p:tgtEl>
                                        <p:attrNameLst>
                                          <p:attrName>style.visibility</p:attrName>
                                        </p:attrNameLst>
                                      </p:cBhvr>
                                      <p:to>
                                        <p:strVal val="visible"/>
                                      </p:to>
                                    </p:set>
                                    <p:animEffect transition="in" filter="dissolve">
                                      <p:cBhvr>
                                        <p:cTn id="483" dur="500"/>
                                        <p:tgtEl>
                                          <p:spTgt spid="1224"/>
                                        </p:tgtEl>
                                      </p:cBhvr>
                                    </p:animEffect>
                                  </p:childTnLst>
                                </p:cTn>
                              </p:par>
                              <p:par>
                                <p:cTn id="484" presetID="9" presetClass="entr" presetSubtype="0" fill="hold" grpId="0" nodeType="withEffect">
                                  <p:stCondLst>
                                    <p:cond delay="0"/>
                                  </p:stCondLst>
                                  <p:childTnLst>
                                    <p:set>
                                      <p:cBhvr>
                                        <p:cTn id="485" dur="1" fill="hold">
                                          <p:stCondLst>
                                            <p:cond delay="0"/>
                                          </p:stCondLst>
                                        </p:cTn>
                                        <p:tgtEl>
                                          <p:spTgt spid="1225"/>
                                        </p:tgtEl>
                                        <p:attrNameLst>
                                          <p:attrName>style.visibility</p:attrName>
                                        </p:attrNameLst>
                                      </p:cBhvr>
                                      <p:to>
                                        <p:strVal val="visible"/>
                                      </p:to>
                                    </p:set>
                                    <p:animEffect transition="in" filter="dissolve">
                                      <p:cBhvr>
                                        <p:cTn id="486" dur="500"/>
                                        <p:tgtEl>
                                          <p:spTgt spid="1225"/>
                                        </p:tgtEl>
                                      </p:cBhvr>
                                    </p:animEffect>
                                  </p:childTnLst>
                                </p:cTn>
                              </p:par>
                              <p:par>
                                <p:cTn id="487" presetID="9" presetClass="entr" presetSubtype="0" fill="hold" grpId="0" nodeType="withEffect">
                                  <p:stCondLst>
                                    <p:cond delay="0"/>
                                  </p:stCondLst>
                                  <p:childTnLst>
                                    <p:set>
                                      <p:cBhvr>
                                        <p:cTn id="488" dur="1" fill="hold">
                                          <p:stCondLst>
                                            <p:cond delay="0"/>
                                          </p:stCondLst>
                                        </p:cTn>
                                        <p:tgtEl>
                                          <p:spTgt spid="1226"/>
                                        </p:tgtEl>
                                        <p:attrNameLst>
                                          <p:attrName>style.visibility</p:attrName>
                                        </p:attrNameLst>
                                      </p:cBhvr>
                                      <p:to>
                                        <p:strVal val="visible"/>
                                      </p:to>
                                    </p:set>
                                    <p:animEffect transition="in" filter="dissolve">
                                      <p:cBhvr>
                                        <p:cTn id="489" dur="500"/>
                                        <p:tgtEl>
                                          <p:spTgt spid="1226"/>
                                        </p:tgtEl>
                                      </p:cBhvr>
                                    </p:animEffect>
                                  </p:childTnLst>
                                </p:cTn>
                              </p:par>
                              <p:par>
                                <p:cTn id="490" presetID="9" presetClass="entr" presetSubtype="0" fill="hold" grpId="0" nodeType="withEffect">
                                  <p:stCondLst>
                                    <p:cond delay="0"/>
                                  </p:stCondLst>
                                  <p:childTnLst>
                                    <p:set>
                                      <p:cBhvr>
                                        <p:cTn id="491" dur="1" fill="hold">
                                          <p:stCondLst>
                                            <p:cond delay="0"/>
                                          </p:stCondLst>
                                        </p:cTn>
                                        <p:tgtEl>
                                          <p:spTgt spid="1254"/>
                                        </p:tgtEl>
                                        <p:attrNameLst>
                                          <p:attrName>style.visibility</p:attrName>
                                        </p:attrNameLst>
                                      </p:cBhvr>
                                      <p:to>
                                        <p:strVal val="visible"/>
                                      </p:to>
                                    </p:set>
                                    <p:animEffect transition="in" filter="dissolve">
                                      <p:cBhvr>
                                        <p:cTn id="492" dur="500"/>
                                        <p:tgtEl>
                                          <p:spTgt spid="1254"/>
                                        </p:tgtEl>
                                      </p:cBhvr>
                                    </p:animEffect>
                                  </p:childTnLst>
                                </p:cTn>
                              </p:par>
                              <p:par>
                                <p:cTn id="493" presetID="9" presetClass="entr" presetSubtype="0" fill="hold" grpId="0" nodeType="withEffect">
                                  <p:stCondLst>
                                    <p:cond delay="0"/>
                                  </p:stCondLst>
                                  <p:childTnLst>
                                    <p:set>
                                      <p:cBhvr>
                                        <p:cTn id="494" dur="1" fill="hold">
                                          <p:stCondLst>
                                            <p:cond delay="0"/>
                                          </p:stCondLst>
                                        </p:cTn>
                                        <p:tgtEl>
                                          <p:spTgt spid="1292"/>
                                        </p:tgtEl>
                                        <p:attrNameLst>
                                          <p:attrName>style.visibility</p:attrName>
                                        </p:attrNameLst>
                                      </p:cBhvr>
                                      <p:to>
                                        <p:strVal val="visible"/>
                                      </p:to>
                                    </p:set>
                                    <p:animEffect transition="in" filter="dissolve">
                                      <p:cBhvr>
                                        <p:cTn id="495" dur="500"/>
                                        <p:tgtEl>
                                          <p:spTgt spid="1292"/>
                                        </p:tgtEl>
                                      </p:cBhvr>
                                    </p:animEffect>
                                  </p:childTnLst>
                                </p:cTn>
                              </p:par>
                              <p:par>
                                <p:cTn id="496" presetID="9" presetClass="entr" presetSubtype="0" fill="hold" grpId="0" nodeType="withEffect">
                                  <p:stCondLst>
                                    <p:cond delay="0"/>
                                  </p:stCondLst>
                                  <p:childTnLst>
                                    <p:set>
                                      <p:cBhvr>
                                        <p:cTn id="497" dur="1" fill="hold">
                                          <p:stCondLst>
                                            <p:cond delay="0"/>
                                          </p:stCondLst>
                                        </p:cTn>
                                        <p:tgtEl>
                                          <p:spTgt spid="1293"/>
                                        </p:tgtEl>
                                        <p:attrNameLst>
                                          <p:attrName>style.visibility</p:attrName>
                                        </p:attrNameLst>
                                      </p:cBhvr>
                                      <p:to>
                                        <p:strVal val="visible"/>
                                      </p:to>
                                    </p:set>
                                    <p:animEffect transition="in" filter="dissolve">
                                      <p:cBhvr>
                                        <p:cTn id="498" dur="500"/>
                                        <p:tgtEl>
                                          <p:spTgt spid="1293"/>
                                        </p:tgtEl>
                                      </p:cBhvr>
                                    </p:animEffect>
                                  </p:childTnLst>
                                </p:cTn>
                              </p:par>
                              <p:par>
                                <p:cTn id="499" presetID="9" presetClass="entr" presetSubtype="0" fill="hold" grpId="0" nodeType="withEffect">
                                  <p:stCondLst>
                                    <p:cond delay="0"/>
                                  </p:stCondLst>
                                  <p:childTnLst>
                                    <p:set>
                                      <p:cBhvr>
                                        <p:cTn id="500" dur="1" fill="hold">
                                          <p:stCondLst>
                                            <p:cond delay="0"/>
                                          </p:stCondLst>
                                        </p:cTn>
                                        <p:tgtEl>
                                          <p:spTgt spid="1294"/>
                                        </p:tgtEl>
                                        <p:attrNameLst>
                                          <p:attrName>style.visibility</p:attrName>
                                        </p:attrNameLst>
                                      </p:cBhvr>
                                      <p:to>
                                        <p:strVal val="visible"/>
                                      </p:to>
                                    </p:set>
                                    <p:animEffect transition="in" filter="dissolve">
                                      <p:cBhvr>
                                        <p:cTn id="501" dur="500"/>
                                        <p:tgtEl>
                                          <p:spTgt spid="1294"/>
                                        </p:tgtEl>
                                      </p:cBhvr>
                                    </p:animEffect>
                                  </p:childTnLst>
                                </p:cTn>
                              </p:par>
                              <p:par>
                                <p:cTn id="502" presetID="9" presetClass="entr" presetSubtype="0" fill="hold" grpId="0" nodeType="withEffect">
                                  <p:stCondLst>
                                    <p:cond delay="0"/>
                                  </p:stCondLst>
                                  <p:childTnLst>
                                    <p:set>
                                      <p:cBhvr>
                                        <p:cTn id="503" dur="1" fill="hold">
                                          <p:stCondLst>
                                            <p:cond delay="0"/>
                                          </p:stCondLst>
                                        </p:cTn>
                                        <p:tgtEl>
                                          <p:spTgt spid="1295"/>
                                        </p:tgtEl>
                                        <p:attrNameLst>
                                          <p:attrName>style.visibility</p:attrName>
                                        </p:attrNameLst>
                                      </p:cBhvr>
                                      <p:to>
                                        <p:strVal val="visible"/>
                                      </p:to>
                                    </p:set>
                                    <p:animEffect transition="in" filter="dissolve">
                                      <p:cBhvr>
                                        <p:cTn id="504" dur="500"/>
                                        <p:tgtEl>
                                          <p:spTgt spid="1295"/>
                                        </p:tgtEl>
                                      </p:cBhvr>
                                    </p:animEffect>
                                  </p:childTnLst>
                                </p:cTn>
                              </p:par>
                              <p:par>
                                <p:cTn id="505" presetID="9" presetClass="entr" presetSubtype="0" fill="hold" grpId="0" nodeType="withEffect">
                                  <p:stCondLst>
                                    <p:cond delay="0"/>
                                  </p:stCondLst>
                                  <p:childTnLst>
                                    <p:set>
                                      <p:cBhvr>
                                        <p:cTn id="506" dur="1" fill="hold">
                                          <p:stCondLst>
                                            <p:cond delay="0"/>
                                          </p:stCondLst>
                                        </p:cTn>
                                        <p:tgtEl>
                                          <p:spTgt spid="1296"/>
                                        </p:tgtEl>
                                        <p:attrNameLst>
                                          <p:attrName>style.visibility</p:attrName>
                                        </p:attrNameLst>
                                      </p:cBhvr>
                                      <p:to>
                                        <p:strVal val="visible"/>
                                      </p:to>
                                    </p:set>
                                    <p:animEffect transition="in" filter="dissolve">
                                      <p:cBhvr>
                                        <p:cTn id="507" dur="500"/>
                                        <p:tgtEl>
                                          <p:spTgt spid="1296"/>
                                        </p:tgtEl>
                                      </p:cBhvr>
                                    </p:animEffect>
                                  </p:childTnLst>
                                </p:cTn>
                              </p:par>
                            </p:childTnLst>
                          </p:cTn>
                        </p:par>
                      </p:childTnLst>
                    </p:cTn>
                  </p:par>
                  <p:par>
                    <p:cTn id="508" fill="hold">
                      <p:stCondLst>
                        <p:cond delay="indefinite"/>
                      </p:stCondLst>
                      <p:childTnLst>
                        <p:par>
                          <p:cTn id="509" fill="hold">
                            <p:stCondLst>
                              <p:cond delay="0"/>
                            </p:stCondLst>
                            <p:childTnLst>
                              <p:par>
                                <p:cTn id="510" presetID="9" presetClass="entr" presetSubtype="0" fill="hold" grpId="0" nodeType="clickEffect">
                                  <p:stCondLst>
                                    <p:cond delay="0"/>
                                  </p:stCondLst>
                                  <p:childTnLst>
                                    <p:set>
                                      <p:cBhvr>
                                        <p:cTn id="511" dur="1" fill="hold">
                                          <p:stCondLst>
                                            <p:cond delay="0"/>
                                          </p:stCondLst>
                                        </p:cTn>
                                        <p:tgtEl>
                                          <p:spTgt spid="1206"/>
                                        </p:tgtEl>
                                        <p:attrNameLst>
                                          <p:attrName>style.visibility</p:attrName>
                                        </p:attrNameLst>
                                      </p:cBhvr>
                                      <p:to>
                                        <p:strVal val="visible"/>
                                      </p:to>
                                    </p:set>
                                    <p:animEffect transition="in" filter="dissolve">
                                      <p:cBhvr>
                                        <p:cTn id="512" dur="500"/>
                                        <p:tgtEl>
                                          <p:spTgt spid="1206"/>
                                        </p:tgtEl>
                                      </p:cBhvr>
                                    </p:animEffect>
                                  </p:childTnLst>
                                </p:cTn>
                              </p:par>
                              <p:par>
                                <p:cTn id="513" presetID="9" presetClass="entr" presetSubtype="0" fill="hold" grpId="0" nodeType="withEffect">
                                  <p:stCondLst>
                                    <p:cond delay="0"/>
                                  </p:stCondLst>
                                  <p:childTnLst>
                                    <p:set>
                                      <p:cBhvr>
                                        <p:cTn id="514" dur="1" fill="hold">
                                          <p:stCondLst>
                                            <p:cond delay="0"/>
                                          </p:stCondLst>
                                        </p:cTn>
                                        <p:tgtEl>
                                          <p:spTgt spid="1207"/>
                                        </p:tgtEl>
                                        <p:attrNameLst>
                                          <p:attrName>style.visibility</p:attrName>
                                        </p:attrNameLst>
                                      </p:cBhvr>
                                      <p:to>
                                        <p:strVal val="visible"/>
                                      </p:to>
                                    </p:set>
                                    <p:animEffect transition="in" filter="dissolve">
                                      <p:cBhvr>
                                        <p:cTn id="515" dur="500"/>
                                        <p:tgtEl>
                                          <p:spTgt spid="1207"/>
                                        </p:tgtEl>
                                      </p:cBhvr>
                                    </p:animEffect>
                                  </p:childTnLst>
                                </p:cTn>
                              </p:par>
                              <p:par>
                                <p:cTn id="516" presetID="9" presetClass="entr" presetSubtype="0" fill="hold" grpId="0" nodeType="withEffect">
                                  <p:stCondLst>
                                    <p:cond delay="0"/>
                                  </p:stCondLst>
                                  <p:childTnLst>
                                    <p:set>
                                      <p:cBhvr>
                                        <p:cTn id="517" dur="1" fill="hold">
                                          <p:stCondLst>
                                            <p:cond delay="0"/>
                                          </p:stCondLst>
                                        </p:cTn>
                                        <p:tgtEl>
                                          <p:spTgt spid="1208"/>
                                        </p:tgtEl>
                                        <p:attrNameLst>
                                          <p:attrName>style.visibility</p:attrName>
                                        </p:attrNameLst>
                                      </p:cBhvr>
                                      <p:to>
                                        <p:strVal val="visible"/>
                                      </p:to>
                                    </p:set>
                                    <p:animEffect transition="in" filter="dissolve">
                                      <p:cBhvr>
                                        <p:cTn id="518" dur="500"/>
                                        <p:tgtEl>
                                          <p:spTgt spid="1208"/>
                                        </p:tgtEl>
                                      </p:cBhvr>
                                    </p:animEffect>
                                  </p:childTnLst>
                                </p:cTn>
                              </p:par>
                              <p:par>
                                <p:cTn id="519" presetID="9" presetClass="entr" presetSubtype="0" fill="hold" grpId="0" nodeType="withEffect">
                                  <p:stCondLst>
                                    <p:cond delay="0"/>
                                  </p:stCondLst>
                                  <p:childTnLst>
                                    <p:set>
                                      <p:cBhvr>
                                        <p:cTn id="520" dur="1" fill="hold">
                                          <p:stCondLst>
                                            <p:cond delay="0"/>
                                          </p:stCondLst>
                                        </p:cTn>
                                        <p:tgtEl>
                                          <p:spTgt spid="1209"/>
                                        </p:tgtEl>
                                        <p:attrNameLst>
                                          <p:attrName>style.visibility</p:attrName>
                                        </p:attrNameLst>
                                      </p:cBhvr>
                                      <p:to>
                                        <p:strVal val="visible"/>
                                      </p:to>
                                    </p:set>
                                    <p:animEffect transition="in" filter="dissolve">
                                      <p:cBhvr>
                                        <p:cTn id="521" dur="500"/>
                                        <p:tgtEl>
                                          <p:spTgt spid="1209"/>
                                        </p:tgtEl>
                                      </p:cBhvr>
                                    </p:animEffect>
                                  </p:childTnLst>
                                </p:cTn>
                              </p:par>
                              <p:par>
                                <p:cTn id="522" presetID="9" presetClass="entr" presetSubtype="0" fill="hold" grpId="0" nodeType="withEffect">
                                  <p:stCondLst>
                                    <p:cond delay="0"/>
                                  </p:stCondLst>
                                  <p:childTnLst>
                                    <p:set>
                                      <p:cBhvr>
                                        <p:cTn id="523" dur="1" fill="hold">
                                          <p:stCondLst>
                                            <p:cond delay="0"/>
                                          </p:stCondLst>
                                        </p:cTn>
                                        <p:tgtEl>
                                          <p:spTgt spid="1210"/>
                                        </p:tgtEl>
                                        <p:attrNameLst>
                                          <p:attrName>style.visibility</p:attrName>
                                        </p:attrNameLst>
                                      </p:cBhvr>
                                      <p:to>
                                        <p:strVal val="visible"/>
                                      </p:to>
                                    </p:set>
                                    <p:animEffect transition="in" filter="dissolve">
                                      <p:cBhvr>
                                        <p:cTn id="524" dur="500"/>
                                        <p:tgtEl>
                                          <p:spTgt spid="1210"/>
                                        </p:tgtEl>
                                      </p:cBhvr>
                                    </p:animEffect>
                                  </p:childTnLst>
                                </p:cTn>
                              </p:par>
                              <p:par>
                                <p:cTn id="525" presetID="9" presetClass="entr" presetSubtype="0" fill="hold" grpId="0" nodeType="withEffect">
                                  <p:stCondLst>
                                    <p:cond delay="0"/>
                                  </p:stCondLst>
                                  <p:childTnLst>
                                    <p:set>
                                      <p:cBhvr>
                                        <p:cTn id="526" dur="1" fill="hold">
                                          <p:stCondLst>
                                            <p:cond delay="0"/>
                                          </p:stCondLst>
                                        </p:cTn>
                                        <p:tgtEl>
                                          <p:spTgt spid="1211"/>
                                        </p:tgtEl>
                                        <p:attrNameLst>
                                          <p:attrName>style.visibility</p:attrName>
                                        </p:attrNameLst>
                                      </p:cBhvr>
                                      <p:to>
                                        <p:strVal val="visible"/>
                                      </p:to>
                                    </p:set>
                                    <p:animEffect transition="in" filter="dissolve">
                                      <p:cBhvr>
                                        <p:cTn id="527" dur="500"/>
                                        <p:tgtEl>
                                          <p:spTgt spid="1211"/>
                                        </p:tgtEl>
                                      </p:cBhvr>
                                    </p:animEffect>
                                  </p:childTnLst>
                                </p:cTn>
                              </p:par>
                              <p:par>
                                <p:cTn id="528" presetID="9" presetClass="entr" presetSubtype="0" fill="hold" grpId="0" nodeType="withEffect">
                                  <p:stCondLst>
                                    <p:cond delay="0"/>
                                  </p:stCondLst>
                                  <p:childTnLst>
                                    <p:set>
                                      <p:cBhvr>
                                        <p:cTn id="529" dur="1" fill="hold">
                                          <p:stCondLst>
                                            <p:cond delay="0"/>
                                          </p:stCondLst>
                                        </p:cTn>
                                        <p:tgtEl>
                                          <p:spTgt spid="1290"/>
                                        </p:tgtEl>
                                        <p:attrNameLst>
                                          <p:attrName>style.visibility</p:attrName>
                                        </p:attrNameLst>
                                      </p:cBhvr>
                                      <p:to>
                                        <p:strVal val="visible"/>
                                      </p:to>
                                    </p:set>
                                    <p:animEffect transition="in" filter="dissolve">
                                      <p:cBhvr>
                                        <p:cTn id="530" dur="500"/>
                                        <p:tgtEl>
                                          <p:spTgt spid="1290"/>
                                        </p:tgtEl>
                                      </p:cBhvr>
                                    </p:animEffect>
                                  </p:childTnLst>
                                </p:cTn>
                              </p:par>
                              <p:par>
                                <p:cTn id="531" presetID="9" presetClass="entr" presetSubtype="0" fill="hold" grpId="0" nodeType="withEffect">
                                  <p:stCondLst>
                                    <p:cond delay="0"/>
                                  </p:stCondLst>
                                  <p:childTnLst>
                                    <p:set>
                                      <p:cBhvr>
                                        <p:cTn id="532" dur="1" fill="hold">
                                          <p:stCondLst>
                                            <p:cond delay="0"/>
                                          </p:stCondLst>
                                        </p:cTn>
                                        <p:tgtEl>
                                          <p:spTgt spid="1291"/>
                                        </p:tgtEl>
                                        <p:attrNameLst>
                                          <p:attrName>style.visibility</p:attrName>
                                        </p:attrNameLst>
                                      </p:cBhvr>
                                      <p:to>
                                        <p:strVal val="visible"/>
                                      </p:to>
                                    </p:set>
                                    <p:animEffect transition="in" filter="dissolve">
                                      <p:cBhvr>
                                        <p:cTn id="533" dur="500"/>
                                        <p:tgtEl>
                                          <p:spTgt spid="1291"/>
                                        </p:tgtEl>
                                      </p:cBhvr>
                                    </p:animEffect>
                                  </p:childTnLst>
                                </p:cTn>
                              </p:par>
                            </p:childTnLst>
                          </p:cTn>
                        </p:par>
                      </p:childTnLst>
                    </p:cTn>
                  </p:par>
                  <p:par>
                    <p:cTn id="534" fill="hold">
                      <p:stCondLst>
                        <p:cond delay="indefinite"/>
                      </p:stCondLst>
                      <p:childTnLst>
                        <p:par>
                          <p:cTn id="535" fill="hold">
                            <p:stCondLst>
                              <p:cond delay="0"/>
                            </p:stCondLst>
                            <p:childTnLst>
                              <p:par>
                                <p:cTn id="536" presetID="9" presetClass="entr" presetSubtype="0" fill="hold" grpId="0" nodeType="clickEffect">
                                  <p:stCondLst>
                                    <p:cond delay="0"/>
                                  </p:stCondLst>
                                  <p:childTnLst>
                                    <p:set>
                                      <p:cBhvr>
                                        <p:cTn id="537" dur="1" fill="hold">
                                          <p:stCondLst>
                                            <p:cond delay="0"/>
                                          </p:stCondLst>
                                        </p:cTn>
                                        <p:tgtEl>
                                          <p:spTgt spid="454"/>
                                        </p:tgtEl>
                                        <p:attrNameLst>
                                          <p:attrName>style.visibility</p:attrName>
                                        </p:attrNameLst>
                                      </p:cBhvr>
                                      <p:to>
                                        <p:strVal val="visible"/>
                                      </p:to>
                                    </p:set>
                                    <p:animEffect transition="in" filter="dissolve">
                                      <p:cBhvr>
                                        <p:cTn id="538" dur="500"/>
                                        <p:tgtEl>
                                          <p:spTgt spid="454"/>
                                        </p:tgtEl>
                                      </p:cBhvr>
                                    </p:animEffect>
                                  </p:childTnLst>
                                </p:cTn>
                              </p:par>
                              <p:par>
                                <p:cTn id="539" presetID="9" presetClass="entr" presetSubtype="0" fill="hold" grpId="0" nodeType="withEffect">
                                  <p:stCondLst>
                                    <p:cond delay="0"/>
                                  </p:stCondLst>
                                  <p:childTnLst>
                                    <p:set>
                                      <p:cBhvr>
                                        <p:cTn id="540" dur="1" fill="hold">
                                          <p:stCondLst>
                                            <p:cond delay="0"/>
                                          </p:stCondLst>
                                        </p:cTn>
                                        <p:tgtEl>
                                          <p:spTgt spid="476"/>
                                        </p:tgtEl>
                                        <p:attrNameLst>
                                          <p:attrName>style.visibility</p:attrName>
                                        </p:attrNameLst>
                                      </p:cBhvr>
                                      <p:to>
                                        <p:strVal val="visible"/>
                                      </p:to>
                                    </p:set>
                                    <p:animEffect transition="in" filter="dissolve">
                                      <p:cBhvr>
                                        <p:cTn id="541" dur="500"/>
                                        <p:tgtEl>
                                          <p:spTgt spid="476"/>
                                        </p:tgtEl>
                                      </p:cBhvr>
                                    </p:animEffect>
                                  </p:childTnLst>
                                </p:cTn>
                              </p:par>
                              <p:par>
                                <p:cTn id="542" presetID="9" presetClass="entr" presetSubtype="0" fill="hold" grpId="0" nodeType="withEffect">
                                  <p:stCondLst>
                                    <p:cond delay="0"/>
                                  </p:stCondLst>
                                  <p:childTnLst>
                                    <p:set>
                                      <p:cBhvr>
                                        <p:cTn id="543" dur="1" fill="hold">
                                          <p:stCondLst>
                                            <p:cond delay="0"/>
                                          </p:stCondLst>
                                        </p:cTn>
                                        <p:tgtEl>
                                          <p:spTgt spid="477"/>
                                        </p:tgtEl>
                                        <p:attrNameLst>
                                          <p:attrName>style.visibility</p:attrName>
                                        </p:attrNameLst>
                                      </p:cBhvr>
                                      <p:to>
                                        <p:strVal val="visible"/>
                                      </p:to>
                                    </p:set>
                                    <p:animEffect transition="in" filter="dissolve">
                                      <p:cBhvr>
                                        <p:cTn id="544" dur="500"/>
                                        <p:tgtEl>
                                          <p:spTgt spid="477"/>
                                        </p:tgtEl>
                                      </p:cBhvr>
                                    </p:animEffect>
                                  </p:childTnLst>
                                </p:cTn>
                              </p:par>
                              <p:par>
                                <p:cTn id="545" presetID="9" presetClass="entr" presetSubtype="0" fill="hold" grpId="0" nodeType="withEffect">
                                  <p:stCondLst>
                                    <p:cond delay="0"/>
                                  </p:stCondLst>
                                  <p:childTnLst>
                                    <p:set>
                                      <p:cBhvr>
                                        <p:cTn id="546" dur="1" fill="hold">
                                          <p:stCondLst>
                                            <p:cond delay="0"/>
                                          </p:stCondLst>
                                        </p:cTn>
                                        <p:tgtEl>
                                          <p:spTgt spid="478"/>
                                        </p:tgtEl>
                                        <p:attrNameLst>
                                          <p:attrName>style.visibility</p:attrName>
                                        </p:attrNameLst>
                                      </p:cBhvr>
                                      <p:to>
                                        <p:strVal val="visible"/>
                                      </p:to>
                                    </p:set>
                                    <p:animEffect transition="in" filter="dissolve">
                                      <p:cBhvr>
                                        <p:cTn id="547" dur="500"/>
                                        <p:tgtEl>
                                          <p:spTgt spid="478"/>
                                        </p:tgtEl>
                                      </p:cBhvr>
                                    </p:animEffect>
                                  </p:childTnLst>
                                </p:cTn>
                              </p:par>
                              <p:par>
                                <p:cTn id="548" presetID="9" presetClass="entr" presetSubtype="0" fill="hold" grpId="0" nodeType="withEffect">
                                  <p:stCondLst>
                                    <p:cond delay="0"/>
                                  </p:stCondLst>
                                  <p:childTnLst>
                                    <p:set>
                                      <p:cBhvr>
                                        <p:cTn id="549" dur="1" fill="hold">
                                          <p:stCondLst>
                                            <p:cond delay="0"/>
                                          </p:stCondLst>
                                        </p:cTn>
                                        <p:tgtEl>
                                          <p:spTgt spid="479"/>
                                        </p:tgtEl>
                                        <p:attrNameLst>
                                          <p:attrName>style.visibility</p:attrName>
                                        </p:attrNameLst>
                                      </p:cBhvr>
                                      <p:to>
                                        <p:strVal val="visible"/>
                                      </p:to>
                                    </p:set>
                                    <p:animEffect transition="in" filter="dissolve">
                                      <p:cBhvr>
                                        <p:cTn id="550" dur="500"/>
                                        <p:tgtEl>
                                          <p:spTgt spid="479"/>
                                        </p:tgtEl>
                                      </p:cBhvr>
                                    </p:animEffect>
                                  </p:childTnLst>
                                </p:cTn>
                              </p:par>
                              <p:par>
                                <p:cTn id="551" presetID="9" presetClass="entr" presetSubtype="0" fill="hold" grpId="0" nodeType="withEffect">
                                  <p:stCondLst>
                                    <p:cond delay="0"/>
                                  </p:stCondLst>
                                  <p:childTnLst>
                                    <p:set>
                                      <p:cBhvr>
                                        <p:cTn id="552" dur="1" fill="hold">
                                          <p:stCondLst>
                                            <p:cond delay="0"/>
                                          </p:stCondLst>
                                        </p:cTn>
                                        <p:tgtEl>
                                          <p:spTgt spid="480"/>
                                        </p:tgtEl>
                                        <p:attrNameLst>
                                          <p:attrName>style.visibility</p:attrName>
                                        </p:attrNameLst>
                                      </p:cBhvr>
                                      <p:to>
                                        <p:strVal val="visible"/>
                                      </p:to>
                                    </p:set>
                                    <p:animEffect transition="in" filter="dissolve">
                                      <p:cBhvr>
                                        <p:cTn id="553" dur="500"/>
                                        <p:tgtEl>
                                          <p:spTgt spid="480"/>
                                        </p:tgtEl>
                                      </p:cBhvr>
                                    </p:animEffect>
                                  </p:childTnLst>
                                </p:cTn>
                              </p:par>
                              <p:par>
                                <p:cTn id="554" presetID="9" presetClass="entr" presetSubtype="0" fill="hold" grpId="0" nodeType="withEffect">
                                  <p:stCondLst>
                                    <p:cond delay="0"/>
                                  </p:stCondLst>
                                  <p:childTnLst>
                                    <p:set>
                                      <p:cBhvr>
                                        <p:cTn id="555" dur="1" fill="hold">
                                          <p:stCondLst>
                                            <p:cond delay="0"/>
                                          </p:stCondLst>
                                        </p:cTn>
                                        <p:tgtEl>
                                          <p:spTgt spid="481"/>
                                        </p:tgtEl>
                                        <p:attrNameLst>
                                          <p:attrName>style.visibility</p:attrName>
                                        </p:attrNameLst>
                                      </p:cBhvr>
                                      <p:to>
                                        <p:strVal val="visible"/>
                                      </p:to>
                                    </p:set>
                                    <p:animEffect transition="in" filter="dissolve">
                                      <p:cBhvr>
                                        <p:cTn id="556" dur="500"/>
                                        <p:tgtEl>
                                          <p:spTgt spid="481"/>
                                        </p:tgtEl>
                                      </p:cBhvr>
                                    </p:animEffect>
                                  </p:childTnLst>
                                </p:cTn>
                              </p:par>
                              <p:par>
                                <p:cTn id="557" presetID="9" presetClass="entr" presetSubtype="0" fill="hold" grpId="0" nodeType="withEffect">
                                  <p:stCondLst>
                                    <p:cond delay="0"/>
                                  </p:stCondLst>
                                  <p:childTnLst>
                                    <p:set>
                                      <p:cBhvr>
                                        <p:cTn id="558" dur="1" fill="hold">
                                          <p:stCondLst>
                                            <p:cond delay="0"/>
                                          </p:stCondLst>
                                        </p:cTn>
                                        <p:tgtEl>
                                          <p:spTgt spid="482"/>
                                        </p:tgtEl>
                                        <p:attrNameLst>
                                          <p:attrName>style.visibility</p:attrName>
                                        </p:attrNameLst>
                                      </p:cBhvr>
                                      <p:to>
                                        <p:strVal val="visible"/>
                                      </p:to>
                                    </p:set>
                                    <p:animEffect transition="in" filter="dissolve">
                                      <p:cBhvr>
                                        <p:cTn id="559" dur="500"/>
                                        <p:tgtEl>
                                          <p:spTgt spid="482"/>
                                        </p:tgtEl>
                                      </p:cBhvr>
                                    </p:animEffect>
                                  </p:childTnLst>
                                </p:cTn>
                              </p:par>
                              <p:par>
                                <p:cTn id="560" presetID="9" presetClass="entr" presetSubtype="0" fill="hold" grpId="0" nodeType="withEffect">
                                  <p:stCondLst>
                                    <p:cond delay="0"/>
                                  </p:stCondLst>
                                  <p:childTnLst>
                                    <p:set>
                                      <p:cBhvr>
                                        <p:cTn id="561" dur="1" fill="hold">
                                          <p:stCondLst>
                                            <p:cond delay="0"/>
                                          </p:stCondLst>
                                        </p:cTn>
                                        <p:tgtEl>
                                          <p:spTgt spid="483"/>
                                        </p:tgtEl>
                                        <p:attrNameLst>
                                          <p:attrName>style.visibility</p:attrName>
                                        </p:attrNameLst>
                                      </p:cBhvr>
                                      <p:to>
                                        <p:strVal val="visible"/>
                                      </p:to>
                                    </p:set>
                                    <p:animEffect transition="in" filter="dissolve">
                                      <p:cBhvr>
                                        <p:cTn id="562" dur="500"/>
                                        <p:tgtEl>
                                          <p:spTgt spid="483"/>
                                        </p:tgtEl>
                                      </p:cBhvr>
                                    </p:animEffect>
                                  </p:childTnLst>
                                </p:cTn>
                              </p:par>
                              <p:par>
                                <p:cTn id="563" presetID="9" presetClass="entr" presetSubtype="0" fill="hold" grpId="0" nodeType="withEffect">
                                  <p:stCondLst>
                                    <p:cond delay="0"/>
                                  </p:stCondLst>
                                  <p:childTnLst>
                                    <p:set>
                                      <p:cBhvr>
                                        <p:cTn id="564" dur="1" fill="hold">
                                          <p:stCondLst>
                                            <p:cond delay="0"/>
                                          </p:stCondLst>
                                        </p:cTn>
                                        <p:tgtEl>
                                          <p:spTgt spid="484"/>
                                        </p:tgtEl>
                                        <p:attrNameLst>
                                          <p:attrName>style.visibility</p:attrName>
                                        </p:attrNameLst>
                                      </p:cBhvr>
                                      <p:to>
                                        <p:strVal val="visible"/>
                                      </p:to>
                                    </p:set>
                                    <p:animEffect transition="in" filter="dissolve">
                                      <p:cBhvr>
                                        <p:cTn id="565" dur="500"/>
                                        <p:tgtEl>
                                          <p:spTgt spid="484"/>
                                        </p:tgtEl>
                                      </p:cBhvr>
                                    </p:animEffect>
                                  </p:childTnLst>
                                </p:cTn>
                              </p:par>
                              <p:par>
                                <p:cTn id="566" presetID="9" presetClass="entr" presetSubtype="0" fill="hold" grpId="0" nodeType="withEffect">
                                  <p:stCondLst>
                                    <p:cond delay="0"/>
                                  </p:stCondLst>
                                  <p:childTnLst>
                                    <p:set>
                                      <p:cBhvr>
                                        <p:cTn id="567" dur="1" fill="hold">
                                          <p:stCondLst>
                                            <p:cond delay="0"/>
                                          </p:stCondLst>
                                        </p:cTn>
                                        <p:tgtEl>
                                          <p:spTgt spid="485"/>
                                        </p:tgtEl>
                                        <p:attrNameLst>
                                          <p:attrName>style.visibility</p:attrName>
                                        </p:attrNameLst>
                                      </p:cBhvr>
                                      <p:to>
                                        <p:strVal val="visible"/>
                                      </p:to>
                                    </p:set>
                                    <p:animEffect transition="in" filter="dissolve">
                                      <p:cBhvr>
                                        <p:cTn id="568" dur="500"/>
                                        <p:tgtEl>
                                          <p:spTgt spid="485"/>
                                        </p:tgtEl>
                                      </p:cBhvr>
                                    </p:animEffect>
                                  </p:childTnLst>
                                </p:cTn>
                              </p:par>
                              <p:par>
                                <p:cTn id="569" presetID="9" presetClass="entr" presetSubtype="0" fill="hold" grpId="0" nodeType="withEffect">
                                  <p:stCondLst>
                                    <p:cond delay="0"/>
                                  </p:stCondLst>
                                  <p:childTnLst>
                                    <p:set>
                                      <p:cBhvr>
                                        <p:cTn id="570" dur="1" fill="hold">
                                          <p:stCondLst>
                                            <p:cond delay="0"/>
                                          </p:stCondLst>
                                        </p:cTn>
                                        <p:tgtEl>
                                          <p:spTgt spid="486"/>
                                        </p:tgtEl>
                                        <p:attrNameLst>
                                          <p:attrName>style.visibility</p:attrName>
                                        </p:attrNameLst>
                                      </p:cBhvr>
                                      <p:to>
                                        <p:strVal val="visible"/>
                                      </p:to>
                                    </p:set>
                                    <p:animEffect transition="in" filter="dissolve">
                                      <p:cBhvr>
                                        <p:cTn id="571" dur="500"/>
                                        <p:tgtEl>
                                          <p:spTgt spid="486"/>
                                        </p:tgtEl>
                                      </p:cBhvr>
                                    </p:animEffect>
                                  </p:childTnLst>
                                </p:cTn>
                              </p:par>
                              <p:par>
                                <p:cTn id="572" presetID="9" presetClass="entr" presetSubtype="0" fill="hold" grpId="0" nodeType="withEffect">
                                  <p:stCondLst>
                                    <p:cond delay="0"/>
                                  </p:stCondLst>
                                  <p:childTnLst>
                                    <p:set>
                                      <p:cBhvr>
                                        <p:cTn id="573" dur="1" fill="hold">
                                          <p:stCondLst>
                                            <p:cond delay="0"/>
                                          </p:stCondLst>
                                        </p:cTn>
                                        <p:tgtEl>
                                          <p:spTgt spid="487"/>
                                        </p:tgtEl>
                                        <p:attrNameLst>
                                          <p:attrName>style.visibility</p:attrName>
                                        </p:attrNameLst>
                                      </p:cBhvr>
                                      <p:to>
                                        <p:strVal val="visible"/>
                                      </p:to>
                                    </p:set>
                                    <p:animEffect transition="in" filter="dissolve">
                                      <p:cBhvr>
                                        <p:cTn id="574" dur="500"/>
                                        <p:tgtEl>
                                          <p:spTgt spid="487"/>
                                        </p:tgtEl>
                                      </p:cBhvr>
                                    </p:animEffect>
                                  </p:childTnLst>
                                </p:cTn>
                              </p:par>
                              <p:par>
                                <p:cTn id="575" presetID="9" presetClass="entr" presetSubtype="0" fill="hold" grpId="0" nodeType="withEffect">
                                  <p:stCondLst>
                                    <p:cond delay="0"/>
                                  </p:stCondLst>
                                  <p:childTnLst>
                                    <p:set>
                                      <p:cBhvr>
                                        <p:cTn id="576" dur="1" fill="hold">
                                          <p:stCondLst>
                                            <p:cond delay="0"/>
                                          </p:stCondLst>
                                        </p:cTn>
                                        <p:tgtEl>
                                          <p:spTgt spid="488"/>
                                        </p:tgtEl>
                                        <p:attrNameLst>
                                          <p:attrName>style.visibility</p:attrName>
                                        </p:attrNameLst>
                                      </p:cBhvr>
                                      <p:to>
                                        <p:strVal val="visible"/>
                                      </p:to>
                                    </p:set>
                                    <p:animEffect transition="in" filter="dissolve">
                                      <p:cBhvr>
                                        <p:cTn id="577" dur="500"/>
                                        <p:tgtEl>
                                          <p:spTgt spid="488"/>
                                        </p:tgtEl>
                                      </p:cBhvr>
                                    </p:animEffect>
                                  </p:childTnLst>
                                </p:cTn>
                              </p:par>
                              <p:par>
                                <p:cTn id="578" presetID="9" presetClass="entr" presetSubtype="0" fill="hold" grpId="0" nodeType="withEffect">
                                  <p:stCondLst>
                                    <p:cond delay="0"/>
                                  </p:stCondLst>
                                  <p:childTnLst>
                                    <p:set>
                                      <p:cBhvr>
                                        <p:cTn id="579" dur="1" fill="hold">
                                          <p:stCondLst>
                                            <p:cond delay="0"/>
                                          </p:stCondLst>
                                        </p:cTn>
                                        <p:tgtEl>
                                          <p:spTgt spid="489"/>
                                        </p:tgtEl>
                                        <p:attrNameLst>
                                          <p:attrName>style.visibility</p:attrName>
                                        </p:attrNameLst>
                                      </p:cBhvr>
                                      <p:to>
                                        <p:strVal val="visible"/>
                                      </p:to>
                                    </p:set>
                                    <p:animEffect transition="in" filter="dissolve">
                                      <p:cBhvr>
                                        <p:cTn id="580" dur="500"/>
                                        <p:tgtEl>
                                          <p:spTgt spid="489"/>
                                        </p:tgtEl>
                                      </p:cBhvr>
                                    </p:animEffect>
                                  </p:childTnLst>
                                </p:cTn>
                              </p:par>
                              <p:par>
                                <p:cTn id="581" presetID="9" presetClass="entr" presetSubtype="0" fill="hold" grpId="0" nodeType="withEffect">
                                  <p:stCondLst>
                                    <p:cond delay="0"/>
                                  </p:stCondLst>
                                  <p:childTnLst>
                                    <p:set>
                                      <p:cBhvr>
                                        <p:cTn id="582" dur="1" fill="hold">
                                          <p:stCondLst>
                                            <p:cond delay="0"/>
                                          </p:stCondLst>
                                        </p:cTn>
                                        <p:tgtEl>
                                          <p:spTgt spid="490"/>
                                        </p:tgtEl>
                                        <p:attrNameLst>
                                          <p:attrName>style.visibility</p:attrName>
                                        </p:attrNameLst>
                                      </p:cBhvr>
                                      <p:to>
                                        <p:strVal val="visible"/>
                                      </p:to>
                                    </p:set>
                                    <p:animEffect transition="in" filter="dissolve">
                                      <p:cBhvr>
                                        <p:cTn id="583" dur="500"/>
                                        <p:tgtEl>
                                          <p:spTgt spid="490"/>
                                        </p:tgtEl>
                                      </p:cBhvr>
                                    </p:animEffect>
                                  </p:childTnLst>
                                </p:cTn>
                              </p:par>
                              <p:par>
                                <p:cTn id="584" presetID="9" presetClass="entr" presetSubtype="0" fill="hold" grpId="0" nodeType="withEffect">
                                  <p:stCondLst>
                                    <p:cond delay="0"/>
                                  </p:stCondLst>
                                  <p:childTnLst>
                                    <p:set>
                                      <p:cBhvr>
                                        <p:cTn id="585" dur="1" fill="hold">
                                          <p:stCondLst>
                                            <p:cond delay="0"/>
                                          </p:stCondLst>
                                        </p:cTn>
                                        <p:tgtEl>
                                          <p:spTgt spid="491"/>
                                        </p:tgtEl>
                                        <p:attrNameLst>
                                          <p:attrName>style.visibility</p:attrName>
                                        </p:attrNameLst>
                                      </p:cBhvr>
                                      <p:to>
                                        <p:strVal val="visible"/>
                                      </p:to>
                                    </p:set>
                                    <p:animEffect transition="in" filter="dissolve">
                                      <p:cBhvr>
                                        <p:cTn id="586" dur="500"/>
                                        <p:tgtEl>
                                          <p:spTgt spid="491"/>
                                        </p:tgtEl>
                                      </p:cBhvr>
                                    </p:animEffect>
                                  </p:childTnLst>
                                </p:cTn>
                              </p:par>
                              <p:par>
                                <p:cTn id="587" presetID="9" presetClass="entr" presetSubtype="0" fill="hold" grpId="0" nodeType="withEffect">
                                  <p:stCondLst>
                                    <p:cond delay="0"/>
                                  </p:stCondLst>
                                  <p:childTnLst>
                                    <p:set>
                                      <p:cBhvr>
                                        <p:cTn id="588" dur="1" fill="hold">
                                          <p:stCondLst>
                                            <p:cond delay="0"/>
                                          </p:stCondLst>
                                        </p:cTn>
                                        <p:tgtEl>
                                          <p:spTgt spid="492"/>
                                        </p:tgtEl>
                                        <p:attrNameLst>
                                          <p:attrName>style.visibility</p:attrName>
                                        </p:attrNameLst>
                                      </p:cBhvr>
                                      <p:to>
                                        <p:strVal val="visible"/>
                                      </p:to>
                                    </p:set>
                                    <p:animEffect transition="in" filter="dissolve">
                                      <p:cBhvr>
                                        <p:cTn id="589" dur="500"/>
                                        <p:tgtEl>
                                          <p:spTgt spid="492"/>
                                        </p:tgtEl>
                                      </p:cBhvr>
                                    </p:animEffect>
                                  </p:childTnLst>
                                </p:cTn>
                              </p:par>
                              <p:par>
                                <p:cTn id="590" presetID="9" presetClass="entr" presetSubtype="0" fill="hold" grpId="0" nodeType="withEffect">
                                  <p:stCondLst>
                                    <p:cond delay="0"/>
                                  </p:stCondLst>
                                  <p:childTnLst>
                                    <p:set>
                                      <p:cBhvr>
                                        <p:cTn id="591" dur="1" fill="hold">
                                          <p:stCondLst>
                                            <p:cond delay="0"/>
                                          </p:stCondLst>
                                        </p:cTn>
                                        <p:tgtEl>
                                          <p:spTgt spid="493"/>
                                        </p:tgtEl>
                                        <p:attrNameLst>
                                          <p:attrName>style.visibility</p:attrName>
                                        </p:attrNameLst>
                                      </p:cBhvr>
                                      <p:to>
                                        <p:strVal val="visible"/>
                                      </p:to>
                                    </p:set>
                                    <p:animEffect transition="in" filter="dissolve">
                                      <p:cBhvr>
                                        <p:cTn id="592" dur="500"/>
                                        <p:tgtEl>
                                          <p:spTgt spid="493"/>
                                        </p:tgtEl>
                                      </p:cBhvr>
                                    </p:animEffect>
                                  </p:childTnLst>
                                </p:cTn>
                              </p:par>
                              <p:par>
                                <p:cTn id="593" presetID="9" presetClass="entr" presetSubtype="0" fill="hold" grpId="0" nodeType="withEffect">
                                  <p:stCondLst>
                                    <p:cond delay="0"/>
                                  </p:stCondLst>
                                  <p:childTnLst>
                                    <p:set>
                                      <p:cBhvr>
                                        <p:cTn id="594" dur="1" fill="hold">
                                          <p:stCondLst>
                                            <p:cond delay="0"/>
                                          </p:stCondLst>
                                        </p:cTn>
                                        <p:tgtEl>
                                          <p:spTgt spid="494"/>
                                        </p:tgtEl>
                                        <p:attrNameLst>
                                          <p:attrName>style.visibility</p:attrName>
                                        </p:attrNameLst>
                                      </p:cBhvr>
                                      <p:to>
                                        <p:strVal val="visible"/>
                                      </p:to>
                                    </p:set>
                                    <p:animEffect transition="in" filter="dissolve">
                                      <p:cBhvr>
                                        <p:cTn id="595" dur="500"/>
                                        <p:tgtEl>
                                          <p:spTgt spid="494"/>
                                        </p:tgtEl>
                                      </p:cBhvr>
                                    </p:animEffect>
                                  </p:childTnLst>
                                </p:cTn>
                              </p:par>
                              <p:par>
                                <p:cTn id="596" presetID="9" presetClass="entr" presetSubtype="0" fill="hold" grpId="0" nodeType="withEffect">
                                  <p:stCondLst>
                                    <p:cond delay="0"/>
                                  </p:stCondLst>
                                  <p:childTnLst>
                                    <p:set>
                                      <p:cBhvr>
                                        <p:cTn id="597" dur="1" fill="hold">
                                          <p:stCondLst>
                                            <p:cond delay="0"/>
                                          </p:stCondLst>
                                        </p:cTn>
                                        <p:tgtEl>
                                          <p:spTgt spid="495"/>
                                        </p:tgtEl>
                                        <p:attrNameLst>
                                          <p:attrName>style.visibility</p:attrName>
                                        </p:attrNameLst>
                                      </p:cBhvr>
                                      <p:to>
                                        <p:strVal val="visible"/>
                                      </p:to>
                                    </p:set>
                                    <p:animEffect transition="in" filter="dissolve">
                                      <p:cBhvr>
                                        <p:cTn id="598" dur="500"/>
                                        <p:tgtEl>
                                          <p:spTgt spid="495"/>
                                        </p:tgtEl>
                                      </p:cBhvr>
                                    </p:animEffect>
                                  </p:childTnLst>
                                </p:cTn>
                              </p:par>
                              <p:par>
                                <p:cTn id="599" presetID="9" presetClass="entr" presetSubtype="0" fill="hold" grpId="0" nodeType="withEffect">
                                  <p:stCondLst>
                                    <p:cond delay="0"/>
                                  </p:stCondLst>
                                  <p:childTnLst>
                                    <p:set>
                                      <p:cBhvr>
                                        <p:cTn id="600" dur="1" fill="hold">
                                          <p:stCondLst>
                                            <p:cond delay="0"/>
                                          </p:stCondLst>
                                        </p:cTn>
                                        <p:tgtEl>
                                          <p:spTgt spid="496"/>
                                        </p:tgtEl>
                                        <p:attrNameLst>
                                          <p:attrName>style.visibility</p:attrName>
                                        </p:attrNameLst>
                                      </p:cBhvr>
                                      <p:to>
                                        <p:strVal val="visible"/>
                                      </p:to>
                                    </p:set>
                                    <p:animEffect transition="in" filter="dissolve">
                                      <p:cBhvr>
                                        <p:cTn id="601" dur="500"/>
                                        <p:tgtEl>
                                          <p:spTgt spid="496"/>
                                        </p:tgtEl>
                                      </p:cBhvr>
                                    </p:animEffect>
                                  </p:childTnLst>
                                </p:cTn>
                              </p:par>
                              <p:par>
                                <p:cTn id="602" presetID="9" presetClass="entr" presetSubtype="0" fill="hold" grpId="0" nodeType="withEffect">
                                  <p:stCondLst>
                                    <p:cond delay="0"/>
                                  </p:stCondLst>
                                  <p:childTnLst>
                                    <p:set>
                                      <p:cBhvr>
                                        <p:cTn id="603" dur="1" fill="hold">
                                          <p:stCondLst>
                                            <p:cond delay="0"/>
                                          </p:stCondLst>
                                        </p:cTn>
                                        <p:tgtEl>
                                          <p:spTgt spid="504"/>
                                        </p:tgtEl>
                                        <p:attrNameLst>
                                          <p:attrName>style.visibility</p:attrName>
                                        </p:attrNameLst>
                                      </p:cBhvr>
                                      <p:to>
                                        <p:strVal val="visible"/>
                                      </p:to>
                                    </p:set>
                                    <p:animEffect transition="in" filter="dissolve">
                                      <p:cBhvr>
                                        <p:cTn id="604" dur="500"/>
                                        <p:tgtEl>
                                          <p:spTgt spid="504"/>
                                        </p:tgtEl>
                                      </p:cBhvr>
                                    </p:animEffect>
                                  </p:childTnLst>
                                </p:cTn>
                              </p:par>
                              <p:par>
                                <p:cTn id="605" presetID="9" presetClass="entr" presetSubtype="0" fill="hold" grpId="0" nodeType="withEffect">
                                  <p:stCondLst>
                                    <p:cond delay="0"/>
                                  </p:stCondLst>
                                  <p:childTnLst>
                                    <p:set>
                                      <p:cBhvr>
                                        <p:cTn id="606" dur="1" fill="hold">
                                          <p:stCondLst>
                                            <p:cond delay="0"/>
                                          </p:stCondLst>
                                        </p:cTn>
                                        <p:tgtEl>
                                          <p:spTgt spid="505"/>
                                        </p:tgtEl>
                                        <p:attrNameLst>
                                          <p:attrName>style.visibility</p:attrName>
                                        </p:attrNameLst>
                                      </p:cBhvr>
                                      <p:to>
                                        <p:strVal val="visible"/>
                                      </p:to>
                                    </p:set>
                                    <p:animEffect transition="in" filter="dissolve">
                                      <p:cBhvr>
                                        <p:cTn id="607" dur="500"/>
                                        <p:tgtEl>
                                          <p:spTgt spid="505"/>
                                        </p:tgtEl>
                                      </p:cBhvr>
                                    </p:animEffect>
                                  </p:childTnLst>
                                </p:cTn>
                              </p:par>
                              <p:par>
                                <p:cTn id="608" presetID="9" presetClass="entr" presetSubtype="0" fill="hold" grpId="0" nodeType="withEffect">
                                  <p:stCondLst>
                                    <p:cond delay="0"/>
                                  </p:stCondLst>
                                  <p:childTnLst>
                                    <p:set>
                                      <p:cBhvr>
                                        <p:cTn id="609" dur="1" fill="hold">
                                          <p:stCondLst>
                                            <p:cond delay="0"/>
                                          </p:stCondLst>
                                        </p:cTn>
                                        <p:tgtEl>
                                          <p:spTgt spid="506"/>
                                        </p:tgtEl>
                                        <p:attrNameLst>
                                          <p:attrName>style.visibility</p:attrName>
                                        </p:attrNameLst>
                                      </p:cBhvr>
                                      <p:to>
                                        <p:strVal val="visible"/>
                                      </p:to>
                                    </p:set>
                                    <p:animEffect transition="in" filter="dissolve">
                                      <p:cBhvr>
                                        <p:cTn id="610" dur="500"/>
                                        <p:tgtEl>
                                          <p:spTgt spid="506"/>
                                        </p:tgtEl>
                                      </p:cBhvr>
                                    </p:animEffect>
                                  </p:childTnLst>
                                </p:cTn>
                              </p:par>
                              <p:par>
                                <p:cTn id="611" presetID="9" presetClass="entr" presetSubtype="0" fill="hold" grpId="0" nodeType="withEffect">
                                  <p:stCondLst>
                                    <p:cond delay="0"/>
                                  </p:stCondLst>
                                  <p:childTnLst>
                                    <p:set>
                                      <p:cBhvr>
                                        <p:cTn id="612" dur="1" fill="hold">
                                          <p:stCondLst>
                                            <p:cond delay="0"/>
                                          </p:stCondLst>
                                        </p:cTn>
                                        <p:tgtEl>
                                          <p:spTgt spid="507"/>
                                        </p:tgtEl>
                                        <p:attrNameLst>
                                          <p:attrName>style.visibility</p:attrName>
                                        </p:attrNameLst>
                                      </p:cBhvr>
                                      <p:to>
                                        <p:strVal val="visible"/>
                                      </p:to>
                                    </p:set>
                                    <p:animEffect transition="in" filter="dissolve">
                                      <p:cBhvr>
                                        <p:cTn id="613" dur="500"/>
                                        <p:tgtEl>
                                          <p:spTgt spid="507"/>
                                        </p:tgtEl>
                                      </p:cBhvr>
                                    </p:animEffect>
                                  </p:childTnLst>
                                </p:cTn>
                              </p:par>
                              <p:par>
                                <p:cTn id="614" presetID="9" presetClass="entr" presetSubtype="0" fill="hold" grpId="0" nodeType="withEffect">
                                  <p:stCondLst>
                                    <p:cond delay="0"/>
                                  </p:stCondLst>
                                  <p:childTnLst>
                                    <p:set>
                                      <p:cBhvr>
                                        <p:cTn id="615" dur="1" fill="hold">
                                          <p:stCondLst>
                                            <p:cond delay="0"/>
                                          </p:stCondLst>
                                        </p:cTn>
                                        <p:tgtEl>
                                          <p:spTgt spid="508"/>
                                        </p:tgtEl>
                                        <p:attrNameLst>
                                          <p:attrName>style.visibility</p:attrName>
                                        </p:attrNameLst>
                                      </p:cBhvr>
                                      <p:to>
                                        <p:strVal val="visible"/>
                                      </p:to>
                                    </p:set>
                                    <p:animEffect transition="in" filter="dissolve">
                                      <p:cBhvr>
                                        <p:cTn id="616" dur="500"/>
                                        <p:tgtEl>
                                          <p:spTgt spid="508"/>
                                        </p:tgtEl>
                                      </p:cBhvr>
                                    </p:animEffect>
                                  </p:childTnLst>
                                </p:cTn>
                              </p:par>
                              <p:par>
                                <p:cTn id="617" presetID="9" presetClass="entr" presetSubtype="0" fill="hold" grpId="0" nodeType="withEffect">
                                  <p:stCondLst>
                                    <p:cond delay="0"/>
                                  </p:stCondLst>
                                  <p:childTnLst>
                                    <p:set>
                                      <p:cBhvr>
                                        <p:cTn id="618" dur="1" fill="hold">
                                          <p:stCondLst>
                                            <p:cond delay="0"/>
                                          </p:stCondLst>
                                        </p:cTn>
                                        <p:tgtEl>
                                          <p:spTgt spid="509"/>
                                        </p:tgtEl>
                                        <p:attrNameLst>
                                          <p:attrName>style.visibility</p:attrName>
                                        </p:attrNameLst>
                                      </p:cBhvr>
                                      <p:to>
                                        <p:strVal val="visible"/>
                                      </p:to>
                                    </p:set>
                                    <p:animEffect transition="in" filter="dissolve">
                                      <p:cBhvr>
                                        <p:cTn id="619" dur="500"/>
                                        <p:tgtEl>
                                          <p:spTgt spid="509"/>
                                        </p:tgtEl>
                                      </p:cBhvr>
                                    </p:animEffect>
                                  </p:childTnLst>
                                </p:cTn>
                              </p:par>
                              <p:par>
                                <p:cTn id="620" presetID="9" presetClass="entr" presetSubtype="0" fill="hold" grpId="0" nodeType="withEffect">
                                  <p:stCondLst>
                                    <p:cond delay="0"/>
                                  </p:stCondLst>
                                  <p:childTnLst>
                                    <p:set>
                                      <p:cBhvr>
                                        <p:cTn id="621" dur="1" fill="hold">
                                          <p:stCondLst>
                                            <p:cond delay="0"/>
                                          </p:stCondLst>
                                        </p:cTn>
                                        <p:tgtEl>
                                          <p:spTgt spid="510"/>
                                        </p:tgtEl>
                                        <p:attrNameLst>
                                          <p:attrName>style.visibility</p:attrName>
                                        </p:attrNameLst>
                                      </p:cBhvr>
                                      <p:to>
                                        <p:strVal val="visible"/>
                                      </p:to>
                                    </p:set>
                                    <p:animEffect transition="in" filter="dissolve">
                                      <p:cBhvr>
                                        <p:cTn id="622" dur="500"/>
                                        <p:tgtEl>
                                          <p:spTgt spid="510"/>
                                        </p:tgtEl>
                                      </p:cBhvr>
                                    </p:animEffect>
                                  </p:childTnLst>
                                </p:cTn>
                              </p:par>
                              <p:par>
                                <p:cTn id="623" presetID="9" presetClass="entr" presetSubtype="0" fill="hold" grpId="0" nodeType="withEffect">
                                  <p:stCondLst>
                                    <p:cond delay="0"/>
                                  </p:stCondLst>
                                  <p:childTnLst>
                                    <p:set>
                                      <p:cBhvr>
                                        <p:cTn id="624" dur="1" fill="hold">
                                          <p:stCondLst>
                                            <p:cond delay="0"/>
                                          </p:stCondLst>
                                        </p:cTn>
                                        <p:tgtEl>
                                          <p:spTgt spid="532"/>
                                        </p:tgtEl>
                                        <p:attrNameLst>
                                          <p:attrName>style.visibility</p:attrName>
                                        </p:attrNameLst>
                                      </p:cBhvr>
                                      <p:to>
                                        <p:strVal val="visible"/>
                                      </p:to>
                                    </p:set>
                                    <p:animEffect transition="in" filter="dissolve">
                                      <p:cBhvr>
                                        <p:cTn id="625" dur="500"/>
                                        <p:tgtEl>
                                          <p:spTgt spid="532"/>
                                        </p:tgtEl>
                                      </p:cBhvr>
                                    </p:animEffect>
                                  </p:childTnLst>
                                </p:cTn>
                              </p:par>
                              <p:par>
                                <p:cTn id="626" presetID="9" presetClass="entr" presetSubtype="0" fill="hold" grpId="0" nodeType="withEffect">
                                  <p:stCondLst>
                                    <p:cond delay="0"/>
                                  </p:stCondLst>
                                  <p:childTnLst>
                                    <p:set>
                                      <p:cBhvr>
                                        <p:cTn id="627" dur="1" fill="hold">
                                          <p:stCondLst>
                                            <p:cond delay="0"/>
                                          </p:stCondLst>
                                        </p:cTn>
                                        <p:tgtEl>
                                          <p:spTgt spid="533"/>
                                        </p:tgtEl>
                                        <p:attrNameLst>
                                          <p:attrName>style.visibility</p:attrName>
                                        </p:attrNameLst>
                                      </p:cBhvr>
                                      <p:to>
                                        <p:strVal val="visible"/>
                                      </p:to>
                                    </p:set>
                                    <p:animEffect transition="in" filter="dissolve">
                                      <p:cBhvr>
                                        <p:cTn id="628" dur="500"/>
                                        <p:tgtEl>
                                          <p:spTgt spid="533"/>
                                        </p:tgtEl>
                                      </p:cBhvr>
                                    </p:animEffect>
                                  </p:childTnLst>
                                </p:cTn>
                              </p:par>
                              <p:par>
                                <p:cTn id="629" presetID="9" presetClass="entr" presetSubtype="0" fill="hold" grpId="0" nodeType="withEffect">
                                  <p:stCondLst>
                                    <p:cond delay="0"/>
                                  </p:stCondLst>
                                  <p:childTnLst>
                                    <p:set>
                                      <p:cBhvr>
                                        <p:cTn id="630" dur="1" fill="hold">
                                          <p:stCondLst>
                                            <p:cond delay="0"/>
                                          </p:stCondLst>
                                        </p:cTn>
                                        <p:tgtEl>
                                          <p:spTgt spid="534"/>
                                        </p:tgtEl>
                                        <p:attrNameLst>
                                          <p:attrName>style.visibility</p:attrName>
                                        </p:attrNameLst>
                                      </p:cBhvr>
                                      <p:to>
                                        <p:strVal val="visible"/>
                                      </p:to>
                                    </p:set>
                                    <p:animEffect transition="in" filter="dissolve">
                                      <p:cBhvr>
                                        <p:cTn id="631" dur="500"/>
                                        <p:tgtEl>
                                          <p:spTgt spid="534"/>
                                        </p:tgtEl>
                                      </p:cBhvr>
                                    </p:animEffect>
                                  </p:childTnLst>
                                </p:cTn>
                              </p:par>
                              <p:par>
                                <p:cTn id="632" presetID="9" presetClass="entr" presetSubtype="0" fill="hold" grpId="0" nodeType="withEffect">
                                  <p:stCondLst>
                                    <p:cond delay="0"/>
                                  </p:stCondLst>
                                  <p:childTnLst>
                                    <p:set>
                                      <p:cBhvr>
                                        <p:cTn id="633" dur="1" fill="hold">
                                          <p:stCondLst>
                                            <p:cond delay="0"/>
                                          </p:stCondLst>
                                        </p:cTn>
                                        <p:tgtEl>
                                          <p:spTgt spid="535"/>
                                        </p:tgtEl>
                                        <p:attrNameLst>
                                          <p:attrName>style.visibility</p:attrName>
                                        </p:attrNameLst>
                                      </p:cBhvr>
                                      <p:to>
                                        <p:strVal val="visible"/>
                                      </p:to>
                                    </p:set>
                                    <p:animEffect transition="in" filter="dissolve">
                                      <p:cBhvr>
                                        <p:cTn id="634" dur="500"/>
                                        <p:tgtEl>
                                          <p:spTgt spid="535"/>
                                        </p:tgtEl>
                                      </p:cBhvr>
                                    </p:animEffect>
                                  </p:childTnLst>
                                </p:cTn>
                              </p:par>
                              <p:par>
                                <p:cTn id="635" presetID="9" presetClass="entr" presetSubtype="0" fill="hold" grpId="0" nodeType="withEffect">
                                  <p:stCondLst>
                                    <p:cond delay="0"/>
                                  </p:stCondLst>
                                  <p:childTnLst>
                                    <p:set>
                                      <p:cBhvr>
                                        <p:cTn id="636" dur="1" fill="hold">
                                          <p:stCondLst>
                                            <p:cond delay="0"/>
                                          </p:stCondLst>
                                        </p:cTn>
                                        <p:tgtEl>
                                          <p:spTgt spid="536"/>
                                        </p:tgtEl>
                                        <p:attrNameLst>
                                          <p:attrName>style.visibility</p:attrName>
                                        </p:attrNameLst>
                                      </p:cBhvr>
                                      <p:to>
                                        <p:strVal val="visible"/>
                                      </p:to>
                                    </p:set>
                                    <p:animEffect transition="in" filter="dissolve">
                                      <p:cBhvr>
                                        <p:cTn id="637" dur="500"/>
                                        <p:tgtEl>
                                          <p:spTgt spid="536"/>
                                        </p:tgtEl>
                                      </p:cBhvr>
                                    </p:animEffect>
                                  </p:childTnLst>
                                </p:cTn>
                              </p:par>
                              <p:par>
                                <p:cTn id="638" presetID="9" presetClass="entr" presetSubtype="0" fill="hold" grpId="0" nodeType="withEffect">
                                  <p:stCondLst>
                                    <p:cond delay="0"/>
                                  </p:stCondLst>
                                  <p:childTnLst>
                                    <p:set>
                                      <p:cBhvr>
                                        <p:cTn id="639" dur="1" fill="hold">
                                          <p:stCondLst>
                                            <p:cond delay="0"/>
                                          </p:stCondLst>
                                        </p:cTn>
                                        <p:tgtEl>
                                          <p:spTgt spid="537"/>
                                        </p:tgtEl>
                                        <p:attrNameLst>
                                          <p:attrName>style.visibility</p:attrName>
                                        </p:attrNameLst>
                                      </p:cBhvr>
                                      <p:to>
                                        <p:strVal val="visible"/>
                                      </p:to>
                                    </p:set>
                                    <p:animEffect transition="in" filter="dissolve">
                                      <p:cBhvr>
                                        <p:cTn id="640" dur="500"/>
                                        <p:tgtEl>
                                          <p:spTgt spid="537"/>
                                        </p:tgtEl>
                                      </p:cBhvr>
                                    </p:animEffect>
                                  </p:childTnLst>
                                </p:cTn>
                              </p:par>
                              <p:par>
                                <p:cTn id="641" presetID="9" presetClass="entr" presetSubtype="0" fill="hold" grpId="0" nodeType="withEffect">
                                  <p:stCondLst>
                                    <p:cond delay="0"/>
                                  </p:stCondLst>
                                  <p:childTnLst>
                                    <p:set>
                                      <p:cBhvr>
                                        <p:cTn id="642" dur="1" fill="hold">
                                          <p:stCondLst>
                                            <p:cond delay="0"/>
                                          </p:stCondLst>
                                        </p:cTn>
                                        <p:tgtEl>
                                          <p:spTgt spid="538"/>
                                        </p:tgtEl>
                                        <p:attrNameLst>
                                          <p:attrName>style.visibility</p:attrName>
                                        </p:attrNameLst>
                                      </p:cBhvr>
                                      <p:to>
                                        <p:strVal val="visible"/>
                                      </p:to>
                                    </p:set>
                                    <p:animEffect transition="in" filter="dissolve">
                                      <p:cBhvr>
                                        <p:cTn id="643" dur="500"/>
                                        <p:tgtEl>
                                          <p:spTgt spid="538"/>
                                        </p:tgtEl>
                                      </p:cBhvr>
                                    </p:animEffect>
                                  </p:childTnLst>
                                </p:cTn>
                              </p:par>
                              <p:par>
                                <p:cTn id="644" presetID="9" presetClass="entr" presetSubtype="0" fill="hold" grpId="0" nodeType="withEffect">
                                  <p:stCondLst>
                                    <p:cond delay="0"/>
                                  </p:stCondLst>
                                  <p:childTnLst>
                                    <p:set>
                                      <p:cBhvr>
                                        <p:cTn id="645" dur="1" fill="hold">
                                          <p:stCondLst>
                                            <p:cond delay="0"/>
                                          </p:stCondLst>
                                        </p:cTn>
                                        <p:tgtEl>
                                          <p:spTgt spid="539"/>
                                        </p:tgtEl>
                                        <p:attrNameLst>
                                          <p:attrName>style.visibility</p:attrName>
                                        </p:attrNameLst>
                                      </p:cBhvr>
                                      <p:to>
                                        <p:strVal val="visible"/>
                                      </p:to>
                                    </p:set>
                                    <p:animEffect transition="in" filter="dissolve">
                                      <p:cBhvr>
                                        <p:cTn id="646" dur="500"/>
                                        <p:tgtEl>
                                          <p:spTgt spid="539"/>
                                        </p:tgtEl>
                                      </p:cBhvr>
                                    </p:animEffect>
                                  </p:childTnLst>
                                </p:cTn>
                              </p:par>
                              <p:par>
                                <p:cTn id="647" presetID="9" presetClass="entr" presetSubtype="0" fill="hold" grpId="0" nodeType="withEffect">
                                  <p:stCondLst>
                                    <p:cond delay="0"/>
                                  </p:stCondLst>
                                  <p:childTnLst>
                                    <p:set>
                                      <p:cBhvr>
                                        <p:cTn id="648" dur="1" fill="hold">
                                          <p:stCondLst>
                                            <p:cond delay="0"/>
                                          </p:stCondLst>
                                        </p:cTn>
                                        <p:tgtEl>
                                          <p:spTgt spid="540"/>
                                        </p:tgtEl>
                                        <p:attrNameLst>
                                          <p:attrName>style.visibility</p:attrName>
                                        </p:attrNameLst>
                                      </p:cBhvr>
                                      <p:to>
                                        <p:strVal val="visible"/>
                                      </p:to>
                                    </p:set>
                                    <p:animEffect transition="in" filter="dissolve">
                                      <p:cBhvr>
                                        <p:cTn id="649" dur="500"/>
                                        <p:tgtEl>
                                          <p:spTgt spid="540"/>
                                        </p:tgtEl>
                                      </p:cBhvr>
                                    </p:animEffect>
                                  </p:childTnLst>
                                </p:cTn>
                              </p:par>
                              <p:par>
                                <p:cTn id="650" presetID="9" presetClass="entr" presetSubtype="0" fill="hold" grpId="0" nodeType="withEffect">
                                  <p:stCondLst>
                                    <p:cond delay="0"/>
                                  </p:stCondLst>
                                  <p:childTnLst>
                                    <p:set>
                                      <p:cBhvr>
                                        <p:cTn id="651" dur="1" fill="hold">
                                          <p:stCondLst>
                                            <p:cond delay="0"/>
                                          </p:stCondLst>
                                        </p:cTn>
                                        <p:tgtEl>
                                          <p:spTgt spid="541"/>
                                        </p:tgtEl>
                                        <p:attrNameLst>
                                          <p:attrName>style.visibility</p:attrName>
                                        </p:attrNameLst>
                                      </p:cBhvr>
                                      <p:to>
                                        <p:strVal val="visible"/>
                                      </p:to>
                                    </p:set>
                                    <p:animEffect transition="in" filter="dissolve">
                                      <p:cBhvr>
                                        <p:cTn id="652" dur="500"/>
                                        <p:tgtEl>
                                          <p:spTgt spid="541"/>
                                        </p:tgtEl>
                                      </p:cBhvr>
                                    </p:animEffect>
                                  </p:childTnLst>
                                </p:cTn>
                              </p:par>
                              <p:par>
                                <p:cTn id="653" presetID="9" presetClass="entr" presetSubtype="0" fill="hold" grpId="0" nodeType="withEffect">
                                  <p:stCondLst>
                                    <p:cond delay="0"/>
                                  </p:stCondLst>
                                  <p:childTnLst>
                                    <p:set>
                                      <p:cBhvr>
                                        <p:cTn id="654" dur="1" fill="hold">
                                          <p:stCondLst>
                                            <p:cond delay="0"/>
                                          </p:stCondLst>
                                        </p:cTn>
                                        <p:tgtEl>
                                          <p:spTgt spid="542"/>
                                        </p:tgtEl>
                                        <p:attrNameLst>
                                          <p:attrName>style.visibility</p:attrName>
                                        </p:attrNameLst>
                                      </p:cBhvr>
                                      <p:to>
                                        <p:strVal val="visible"/>
                                      </p:to>
                                    </p:set>
                                    <p:animEffect transition="in" filter="dissolve">
                                      <p:cBhvr>
                                        <p:cTn id="655" dur="500"/>
                                        <p:tgtEl>
                                          <p:spTgt spid="542"/>
                                        </p:tgtEl>
                                      </p:cBhvr>
                                    </p:animEffect>
                                  </p:childTnLst>
                                </p:cTn>
                              </p:par>
                              <p:par>
                                <p:cTn id="656" presetID="9" presetClass="entr" presetSubtype="0" fill="hold" grpId="0" nodeType="withEffect">
                                  <p:stCondLst>
                                    <p:cond delay="0"/>
                                  </p:stCondLst>
                                  <p:childTnLst>
                                    <p:set>
                                      <p:cBhvr>
                                        <p:cTn id="657" dur="1" fill="hold">
                                          <p:stCondLst>
                                            <p:cond delay="0"/>
                                          </p:stCondLst>
                                        </p:cTn>
                                        <p:tgtEl>
                                          <p:spTgt spid="543"/>
                                        </p:tgtEl>
                                        <p:attrNameLst>
                                          <p:attrName>style.visibility</p:attrName>
                                        </p:attrNameLst>
                                      </p:cBhvr>
                                      <p:to>
                                        <p:strVal val="visible"/>
                                      </p:to>
                                    </p:set>
                                    <p:animEffect transition="in" filter="dissolve">
                                      <p:cBhvr>
                                        <p:cTn id="658" dur="500"/>
                                        <p:tgtEl>
                                          <p:spTgt spid="543"/>
                                        </p:tgtEl>
                                      </p:cBhvr>
                                    </p:animEffect>
                                  </p:childTnLst>
                                </p:cTn>
                              </p:par>
                              <p:par>
                                <p:cTn id="659" presetID="9" presetClass="entr" presetSubtype="0" fill="hold" grpId="0" nodeType="withEffect">
                                  <p:stCondLst>
                                    <p:cond delay="0"/>
                                  </p:stCondLst>
                                  <p:childTnLst>
                                    <p:set>
                                      <p:cBhvr>
                                        <p:cTn id="660" dur="1" fill="hold">
                                          <p:stCondLst>
                                            <p:cond delay="0"/>
                                          </p:stCondLst>
                                        </p:cTn>
                                        <p:tgtEl>
                                          <p:spTgt spid="544"/>
                                        </p:tgtEl>
                                        <p:attrNameLst>
                                          <p:attrName>style.visibility</p:attrName>
                                        </p:attrNameLst>
                                      </p:cBhvr>
                                      <p:to>
                                        <p:strVal val="visible"/>
                                      </p:to>
                                    </p:set>
                                    <p:animEffect transition="in" filter="dissolve">
                                      <p:cBhvr>
                                        <p:cTn id="661" dur="500"/>
                                        <p:tgtEl>
                                          <p:spTgt spid="544"/>
                                        </p:tgtEl>
                                      </p:cBhvr>
                                    </p:animEffect>
                                  </p:childTnLst>
                                </p:cTn>
                              </p:par>
                              <p:par>
                                <p:cTn id="662" presetID="9" presetClass="entr" presetSubtype="0" fill="hold" grpId="0" nodeType="withEffect">
                                  <p:stCondLst>
                                    <p:cond delay="0"/>
                                  </p:stCondLst>
                                  <p:childTnLst>
                                    <p:set>
                                      <p:cBhvr>
                                        <p:cTn id="663" dur="1" fill="hold">
                                          <p:stCondLst>
                                            <p:cond delay="0"/>
                                          </p:stCondLst>
                                        </p:cTn>
                                        <p:tgtEl>
                                          <p:spTgt spid="545"/>
                                        </p:tgtEl>
                                        <p:attrNameLst>
                                          <p:attrName>style.visibility</p:attrName>
                                        </p:attrNameLst>
                                      </p:cBhvr>
                                      <p:to>
                                        <p:strVal val="visible"/>
                                      </p:to>
                                    </p:set>
                                    <p:animEffect transition="in" filter="dissolve">
                                      <p:cBhvr>
                                        <p:cTn id="664" dur="500"/>
                                        <p:tgtEl>
                                          <p:spTgt spid="545"/>
                                        </p:tgtEl>
                                      </p:cBhvr>
                                    </p:animEffect>
                                  </p:childTnLst>
                                </p:cTn>
                              </p:par>
                              <p:par>
                                <p:cTn id="665" presetID="9" presetClass="entr" presetSubtype="0" fill="hold" grpId="0" nodeType="withEffect">
                                  <p:stCondLst>
                                    <p:cond delay="0"/>
                                  </p:stCondLst>
                                  <p:childTnLst>
                                    <p:set>
                                      <p:cBhvr>
                                        <p:cTn id="666" dur="1" fill="hold">
                                          <p:stCondLst>
                                            <p:cond delay="0"/>
                                          </p:stCondLst>
                                        </p:cTn>
                                        <p:tgtEl>
                                          <p:spTgt spid="546"/>
                                        </p:tgtEl>
                                        <p:attrNameLst>
                                          <p:attrName>style.visibility</p:attrName>
                                        </p:attrNameLst>
                                      </p:cBhvr>
                                      <p:to>
                                        <p:strVal val="visible"/>
                                      </p:to>
                                    </p:set>
                                    <p:animEffect transition="in" filter="dissolve">
                                      <p:cBhvr>
                                        <p:cTn id="667" dur="500"/>
                                        <p:tgtEl>
                                          <p:spTgt spid="546"/>
                                        </p:tgtEl>
                                      </p:cBhvr>
                                    </p:animEffect>
                                  </p:childTnLst>
                                </p:cTn>
                              </p:par>
                              <p:par>
                                <p:cTn id="668" presetID="9" presetClass="entr" presetSubtype="0" fill="hold" grpId="0" nodeType="withEffect">
                                  <p:stCondLst>
                                    <p:cond delay="0"/>
                                  </p:stCondLst>
                                  <p:childTnLst>
                                    <p:set>
                                      <p:cBhvr>
                                        <p:cTn id="669" dur="1" fill="hold">
                                          <p:stCondLst>
                                            <p:cond delay="0"/>
                                          </p:stCondLst>
                                        </p:cTn>
                                        <p:tgtEl>
                                          <p:spTgt spid="547"/>
                                        </p:tgtEl>
                                        <p:attrNameLst>
                                          <p:attrName>style.visibility</p:attrName>
                                        </p:attrNameLst>
                                      </p:cBhvr>
                                      <p:to>
                                        <p:strVal val="visible"/>
                                      </p:to>
                                    </p:set>
                                    <p:animEffect transition="in" filter="dissolve">
                                      <p:cBhvr>
                                        <p:cTn id="670" dur="500"/>
                                        <p:tgtEl>
                                          <p:spTgt spid="547"/>
                                        </p:tgtEl>
                                      </p:cBhvr>
                                    </p:animEffect>
                                  </p:childTnLst>
                                </p:cTn>
                              </p:par>
                              <p:par>
                                <p:cTn id="671" presetID="9" presetClass="entr" presetSubtype="0" fill="hold" grpId="0" nodeType="withEffect">
                                  <p:stCondLst>
                                    <p:cond delay="0"/>
                                  </p:stCondLst>
                                  <p:childTnLst>
                                    <p:set>
                                      <p:cBhvr>
                                        <p:cTn id="672" dur="1" fill="hold">
                                          <p:stCondLst>
                                            <p:cond delay="0"/>
                                          </p:stCondLst>
                                        </p:cTn>
                                        <p:tgtEl>
                                          <p:spTgt spid="548"/>
                                        </p:tgtEl>
                                        <p:attrNameLst>
                                          <p:attrName>style.visibility</p:attrName>
                                        </p:attrNameLst>
                                      </p:cBhvr>
                                      <p:to>
                                        <p:strVal val="visible"/>
                                      </p:to>
                                    </p:set>
                                    <p:animEffect transition="in" filter="dissolve">
                                      <p:cBhvr>
                                        <p:cTn id="673" dur="500"/>
                                        <p:tgtEl>
                                          <p:spTgt spid="548"/>
                                        </p:tgtEl>
                                      </p:cBhvr>
                                    </p:animEffect>
                                  </p:childTnLst>
                                </p:cTn>
                              </p:par>
                              <p:par>
                                <p:cTn id="674" presetID="9" presetClass="entr" presetSubtype="0" fill="hold" grpId="0" nodeType="withEffect">
                                  <p:stCondLst>
                                    <p:cond delay="0"/>
                                  </p:stCondLst>
                                  <p:childTnLst>
                                    <p:set>
                                      <p:cBhvr>
                                        <p:cTn id="675" dur="1" fill="hold">
                                          <p:stCondLst>
                                            <p:cond delay="0"/>
                                          </p:stCondLst>
                                        </p:cTn>
                                        <p:tgtEl>
                                          <p:spTgt spid="549"/>
                                        </p:tgtEl>
                                        <p:attrNameLst>
                                          <p:attrName>style.visibility</p:attrName>
                                        </p:attrNameLst>
                                      </p:cBhvr>
                                      <p:to>
                                        <p:strVal val="visible"/>
                                      </p:to>
                                    </p:set>
                                    <p:animEffect transition="in" filter="dissolve">
                                      <p:cBhvr>
                                        <p:cTn id="676" dur="500"/>
                                        <p:tgtEl>
                                          <p:spTgt spid="549"/>
                                        </p:tgtEl>
                                      </p:cBhvr>
                                    </p:animEffect>
                                  </p:childTnLst>
                                </p:cTn>
                              </p:par>
                              <p:par>
                                <p:cTn id="677" presetID="9" presetClass="entr" presetSubtype="0" fill="hold" grpId="0" nodeType="withEffect">
                                  <p:stCondLst>
                                    <p:cond delay="0"/>
                                  </p:stCondLst>
                                  <p:childTnLst>
                                    <p:set>
                                      <p:cBhvr>
                                        <p:cTn id="678" dur="1" fill="hold">
                                          <p:stCondLst>
                                            <p:cond delay="0"/>
                                          </p:stCondLst>
                                        </p:cTn>
                                        <p:tgtEl>
                                          <p:spTgt spid="550"/>
                                        </p:tgtEl>
                                        <p:attrNameLst>
                                          <p:attrName>style.visibility</p:attrName>
                                        </p:attrNameLst>
                                      </p:cBhvr>
                                      <p:to>
                                        <p:strVal val="visible"/>
                                      </p:to>
                                    </p:set>
                                    <p:animEffect transition="in" filter="dissolve">
                                      <p:cBhvr>
                                        <p:cTn id="679" dur="500"/>
                                        <p:tgtEl>
                                          <p:spTgt spid="550"/>
                                        </p:tgtEl>
                                      </p:cBhvr>
                                    </p:animEffect>
                                  </p:childTnLst>
                                </p:cTn>
                              </p:par>
                              <p:par>
                                <p:cTn id="680" presetID="9" presetClass="entr" presetSubtype="0" fill="hold" grpId="0" nodeType="withEffect">
                                  <p:stCondLst>
                                    <p:cond delay="0"/>
                                  </p:stCondLst>
                                  <p:childTnLst>
                                    <p:set>
                                      <p:cBhvr>
                                        <p:cTn id="681" dur="1" fill="hold">
                                          <p:stCondLst>
                                            <p:cond delay="0"/>
                                          </p:stCondLst>
                                        </p:cTn>
                                        <p:tgtEl>
                                          <p:spTgt spid="551"/>
                                        </p:tgtEl>
                                        <p:attrNameLst>
                                          <p:attrName>style.visibility</p:attrName>
                                        </p:attrNameLst>
                                      </p:cBhvr>
                                      <p:to>
                                        <p:strVal val="visible"/>
                                      </p:to>
                                    </p:set>
                                    <p:animEffect transition="in" filter="dissolve">
                                      <p:cBhvr>
                                        <p:cTn id="682" dur="500"/>
                                        <p:tgtEl>
                                          <p:spTgt spid="551"/>
                                        </p:tgtEl>
                                      </p:cBhvr>
                                    </p:animEffect>
                                  </p:childTnLst>
                                </p:cTn>
                              </p:par>
                              <p:par>
                                <p:cTn id="683" presetID="9" presetClass="entr" presetSubtype="0" fill="hold" grpId="0" nodeType="withEffect">
                                  <p:stCondLst>
                                    <p:cond delay="0"/>
                                  </p:stCondLst>
                                  <p:childTnLst>
                                    <p:set>
                                      <p:cBhvr>
                                        <p:cTn id="684" dur="1" fill="hold">
                                          <p:stCondLst>
                                            <p:cond delay="0"/>
                                          </p:stCondLst>
                                        </p:cTn>
                                        <p:tgtEl>
                                          <p:spTgt spid="552"/>
                                        </p:tgtEl>
                                        <p:attrNameLst>
                                          <p:attrName>style.visibility</p:attrName>
                                        </p:attrNameLst>
                                      </p:cBhvr>
                                      <p:to>
                                        <p:strVal val="visible"/>
                                      </p:to>
                                    </p:set>
                                    <p:animEffect transition="in" filter="dissolve">
                                      <p:cBhvr>
                                        <p:cTn id="685" dur="500"/>
                                        <p:tgtEl>
                                          <p:spTgt spid="552"/>
                                        </p:tgtEl>
                                      </p:cBhvr>
                                    </p:animEffect>
                                  </p:childTnLst>
                                </p:cTn>
                              </p:par>
                              <p:par>
                                <p:cTn id="686" presetID="9" presetClass="entr" presetSubtype="0" fill="hold" grpId="0" nodeType="withEffect">
                                  <p:stCondLst>
                                    <p:cond delay="0"/>
                                  </p:stCondLst>
                                  <p:childTnLst>
                                    <p:set>
                                      <p:cBhvr>
                                        <p:cTn id="687" dur="1" fill="hold">
                                          <p:stCondLst>
                                            <p:cond delay="0"/>
                                          </p:stCondLst>
                                        </p:cTn>
                                        <p:tgtEl>
                                          <p:spTgt spid="560"/>
                                        </p:tgtEl>
                                        <p:attrNameLst>
                                          <p:attrName>style.visibility</p:attrName>
                                        </p:attrNameLst>
                                      </p:cBhvr>
                                      <p:to>
                                        <p:strVal val="visible"/>
                                      </p:to>
                                    </p:set>
                                    <p:animEffect transition="in" filter="dissolve">
                                      <p:cBhvr>
                                        <p:cTn id="688" dur="500"/>
                                        <p:tgtEl>
                                          <p:spTgt spid="560"/>
                                        </p:tgtEl>
                                      </p:cBhvr>
                                    </p:animEffect>
                                  </p:childTnLst>
                                </p:cTn>
                              </p:par>
                              <p:par>
                                <p:cTn id="689" presetID="9" presetClass="entr" presetSubtype="0" fill="hold" grpId="0" nodeType="withEffect">
                                  <p:stCondLst>
                                    <p:cond delay="0"/>
                                  </p:stCondLst>
                                  <p:childTnLst>
                                    <p:set>
                                      <p:cBhvr>
                                        <p:cTn id="690" dur="1" fill="hold">
                                          <p:stCondLst>
                                            <p:cond delay="0"/>
                                          </p:stCondLst>
                                        </p:cTn>
                                        <p:tgtEl>
                                          <p:spTgt spid="561"/>
                                        </p:tgtEl>
                                        <p:attrNameLst>
                                          <p:attrName>style.visibility</p:attrName>
                                        </p:attrNameLst>
                                      </p:cBhvr>
                                      <p:to>
                                        <p:strVal val="visible"/>
                                      </p:to>
                                    </p:set>
                                    <p:animEffect transition="in" filter="dissolve">
                                      <p:cBhvr>
                                        <p:cTn id="691" dur="500"/>
                                        <p:tgtEl>
                                          <p:spTgt spid="561"/>
                                        </p:tgtEl>
                                      </p:cBhvr>
                                    </p:animEffect>
                                  </p:childTnLst>
                                </p:cTn>
                              </p:par>
                              <p:par>
                                <p:cTn id="692" presetID="9" presetClass="entr" presetSubtype="0" fill="hold" grpId="0" nodeType="withEffect">
                                  <p:stCondLst>
                                    <p:cond delay="0"/>
                                  </p:stCondLst>
                                  <p:childTnLst>
                                    <p:set>
                                      <p:cBhvr>
                                        <p:cTn id="693" dur="1" fill="hold">
                                          <p:stCondLst>
                                            <p:cond delay="0"/>
                                          </p:stCondLst>
                                        </p:cTn>
                                        <p:tgtEl>
                                          <p:spTgt spid="562"/>
                                        </p:tgtEl>
                                        <p:attrNameLst>
                                          <p:attrName>style.visibility</p:attrName>
                                        </p:attrNameLst>
                                      </p:cBhvr>
                                      <p:to>
                                        <p:strVal val="visible"/>
                                      </p:to>
                                    </p:set>
                                    <p:animEffect transition="in" filter="dissolve">
                                      <p:cBhvr>
                                        <p:cTn id="694" dur="500"/>
                                        <p:tgtEl>
                                          <p:spTgt spid="562"/>
                                        </p:tgtEl>
                                      </p:cBhvr>
                                    </p:animEffect>
                                  </p:childTnLst>
                                </p:cTn>
                              </p:par>
                              <p:par>
                                <p:cTn id="695" presetID="9" presetClass="entr" presetSubtype="0" fill="hold" grpId="0" nodeType="withEffect">
                                  <p:stCondLst>
                                    <p:cond delay="0"/>
                                  </p:stCondLst>
                                  <p:childTnLst>
                                    <p:set>
                                      <p:cBhvr>
                                        <p:cTn id="696" dur="1" fill="hold">
                                          <p:stCondLst>
                                            <p:cond delay="0"/>
                                          </p:stCondLst>
                                        </p:cTn>
                                        <p:tgtEl>
                                          <p:spTgt spid="563"/>
                                        </p:tgtEl>
                                        <p:attrNameLst>
                                          <p:attrName>style.visibility</p:attrName>
                                        </p:attrNameLst>
                                      </p:cBhvr>
                                      <p:to>
                                        <p:strVal val="visible"/>
                                      </p:to>
                                    </p:set>
                                    <p:animEffect transition="in" filter="dissolve">
                                      <p:cBhvr>
                                        <p:cTn id="697" dur="500"/>
                                        <p:tgtEl>
                                          <p:spTgt spid="563"/>
                                        </p:tgtEl>
                                      </p:cBhvr>
                                    </p:animEffect>
                                  </p:childTnLst>
                                </p:cTn>
                              </p:par>
                              <p:par>
                                <p:cTn id="698" presetID="9" presetClass="entr" presetSubtype="0" fill="hold" grpId="0" nodeType="withEffect">
                                  <p:stCondLst>
                                    <p:cond delay="0"/>
                                  </p:stCondLst>
                                  <p:childTnLst>
                                    <p:set>
                                      <p:cBhvr>
                                        <p:cTn id="699" dur="1" fill="hold">
                                          <p:stCondLst>
                                            <p:cond delay="0"/>
                                          </p:stCondLst>
                                        </p:cTn>
                                        <p:tgtEl>
                                          <p:spTgt spid="564"/>
                                        </p:tgtEl>
                                        <p:attrNameLst>
                                          <p:attrName>style.visibility</p:attrName>
                                        </p:attrNameLst>
                                      </p:cBhvr>
                                      <p:to>
                                        <p:strVal val="visible"/>
                                      </p:to>
                                    </p:set>
                                    <p:animEffect transition="in" filter="dissolve">
                                      <p:cBhvr>
                                        <p:cTn id="700" dur="500"/>
                                        <p:tgtEl>
                                          <p:spTgt spid="564"/>
                                        </p:tgtEl>
                                      </p:cBhvr>
                                    </p:animEffect>
                                  </p:childTnLst>
                                </p:cTn>
                              </p:par>
                              <p:par>
                                <p:cTn id="701" presetID="9" presetClass="entr" presetSubtype="0" fill="hold" grpId="0" nodeType="withEffect">
                                  <p:stCondLst>
                                    <p:cond delay="0"/>
                                  </p:stCondLst>
                                  <p:childTnLst>
                                    <p:set>
                                      <p:cBhvr>
                                        <p:cTn id="702" dur="1" fill="hold">
                                          <p:stCondLst>
                                            <p:cond delay="0"/>
                                          </p:stCondLst>
                                        </p:cTn>
                                        <p:tgtEl>
                                          <p:spTgt spid="565"/>
                                        </p:tgtEl>
                                        <p:attrNameLst>
                                          <p:attrName>style.visibility</p:attrName>
                                        </p:attrNameLst>
                                      </p:cBhvr>
                                      <p:to>
                                        <p:strVal val="visible"/>
                                      </p:to>
                                    </p:set>
                                    <p:animEffect transition="in" filter="dissolve">
                                      <p:cBhvr>
                                        <p:cTn id="703" dur="500"/>
                                        <p:tgtEl>
                                          <p:spTgt spid="565"/>
                                        </p:tgtEl>
                                      </p:cBhvr>
                                    </p:animEffect>
                                  </p:childTnLst>
                                </p:cTn>
                              </p:par>
                              <p:par>
                                <p:cTn id="704" presetID="9" presetClass="entr" presetSubtype="0" fill="hold" grpId="0" nodeType="withEffect">
                                  <p:stCondLst>
                                    <p:cond delay="0"/>
                                  </p:stCondLst>
                                  <p:childTnLst>
                                    <p:set>
                                      <p:cBhvr>
                                        <p:cTn id="705" dur="1" fill="hold">
                                          <p:stCondLst>
                                            <p:cond delay="0"/>
                                          </p:stCondLst>
                                        </p:cTn>
                                        <p:tgtEl>
                                          <p:spTgt spid="566"/>
                                        </p:tgtEl>
                                        <p:attrNameLst>
                                          <p:attrName>style.visibility</p:attrName>
                                        </p:attrNameLst>
                                      </p:cBhvr>
                                      <p:to>
                                        <p:strVal val="visible"/>
                                      </p:to>
                                    </p:set>
                                    <p:animEffect transition="in" filter="dissolve">
                                      <p:cBhvr>
                                        <p:cTn id="706" dur="500"/>
                                        <p:tgtEl>
                                          <p:spTgt spid="566"/>
                                        </p:tgtEl>
                                      </p:cBhvr>
                                    </p:animEffect>
                                  </p:childTnLst>
                                </p:cTn>
                              </p:par>
                            </p:childTnLst>
                          </p:cTn>
                        </p:par>
                      </p:childTnLst>
                    </p:cTn>
                  </p:par>
                  <p:par>
                    <p:cTn id="707" fill="hold">
                      <p:stCondLst>
                        <p:cond delay="indefinite"/>
                      </p:stCondLst>
                      <p:childTnLst>
                        <p:par>
                          <p:cTn id="708" fill="hold">
                            <p:stCondLst>
                              <p:cond delay="0"/>
                            </p:stCondLst>
                            <p:childTnLst>
                              <p:par>
                                <p:cTn id="709" presetID="9" presetClass="entr" presetSubtype="0" fill="hold" grpId="0" nodeType="clickEffect">
                                  <p:stCondLst>
                                    <p:cond delay="0"/>
                                  </p:stCondLst>
                                  <p:childTnLst>
                                    <p:set>
                                      <p:cBhvr>
                                        <p:cTn id="710" dur="1" fill="hold">
                                          <p:stCondLst>
                                            <p:cond delay="0"/>
                                          </p:stCondLst>
                                        </p:cTn>
                                        <p:tgtEl>
                                          <p:spTgt spid="453"/>
                                        </p:tgtEl>
                                        <p:attrNameLst>
                                          <p:attrName>style.visibility</p:attrName>
                                        </p:attrNameLst>
                                      </p:cBhvr>
                                      <p:to>
                                        <p:strVal val="visible"/>
                                      </p:to>
                                    </p:set>
                                    <p:animEffect transition="in" filter="dissolve">
                                      <p:cBhvr>
                                        <p:cTn id="711" dur="500"/>
                                        <p:tgtEl>
                                          <p:spTgt spid="453"/>
                                        </p:tgtEl>
                                      </p:cBhvr>
                                    </p:animEffect>
                                  </p:childTnLst>
                                </p:cTn>
                              </p:par>
                              <p:par>
                                <p:cTn id="712" presetID="9" presetClass="entr" presetSubtype="0" fill="hold" grpId="0" nodeType="withEffect">
                                  <p:stCondLst>
                                    <p:cond delay="0"/>
                                  </p:stCondLst>
                                  <p:childTnLst>
                                    <p:set>
                                      <p:cBhvr>
                                        <p:cTn id="713" dur="1" fill="hold">
                                          <p:stCondLst>
                                            <p:cond delay="0"/>
                                          </p:stCondLst>
                                        </p:cTn>
                                        <p:tgtEl>
                                          <p:spTgt spid="461"/>
                                        </p:tgtEl>
                                        <p:attrNameLst>
                                          <p:attrName>style.visibility</p:attrName>
                                        </p:attrNameLst>
                                      </p:cBhvr>
                                      <p:to>
                                        <p:strVal val="visible"/>
                                      </p:to>
                                    </p:set>
                                    <p:animEffect transition="in" filter="dissolve">
                                      <p:cBhvr>
                                        <p:cTn id="714" dur="500"/>
                                        <p:tgtEl>
                                          <p:spTgt spid="461"/>
                                        </p:tgtEl>
                                      </p:cBhvr>
                                    </p:animEffect>
                                  </p:childTnLst>
                                </p:cTn>
                              </p:par>
                              <p:par>
                                <p:cTn id="715" presetID="9" presetClass="entr" presetSubtype="0" fill="hold" grpId="0" nodeType="withEffect">
                                  <p:stCondLst>
                                    <p:cond delay="0"/>
                                  </p:stCondLst>
                                  <p:childTnLst>
                                    <p:set>
                                      <p:cBhvr>
                                        <p:cTn id="716" dur="1" fill="hold">
                                          <p:stCondLst>
                                            <p:cond delay="0"/>
                                          </p:stCondLst>
                                        </p:cTn>
                                        <p:tgtEl>
                                          <p:spTgt spid="462"/>
                                        </p:tgtEl>
                                        <p:attrNameLst>
                                          <p:attrName>style.visibility</p:attrName>
                                        </p:attrNameLst>
                                      </p:cBhvr>
                                      <p:to>
                                        <p:strVal val="visible"/>
                                      </p:to>
                                    </p:set>
                                    <p:animEffect transition="in" filter="dissolve">
                                      <p:cBhvr>
                                        <p:cTn id="717" dur="500"/>
                                        <p:tgtEl>
                                          <p:spTgt spid="462"/>
                                        </p:tgtEl>
                                      </p:cBhvr>
                                    </p:animEffect>
                                  </p:childTnLst>
                                </p:cTn>
                              </p:par>
                              <p:par>
                                <p:cTn id="718" presetID="9" presetClass="entr" presetSubtype="0" fill="hold" grpId="0" nodeType="withEffect">
                                  <p:stCondLst>
                                    <p:cond delay="0"/>
                                  </p:stCondLst>
                                  <p:childTnLst>
                                    <p:set>
                                      <p:cBhvr>
                                        <p:cTn id="719" dur="1" fill="hold">
                                          <p:stCondLst>
                                            <p:cond delay="0"/>
                                          </p:stCondLst>
                                        </p:cTn>
                                        <p:tgtEl>
                                          <p:spTgt spid="463"/>
                                        </p:tgtEl>
                                        <p:attrNameLst>
                                          <p:attrName>style.visibility</p:attrName>
                                        </p:attrNameLst>
                                      </p:cBhvr>
                                      <p:to>
                                        <p:strVal val="visible"/>
                                      </p:to>
                                    </p:set>
                                    <p:animEffect transition="in" filter="dissolve">
                                      <p:cBhvr>
                                        <p:cTn id="720" dur="500"/>
                                        <p:tgtEl>
                                          <p:spTgt spid="463"/>
                                        </p:tgtEl>
                                      </p:cBhvr>
                                    </p:animEffect>
                                  </p:childTnLst>
                                </p:cTn>
                              </p:par>
                              <p:par>
                                <p:cTn id="721" presetID="9" presetClass="entr" presetSubtype="0" fill="hold" grpId="0" nodeType="withEffect">
                                  <p:stCondLst>
                                    <p:cond delay="0"/>
                                  </p:stCondLst>
                                  <p:childTnLst>
                                    <p:set>
                                      <p:cBhvr>
                                        <p:cTn id="722" dur="1" fill="hold">
                                          <p:stCondLst>
                                            <p:cond delay="0"/>
                                          </p:stCondLst>
                                        </p:cTn>
                                        <p:tgtEl>
                                          <p:spTgt spid="464"/>
                                        </p:tgtEl>
                                        <p:attrNameLst>
                                          <p:attrName>style.visibility</p:attrName>
                                        </p:attrNameLst>
                                      </p:cBhvr>
                                      <p:to>
                                        <p:strVal val="visible"/>
                                      </p:to>
                                    </p:set>
                                    <p:animEffect transition="in" filter="dissolve">
                                      <p:cBhvr>
                                        <p:cTn id="723" dur="500"/>
                                        <p:tgtEl>
                                          <p:spTgt spid="464"/>
                                        </p:tgtEl>
                                      </p:cBhvr>
                                    </p:animEffect>
                                  </p:childTnLst>
                                </p:cTn>
                              </p:par>
                              <p:par>
                                <p:cTn id="724" presetID="9" presetClass="entr" presetSubtype="0" fill="hold" grpId="0" nodeType="withEffect">
                                  <p:stCondLst>
                                    <p:cond delay="0"/>
                                  </p:stCondLst>
                                  <p:childTnLst>
                                    <p:set>
                                      <p:cBhvr>
                                        <p:cTn id="725" dur="1" fill="hold">
                                          <p:stCondLst>
                                            <p:cond delay="0"/>
                                          </p:stCondLst>
                                        </p:cTn>
                                        <p:tgtEl>
                                          <p:spTgt spid="465"/>
                                        </p:tgtEl>
                                        <p:attrNameLst>
                                          <p:attrName>style.visibility</p:attrName>
                                        </p:attrNameLst>
                                      </p:cBhvr>
                                      <p:to>
                                        <p:strVal val="visible"/>
                                      </p:to>
                                    </p:set>
                                    <p:animEffect transition="in" filter="dissolve">
                                      <p:cBhvr>
                                        <p:cTn id="726" dur="500"/>
                                        <p:tgtEl>
                                          <p:spTgt spid="465"/>
                                        </p:tgtEl>
                                      </p:cBhvr>
                                    </p:animEffect>
                                  </p:childTnLst>
                                </p:cTn>
                              </p:par>
                              <p:par>
                                <p:cTn id="727" presetID="9" presetClass="entr" presetSubtype="0" fill="hold" grpId="0" nodeType="withEffect">
                                  <p:stCondLst>
                                    <p:cond delay="0"/>
                                  </p:stCondLst>
                                  <p:childTnLst>
                                    <p:set>
                                      <p:cBhvr>
                                        <p:cTn id="728" dur="1" fill="hold">
                                          <p:stCondLst>
                                            <p:cond delay="0"/>
                                          </p:stCondLst>
                                        </p:cTn>
                                        <p:tgtEl>
                                          <p:spTgt spid="466"/>
                                        </p:tgtEl>
                                        <p:attrNameLst>
                                          <p:attrName>style.visibility</p:attrName>
                                        </p:attrNameLst>
                                      </p:cBhvr>
                                      <p:to>
                                        <p:strVal val="visible"/>
                                      </p:to>
                                    </p:set>
                                    <p:animEffect transition="in" filter="dissolve">
                                      <p:cBhvr>
                                        <p:cTn id="729" dur="500"/>
                                        <p:tgtEl>
                                          <p:spTgt spid="466"/>
                                        </p:tgtEl>
                                      </p:cBhvr>
                                    </p:animEffect>
                                  </p:childTnLst>
                                </p:cTn>
                              </p:par>
                              <p:par>
                                <p:cTn id="730" presetID="9" presetClass="entr" presetSubtype="0" fill="hold" grpId="0" nodeType="withEffect">
                                  <p:stCondLst>
                                    <p:cond delay="0"/>
                                  </p:stCondLst>
                                  <p:childTnLst>
                                    <p:set>
                                      <p:cBhvr>
                                        <p:cTn id="731" dur="1" fill="hold">
                                          <p:stCondLst>
                                            <p:cond delay="0"/>
                                          </p:stCondLst>
                                        </p:cTn>
                                        <p:tgtEl>
                                          <p:spTgt spid="467"/>
                                        </p:tgtEl>
                                        <p:attrNameLst>
                                          <p:attrName>style.visibility</p:attrName>
                                        </p:attrNameLst>
                                      </p:cBhvr>
                                      <p:to>
                                        <p:strVal val="visible"/>
                                      </p:to>
                                    </p:set>
                                    <p:animEffect transition="in" filter="dissolve">
                                      <p:cBhvr>
                                        <p:cTn id="732" dur="500"/>
                                        <p:tgtEl>
                                          <p:spTgt spid="467"/>
                                        </p:tgtEl>
                                      </p:cBhvr>
                                    </p:animEffect>
                                  </p:childTnLst>
                                </p:cTn>
                              </p:par>
                              <p:par>
                                <p:cTn id="733" presetID="9" presetClass="entr" presetSubtype="0" fill="hold" grpId="0" nodeType="withEffect">
                                  <p:stCondLst>
                                    <p:cond delay="0"/>
                                  </p:stCondLst>
                                  <p:childTnLst>
                                    <p:set>
                                      <p:cBhvr>
                                        <p:cTn id="734" dur="1" fill="hold">
                                          <p:stCondLst>
                                            <p:cond delay="0"/>
                                          </p:stCondLst>
                                        </p:cTn>
                                        <p:tgtEl>
                                          <p:spTgt spid="468"/>
                                        </p:tgtEl>
                                        <p:attrNameLst>
                                          <p:attrName>style.visibility</p:attrName>
                                        </p:attrNameLst>
                                      </p:cBhvr>
                                      <p:to>
                                        <p:strVal val="visible"/>
                                      </p:to>
                                    </p:set>
                                    <p:animEffect transition="in" filter="dissolve">
                                      <p:cBhvr>
                                        <p:cTn id="735" dur="500"/>
                                        <p:tgtEl>
                                          <p:spTgt spid="468"/>
                                        </p:tgtEl>
                                      </p:cBhvr>
                                    </p:animEffect>
                                  </p:childTnLst>
                                </p:cTn>
                              </p:par>
                              <p:par>
                                <p:cTn id="736" presetID="9" presetClass="entr" presetSubtype="0" fill="hold" grpId="0" nodeType="withEffect">
                                  <p:stCondLst>
                                    <p:cond delay="0"/>
                                  </p:stCondLst>
                                  <p:childTnLst>
                                    <p:set>
                                      <p:cBhvr>
                                        <p:cTn id="737" dur="1" fill="hold">
                                          <p:stCondLst>
                                            <p:cond delay="0"/>
                                          </p:stCondLst>
                                        </p:cTn>
                                        <p:tgtEl>
                                          <p:spTgt spid="469"/>
                                        </p:tgtEl>
                                        <p:attrNameLst>
                                          <p:attrName>style.visibility</p:attrName>
                                        </p:attrNameLst>
                                      </p:cBhvr>
                                      <p:to>
                                        <p:strVal val="visible"/>
                                      </p:to>
                                    </p:set>
                                    <p:animEffect transition="in" filter="dissolve">
                                      <p:cBhvr>
                                        <p:cTn id="738" dur="500"/>
                                        <p:tgtEl>
                                          <p:spTgt spid="469"/>
                                        </p:tgtEl>
                                      </p:cBhvr>
                                    </p:animEffect>
                                  </p:childTnLst>
                                </p:cTn>
                              </p:par>
                              <p:par>
                                <p:cTn id="739" presetID="9" presetClass="entr" presetSubtype="0" fill="hold" grpId="0" nodeType="withEffect">
                                  <p:stCondLst>
                                    <p:cond delay="0"/>
                                  </p:stCondLst>
                                  <p:childTnLst>
                                    <p:set>
                                      <p:cBhvr>
                                        <p:cTn id="740" dur="1" fill="hold">
                                          <p:stCondLst>
                                            <p:cond delay="0"/>
                                          </p:stCondLst>
                                        </p:cTn>
                                        <p:tgtEl>
                                          <p:spTgt spid="470"/>
                                        </p:tgtEl>
                                        <p:attrNameLst>
                                          <p:attrName>style.visibility</p:attrName>
                                        </p:attrNameLst>
                                      </p:cBhvr>
                                      <p:to>
                                        <p:strVal val="visible"/>
                                      </p:to>
                                    </p:set>
                                    <p:animEffect transition="in" filter="dissolve">
                                      <p:cBhvr>
                                        <p:cTn id="741" dur="500"/>
                                        <p:tgtEl>
                                          <p:spTgt spid="470"/>
                                        </p:tgtEl>
                                      </p:cBhvr>
                                    </p:animEffect>
                                  </p:childTnLst>
                                </p:cTn>
                              </p:par>
                              <p:par>
                                <p:cTn id="742" presetID="9" presetClass="entr" presetSubtype="0" fill="hold" grpId="0" nodeType="withEffect">
                                  <p:stCondLst>
                                    <p:cond delay="0"/>
                                  </p:stCondLst>
                                  <p:childTnLst>
                                    <p:set>
                                      <p:cBhvr>
                                        <p:cTn id="743" dur="1" fill="hold">
                                          <p:stCondLst>
                                            <p:cond delay="0"/>
                                          </p:stCondLst>
                                        </p:cTn>
                                        <p:tgtEl>
                                          <p:spTgt spid="471"/>
                                        </p:tgtEl>
                                        <p:attrNameLst>
                                          <p:attrName>style.visibility</p:attrName>
                                        </p:attrNameLst>
                                      </p:cBhvr>
                                      <p:to>
                                        <p:strVal val="visible"/>
                                      </p:to>
                                    </p:set>
                                    <p:animEffect transition="in" filter="dissolve">
                                      <p:cBhvr>
                                        <p:cTn id="744" dur="500"/>
                                        <p:tgtEl>
                                          <p:spTgt spid="471"/>
                                        </p:tgtEl>
                                      </p:cBhvr>
                                    </p:animEffect>
                                  </p:childTnLst>
                                </p:cTn>
                              </p:par>
                              <p:par>
                                <p:cTn id="745" presetID="9" presetClass="entr" presetSubtype="0" fill="hold" grpId="0" nodeType="withEffect">
                                  <p:stCondLst>
                                    <p:cond delay="0"/>
                                  </p:stCondLst>
                                  <p:childTnLst>
                                    <p:set>
                                      <p:cBhvr>
                                        <p:cTn id="746" dur="1" fill="hold">
                                          <p:stCondLst>
                                            <p:cond delay="0"/>
                                          </p:stCondLst>
                                        </p:cTn>
                                        <p:tgtEl>
                                          <p:spTgt spid="472"/>
                                        </p:tgtEl>
                                        <p:attrNameLst>
                                          <p:attrName>style.visibility</p:attrName>
                                        </p:attrNameLst>
                                      </p:cBhvr>
                                      <p:to>
                                        <p:strVal val="visible"/>
                                      </p:to>
                                    </p:set>
                                    <p:animEffect transition="in" filter="dissolve">
                                      <p:cBhvr>
                                        <p:cTn id="747" dur="500"/>
                                        <p:tgtEl>
                                          <p:spTgt spid="472"/>
                                        </p:tgtEl>
                                      </p:cBhvr>
                                    </p:animEffect>
                                  </p:childTnLst>
                                </p:cTn>
                              </p:par>
                              <p:par>
                                <p:cTn id="748" presetID="9" presetClass="entr" presetSubtype="0" fill="hold" grpId="0" nodeType="withEffect">
                                  <p:stCondLst>
                                    <p:cond delay="0"/>
                                  </p:stCondLst>
                                  <p:childTnLst>
                                    <p:set>
                                      <p:cBhvr>
                                        <p:cTn id="749" dur="1" fill="hold">
                                          <p:stCondLst>
                                            <p:cond delay="0"/>
                                          </p:stCondLst>
                                        </p:cTn>
                                        <p:tgtEl>
                                          <p:spTgt spid="473"/>
                                        </p:tgtEl>
                                        <p:attrNameLst>
                                          <p:attrName>style.visibility</p:attrName>
                                        </p:attrNameLst>
                                      </p:cBhvr>
                                      <p:to>
                                        <p:strVal val="visible"/>
                                      </p:to>
                                    </p:set>
                                    <p:animEffect transition="in" filter="dissolve">
                                      <p:cBhvr>
                                        <p:cTn id="750" dur="500"/>
                                        <p:tgtEl>
                                          <p:spTgt spid="473"/>
                                        </p:tgtEl>
                                      </p:cBhvr>
                                    </p:animEffect>
                                  </p:childTnLst>
                                </p:cTn>
                              </p:par>
                              <p:par>
                                <p:cTn id="751" presetID="9" presetClass="entr" presetSubtype="0" fill="hold" grpId="0" nodeType="withEffect">
                                  <p:stCondLst>
                                    <p:cond delay="0"/>
                                  </p:stCondLst>
                                  <p:childTnLst>
                                    <p:set>
                                      <p:cBhvr>
                                        <p:cTn id="752" dur="1" fill="hold">
                                          <p:stCondLst>
                                            <p:cond delay="0"/>
                                          </p:stCondLst>
                                        </p:cTn>
                                        <p:tgtEl>
                                          <p:spTgt spid="474"/>
                                        </p:tgtEl>
                                        <p:attrNameLst>
                                          <p:attrName>style.visibility</p:attrName>
                                        </p:attrNameLst>
                                      </p:cBhvr>
                                      <p:to>
                                        <p:strVal val="visible"/>
                                      </p:to>
                                    </p:set>
                                    <p:animEffect transition="in" filter="dissolve">
                                      <p:cBhvr>
                                        <p:cTn id="753" dur="500"/>
                                        <p:tgtEl>
                                          <p:spTgt spid="474"/>
                                        </p:tgtEl>
                                      </p:cBhvr>
                                    </p:animEffect>
                                  </p:childTnLst>
                                </p:cTn>
                              </p:par>
                              <p:par>
                                <p:cTn id="754" presetID="9" presetClass="entr" presetSubtype="0" fill="hold" grpId="0" nodeType="withEffect">
                                  <p:stCondLst>
                                    <p:cond delay="0"/>
                                  </p:stCondLst>
                                  <p:childTnLst>
                                    <p:set>
                                      <p:cBhvr>
                                        <p:cTn id="755" dur="1" fill="hold">
                                          <p:stCondLst>
                                            <p:cond delay="0"/>
                                          </p:stCondLst>
                                        </p:cTn>
                                        <p:tgtEl>
                                          <p:spTgt spid="475"/>
                                        </p:tgtEl>
                                        <p:attrNameLst>
                                          <p:attrName>style.visibility</p:attrName>
                                        </p:attrNameLst>
                                      </p:cBhvr>
                                      <p:to>
                                        <p:strVal val="visible"/>
                                      </p:to>
                                    </p:set>
                                    <p:animEffect transition="in" filter="dissolve">
                                      <p:cBhvr>
                                        <p:cTn id="756" dur="500"/>
                                        <p:tgtEl>
                                          <p:spTgt spid="475"/>
                                        </p:tgtEl>
                                      </p:cBhvr>
                                    </p:animEffect>
                                  </p:childTnLst>
                                </p:cTn>
                              </p:par>
                              <p:par>
                                <p:cTn id="757" presetID="9" presetClass="entr" presetSubtype="0" fill="hold" grpId="0" nodeType="withEffect">
                                  <p:stCondLst>
                                    <p:cond delay="0"/>
                                  </p:stCondLst>
                                  <p:childTnLst>
                                    <p:set>
                                      <p:cBhvr>
                                        <p:cTn id="758" dur="1" fill="hold">
                                          <p:stCondLst>
                                            <p:cond delay="0"/>
                                          </p:stCondLst>
                                        </p:cTn>
                                        <p:tgtEl>
                                          <p:spTgt spid="499"/>
                                        </p:tgtEl>
                                        <p:attrNameLst>
                                          <p:attrName>style.visibility</p:attrName>
                                        </p:attrNameLst>
                                      </p:cBhvr>
                                      <p:to>
                                        <p:strVal val="visible"/>
                                      </p:to>
                                    </p:set>
                                    <p:animEffect transition="in" filter="dissolve">
                                      <p:cBhvr>
                                        <p:cTn id="759" dur="500"/>
                                        <p:tgtEl>
                                          <p:spTgt spid="499"/>
                                        </p:tgtEl>
                                      </p:cBhvr>
                                    </p:animEffect>
                                  </p:childTnLst>
                                </p:cTn>
                              </p:par>
                              <p:par>
                                <p:cTn id="760" presetID="9" presetClass="entr" presetSubtype="0" fill="hold" grpId="0" nodeType="withEffect">
                                  <p:stCondLst>
                                    <p:cond delay="0"/>
                                  </p:stCondLst>
                                  <p:childTnLst>
                                    <p:set>
                                      <p:cBhvr>
                                        <p:cTn id="761" dur="1" fill="hold">
                                          <p:stCondLst>
                                            <p:cond delay="0"/>
                                          </p:stCondLst>
                                        </p:cTn>
                                        <p:tgtEl>
                                          <p:spTgt spid="500"/>
                                        </p:tgtEl>
                                        <p:attrNameLst>
                                          <p:attrName>style.visibility</p:attrName>
                                        </p:attrNameLst>
                                      </p:cBhvr>
                                      <p:to>
                                        <p:strVal val="visible"/>
                                      </p:to>
                                    </p:set>
                                    <p:animEffect transition="in" filter="dissolve">
                                      <p:cBhvr>
                                        <p:cTn id="762" dur="500"/>
                                        <p:tgtEl>
                                          <p:spTgt spid="500"/>
                                        </p:tgtEl>
                                      </p:cBhvr>
                                    </p:animEffect>
                                  </p:childTnLst>
                                </p:cTn>
                              </p:par>
                              <p:par>
                                <p:cTn id="763" presetID="9" presetClass="entr" presetSubtype="0" fill="hold" grpId="0" nodeType="withEffect">
                                  <p:stCondLst>
                                    <p:cond delay="0"/>
                                  </p:stCondLst>
                                  <p:childTnLst>
                                    <p:set>
                                      <p:cBhvr>
                                        <p:cTn id="764" dur="1" fill="hold">
                                          <p:stCondLst>
                                            <p:cond delay="0"/>
                                          </p:stCondLst>
                                        </p:cTn>
                                        <p:tgtEl>
                                          <p:spTgt spid="501"/>
                                        </p:tgtEl>
                                        <p:attrNameLst>
                                          <p:attrName>style.visibility</p:attrName>
                                        </p:attrNameLst>
                                      </p:cBhvr>
                                      <p:to>
                                        <p:strVal val="visible"/>
                                      </p:to>
                                    </p:set>
                                    <p:animEffect transition="in" filter="dissolve">
                                      <p:cBhvr>
                                        <p:cTn id="765" dur="500"/>
                                        <p:tgtEl>
                                          <p:spTgt spid="501"/>
                                        </p:tgtEl>
                                      </p:cBhvr>
                                    </p:animEffect>
                                  </p:childTnLst>
                                </p:cTn>
                              </p:par>
                              <p:par>
                                <p:cTn id="766" presetID="9" presetClass="entr" presetSubtype="0" fill="hold" grpId="0" nodeType="withEffect">
                                  <p:stCondLst>
                                    <p:cond delay="0"/>
                                  </p:stCondLst>
                                  <p:childTnLst>
                                    <p:set>
                                      <p:cBhvr>
                                        <p:cTn id="767" dur="1" fill="hold">
                                          <p:stCondLst>
                                            <p:cond delay="0"/>
                                          </p:stCondLst>
                                        </p:cTn>
                                        <p:tgtEl>
                                          <p:spTgt spid="502"/>
                                        </p:tgtEl>
                                        <p:attrNameLst>
                                          <p:attrName>style.visibility</p:attrName>
                                        </p:attrNameLst>
                                      </p:cBhvr>
                                      <p:to>
                                        <p:strVal val="visible"/>
                                      </p:to>
                                    </p:set>
                                    <p:animEffect transition="in" filter="dissolve">
                                      <p:cBhvr>
                                        <p:cTn id="768" dur="500"/>
                                        <p:tgtEl>
                                          <p:spTgt spid="502"/>
                                        </p:tgtEl>
                                      </p:cBhvr>
                                    </p:animEffect>
                                  </p:childTnLst>
                                </p:cTn>
                              </p:par>
                              <p:par>
                                <p:cTn id="769" presetID="9" presetClass="entr" presetSubtype="0" fill="hold" grpId="0" nodeType="withEffect">
                                  <p:stCondLst>
                                    <p:cond delay="0"/>
                                  </p:stCondLst>
                                  <p:childTnLst>
                                    <p:set>
                                      <p:cBhvr>
                                        <p:cTn id="770" dur="1" fill="hold">
                                          <p:stCondLst>
                                            <p:cond delay="0"/>
                                          </p:stCondLst>
                                        </p:cTn>
                                        <p:tgtEl>
                                          <p:spTgt spid="503"/>
                                        </p:tgtEl>
                                        <p:attrNameLst>
                                          <p:attrName>style.visibility</p:attrName>
                                        </p:attrNameLst>
                                      </p:cBhvr>
                                      <p:to>
                                        <p:strVal val="visible"/>
                                      </p:to>
                                    </p:set>
                                    <p:animEffect transition="in" filter="dissolve">
                                      <p:cBhvr>
                                        <p:cTn id="771" dur="500"/>
                                        <p:tgtEl>
                                          <p:spTgt spid="503"/>
                                        </p:tgtEl>
                                      </p:cBhvr>
                                    </p:animEffect>
                                  </p:childTnLst>
                                </p:cTn>
                              </p:par>
                              <p:par>
                                <p:cTn id="772" presetID="9" presetClass="entr" presetSubtype="0" fill="hold" grpId="0" nodeType="withEffect">
                                  <p:stCondLst>
                                    <p:cond delay="0"/>
                                  </p:stCondLst>
                                  <p:childTnLst>
                                    <p:set>
                                      <p:cBhvr>
                                        <p:cTn id="773" dur="1" fill="hold">
                                          <p:stCondLst>
                                            <p:cond delay="0"/>
                                          </p:stCondLst>
                                        </p:cTn>
                                        <p:tgtEl>
                                          <p:spTgt spid="517"/>
                                        </p:tgtEl>
                                        <p:attrNameLst>
                                          <p:attrName>style.visibility</p:attrName>
                                        </p:attrNameLst>
                                      </p:cBhvr>
                                      <p:to>
                                        <p:strVal val="visible"/>
                                      </p:to>
                                    </p:set>
                                    <p:animEffect transition="in" filter="dissolve">
                                      <p:cBhvr>
                                        <p:cTn id="774" dur="500"/>
                                        <p:tgtEl>
                                          <p:spTgt spid="517"/>
                                        </p:tgtEl>
                                      </p:cBhvr>
                                    </p:animEffect>
                                  </p:childTnLst>
                                </p:cTn>
                              </p:par>
                              <p:par>
                                <p:cTn id="775" presetID="9" presetClass="entr" presetSubtype="0" fill="hold" grpId="0" nodeType="withEffect">
                                  <p:stCondLst>
                                    <p:cond delay="0"/>
                                  </p:stCondLst>
                                  <p:childTnLst>
                                    <p:set>
                                      <p:cBhvr>
                                        <p:cTn id="776" dur="1" fill="hold">
                                          <p:stCondLst>
                                            <p:cond delay="0"/>
                                          </p:stCondLst>
                                        </p:cTn>
                                        <p:tgtEl>
                                          <p:spTgt spid="518"/>
                                        </p:tgtEl>
                                        <p:attrNameLst>
                                          <p:attrName>style.visibility</p:attrName>
                                        </p:attrNameLst>
                                      </p:cBhvr>
                                      <p:to>
                                        <p:strVal val="visible"/>
                                      </p:to>
                                    </p:set>
                                    <p:animEffect transition="in" filter="dissolve">
                                      <p:cBhvr>
                                        <p:cTn id="777" dur="500"/>
                                        <p:tgtEl>
                                          <p:spTgt spid="518"/>
                                        </p:tgtEl>
                                      </p:cBhvr>
                                    </p:animEffect>
                                  </p:childTnLst>
                                </p:cTn>
                              </p:par>
                              <p:par>
                                <p:cTn id="778" presetID="9" presetClass="entr" presetSubtype="0" fill="hold" grpId="0" nodeType="withEffect">
                                  <p:stCondLst>
                                    <p:cond delay="0"/>
                                  </p:stCondLst>
                                  <p:childTnLst>
                                    <p:set>
                                      <p:cBhvr>
                                        <p:cTn id="779" dur="1" fill="hold">
                                          <p:stCondLst>
                                            <p:cond delay="0"/>
                                          </p:stCondLst>
                                        </p:cTn>
                                        <p:tgtEl>
                                          <p:spTgt spid="519"/>
                                        </p:tgtEl>
                                        <p:attrNameLst>
                                          <p:attrName>style.visibility</p:attrName>
                                        </p:attrNameLst>
                                      </p:cBhvr>
                                      <p:to>
                                        <p:strVal val="visible"/>
                                      </p:to>
                                    </p:set>
                                    <p:animEffect transition="in" filter="dissolve">
                                      <p:cBhvr>
                                        <p:cTn id="780" dur="500"/>
                                        <p:tgtEl>
                                          <p:spTgt spid="519"/>
                                        </p:tgtEl>
                                      </p:cBhvr>
                                    </p:animEffect>
                                  </p:childTnLst>
                                </p:cTn>
                              </p:par>
                              <p:par>
                                <p:cTn id="781" presetID="9" presetClass="entr" presetSubtype="0" fill="hold" grpId="0" nodeType="withEffect">
                                  <p:stCondLst>
                                    <p:cond delay="0"/>
                                  </p:stCondLst>
                                  <p:childTnLst>
                                    <p:set>
                                      <p:cBhvr>
                                        <p:cTn id="782" dur="1" fill="hold">
                                          <p:stCondLst>
                                            <p:cond delay="0"/>
                                          </p:stCondLst>
                                        </p:cTn>
                                        <p:tgtEl>
                                          <p:spTgt spid="520"/>
                                        </p:tgtEl>
                                        <p:attrNameLst>
                                          <p:attrName>style.visibility</p:attrName>
                                        </p:attrNameLst>
                                      </p:cBhvr>
                                      <p:to>
                                        <p:strVal val="visible"/>
                                      </p:to>
                                    </p:set>
                                    <p:animEffect transition="in" filter="dissolve">
                                      <p:cBhvr>
                                        <p:cTn id="783" dur="500"/>
                                        <p:tgtEl>
                                          <p:spTgt spid="520"/>
                                        </p:tgtEl>
                                      </p:cBhvr>
                                    </p:animEffect>
                                  </p:childTnLst>
                                </p:cTn>
                              </p:par>
                              <p:par>
                                <p:cTn id="784" presetID="9" presetClass="entr" presetSubtype="0" fill="hold" grpId="0" nodeType="withEffect">
                                  <p:stCondLst>
                                    <p:cond delay="0"/>
                                  </p:stCondLst>
                                  <p:childTnLst>
                                    <p:set>
                                      <p:cBhvr>
                                        <p:cTn id="785" dur="1" fill="hold">
                                          <p:stCondLst>
                                            <p:cond delay="0"/>
                                          </p:stCondLst>
                                        </p:cTn>
                                        <p:tgtEl>
                                          <p:spTgt spid="521"/>
                                        </p:tgtEl>
                                        <p:attrNameLst>
                                          <p:attrName>style.visibility</p:attrName>
                                        </p:attrNameLst>
                                      </p:cBhvr>
                                      <p:to>
                                        <p:strVal val="visible"/>
                                      </p:to>
                                    </p:set>
                                    <p:animEffect transition="in" filter="dissolve">
                                      <p:cBhvr>
                                        <p:cTn id="786" dur="500"/>
                                        <p:tgtEl>
                                          <p:spTgt spid="521"/>
                                        </p:tgtEl>
                                      </p:cBhvr>
                                    </p:animEffect>
                                  </p:childTnLst>
                                </p:cTn>
                              </p:par>
                              <p:par>
                                <p:cTn id="787" presetID="9" presetClass="entr" presetSubtype="0" fill="hold" grpId="0" nodeType="withEffect">
                                  <p:stCondLst>
                                    <p:cond delay="0"/>
                                  </p:stCondLst>
                                  <p:childTnLst>
                                    <p:set>
                                      <p:cBhvr>
                                        <p:cTn id="788" dur="1" fill="hold">
                                          <p:stCondLst>
                                            <p:cond delay="0"/>
                                          </p:stCondLst>
                                        </p:cTn>
                                        <p:tgtEl>
                                          <p:spTgt spid="522"/>
                                        </p:tgtEl>
                                        <p:attrNameLst>
                                          <p:attrName>style.visibility</p:attrName>
                                        </p:attrNameLst>
                                      </p:cBhvr>
                                      <p:to>
                                        <p:strVal val="visible"/>
                                      </p:to>
                                    </p:set>
                                    <p:animEffect transition="in" filter="dissolve">
                                      <p:cBhvr>
                                        <p:cTn id="789" dur="500"/>
                                        <p:tgtEl>
                                          <p:spTgt spid="522"/>
                                        </p:tgtEl>
                                      </p:cBhvr>
                                    </p:animEffect>
                                  </p:childTnLst>
                                </p:cTn>
                              </p:par>
                              <p:par>
                                <p:cTn id="790" presetID="9" presetClass="entr" presetSubtype="0" fill="hold" grpId="0" nodeType="withEffect">
                                  <p:stCondLst>
                                    <p:cond delay="0"/>
                                  </p:stCondLst>
                                  <p:childTnLst>
                                    <p:set>
                                      <p:cBhvr>
                                        <p:cTn id="791" dur="1" fill="hold">
                                          <p:stCondLst>
                                            <p:cond delay="0"/>
                                          </p:stCondLst>
                                        </p:cTn>
                                        <p:tgtEl>
                                          <p:spTgt spid="523"/>
                                        </p:tgtEl>
                                        <p:attrNameLst>
                                          <p:attrName>style.visibility</p:attrName>
                                        </p:attrNameLst>
                                      </p:cBhvr>
                                      <p:to>
                                        <p:strVal val="visible"/>
                                      </p:to>
                                    </p:set>
                                    <p:animEffect transition="in" filter="dissolve">
                                      <p:cBhvr>
                                        <p:cTn id="792" dur="500"/>
                                        <p:tgtEl>
                                          <p:spTgt spid="523"/>
                                        </p:tgtEl>
                                      </p:cBhvr>
                                    </p:animEffect>
                                  </p:childTnLst>
                                </p:cTn>
                              </p:par>
                              <p:par>
                                <p:cTn id="793" presetID="9" presetClass="entr" presetSubtype="0" fill="hold" grpId="0" nodeType="withEffect">
                                  <p:stCondLst>
                                    <p:cond delay="0"/>
                                  </p:stCondLst>
                                  <p:childTnLst>
                                    <p:set>
                                      <p:cBhvr>
                                        <p:cTn id="794" dur="1" fill="hold">
                                          <p:stCondLst>
                                            <p:cond delay="0"/>
                                          </p:stCondLst>
                                        </p:cTn>
                                        <p:tgtEl>
                                          <p:spTgt spid="524"/>
                                        </p:tgtEl>
                                        <p:attrNameLst>
                                          <p:attrName>style.visibility</p:attrName>
                                        </p:attrNameLst>
                                      </p:cBhvr>
                                      <p:to>
                                        <p:strVal val="visible"/>
                                      </p:to>
                                    </p:set>
                                    <p:animEffect transition="in" filter="dissolve">
                                      <p:cBhvr>
                                        <p:cTn id="795" dur="500"/>
                                        <p:tgtEl>
                                          <p:spTgt spid="524"/>
                                        </p:tgtEl>
                                      </p:cBhvr>
                                    </p:animEffect>
                                  </p:childTnLst>
                                </p:cTn>
                              </p:par>
                              <p:par>
                                <p:cTn id="796" presetID="9" presetClass="entr" presetSubtype="0" fill="hold" grpId="0" nodeType="withEffect">
                                  <p:stCondLst>
                                    <p:cond delay="0"/>
                                  </p:stCondLst>
                                  <p:childTnLst>
                                    <p:set>
                                      <p:cBhvr>
                                        <p:cTn id="797" dur="1" fill="hold">
                                          <p:stCondLst>
                                            <p:cond delay="0"/>
                                          </p:stCondLst>
                                        </p:cTn>
                                        <p:tgtEl>
                                          <p:spTgt spid="525"/>
                                        </p:tgtEl>
                                        <p:attrNameLst>
                                          <p:attrName>style.visibility</p:attrName>
                                        </p:attrNameLst>
                                      </p:cBhvr>
                                      <p:to>
                                        <p:strVal val="visible"/>
                                      </p:to>
                                    </p:set>
                                    <p:animEffect transition="in" filter="dissolve">
                                      <p:cBhvr>
                                        <p:cTn id="798" dur="500"/>
                                        <p:tgtEl>
                                          <p:spTgt spid="525"/>
                                        </p:tgtEl>
                                      </p:cBhvr>
                                    </p:animEffect>
                                  </p:childTnLst>
                                </p:cTn>
                              </p:par>
                              <p:par>
                                <p:cTn id="799" presetID="9" presetClass="entr" presetSubtype="0" fill="hold" grpId="0" nodeType="withEffect">
                                  <p:stCondLst>
                                    <p:cond delay="0"/>
                                  </p:stCondLst>
                                  <p:childTnLst>
                                    <p:set>
                                      <p:cBhvr>
                                        <p:cTn id="800" dur="1" fill="hold">
                                          <p:stCondLst>
                                            <p:cond delay="0"/>
                                          </p:stCondLst>
                                        </p:cTn>
                                        <p:tgtEl>
                                          <p:spTgt spid="526"/>
                                        </p:tgtEl>
                                        <p:attrNameLst>
                                          <p:attrName>style.visibility</p:attrName>
                                        </p:attrNameLst>
                                      </p:cBhvr>
                                      <p:to>
                                        <p:strVal val="visible"/>
                                      </p:to>
                                    </p:set>
                                    <p:animEffect transition="in" filter="dissolve">
                                      <p:cBhvr>
                                        <p:cTn id="801" dur="500"/>
                                        <p:tgtEl>
                                          <p:spTgt spid="526"/>
                                        </p:tgtEl>
                                      </p:cBhvr>
                                    </p:animEffect>
                                  </p:childTnLst>
                                </p:cTn>
                              </p:par>
                              <p:par>
                                <p:cTn id="802" presetID="9" presetClass="entr" presetSubtype="0" fill="hold" grpId="0" nodeType="withEffect">
                                  <p:stCondLst>
                                    <p:cond delay="0"/>
                                  </p:stCondLst>
                                  <p:childTnLst>
                                    <p:set>
                                      <p:cBhvr>
                                        <p:cTn id="803" dur="1" fill="hold">
                                          <p:stCondLst>
                                            <p:cond delay="0"/>
                                          </p:stCondLst>
                                        </p:cTn>
                                        <p:tgtEl>
                                          <p:spTgt spid="527"/>
                                        </p:tgtEl>
                                        <p:attrNameLst>
                                          <p:attrName>style.visibility</p:attrName>
                                        </p:attrNameLst>
                                      </p:cBhvr>
                                      <p:to>
                                        <p:strVal val="visible"/>
                                      </p:to>
                                    </p:set>
                                    <p:animEffect transition="in" filter="dissolve">
                                      <p:cBhvr>
                                        <p:cTn id="804" dur="500"/>
                                        <p:tgtEl>
                                          <p:spTgt spid="527"/>
                                        </p:tgtEl>
                                      </p:cBhvr>
                                    </p:animEffect>
                                  </p:childTnLst>
                                </p:cTn>
                              </p:par>
                              <p:par>
                                <p:cTn id="805" presetID="9" presetClass="entr" presetSubtype="0" fill="hold" grpId="0" nodeType="withEffect">
                                  <p:stCondLst>
                                    <p:cond delay="0"/>
                                  </p:stCondLst>
                                  <p:childTnLst>
                                    <p:set>
                                      <p:cBhvr>
                                        <p:cTn id="806" dur="1" fill="hold">
                                          <p:stCondLst>
                                            <p:cond delay="0"/>
                                          </p:stCondLst>
                                        </p:cTn>
                                        <p:tgtEl>
                                          <p:spTgt spid="528"/>
                                        </p:tgtEl>
                                        <p:attrNameLst>
                                          <p:attrName>style.visibility</p:attrName>
                                        </p:attrNameLst>
                                      </p:cBhvr>
                                      <p:to>
                                        <p:strVal val="visible"/>
                                      </p:to>
                                    </p:set>
                                    <p:animEffect transition="in" filter="dissolve">
                                      <p:cBhvr>
                                        <p:cTn id="807" dur="500"/>
                                        <p:tgtEl>
                                          <p:spTgt spid="528"/>
                                        </p:tgtEl>
                                      </p:cBhvr>
                                    </p:animEffect>
                                  </p:childTnLst>
                                </p:cTn>
                              </p:par>
                              <p:par>
                                <p:cTn id="808" presetID="9" presetClass="entr" presetSubtype="0" fill="hold" grpId="0" nodeType="withEffect">
                                  <p:stCondLst>
                                    <p:cond delay="0"/>
                                  </p:stCondLst>
                                  <p:childTnLst>
                                    <p:set>
                                      <p:cBhvr>
                                        <p:cTn id="809" dur="1" fill="hold">
                                          <p:stCondLst>
                                            <p:cond delay="0"/>
                                          </p:stCondLst>
                                        </p:cTn>
                                        <p:tgtEl>
                                          <p:spTgt spid="529"/>
                                        </p:tgtEl>
                                        <p:attrNameLst>
                                          <p:attrName>style.visibility</p:attrName>
                                        </p:attrNameLst>
                                      </p:cBhvr>
                                      <p:to>
                                        <p:strVal val="visible"/>
                                      </p:to>
                                    </p:set>
                                    <p:animEffect transition="in" filter="dissolve">
                                      <p:cBhvr>
                                        <p:cTn id="810" dur="500"/>
                                        <p:tgtEl>
                                          <p:spTgt spid="529"/>
                                        </p:tgtEl>
                                      </p:cBhvr>
                                    </p:animEffect>
                                  </p:childTnLst>
                                </p:cTn>
                              </p:par>
                              <p:par>
                                <p:cTn id="811" presetID="9" presetClass="entr" presetSubtype="0" fill="hold" grpId="0" nodeType="withEffect">
                                  <p:stCondLst>
                                    <p:cond delay="0"/>
                                  </p:stCondLst>
                                  <p:childTnLst>
                                    <p:set>
                                      <p:cBhvr>
                                        <p:cTn id="812" dur="1" fill="hold">
                                          <p:stCondLst>
                                            <p:cond delay="0"/>
                                          </p:stCondLst>
                                        </p:cTn>
                                        <p:tgtEl>
                                          <p:spTgt spid="530"/>
                                        </p:tgtEl>
                                        <p:attrNameLst>
                                          <p:attrName>style.visibility</p:attrName>
                                        </p:attrNameLst>
                                      </p:cBhvr>
                                      <p:to>
                                        <p:strVal val="visible"/>
                                      </p:to>
                                    </p:set>
                                    <p:animEffect transition="in" filter="dissolve">
                                      <p:cBhvr>
                                        <p:cTn id="813" dur="500"/>
                                        <p:tgtEl>
                                          <p:spTgt spid="530"/>
                                        </p:tgtEl>
                                      </p:cBhvr>
                                    </p:animEffect>
                                  </p:childTnLst>
                                </p:cTn>
                              </p:par>
                              <p:par>
                                <p:cTn id="814" presetID="9" presetClass="entr" presetSubtype="0" fill="hold" grpId="0" nodeType="withEffect">
                                  <p:stCondLst>
                                    <p:cond delay="0"/>
                                  </p:stCondLst>
                                  <p:childTnLst>
                                    <p:set>
                                      <p:cBhvr>
                                        <p:cTn id="815" dur="1" fill="hold">
                                          <p:stCondLst>
                                            <p:cond delay="0"/>
                                          </p:stCondLst>
                                        </p:cTn>
                                        <p:tgtEl>
                                          <p:spTgt spid="531"/>
                                        </p:tgtEl>
                                        <p:attrNameLst>
                                          <p:attrName>style.visibility</p:attrName>
                                        </p:attrNameLst>
                                      </p:cBhvr>
                                      <p:to>
                                        <p:strVal val="visible"/>
                                      </p:to>
                                    </p:set>
                                    <p:animEffect transition="in" filter="dissolve">
                                      <p:cBhvr>
                                        <p:cTn id="816" dur="500"/>
                                        <p:tgtEl>
                                          <p:spTgt spid="531"/>
                                        </p:tgtEl>
                                      </p:cBhvr>
                                    </p:animEffect>
                                  </p:childTnLst>
                                </p:cTn>
                              </p:par>
                              <p:par>
                                <p:cTn id="817" presetID="9" presetClass="entr" presetSubtype="0" fill="hold" grpId="0" nodeType="withEffect">
                                  <p:stCondLst>
                                    <p:cond delay="0"/>
                                  </p:stCondLst>
                                  <p:childTnLst>
                                    <p:set>
                                      <p:cBhvr>
                                        <p:cTn id="818" dur="1" fill="hold">
                                          <p:stCondLst>
                                            <p:cond delay="0"/>
                                          </p:stCondLst>
                                        </p:cTn>
                                        <p:tgtEl>
                                          <p:spTgt spid="555"/>
                                        </p:tgtEl>
                                        <p:attrNameLst>
                                          <p:attrName>style.visibility</p:attrName>
                                        </p:attrNameLst>
                                      </p:cBhvr>
                                      <p:to>
                                        <p:strVal val="visible"/>
                                      </p:to>
                                    </p:set>
                                    <p:animEffect transition="in" filter="dissolve">
                                      <p:cBhvr>
                                        <p:cTn id="819" dur="500"/>
                                        <p:tgtEl>
                                          <p:spTgt spid="555"/>
                                        </p:tgtEl>
                                      </p:cBhvr>
                                    </p:animEffect>
                                  </p:childTnLst>
                                </p:cTn>
                              </p:par>
                              <p:par>
                                <p:cTn id="820" presetID="9" presetClass="entr" presetSubtype="0" fill="hold" grpId="0" nodeType="withEffect">
                                  <p:stCondLst>
                                    <p:cond delay="0"/>
                                  </p:stCondLst>
                                  <p:childTnLst>
                                    <p:set>
                                      <p:cBhvr>
                                        <p:cTn id="821" dur="1" fill="hold">
                                          <p:stCondLst>
                                            <p:cond delay="0"/>
                                          </p:stCondLst>
                                        </p:cTn>
                                        <p:tgtEl>
                                          <p:spTgt spid="556"/>
                                        </p:tgtEl>
                                        <p:attrNameLst>
                                          <p:attrName>style.visibility</p:attrName>
                                        </p:attrNameLst>
                                      </p:cBhvr>
                                      <p:to>
                                        <p:strVal val="visible"/>
                                      </p:to>
                                    </p:set>
                                    <p:animEffect transition="in" filter="dissolve">
                                      <p:cBhvr>
                                        <p:cTn id="822" dur="500"/>
                                        <p:tgtEl>
                                          <p:spTgt spid="556"/>
                                        </p:tgtEl>
                                      </p:cBhvr>
                                    </p:animEffect>
                                  </p:childTnLst>
                                </p:cTn>
                              </p:par>
                              <p:par>
                                <p:cTn id="823" presetID="9" presetClass="entr" presetSubtype="0" fill="hold" grpId="0" nodeType="withEffect">
                                  <p:stCondLst>
                                    <p:cond delay="0"/>
                                  </p:stCondLst>
                                  <p:childTnLst>
                                    <p:set>
                                      <p:cBhvr>
                                        <p:cTn id="824" dur="1" fill="hold">
                                          <p:stCondLst>
                                            <p:cond delay="0"/>
                                          </p:stCondLst>
                                        </p:cTn>
                                        <p:tgtEl>
                                          <p:spTgt spid="557"/>
                                        </p:tgtEl>
                                        <p:attrNameLst>
                                          <p:attrName>style.visibility</p:attrName>
                                        </p:attrNameLst>
                                      </p:cBhvr>
                                      <p:to>
                                        <p:strVal val="visible"/>
                                      </p:to>
                                    </p:set>
                                    <p:animEffect transition="in" filter="dissolve">
                                      <p:cBhvr>
                                        <p:cTn id="825" dur="500"/>
                                        <p:tgtEl>
                                          <p:spTgt spid="557"/>
                                        </p:tgtEl>
                                      </p:cBhvr>
                                    </p:animEffect>
                                  </p:childTnLst>
                                </p:cTn>
                              </p:par>
                              <p:par>
                                <p:cTn id="826" presetID="9" presetClass="entr" presetSubtype="0" fill="hold" grpId="0" nodeType="withEffect">
                                  <p:stCondLst>
                                    <p:cond delay="0"/>
                                  </p:stCondLst>
                                  <p:childTnLst>
                                    <p:set>
                                      <p:cBhvr>
                                        <p:cTn id="827" dur="1" fill="hold">
                                          <p:stCondLst>
                                            <p:cond delay="0"/>
                                          </p:stCondLst>
                                        </p:cTn>
                                        <p:tgtEl>
                                          <p:spTgt spid="558"/>
                                        </p:tgtEl>
                                        <p:attrNameLst>
                                          <p:attrName>style.visibility</p:attrName>
                                        </p:attrNameLst>
                                      </p:cBhvr>
                                      <p:to>
                                        <p:strVal val="visible"/>
                                      </p:to>
                                    </p:set>
                                    <p:animEffect transition="in" filter="dissolve">
                                      <p:cBhvr>
                                        <p:cTn id="828" dur="500"/>
                                        <p:tgtEl>
                                          <p:spTgt spid="558"/>
                                        </p:tgtEl>
                                      </p:cBhvr>
                                    </p:animEffect>
                                  </p:childTnLst>
                                </p:cTn>
                              </p:par>
                              <p:par>
                                <p:cTn id="829" presetID="9" presetClass="entr" presetSubtype="0" fill="hold" grpId="0" nodeType="withEffect">
                                  <p:stCondLst>
                                    <p:cond delay="0"/>
                                  </p:stCondLst>
                                  <p:childTnLst>
                                    <p:set>
                                      <p:cBhvr>
                                        <p:cTn id="830" dur="1" fill="hold">
                                          <p:stCondLst>
                                            <p:cond delay="0"/>
                                          </p:stCondLst>
                                        </p:cTn>
                                        <p:tgtEl>
                                          <p:spTgt spid="559"/>
                                        </p:tgtEl>
                                        <p:attrNameLst>
                                          <p:attrName>style.visibility</p:attrName>
                                        </p:attrNameLst>
                                      </p:cBhvr>
                                      <p:to>
                                        <p:strVal val="visible"/>
                                      </p:to>
                                    </p:set>
                                    <p:animEffect transition="in" filter="dissolve">
                                      <p:cBhvr>
                                        <p:cTn id="831" dur="500"/>
                                        <p:tgtEl>
                                          <p:spTgt spid="559"/>
                                        </p:tgtEl>
                                      </p:cBhvr>
                                    </p:animEffect>
                                  </p:childTnLst>
                                </p:cTn>
                              </p:par>
                            </p:childTnLst>
                          </p:cTn>
                        </p:par>
                      </p:childTnLst>
                    </p:cTn>
                  </p:par>
                  <p:par>
                    <p:cTn id="832" fill="hold">
                      <p:stCondLst>
                        <p:cond delay="indefinite"/>
                      </p:stCondLst>
                      <p:childTnLst>
                        <p:par>
                          <p:cTn id="833" fill="hold">
                            <p:stCondLst>
                              <p:cond delay="0"/>
                            </p:stCondLst>
                            <p:childTnLst>
                              <p:par>
                                <p:cTn id="834" presetID="9" presetClass="entr" presetSubtype="0" fill="hold" grpId="0" nodeType="clickEffect">
                                  <p:stCondLst>
                                    <p:cond delay="0"/>
                                  </p:stCondLst>
                                  <p:childTnLst>
                                    <p:set>
                                      <p:cBhvr>
                                        <p:cTn id="835" dur="1" fill="hold">
                                          <p:stCondLst>
                                            <p:cond delay="0"/>
                                          </p:stCondLst>
                                        </p:cTn>
                                        <p:tgtEl>
                                          <p:spTgt spid="455"/>
                                        </p:tgtEl>
                                        <p:attrNameLst>
                                          <p:attrName>style.visibility</p:attrName>
                                        </p:attrNameLst>
                                      </p:cBhvr>
                                      <p:to>
                                        <p:strVal val="visible"/>
                                      </p:to>
                                    </p:set>
                                    <p:animEffect transition="in" filter="dissolve">
                                      <p:cBhvr>
                                        <p:cTn id="836" dur="500"/>
                                        <p:tgtEl>
                                          <p:spTgt spid="455"/>
                                        </p:tgtEl>
                                      </p:cBhvr>
                                    </p:animEffect>
                                  </p:childTnLst>
                                </p:cTn>
                              </p:par>
                              <p:par>
                                <p:cTn id="837" presetID="9" presetClass="entr" presetSubtype="0" fill="hold" grpId="0" nodeType="withEffect">
                                  <p:stCondLst>
                                    <p:cond delay="0"/>
                                  </p:stCondLst>
                                  <p:childTnLst>
                                    <p:set>
                                      <p:cBhvr>
                                        <p:cTn id="838" dur="1" fill="hold">
                                          <p:stCondLst>
                                            <p:cond delay="0"/>
                                          </p:stCondLst>
                                        </p:cTn>
                                        <p:tgtEl>
                                          <p:spTgt spid="456"/>
                                        </p:tgtEl>
                                        <p:attrNameLst>
                                          <p:attrName>style.visibility</p:attrName>
                                        </p:attrNameLst>
                                      </p:cBhvr>
                                      <p:to>
                                        <p:strVal val="visible"/>
                                      </p:to>
                                    </p:set>
                                    <p:animEffect transition="in" filter="dissolve">
                                      <p:cBhvr>
                                        <p:cTn id="839" dur="500"/>
                                        <p:tgtEl>
                                          <p:spTgt spid="456"/>
                                        </p:tgtEl>
                                      </p:cBhvr>
                                    </p:animEffect>
                                  </p:childTnLst>
                                </p:cTn>
                              </p:par>
                              <p:par>
                                <p:cTn id="840" presetID="9" presetClass="entr" presetSubtype="0" fill="hold" grpId="0" nodeType="withEffect">
                                  <p:stCondLst>
                                    <p:cond delay="0"/>
                                  </p:stCondLst>
                                  <p:childTnLst>
                                    <p:set>
                                      <p:cBhvr>
                                        <p:cTn id="841" dur="1" fill="hold">
                                          <p:stCondLst>
                                            <p:cond delay="0"/>
                                          </p:stCondLst>
                                        </p:cTn>
                                        <p:tgtEl>
                                          <p:spTgt spid="457"/>
                                        </p:tgtEl>
                                        <p:attrNameLst>
                                          <p:attrName>style.visibility</p:attrName>
                                        </p:attrNameLst>
                                      </p:cBhvr>
                                      <p:to>
                                        <p:strVal val="visible"/>
                                      </p:to>
                                    </p:set>
                                    <p:animEffect transition="in" filter="dissolve">
                                      <p:cBhvr>
                                        <p:cTn id="842" dur="500"/>
                                        <p:tgtEl>
                                          <p:spTgt spid="457"/>
                                        </p:tgtEl>
                                      </p:cBhvr>
                                    </p:animEffect>
                                  </p:childTnLst>
                                </p:cTn>
                              </p:par>
                              <p:par>
                                <p:cTn id="843" presetID="9" presetClass="entr" presetSubtype="0" fill="hold" grpId="0" nodeType="withEffect">
                                  <p:stCondLst>
                                    <p:cond delay="0"/>
                                  </p:stCondLst>
                                  <p:childTnLst>
                                    <p:set>
                                      <p:cBhvr>
                                        <p:cTn id="844" dur="1" fill="hold">
                                          <p:stCondLst>
                                            <p:cond delay="0"/>
                                          </p:stCondLst>
                                        </p:cTn>
                                        <p:tgtEl>
                                          <p:spTgt spid="458"/>
                                        </p:tgtEl>
                                        <p:attrNameLst>
                                          <p:attrName>style.visibility</p:attrName>
                                        </p:attrNameLst>
                                      </p:cBhvr>
                                      <p:to>
                                        <p:strVal val="visible"/>
                                      </p:to>
                                    </p:set>
                                    <p:animEffect transition="in" filter="dissolve">
                                      <p:cBhvr>
                                        <p:cTn id="845" dur="500"/>
                                        <p:tgtEl>
                                          <p:spTgt spid="458"/>
                                        </p:tgtEl>
                                      </p:cBhvr>
                                    </p:animEffect>
                                  </p:childTnLst>
                                </p:cTn>
                              </p:par>
                              <p:par>
                                <p:cTn id="846" presetID="9" presetClass="entr" presetSubtype="0" fill="hold" grpId="0" nodeType="withEffect">
                                  <p:stCondLst>
                                    <p:cond delay="0"/>
                                  </p:stCondLst>
                                  <p:childTnLst>
                                    <p:set>
                                      <p:cBhvr>
                                        <p:cTn id="847" dur="1" fill="hold">
                                          <p:stCondLst>
                                            <p:cond delay="0"/>
                                          </p:stCondLst>
                                        </p:cTn>
                                        <p:tgtEl>
                                          <p:spTgt spid="459"/>
                                        </p:tgtEl>
                                        <p:attrNameLst>
                                          <p:attrName>style.visibility</p:attrName>
                                        </p:attrNameLst>
                                      </p:cBhvr>
                                      <p:to>
                                        <p:strVal val="visible"/>
                                      </p:to>
                                    </p:set>
                                    <p:animEffect transition="in" filter="dissolve">
                                      <p:cBhvr>
                                        <p:cTn id="848" dur="500"/>
                                        <p:tgtEl>
                                          <p:spTgt spid="459"/>
                                        </p:tgtEl>
                                      </p:cBhvr>
                                    </p:animEffect>
                                  </p:childTnLst>
                                </p:cTn>
                              </p:par>
                              <p:par>
                                <p:cTn id="849" presetID="9" presetClass="entr" presetSubtype="0" fill="hold" grpId="0" nodeType="withEffect">
                                  <p:stCondLst>
                                    <p:cond delay="0"/>
                                  </p:stCondLst>
                                  <p:childTnLst>
                                    <p:set>
                                      <p:cBhvr>
                                        <p:cTn id="850" dur="1" fill="hold">
                                          <p:stCondLst>
                                            <p:cond delay="0"/>
                                          </p:stCondLst>
                                        </p:cTn>
                                        <p:tgtEl>
                                          <p:spTgt spid="460"/>
                                        </p:tgtEl>
                                        <p:attrNameLst>
                                          <p:attrName>style.visibility</p:attrName>
                                        </p:attrNameLst>
                                      </p:cBhvr>
                                      <p:to>
                                        <p:strVal val="visible"/>
                                      </p:to>
                                    </p:set>
                                    <p:animEffect transition="in" filter="dissolve">
                                      <p:cBhvr>
                                        <p:cTn id="851" dur="500"/>
                                        <p:tgtEl>
                                          <p:spTgt spid="460"/>
                                        </p:tgtEl>
                                      </p:cBhvr>
                                    </p:animEffect>
                                  </p:childTnLst>
                                </p:cTn>
                              </p:par>
                              <p:par>
                                <p:cTn id="852" presetID="9" presetClass="entr" presetSubtype="0" fill="hold" grpId="0" nodeType="withEffect">
                                  <p:stCondLst>
                                    <p:cond delay="0"/>
                                  </p:stCondLst>
                                  <p:childTnLst>
                                    <p:set>
                                      <p:cBhvr>
                                        <p:cTn id="853" dur="1" fill="hold">
                                          <p:stCondLst>
                                            <p:cond delay="0"/>
                                          </p:stCondLst>
                                        </p:cTn>
                                        <p:tgtEl>
                                          <p:spTgt spid="497"/>
                                        </p:tgtEl>
                                        <p:attrNameLst>
                                          <p:attrName>style.visibility</p:attrName>
                                        </p:attrNameLst>
                                      </p:cBhvr>
                                      <p:to>
                                        <p:strVal val="visible"/>
                                      </p:to>
                                    </p:set>
                                    <p:animEffect transition="in" filter="dissolve">
                                      <p:cBhvr>
                                        <p:cTn id="854" dur="500"/>
                                        <p:tgtEl>
                                          <p:spTgt spid="497"/>
                                        </p:tgtEl>
                                      </p:cBhvr>
                                    </p:animEffect>
                                  </p:childTnLst>
                                </p:cTn>
                              </p:par>
                              <p:par>
                                <p:cTn id="855" presetID="9" presetClass="entr" presetSubtype="0" fill="hold" grpId="0" nodeType="withEffect">
                                  <p:stCondLst>
                                    <p:cond delay="0"/>
                                  </p:stCondLst>
                                  <p:childTnLst>
                                    <p:set>
                                      <p:cBhvr>
                                        <p:cTn id="856" dur="1" fill="hold">
                                          <p:stCondLst>
                                            <p:cond delay="0"/>
                                          </p:stCondLst>
                                        </p:cTn>
                                        <p:tgtEl>
                                          <p:spTgt spid="498"/>
                                        </p:tgtEl>
                                        <p:attrNameLst>
                                          <p:attrName>style.visibility</p:attrName>
                                        </p:attrNameLst>
                                      </p:cBhvr>
                                      <p:to>
                                        <p:strVal val="visible"/>
                                      </p:to>
                                    </p:set>
                                    <p:animEffect transition="in" filter="dissolve">
                                      <p:cBhvr>
                                        <p:cTn id="857" dur="500"/>
                                        <p:tgtEl>
                                          <p:spTgt spid="498"/>
                                        </p:tgtEl>
                                      </p:cBhvr>
                                    </p:animEffect>
                                  </p:childTnLst>
                                </p:cTn>
                              </p:par>
                              <p:par>
                                <p:cTn id="858" presetID="9" presetClass="entr" presetSubtype="0" fill="hold" grpId="0" nodeType="withEffect">
                                  <p:stCondLst>
                                    <p:cond delay="0"/>
                                  </p:stCondLst>
                                  <p:childTnLst>
                                    <p:set>
                                      <p:cBhvr>
                                        <p:cTn id="859" dur="1" fill="hold">
                                          <p:stCondLst>
                                            <p:cond delay="0"/>
                                          </p:stCondLst>
                                        </p:cTn>
                                        <p:tgtEl>
                                          <p:spTgt spid="511"/>
                                        </p:tgtEl>
                                        <p:attrNameLst>
                                          <p:attrName>style.visibility</p:attrName>
                                        </p:attrNameLst>
                                      </p:cBhvr>
                                      <p:to>
                                        <p:strVal val="visible"/>
                                      </p:to>
                                    </p:set>
                                    <p:animEffect transition="in" filter="dissolve">
                                      <p:cBhvr>
                                        <p:cTn id="860" dur="500"/>
                                        <p:tgtEl>
                                          <p:spTgt spid="511"/>
                                        </p:tgtEl>
                                      </p:cBhvr>
                                    </p:animEffect>
                                  </p:childTnLst>
                                </p:cTn>
                              </p:par>
                              <p:par>
                                <p:cTn id="861" presetID="9" presetClass="entr" presetSubtype="0" fill="hold" grpId="0" nodeType="withEffect">
                                  <p:stCondLst>
                                    <p:cond delay="0"/>
                                  </p:stCondLst>
                                  <p:childTnLst>
                                    <p:set>
                                      <p:cBhvr>
                                        <p:cTn id="862" dur="1" fill="hold">
                                          <p:stCondLst>
                                            <p:cond delay="0"/>
                                          </p:stCondLst>
                                        </p:cTn>
                                        <p:tgtEl>
                                          <p:spTgt spid="512"/>
                                        </p:tgtEl>
                                        <p:attrNameLst>
                                          <p:attrName>style.visibility</p:attrName>
                                        </p:attrNameLst>
                                      </p:cBhvr>
                                      <p:to>
                                        <p:strVal val="visible"/>
                                      </p:to>
                                    </p:set>
                                    <p:animEffect transition="in" filter="dissolve">
                                      <p:cBhvr>
                                        <p:cTn id="863" dur="500"/>
                                        <p:tgtEl>
                                          <p:spTgt spid="512"/>
                                        </p:tgtEl>
                                      </p:cBhvr>
                                    </p:animEffect>
                                  </p:childTnLst>
                                </p:cTn>
                              </p:par>
                              <p:par>
                                <p:cTn id="864" presetID="9" presetClass="entr" presetSubtype="0" fill="hold" grpId="0" nodeType="withEffect">
                                  <p:stCondLst>
                                    <p:cond delay="0"/>
                                  </p:stCondLst>
                                  <p:childTnLst>
                                    <p:set>
                                      <p:cBhvr>
                                        <p:cTn id="865" dur="1" fill="hold">
                                          <p:stCondLst>
                                            <p:cond delay="0"/>
                                          </p:stCondLst>
                                        </p:cTn>
                                        <p:tgtEl>
                                          <p:spTgt spid="513"/>
                                        </p:tgtEl>
                                        <p:attrNameLst>
                                          <p:attrName>style.visibility</p:attrName>
                                        </p:attrNameLst>
                                      </p:cBhvr>
                                      <p:to>
                                        <p:strVal val="visible"/>
                                      </p:to>
                                    </p:set>
                                    <p:animEffect transition="in" filter="dissolve">
                                      <p:cBhvr>
                                        <p:cTn id="866" dur="500"/>
                                        <p:tgtEl>
                                          <p:spTgt spid="513"/>
                                        </p:tgtEl>
                                      </p:cBhvr>
                                    </p:animEffect>
                                  </p:childTnLst>
                                </p:cTn>
                              </p:par>
                              <p:par>
                                <p:cTn id="867" presetID="9" presetClass="entr" presetSubtype="0" fill="hold" grpId="0" nodeType="withEffect">
                                  <p:stCondLst>
                                    <p:cond delay="0"/>
                                  </p:stCondLst>
                                  <p:childTnLst>
                                    <p:set>
                                      <p:cBhvr>
                                        <p:cTn id="868" dur="1" fill="hold">
                                          <p:stCondLst>
                                            <p:cond delay="0"/>
                                          </p:stCondLst>
                                        </p:cTn>
                                        <p:tgtEl>
                                          <p:spTgt spid="514"/>
                                        </p:tgtEl>
                                        <p:attrNameLst>
                                          <p:attrName>style.visibility</p:attrName>
                                        </p:attrNameLst>
                                      </p:cBhvr>
                                      <p:to>
                                        <p:strVal val="visible"/>
                                      </p:to>
                                    </p:set>
                                    <p:animEffect transition="in" filter="dissolve">
                                      <p:cBhvr>
                                        <p:cTn id="869" dur="500"/>
                                        <p:tgtEl>
                                          <p:spTgt spid="514"/>
                                        </p:tgtEl>
                                      </p:cBhvr>
                                    </p:animEffect>
                                  </p:childTnLst>
                                </p:cTn>
                              </p:par>
                              <p:par>
                                <p:cTn id="870" presetID="9" presetClass="entr" presetSubtype="0" fill="hold" grpId="0" nodeType="withEffect">
                                  <p:stCondLst>
                                    <p:cond delay="0"/>
                                  </p:stCondLst>
                                  <p:childTnLst>
                                    <p:set>
                                      <p:cBhvr>
                                        <p:cTn id="871" dur="1" fill="hold">
                                          <p:stCondLst>
                                            <p:cond delay="0"/>
                                          </p:stCondLst>
                                        </p:cTn>
                                        <p:tgtEl>
                                          <p:spTgt spid="515"/>
                                        </p:tgtEl>
                                        <p:attrNameLst>
                                          <p:attrName>style.visibility</p:attrName>
                                        </p:attrNameLst>
                                      </p:cBhvr>
                                      <p:to>
                                        <p:strVal val="visible"/>
                                      </p:to>
                                    </p:set>
                                    <p:animEffect transition="in" filter="dissolve">
                                      <p:cBhvr>
                                        <p:cTn id="872" dur="500"/>
                                        <p:tgtEl>
                                          <p:spTgt spid="515"/>
                                        </p:tgtEl>
                                      </p:cBhvr>
                                    </p:animEffect>
                                  </p:childTnLst>
                                </p:cTn>
                              </p:par>
                              <p:par>
                                <p:cTn id="873" presetID="9" presetClass="entr" presetSubtype="0" fill="hold" grpId="0" nodeType="withEffect">
                                  <p:stCondLst>
                                    <p:cond delay="0"/>
                                  </p:stCondLst>
                                  <p:childTnLst>
                                    <p:set>
                                      <p:cBhvr>
                                        <p:cTn id="874" dur="1" fill="hold">
                                          <p:stCondLst>
                                            <p:cond delay="0"/>
                                          </p:stCondLst>
                                        </p:cTn>
                                        <p:tgtEl>
                                          <p:spTgt spid="516"/>
                                        </p:tgtEl>
                                        <p:attrNameLst>
                                          <p:attrName>style.visibility</p:attrName>
                                        </p:attrNameLst>
                                      </p:cBhvr>
                                      <p:to>
                                        <p:strVal val="visible"/>
                                      </p:to>
                                    </p:set>
                                    <p:animEffect transition="in" filter="dissolve">
                                      <p:cBhvr>
                                        <p:cTn id="875" dur="500"/>
                                        <p:tgtEl>
                                          <p:spTgt spid="516"/>
                                        </p:tgtEl>
                                      </p:cBhvr>
                                    </p:animEffect>
                                  </p:childTnLst>
                                </p:cTn>
                              </p:par>
                              <p:par>
                                <p:cTn id="876" presetID="9" presetClass="entr" presetSubtype="0" fill="hold" grpId="0" nodeType="withEffect">
                                  <p:stCondLst>
                                    <p:cond delay="0"/>
                                  </p:stCondLst>
                                  <p:childTnLst>
                                    <p:set>
                                      <p:cBhvr>
                                        <p:cTn id="877" dur="1" fill="hold">
                                          <p:stCondLst>
                                            <p:cond delay="0"/>
                                          </p:stCondLst>
                                        </p:cTn>
                                        <p:tgtEl>
                                          <p:spTgt spid="553"/>
                                        </p:tgtEl>
                                        <p:attrNameLst>
                                          <p:attrName>style.visibility</p:attrName>
                                        </p:attrNameLst>
                                      </p:cBhvr>
                                      <p:to>
                                        <p:strVal val="visible"/>
                                      </p:to>
                                    </p:set>
                                    <p:animEffect transition="in" filter="dissolve">
                                      <p:cBhvr>
                                        <p:cTn id="878" dur="500"/>
                                        <p:tgtEl>
                                          <p:spTgt spid="553"/>
                                        </p:tgtEl>
                                      </p:cBhvr>
                                    </p:animEffect>
                                  </p:childTnLst>
                                </p:cTn>
                              </p:par>
                              <p:par>
                                <p:cTn id="879" presetID="9" presetClass="entr" presetSubtype="0" fill="hold" grpId="0" nodeType="withEffect">
                                  <p:stCondLst>
                                    <p:cond delay="0"/>
                                  </p:stCondLst>
                                  <p:childTnLst>
                                    <p:set>
                                      <p:cBhvr>
                                        <p:cTn id="880" dur="1" fill="hold">
                                          <p:stCondLst>
                                            <p:cond delay="0"/>
                                          </p:stCondLst>
                                        </p:cTn>
                                        <p:tgtEl>
                                          <p:spTgt spid="554"/>
                                        </p:tgtEl>
                                        <p:attrNameLst>
                                          <p:attrName>style.visibility</p:attrName>
                                        </p:attrNameLst>
                                      </p:cBhvr>
                                      <p:to>
                                        <p:strVal val="visible"/>
                                      </p:to>
                                    </p:set>
                                    <p:animEffect transition="in" filter="dissolve">
                                      <p:cBhvr>
                                        <p:cTn id="881" dur="500"/>
                                        <p:tgtEl>
                                          <p:spTgt spid="554"/>
                                        </p:tgtEl>
                                      </p:cBhvr>
                                    </p:animEffect>
                                  </p:childTnLst>
                                </p:cTn>
                              </p:par>
                            </p:childTnLst>
                          </p:cTn>
                        </p:par>
                      </p:childTnLst>
                    </p:cTn>
                  </p:par>
                  <p:par>
                    <p:cTn id="882" fill="hold">
                      <p:stCondLst>
                        <p:cond delay="indefinite"/>
                      </p:stCondLst>
                      <p:childTnLst>
                        <p:par>
                          <p:cTn id="883" fill="hold">
                            <p:stCondLst>
                              <p:cond delay="0"/>
                            </p:stCondLst>
                            <p:childTnLst>
                              <p:par>
                                <p:cTn id="884" presetID="9" presetClass="entr" presetSubtype="0" fill="hold" grpId="0" nodeType="clickEffect">
                                  <p:stCondLst>
                                    <p:cond delay="0"/>
                                  </p:stCondLst>
                                  <p:childTnLst>
                                    <p:set>
                                      <p:cBhvr>
                                        <p:cTn id="885" dur="1" fill="hold">
                                          <p:stCondLst>
                                            <p:cond delay="0"/>
                                          </p:stCondLst>
                                        </p:cTn>
                                        <p:tgtEl>
                                          <p:spTgt spid="568"/>
                                        </p:tgtEl>
                                        <p:attrNameLst>
                                          <p:attrName>style.visibility</p:attrName>
                                        </p:attrNameLst>
                                      </p:cBhvr>
                                      <p:to>
                                        <p:strVal val="visible"/>
                                      </p:to>
                                    </p:set>
                                    <p:animEffect transition="in" filter="dissolve">
                                      <p:cBhvr>
                                        <p:cTn id="886" dur="500"/>
                                        <p:tgtEl>
                                          <p:spTgt spid="568"/>
                                        </p:tgtEl>
                                      </p:cBhvr>
                                    </p:animEffect>
                                  </p:childTnLst>
                                </p:cTn>
                              </p:par>
                              <p:par>
                                <p:cTn id="887" presetID="9" presetClass="entr" presetSubtype="0" fill="hold" grpId="0" nodeType="withEffect">
                                  <p:stCondLst>
                                    <p:cond delay="0"/>
                                  </p:stCondLst>
                                  <p:childTnLst>
                                    <p:set>
                                      <p:cBhvr>
                                        <p:cTn id="888" dur="1" fill="hold">
                                          <p:stCondLst>
                                            <p:cond delay="0"/>
                                          </p:stCondLst>
                                        </p:cTn>
                                        <p:tgtEl>
                                          <p:spTgt spid="569"/>
                                        </p:tgtEl>
                                        <p:attrNameLst>
                                          <p:attrName>style.visibility</p:attrName>
                                        </p:attrNameLst>
                                      </p:cBhvr>
                                      <p:to>
                                        <p:strVal val="visible"/>
                                      </p:to>
                                    </p:set>
                                    <p:animEffect transition="in" filter="dissolve">
                                      <p:cBhvr>
                                        <p:cTn id="889" dur="500"/>
                                        <p:tgtEl>
                                          <p:spTgt spid="569"/>
                                        </p:tgtEl>
                                      </p:cBhvr>
                                    </p:animEffect>
                                  </p:childTnLst>
                                </p:cTn>
                              </p:par>
                              <p:par>
                                <p:cTn id="890" presetID="9" presetClass="entr" presetSubtype="0" fill="hold" grpId="0" nodeType="withEffect">
                                  <p:stCondLst>
                                    <p:cond delay="0"/>
                                  </p:stCondLst>
                                  <p:childTnLst>
                                    <p:set>
                                      <p:cBhvr>
                                        <p:cTn id="891" dur="1" fill="hold">
                                          <p:stCondLst>
                                            <p:cond delay="0"/>
                                          </p:stCondLst>
                                        </p:cTn>
                                        <p:tgtEl>
                                          <p:spTgt spid="591"/>
                                        </p:tgtEl>
                                        <p:attrNameLst>
                                          <p:attrName>style.visibility</p:attrName>
                                        </p:attrNameLst>
                                      </p:cBhvr>
                                      <p:to>
                                        <p:strVal val="visible"/>
                                      </p:to>
                                    </p:set>
                                    <p:animEffect transition="in" filter="dissolve">
                                      <p:cBhvr>
                                        <p:cTn id="892" dur="500"/>
                                        <p:tgtEl>
                                          <p:spTgt spid="591"/>
                                        </p:tgtEl>
                                      </p:cBhvr>
                                    </p:animEffect>
                                  </p:childTnLst>
                                </p:cTn>
                              </p:par>
                              <p:par>
                                <p:cTn id="893" presetID="9" presetClass="entr" presetSubtype="0" fill="hold" grpId="0" nodeType="withEffect">
                                  <p:stCondLst>
                                    <p:cond delay="0"/>
                                  </p:stCondLst>
                                  <p:childTnLst>
                                    <p:set>
                                      <p:cBhvr>
                                        <p:cTn id="894" dur="1" fill="hold">
                                          <p:stCondLst>
                                            <p:cond delay="0"/>
                                          </p:stCondLst>
                                        </p:cTn>
                                        <p:tgtEl>
                                          <p:spTgt spid="592"/>
                                        </p:tgtEl>
                                        <p:attrNameLst>
                                          <p:attrName>style.visibility</p:attrName>
                                        </p:attrNameLst>
                                      </p:cBhvr>
                                      <p:to>
                                        <p:strVal val="visible"/>
                                      </p:to>
                                    </p:set>
                                    <p:animEffect transition="in" filter="dissolve">
                                      <p:cBhvr>
                                        <p:cTn id="895" dur="500"/>
                                        <p:tgtEl>
                                          <p:spTgt spid="592"/>
                                        </p:tgtEl>
                                      </p:cBhvr>
                                    </p:animEffect>
                                  </p:childTnLst>
                                </p:cTn>
                              </p:par>
                              <p:par>
                                <p:cTn id="896" presetID="9" presetClass="entr" presetSubtype="0" fill="hold" grpId="0" nodeType="withEffect">
                                  <p:stCondLst>
                                    <p:cond delay="0"/>
                                  </p:stCondLst>
                                  <p:childTnLst>
                                    <p:set>
                                      <p:cBhvr>
                                        <p:cTn id="897" dur="1" fill="hold">
                                          <p:stCondLst>
                                            <p:cond delay="0"/>
                                          </p:stCondLst>
                                        </p:cTn>
                                        <p:tgtEl>
                                          <p:spTgt spid="593"/>
                                        </p:tgtEl>
                                        <p:attrNameLst>
                                          <p:attrName>style.visibility</p:attrName>
                                        </p:attrNameLst>
                                      </p:cBhvr>
                                      <p:to>
                                        <p:strVal val="visible"/>
                                      </p:to>
                                    </p:set>
                                    <p:animEffect transition="in" filter="dissolve">
                                      <p:cBhvr>
                                        <p:cTn id="898" dur="500"/>
                                        <p:tgtEl>
                                          <p:spTgt spid="593"/>
                                        </p:tgtEl>
                                      </p:cBhvr>
                                    </p:animEffect>
                                  </p:childTnLst>
                                </p:cTn>
                              </p:par>
                              <p:par>
                                <p:cTn id="899" presetID="9" presetClass="entr" presetSubtype="0" fill="hold" grpId="0" nodeType="withEffect">
                                  <p:stCondLst>
                                    <p:cond delay="0"/>
                                  </p:stCondLst>
                                  <p:childTnLst>
                                    <p:set>
                                      <p:cBhvr>
                                        <p:cTn id="900" dur="1" fill="hold">
                                          <p:stCondLst>
                                            <p:cond delay="0"/>
                                          </p:stCondLst>
                                        </p:cTn>
                                        <p:tgtEl>
                                          <p:spTgt spid="594"/>
                                        </p:tgtEl>
                                        <p:attrNameLst>
                                          <p:attrName>style.visibility</p:attrName>
                                        </p:attrNameLst>
                                      </p:cBhvr>
                                      <p:to>
                                        <p:strVal val="visible"/>
                                      </p:to>
                                    </p:set>
                                    <p:animEffect transition="in" filter="dissolve">
                                      <p:cBhvr>
                                        <p:cTn id="901" dur="500"/>
                                        <p:tgtEl>
                                          <p:spTgt spid="594"/>
                                        </p:tgtEl>
                                      </p:cBhvr>
                                    </p:animEffect>
                                  </p:childTnLst>
                                </p:cTn>
                              </p:par>
                              <p:par>
                                <p:cTn id="902" presetID="9" presetClass="entr" presetSubtype="0" fill="hold" grpId="0" nodeType="withEffect">
                                  <p:stCondLst>
                                    <p:cond delay="0"/>
                                  </p:stCondLst>
                                  <p:childTnLst>
                                    <p:set>
                                      <p:cBhvr>
                                        <p:cTn id="903" dur="1" fill="hold">
                                          <p:stCondLst>
                                            <p:cond delay="0"/>
                                          </p:stCondLst>
                                        </p:cTn>
                                        <p:tgtEl>
                                          <p:spTgt spid="595"/>
                                        </p:tgtEl>
                                        <p:attrNameLst>
                                          <p:attrName>style.visibility</p:attrName>
                                        </p:attrNameLst>
                                      </p:cBhvr>
                                      <p:to>
                                        <p:strVal val="visible"/>
                                      </p:to>
                                    </p:set>
                                    <p:animEffect transition="in" filter="dissolve">
                                      <p:cBhvr>
                                        <p:cTn id="904" dur="500"/>
                                        <p:tgtEl>
                                          <p:spTgt spid="595"/>
                                        </p:tgtEl>
                                      </p:cBhvr>
                                    </p:animEffect>
                                  </p:childTnLst>
                                </p:cTn>
                              </p:par>
                              <p:par>
                                <p:cTn id="905" presetID="9" presetClass="entr" presetSubtype="0" fill="hold" grpId="0" nodeType="withEffect">
                                  <p:stCondLst>
                                    <p:cond delay="0"/>
                                  </p:stCondLst>
                                  <p:childTnLst>
                                    <p:set>
                                      <p:cBhvr>
                                        <p:cTn id="906" dur="1" fill="hold">
                                          <p:stCondLst>
                                            <p:cond delay="0"/>
                                          </p:stCondLst>
                                        </p:cTn>
                                        <p:tgtEl>
                                          <p:spTgt spid="596"/>
                                        </p:tgtEl>
                                        <p:attrNameLst>
                                          <p:attrName>style.visibility</p:attrName>
                                        </p:attrNameLst>
                                      </p:cBhvr>
                                      <p:to>
                                        <p:strVal val="visible"/>
                                      </p:to>
                                    </p:set>
                                    <p:animEffect transition="in" filter="dissolve">
                                      <p:cBhvr>
                                        <p:cTn id="907" dur="500"/>
                                        <p:tgtEl>
                                          <p:spTgt spid="596"/>
                                        </p:tgtEl>
                                      </p:cBhvr>
                                    </p:animEffect>
                                  </p:childTnLst>
                                </p:cTn>
                              </p:par>
                              <p:par>
                                <p:cTn id="908" presetID="9" presetClass="entr" presetSubtype="0" fill="hold" grpId="0" nodeType="withEffect">
                                  <p:stCondLst>
                                    <p:cond delay="0"/>
                                  </p:stCondLst>
                                  <p:childTnLst>
                                    <p:set>
                                      <p:cBhvr>
                                        <p:cTn id="909" dur="1" fill="hold">
                                          <p:stCondLst>
                                            <p:cond delay="0"/>
                                          </p:stCondLst>
                                        </p:cTn>
                                        <p:tgtEl>
                                          <p:spTgt spid="597"/>
                                        </p:tgtEl>
                                        <p:attrNameLst>
                                          <p:attrName>style.visibility</p:attrName>
                                        </p:attrNameLst>
                                      </p:cBhvr>
                                      <p:to>
                                        <p:strVal val="visible"/>
                                      </p:to>
                                    </p:set>
                                    <p:animEffect transition="in" filter="dissolve">
                                      <p:cBhvr>
                                        <p:cTn id="910" dur="500"/>
                                        <p:tgtEl>
                                          <p:spTgt spid="597"/>
                                        </p:tgtEl>
                                      </p:cBhvr>
                                    </p:animEffect>
                                  </p:childTnLst>
                                </p:cTn>
                              </p:par>
                              <p:par>
                                <p:cTn id="911" presetID="9" presetClass="entr" presetSubtype="0" fill="hold" grpId="0" nodeType="withEffect">
                                  <p:stCondLst>
                                    <p:cond delay="0"/>
                                  </p:stCondLst>
                                  <p:childTnLst>
                                    <p:set>
                                      <p:cBhvr>
                                        <p:cTn id="912" dur="1" fill="hold">
                                          <p:stCondLst>
                                            <p:cond delay="0"/>
                                          </p:stCondLst>
                                        </p:cTn>
                                        <p:tgtEl>
                                          <p:spTgt spid="598"/>
                                        </p:tgtEl>
                                        <p:attrNameLst>
                                          <p:attrName>style.visibility</p:attrName>
                                        </p:attrNameLst>
                                      </p:cBhvr>
                                      <p:to>
                                        <p:strVal val="visible"/>
                                      </p:to>
                                    </p:set>
                                    <p:animEffect transition="in" filter="dissolve">
                                      <p:cBhvr>
                                        <p:cTn id="913" dur="500"/>
                                        <p:tgtEl>
                                          <p:spTgt spid="598"/>
                                        </p:tgtEl>
                                      </p:cBhvr>
                                    </p:animEffect>
                                  </p:childTnLst>
                                </p:cTn>
                              </p:par>
                              <p:par>
                                <p:cTn id="914" presetID="9" presetClass="entr" presetSubtype="0" fill="hold" grpId="0" nodeType="withEffect">
                                  <p:stCondLst>
                                    <p:cond delay="0"/>
                                  </p:stCondLst>
                                  <p:childTnLst>
                                    <p:set>
                                      <p:cBhvr>
                                        <p:cTn id="915" dur="1" fill="hold">
                                          <p:stCondLst>
                                            <p:cond delay="0"/>
                                          </p:stCondLst>
                                        </p:cTn>
                                        <p:tgtEl>
                                          <p:spTgt spid="599"/>
                                        </p:tgtEl>
                                        <p:attrNameLst>
                                          <p:attrName>style.visibility</p:attrName>
                                        </p:attrNameLst>
                                      </p:cBhvr>
                                      <p:to>
                                        <p:strVal val="visible"/>
                                      </p:to>
                                    </p:set>
                                    <p:animEffect transition="in" filter="dissolve">
                                      <p:cBhvr>
                                        <p:cTn id="916" dur="500"/>
                                        <p:tgtEl>
                                          <p:spTgt spid="599"/>
                                        </p:tgtEl>
                                      </p:cBhvr>
                                    </p:animEffect>
                                  </p:childTnLst>
                                </p:cTn>
                              </p:par>
                              <p:par>
                                <p:cTn id="917" presetID="9" presetClass="entr" presetSubtype="0" fill="hold" grpId="0" nodeType="withEffect">
                                  <p:stCondLst>
                                    <p:cond delay="0"/>
                                  </p:stCondLst>
                                  <p:childTnLst>
                                    <p:set>
                                      <p:cBhvr>
                                        <p:cTn id="918" dur="1" fill="hold">
                                          <p:stCondLst>
                                            <p:cond delay="0"/>
                                          </p:stCondLst>
                                        </p:cTn>
                                        <p:tgtEl>
                                          <p:spTgt spid="600"/>
                                        </p:tgtEl>
                                        <p:attrNameLst>
                                          <p:attrName>style.visibility</p:attrName>
                                        </p:attrNameLst>
                                      </p:cBhvr>
                                      <p:to>
                                        <p:strVal val="visible"/>
                                      </p:to>
                                    </p:set>
                                    <p:animEffect transition="in" filter="dissolve">
                                      <p:cBhvr>
                                        <p:cTn id="919" dur="500"/>
                                        <p:tgtEl>
                                          <p:spTgt spid="600"/>
                                        </p:tgtEl>
                                      </p:cBhvr>
                                    </p:animEffect>
                                  </p:childTnLst>
                                </p:cTn>
                              </p:par>
                              <p:par>
                                <p:cTn id="920" presetID="9" presetClass="entr" presetSubtype="0" fill="hold" grpId="0" nodeType="withEffect">
                                  <p:stCondLst>
                                    <p:cond delay="0"/>
                                  </p:stCondLst>
                                  <p:childTnLst>
                                    <p:set>
                                      <p:cBhvr>
                                        <p:cTn id="921" dur="1" fill="hold">
                                          <p:stCondLst>
                                            <p:cond delay="0"/>
                                          </p:stCondLst>
                                        </p:cTn>
                                        <p:tgtEl>
                                          <p:spTgt spid="601"/>
                                        </p:tgtEl>
                                        <p:attrNameLst>
                                          <p:attrName>style.visibility</p:attrName>
                                        </p:attrNameLst>
                                      </p:cBhvr>
                                      <p:to>
                                        <p:strVal val="visible"/>
                                      </p:to>
                                    </p:set>
                                    <p:animEffect transition="in" filter="dissolve">
                                      <p:cBhvr>
                                        <p:cTn id="922" dur="500"/>
                                        <p:tgtEl>
                                          <p:spTgt spid="601"/>
                                        </p:tgtEl>
                                      </p:cBhvr>
                                    </p:animEffect>
                                  </p:childTnLst>
                                </p:cTn>
                              </p:par>
                              <p:par>
                                <p:cTn id="923" presetID="9" presetClass="entr" presetSubtype="0" fill="hold" grpId="0" nodeType="withEffect">
                                  <p:stCondLst>
                                    <p:cond delay="0"/>
                                  </p:stCondLst>
                                  <p:childTnLst>
                                    <p:set>
                                      <p:cBhvr>
                                        <p:cTn id="924" dur="1" fill="hold">
                                          <p:stCondLst>
                                            <p:cond delay="0"/>
                                          </p:stCondLst>
                                        </p:cTn>
                                        <p:tgtEl>
                                          <p:spTgt spid="602"/>
                                        </p:tgtEl>
                                        <p:attrNameLst>
                                          <p:attrName>style.visibility</p:attrName>
                                        </p:attrNameLst>
                                      </p:cBhvr>
                                      <p:to>
                                        <p:strVal val="visible"/>
                                      </p:to>
                                    </p:set>
                                    <p:animEffect transition="in" filter="dissolve">
                                      <p:cBhvr>
                                        <p:cTn id="925" dur="500"/>
                                        <p:tgtEl>
                                          <p:spTgt spid="602"/>
                                        </p:tgtEl>
                                      </p:cBhvr>
                                    </p:animEffect>
                                  </p:childTnLst>
                                </p:cTn>
                              </p:par>
                              <p:par>
                                <p:cTn id="926" presetID="9" presetClass="entr" presetSubtype="0" fill="hold" grpId="0" nodeType="withEffect">
                                  <p:stCondLst>
                                    <p:cond delay="0"/>
                                  </p:stCondLst>
                                  <p:childTnLst>
                                    <p:set>
                                      <p:cBhvr>
                                        <p:cTn id="927" dur="1" fill="hold">
                                          <p:stCondLst>
                                            <p:cond delay="0"/>
                                          </p:stCondLst>
                                        </p:cTn>
                                        <p:tgtEl>
                                          <p:spTgt spid="603"/>
                                        </p:tgtEl>
                                        <p:attrNameLst>
                                          <p:attrName>style.visibility</p:attrName>
                                        </p:attrNameLst>
                                      </p:cBhvr>
                                      <p:to>
                                        <p:strVal val="visible"/>
                                      </p:to>
                                    </p:set>
                                    <p:animEffect transition="in" filter="dissolve">
                                      <p:cBhvr>
                                        <p:cTn id="928" dur="500"/>
                                        <p:tgtEl>
                                          <p:spTgt spid="603"/>
                                        </p:tgtEl>
                                      </p:cBhvr>
                                    </p:animEffect>
                                  </p:childTnLst>
                                </p:cTn>
                              </p:par>
                              <p:par>
                                <p:cTn id="929" presetID="9" presetClass="entr" presetSubtype="0" fill="hold" grpId="0" nodeType="withEffect">
                                  <p:stCondLst>
                                    <p:cond delay="0"/>
                                  </p:stCondLst>
                                  <p:childTnLst>
                                    <p:set>
                                      <p:cBhvr>
                                        <p:cTn id="930" dur="1" fill="hold">
                                          <p:stCondLst>
                                            <p:cond delay="0"/>
                                          </p:stCondLst>
                                        </p:cTn>
                                        <p:tgtEl>
                                          <p:spTgt spid="604"/>
                                        </p:tgtEl>
                                        <p:attrNameLst>
                                          <p:attrName>style.visibility</p:attrName>
                                        </p:attrNameLst>
                                      </p:cBhvr>
                                      <p:to>
                                        <p:strVal val="visible"/>
                                      </p:to>
                                    </p:set>
                                    <p:animEffect transition="in" filter="dissolve">
                                      <p:cBhvr>
                                        <p:cTn id="931" dur="500"/>
                                        <p:tgtEl>
                                          <p:spTgt spid="604"/>
                                        </p:tgtEl>
                                      </p:cBhvr>
                                    </p:animEffect>
                                  </p:childTnLst>
                                </p:cTn>
                              </p:par>
                              <p:par>
                                <p:cTn id="932" presetID="9" presetClass="entr" presetSubtype="0" fill="hold" grpId="0" nodeType="withEffect">
                                  <p:stCondLst>
                                    <p:cond delay="0"/>
                                  </p:stCondLst>
                                  <p:childTnLst>
                                    <p:set>
                                      <p:cBhvr>
                                        <p:cTn id="933" dur="1" fill="hold">
                                          <p:stCondLst>
                                            <p:cond delay="0"/>
                                          </p:stCondLst>
                                        </p:cTn>
                                        <p:tgtEl>
                                          <p:spTgt spid="605"/>
                                        </p:tgtEl>
                                        <p:attrNameLst>
                                          <p:attrName>style.visibility</p:attrName>
                                        </p:attrNameLst>
                                      </p:cBhvr>
                                      <p:to>
                                        <p:strVal val="visible"/>
                                      </p:to>
                                    </p:set>
                                    <p:animEffect transition="in" filter="dissolve">
                                      <p:cBhvr>
                                        <p:cTn id="934" dur="500"/>
                                        <p:tgtEl>
                                          <p:spTgt spid="605"/>
                                        </p:tgtEl>
                                      </p:cBhvr>
                                    </p:animEffect>
                                  </p:childTnLst>
                                </p:cTn>
                              </p:par>
                              <p:par>
                                <p:cTn id="935" presetID="9" presetClass="entr" presetSubtype="0" fill="hold" grpId="0" nodeType="withEffect">
                                  <p:stCondLst>
                                    <p:cond delay="0"/>
                                  </p:stCondLst>
                                  <p:childTnLst>
                                    <p:set>
                                      <p:cBhvr>
                                        <p:cTn id="936" dur="1" fill="hold">
                                          <p:stCondLst>
                                            <p:cond delay="0"/>
                                          </p:stCondLst>
                                        </p:cTn>
                                        <p:tgtEl>
                                          <p:spTgt spid="606"/>
                                        </p:tgtEl>
                                        <p:attrNameLst>
                                          <p:attrName>style.visibility</p:attrName>
                                        </p:attrNameLst>
                                      </p:cBhvr>
                                      <p:to>
                                        <p:strVal val="visible"/>
                                      </p:to>
                                    </p:set>
                                    <p:animEffect transition="in" filter="dissolve">
                                      <p:cBhvr>
                                        <p:cTn id="937" dur="500"/>
                                        <p:tgtEl>
                                          <p:spTgt spid="606"/>
                                        </p:tgtEl>
                                      </p:cBhvr>
                                    </p:animEffect>
                                  </p:childTnLst>
                                </p:cTn>
                              </p:par>
                              <p:par>
                                <p:cTn id="938" presetID="9" presetClass="entr" presetSubtype="0" fill="hold" grpId="0" nodeType="withEffect">
                                  <p:stCondLst>
                                    <p:cond delay="0"/>
                                  </p:stCondLst>
                                  <p:childTnLst>
                                    <p:set>
                                      <p:cBhvr>
                                        <p:cTn id="939" dur="1" fill="hold">
                                          <p:stCondLst>
                                            <p:cond delay="0"/>
                                          </p:stCondLst>
                                        </p:cTn>
                                        <p:tgtEl>
                                          <p:spTgt spid="607"/>
                                        </p:tgtEl>
                                        <p:attrNameLst>
                                          <p:attrName>style.visibility</p:attrName>
                                        </p:attrNameLst>
                                      </p:cBhvr>
                                      <p:to>
                                        <p:strVal val="visible"/>
                                      </p:to>
                                    </p:set>
                                    <p:animEffect transition="in" filter="dissolve">
                                      <p:cBhvr>
                                        <p:cTn id="940" dur="500"/>
                                        <p:tgtEl>
                                          <p:spTgt spid="607"/>
                                        </p:tgtEl>
                                      </p:cBhvr>
                                    </p:animEffect>
                                  </p:childTnLst>
                                </p:cTn>
                              </p:par>
                              <p:par>
                                <p:cTn id="941" presetID="9" presetClass="entr" presetSubtype="0" fill="hold" grpId="0" nodeType="withEffect">
                                  <p:stCondLst>
                                    <p:cond delay="0"/>
                                  </p:stCondLst>
                                  <p:childTnLst>
                                    <p:set>
                                      <p:cBhvr>
                                        <p:cTn id="942" dur="1" fill="hold">
                                          <p:stCondLst>
                                            <p:cond delay="0"/>
                                          </p:stCondLst>
                                        </p:cTn>
                                        <p:tgtEl>
                                          <p:spTgt spid="608"/>
                                        </p:tgtEl>
                                        <p:attrNameLst>
                                          <p:attrName>style.visibility</p:attrName>
                                        </p:attrNameLst>
                                      </p:cBhvr>
                                      <p:to>
                                        <p:strVal val="visible"/>
                                      </p:to>
                                    </p:set>
                                    <p:animEffect transition="in" filter="dissolve">
                                      <p:cBhvr>
                                        <p:cTn id="943" dur="500"/>
                                        <p:tgtEl>
                                          <p:spTgt spid="608"/>
                                        </p:tgtEl>
                                      </p:cBhvr>
                                    </p:animEffect>
                                  </p:childTnLst>
                                </p:cTn>
                              </p:par>
                              <p:par>
                                <p:cTn id="944" presetID="9" presetClass="entr" presetSubtype="0" fill="hold" grpId="0" nodeType="withEffect">
                                  <p:stCondLst>
                                    <p:cond delay="0"/>
                                  </p:stCondLst>
                                  <p:childTnLst>
                                    <p:set>
                                      <p:cBhvr>
                                        <p:cTn id="945" dur="1" fill="hold">
                                          <p:stCondLst>
                                            <p:cond delay="0"/>
                                          </p:stCondLst>
                                        </p:cTn>
                                        <p:tgtEl>
                                          <p:spTgt spid="609"/>
                                        </p:tgtEl>
                                        <p:attrNameLst>
                                          <p:attrName>style.visibility</p:attrName>
                                        </p:attrNameLst>
                                      </p:cBhvr>
                                      <p:to>
                                        <p:strVal val="visible"/>
                                      </p:to>
                                    </p:set>
                                    <p:animEffect transition="in" filter="dissolve">
                                      <p:cBhvr>
                                        <p:cTn id="946" dur="500"/>
                                        <p:tgtEl>
                                          <p:spTgt spid="609"/>
                                        </p:tgtEl>
                                      </p:cBhvr>
                                    </p:animEffect>
                                  </p:childTnLst>
                                </p:cTn>
                              </p:par>
                              <p:par>
                                <p:cTn id="947" presetID="9" presetClass="entr" presetSubtype="0" fill="hold" grpId="0" nodeType="withEffect">
                                  <p:stCondLst>
                                    <p:cond delay="0"/>
                                  </p:stCondLst>
                                  <p:childTnLst>
                                    <p:set>
                                      <p:cBhvr>
                                        <p:cTn id="948" dur="1" fill="hold">
                                          <p:stCondLst>
                                            <p:cond delay="0"/>
                                          </p:stCondLst>
                                        </p:cTn>
                                        <p:tgtEl>
                                          <p:spTgt spid="610"/>
                                        </p:tgtEl>
                                        <p:attrNameLst>
                                          <p:attrName>style.visibility</p:attrName>
                                        </p:attrNameLst>
                                      </p:cBhvr>
                                      <p:to>
                                        <p:strVal val="visible"/>
                                      </p:to>
                                    </p:set>
                                    <p:animEffect transition="in" filter="dissolve">
                                      <p:cBhvr>
                                        <p:cTn id="949" dur="500"/>
                                        <p:tgtEl>
                                          <p:spTgt spid="610"/>
                                        </p:tgtEl>
                                      </p:cBhvr>
                                    </p:animEffect>
                                  </p:childTnLst>
                                </p:cTn>
                              </p:par>
                              <p:par>
                                <p:cTn id="950" presetID="9" presetClass="entr" presetSubtype="0" fill="hold" grpId="0" nodeType="withEffect">
                                  <p:stCondLst>
                                    <p:cond delay="0"/>
                                  </p:stCondLst>
                                  <p:childTnLst>
                                    <p:set>
                                      <p:cBhvr>
                                        <p:cTn id="951" dur="1" fill="hold">
                                          <p:stCondLst>
                                            <p:cond delay="0"/>
                                          </p:stCondLst>
                                        </p:cTn>
                                        <p:tgtEl>
                                          <p:spTgt spid="611"/>
                                        </p:tgtEl>
                                        <p:attrNameLst>
                                          <p:attrName>style.visibility</p:attrName>
                                        </p:attrNameLst>
                                      </p:cBhvr>
                                      <p:to>
                                        <p:strVal val="visible"/>
                                      </p:to>
                                    </p:set>
                                    <p:animEffect transition="in" filter="dissolve">
                                      <p:cBhvr>
                                        <p:cTn id="952" dur="500"/>
                                        <p:tgtEl>
                                          <p:spTgt spid="611"/>
                                        </p:tgtEl>
                                      </p:cBhvr>
                                    </p:animEffect>
                                  </p:childTnLst>
                                </p:cTn>
                              </p:par>
                              <p:par>
                                <p:cTn id="953" presetID="9" presetClass="entr" presetSubtype="0" fill="hold" grpId="0" nodeType="withEffect">
                                  <p:stCondLst>
                                    <p:cond delay="0"/>
                                  </p:stCondLst>
                                  <p:childTnLst>
                                    <p:set>
                                      <p:cBhvr>
                                        <p:cTn id="954" dur="1" fill="hold">
                                          <p:stCondLst>
                                            <p:cond delay="0"/>
                                          </p:stCondLst>
                                        </p:cTn>
                                        <p:tgtEl>
                                          <p:spTgt spid="619"/>
                                        </p:tgtEl>
                                        <p:attrNameLst>
                                          <p:attrName>style.visibility</p:attrName>
                                        </p:attrNameLst>
                                      </p:cBhvr>
                                      <p:to>
                                        <p:strVal val="visible"/>
                                      </p:to>
                                    </p:set>
                                    <p:animEffect transition="in" filter="dissolve">
                                      <p:cBhvr>
                                        <p:cTn id="955" dur="500"/>
                                        <p:tgtEl>
                                          <p:spTgt spid="619"/>
                                        </p:tgtEl>
                                      </p:cBhvr>
                                    </p:animEffect>
                                  </p:childTnLst>
                                </p:cTn>
                              </p:par>
                              <p:par>
                                <p:cTn id="956" presetID="9" presetClass="entr" presetSubtype="0" fill="hold" grpId="0" nodeType="withEffect">
                                  <p:stCondLst>
                                    <p:cond delay="0"/>
                                  </p:stCondLst>
                                  <p:childTnLst>
                                    <p:set>
                                      <p:cBhvr>
                                        <p:cTn id="957" dur="1" fill="hold">
                                          <p:stCondLst>
                                            <p:cond delay="0"/>
                                          </p:stCondLst>
                                        </p:cTn>
                                        <p:tgtEl>
                                          <p:spTgt spid="620"/>
                                        </p:tgtEl>
                                        <p:attrNameLst>
                                          <p:attrName>style.visibility</p:attrName>
                                        </p:attrNameLst>
                                      </p:cBhvr>
                                      <p:to>
                                        <p:strVal val="visible"/>
                                      </p:to>
                                    </p:set>
                                    <p:animEffect transition="in" filter="dissolve">
                                      <p:cBhvr>
                                        <p:cTn id="958" dur="500"/>
                                        <p:tgtEl>
                                          <p:spTgt spid="620"/>
                                        </p:tgtEl>
                                      </p:cBhvr>
                                    </p:animEffect>
                                  </p:childTnLst>
                                </p:cTn>
                              </p:par>
                              <p:par>
                                <p:cTn id="959" presetID="9" presetClass="entr" presetSubtype="0" fill="hold" grpId="0" nodeType="withEffect">
                                  <p:stCondLst>
                                    <p:cond delay="0"/>
                                  </p:stCondLst>
                                  <p:childTnLst>
                                    <p:set>
                                      <p:cBhvr>
                                        <p:cTn id="960" dur="1" fill="hold">
                                          <p:stCondLst>
                                            <p:cond delay="0"/>
                                          </p:stCondLst>
                                        </p:cTn>
                                        <p:tgtEl>
                                          <p:spTgt spid="621"/>
                                        </p:tgtEl>
                                        <p:attrNameLst>
                                          <p:attrName>style.visibility</p:attrName>
                                        </p:attrNameLst>
                                      </p:cBhvr>
                                      <p:to>
                                        <p:strVal val="visible"/>
                                      </p:to>
                                    </p:set>
                                    <p:animEffect transition="in" filter="dissolve">
                                      <p:cBhvr>
                                        <p:cTn id="961" dur="500"/>
                                        <p:tgtEl>
                                          <p:spTgt spid="621"/>
                                        </p:tgtEl>
                                      </p:cBhvr>
                                    </p:animEffect>
                                  </p:childTnLst>
                                </p:cTn>
                              </p:par>
                              <p:par>
                                <p:cTn id="962" presetID="9" presetClass="entr" presetSubtype="0" fill="hold" grpId="0" nodeType="withEffect">
                                  <p:stCondLst>
                                    <p:cond delay="0"/>
                                  </p:stCondLst>
                                  <p:childTnLst>
                                    <p:set>
                                      <p:cBhvr>
                                        <p:cTn id="963" dur="1" fill="hold">
                                          <p:stCondLst>
                                            <p:cond delay="0"/>
                                          </p:stCondLst>
                                        </p:cTn>
                                        <p:tgtEl>
                                          <p:spTgt spid="622"/>
                                        </p:tgtEl>
                                        <p:attrNameLst>
                                          <p:attrName>style.visibility</p:attrName>
                                        </p:attrNameLst>
                                      </p:cBhvr>
                                      <p:to>
                                        <p:strVal val="visible"/>
                                      </p:to>
                                    </p:set>
                                    <p:animEffect transition="in" filter="dissolve">
                                      <p:cBhvr>
                                        <p:cTn id="964" dur="500"/>
                                        <p:tgtEl>
                                          <p:spTgt spid="622"/>
                                        </p:tgtEl>
                                      </p:cBhvr>
                                    </p:animEffect>
                                  </p:childTnLst>
                                </p:cTn>
                              </p:par>
                              <p:par>
                                <p:cTn id="965" presetID="9" presetClass="entr" presetSubtype="0" fill="hold" grpId="0" nodeType="withEffect">
                                  <p:stCondLst>
                                    <p:cond delay="0"/>
                                  </p:stCondLst>
                                  <p:childTnLst>
                                    <p:set>
                                      <p:cBhvr>
                                        <p:cTn id="966" dur="1" fill="hold">
                                          <p:stCondLst>
                                            <p:cond delay="0"/>
                                          </p:stCondLst>
                                        </p:cTn>
                                        <p:tgtEl>
                                          <p:spTgt spid="623"/>
                                        </p:tgtEl>
                                        <p:attrNameLst>
                                          <p:attrName>style.visibility</p:attrName>
                                        </p:attrNameLst>
                                      </p:cBhvr>
                                      <p:to>
                                        <p:strVal val="visible"/>
                                      </p:to>
                                    </p:set>
                                    <p:animEffect transition="in" filter="dissolve">
                                      <p:cBhvr>
                                        <p:cTn id="967" dur="500"/>
                                        <p:tgtEl>
                                          <p:spTgt spid="623"/>
                                        </p:tgtEl>
                                      </p:cBhvr>
                                    </p:animEffect>
                                  </p:childTnLst>
                                </p:cTn>
                              </p:par>
                              <p:par>
                                <p:cTn id="968" presetID="9" presetClass="entr" presetSubtype="0" fill="hold" grpId="0" nodeType="withEffect">
                                  <p:stCondLst>
                                    <p:cond delay="0"/>
                                  </p:stCondLst>
                                  <p:childTnLst>
                                    <p:set>
                                      <p:cBhvr>
                                        <p:cTn id="969" dur="1" fill="hold">
                                          <p:stCondLst>
                                            <p:cond delay="0"/>
                                          </p:stCondLst>
                                        </p:cTn>
                                        <p:tgtEl>
                                          <p:spTgt spid="624"/>
                                        </p:tgtEl>
                                        <p:attrNameLst>
                                          <p:attrName>style.visibility</p:attrName>
                                        </p:attrNameLst>
                                      </p:cBhvr>
                                      <p:to>
                                        <p:strVal val="visible"/>
                                      </p:to>
                                    </p:set>
                                    <p:animEffect transition="in" filter="dissolve">
                                      <p:cBhvr>
                                        <p:cTn id="970" dur="500"/>
                                        <p:tgtEl>
                                          <p:spTgt spid="624"/>
                                        </p:tgtEl>
                                      </p:cBhvr>
                                    </p:animEffect>
                                  </p:childTnLst>
                                </p:cTn>
                              </p:par>
                              <p:par>
                                <p:cTn id="971" presetID="9" presetClass="entr" presetSubtype="0" fill="hold" grpId="0" nodeType="withEffect">
                                  <p:stCondLst>
                                    <p:cond delay="0"/>
                                  </p:stCondLst>
                                  <p:childTnLst>
                                    <p:set>
                                      <p:cBhvr>
                                        <p:cTn id="972" dur="1" fill="hold">
                                          <p:stCondLst>
                                            <p:cond delay="0"/>
                                          </p:stCondLst>
                                        </p:cTn>
                                        <p:tgtEl>
                                          <p:spTgt spid="625"/>
                                        </p:tgtEl>
                                        <p:attrNameLst>
                                          <p:attrName>style.visibility</p:attrName>
                                        </p:attrNameLst>
                                      </p:cBhvr>
                                      <p:to>
                                        <p:strVal val="visible"/>
                                      </p:to>
                                    </p:set>
                                    <p:animEffect transition="in" filter="dissolve">
                                      <p:cBhvr>
                                        <p:cTn id="973" dur="500"/>
                                        <p:tgtEl>
                                          <p:spTgt spid="625"/>
                                        </p:tgtEl>
                                      </p:cBhvr>
                                    </p:animEffect>
                                  </p:childTnLst>
                                </p:cTn>
                              </p:par>
                            </p:childTnLst>
                          </p:cTn>
                        </p:par>
                      </p:childTnLst>
                    </p:cTn>
                  </p:par>
                  <p:par>
                    <p:cTn id="974" fill="hold">
                      <p:stCondLst>
                        <p:cond delay="indefinite"/>
                      </p:stCondLst>
                      <p:childTnLst>
                        <p:par>
                          <p:cTn id="975" fill="hold">
                            <p:stCondLst>
                              <p:cond delay="0"/>
                            </p:stCondLst>
                            <p:childTnLst>
                              <p:par>
                                <p:cTn id="976" presetID="9" presetClass="entr" presetSubtype="0" fill="hold" grpId="0" nodeType="clickEffect">
                                  <p:stCondLst>
                                    <p:cond delay="0"/>
                                  </p:stCondLst>
                                  <p:childTnLst>
                                    <p:set>
                                      <p:cBhvr>
                                        <p:cTn id="977" dur="1" fill="hold">
                                          <p:stCondLst>
                                            <p:cond delay="0"/>
                                          </p:stCondLst>
                                        </p:cTn>
                                        <p:tgtEl>
                                          <p:spTgt spid="567"/>
                                        </p:tgtEl>
                                        <p:attrNameLst>
                                          <p:attrName>style.visibility</p:attrName>
                                        </p:attrNameLst>
                                      </p:cBhvr>
                                      <p:to>
                                        <p:strVal val="visible"/>
                                      </p:to>
                                    </p:set>
                                    <p:animEffect transition="in" filter="dissolve">
                                      <p:cBhvr>
                                        <p:cTn id="978" dur="500"/>
                                        <p:tgtEl>
                                          <p:spTgt spid="567"/>
                                        </p:tgtEl>
                                      </p:cBhvr>
                                    </p:animEffect>
                                  </p:childTnLst>
                                </p:cTn>
                              </p:par>
                              <p:par>
                                <p:cTn id="979" presetID="9" presetClass="entr" presetSubtype="0" fill="hold" grpId="0" nodeType="withEffect">
                                  <p:stCondLst>
                                    <p:cond delay="0"/>
                                  </p:stCondLst>
                                  <p:childTnLst>
                                    <p:set>
                                      <p:cBhvr>
                                        <p:cTn id="980" dur="1" fill="hold">
                                          <p:stCondLst>
                                            <p:cond delay="0"/>
                                          </p:stCondLst>
                                        </p:cTn>
                                        <p:tgtEl>
                                          <p:spTgt spid="576"/>
                                        </p:tgtEl>
                                        <p:attrNameLst>
                                          <p:attrName>style.visibility</p:attrName>
                                        </p:attrNameLst>
                                      </p:cBhvr>
                                      <p:to>
                                        <p:strVal val="visible"/>
                                      </p:to>
                                    </p:set>
                                    <p:animEffect transition="in" filter="dissolve">
                                      <p:cBhvr>
                                        <p:cTn id="981" dur="500"/>
                                        <p:tgtEl>
                                          <p:spTgt spid="576"/>
                                        </p:tgtEl>
                                      </p:cBhvr>
                                    </p:animEffect>
                                  </p:childTnLst>
                                </p:cTn>
                              </p:par>
                              <p:par>
                                <p:cTn id="982" presetID="9" presetClass="entr" presetSubtype="0" fill="hold" grpId="0" nodeType="withEffect">
                                  <p:stCondLst>
                                    <p:cond delay="0"/>
                                  </p:stCondLst>
                                  <p:childTnLst>
                                    <p:set>
                                      <p:cBhvr>
                                        <p:cTn id="983" dur="1" fill="hold">
                                          <p:stCondLst>
                                            <p:cond delay="0"/>
                                          </p:stCondLst>
                                        </p:cTn>
                                        <p:tgtEl>
                                          <p:spTgt spid="577"/>
                                        </p:tgtEl>
                                        <p:attrNameLst>
                                          <p:attrName>style.visibility</p:attrName>
                                        </p:attrNameLst>
                                      </p:cBhvr>
                                      <p:to>
                                        <p:strVal val="visible"/>
                                      </p:to>
                                    </p:set>
                                    <p:animEffect transition="in" filter="dissolve">
                                      <p:cBhvr>
                                        <p:cTn id="984" dur="500"/>
                                        <p:tgtEl>
                                          <p:spTgt spid="577"/>
                                        </p:tgtEl>
                                      </p:cBhvr>
                                    </p:animEffect>
                                  </p:childTnLst>
                                </p:cTn>
                              </p:par>
                              <p:par>
                                <p:cTn id="985" presetID="9" presetClass="entr" presetSubtype="0" fill="hold" grpId="0" nodeType="withEffect">
                                  <p:stCondLst>
                                    <p:cond delay="0"/>
                                  </p:stCondLst>
                                  <p:childTnLst>
                                    <p:set>
                                      <p:cBhvr>
                                        <p:cTn id="986" dur="1" fill="hold">
                                          <p:stCondLst>
                                            <p:cond delay="0"/>
                                          </p:stCondLst>
                                        </p:cTn>
                                        <p:tgtEl>
                                          <p:spTgt spid="578"/>
                                        </p:tgtEl>
                                        <p:attrNameLst>
                                          <p:attrName>style.visibility</p:attrName>
                                        </p:attrNameLst>
                                      </p:cBhvr>
                                      <p:to>
                                        <p:strVal val="visible"/>
                                      </p:to>
                                    </p:set>
                                    <p:animEffect transition="in" filter="dissolve">
                                      <p:cBhvr>
                                        <p:cTn id="987" dur="500"/>
                                        <p:tgtEl>
                                          <p:spTgt spid="578"/>
                                        </p:tgtEl>
                                      </p:cBhvr>
                                    </p:animEffect>
                                  </p:childTnLst>
                                </p:cTn>
                              </p:par>
                              <p:par>
                                <p:cTn id="988" presetID="9" presetClass="entr" presetSubtype="0" fill="hold" grpId="0" nodeType="withEffect">
                                  <p:stCondLst>
                                    <p:cond delay="0"/>
                                  </p:stCondLst>
                                  <p:childTnLst>
                                    <p:set>
                                      <p:cBhvr>
                                        <p:cTn id="989" dur="1" fill="hold">
                                          <p:stCondLst>
                                            <p:cond delay="0"/>
                                          </p:stCondLst>
                                        </p:cTn>
                                        <p:tgtEl>
                                          <p:spTgt spid="579"/>
                                        </p:tgtEl>
                                        <p:attrNameLst>
                                          <p:attrName>style.visibility</p:attrName>
                                        </p:attrNameLst>
                                      </p:cBhvr>
                                      <p:to>
                                        <p:strVal val="visible"/>
                                      </p:to>
                                    </p:set>
                                    <p:animEffect transition="in" filter="dissolve">
                                      <p:cBhvr>
                                        <p:cTn id="990" dur="500"/>
                                        <p:tgtEl>
                                          <p:spTgt spid="579"/>
                                        </p:tgtEl>
                                      </p:cBhvr>
                                    </p:animEffect>
                                  </p:childTnLst>
                                </p:cTn>
                              </p:par>
                              <p:par>
                                <p:cTn id="991" presetID="9" presetClass="entr" presetSubtype="0" fill="hold" grpId="0" nodeType="withEffect">
                                  <p:stCondLst>
                                    <p:cond delay="0"/>
                                  </p:stCondLst>
                                  <p:childTnLst>
                                    <p:set>
                                      <p:cBhvr>
                                        <p:cTn id="992" dur="1" fill="hold">
                                          <p:stCondLst>
                                            <p:cond delay="0"/>
                                          </p:stCondLst>
                                        </p:cTn>
                                        <p:tgtEl>
                                          <p:spTgt spid="580"/>
                                        </p:tgtEl>
                                        <p:attrNameLst>
                                          <p:attrName>style.visibility</p:attrName>
                                        </p:attrNameLst>
                                      </p:cBhvr>
                                      <p:to>
                                        <p:strVal val="visible"/>
                                      </p:to>
                                    </p:set>
                                    <p:animEffect transition="in" filter="dissolve">
                                      <p:cBhvr>
                                        <p:cTn id="993" dur="500"/>
                                        <p:tgtEl>
                                          <p:spTgt spid="580"/>
                                        </p:tgtEl>
                                      </p:cBhvr>
                                    </p:animEffect>
                                  </p:childTnLst>
                                </p:cTn>
                              </p:par>
                              <p:par>
                                <p:cTn id="994" presetID="9" presetClass="entr" presetSubtype="0" fill="hold" grpId="0" nodeType="withEffect">
                                  <p:stCondLst>
                                    <p:cond delay="0"/>
                                  </p:stCondLst>
                                  <p:childTnLst>
                                    <p:set>
                                      <p:cBhvr>
                                        <p:cTn id="995" dur="1" fill="hold">
                                          <p:stCondLst>
                                            <p:cond delay="0"/>
                                          </p:stCondLst>
                                        </p:cTn>
                                        <p:tgtEl>
                                          <p:spTgt spid="581"/>
                                        </p:tgtEl>
                                        <p:attrNameLst>
                                          <p:attrName>style.visibility</p:attrName>
                                        </p:attrNameLst>
                                      </p:cBhvr>
                                      <p:to>
                                        <p:strVal val="visible"/>
                                      </p:to>
                                    </p:set>
                                    <p:animEffect transition="in" filter="dissolve">
                                      <p:cBhvr>
                                        <p:cTn id="996" dur="500"/>
                                        <p:tgtEl>
                                          <p:spTgt spid="581"/>
                                        </p:tgtEl>
                                      </p:cBhvr>
                                    </p:animEffect>
                                  </p:childTnLst>
                                </p:cTn>
                              </p:par>
                              <p:par>
                                <p:cTn id="997" presetID="9" presetClass="entr" presetSubtype="0" fill="hold" grpId="0" nodeType="withEffect">
                                  <p:stCondLst>
                                    <p:cond delay="0"/>
                                  </p:stCondLst>
                                  <p:childTnLst>
                                    <p:set>
                                      <p:cBhvr>
                                        <p:cTn id="998" dur="1" fill="hold">
                                          <p:stCondLst>
                                            <p:cond delay="0"/>
                                          </p:stCondLst>
                                        </p:cTn>
                                        <p:tgtEl>
                                          <p:spTgt spid="582"/>
                                        </p:tgtEl>
                                        <p:attrNameLst>
                                          <p:attrName>style.visibility</p:attrName>
                                        </p:attrNameLst>
                                      </p:cBhvr>
                                      <p:to>
                                        <p:strVal val="visible"/>
                                      </p:to>
                                    </p:set>
                                    <p:animEffect transition="in" filter="dissolve">
                                      <p:cBhvr>
                                        <p:cTn id="999" dur="500"/>
                                        <p:tgtEl>
                                          <p:spTgt spid="582"/>
                                        </p:tgtEl>
                                      </p:cBhvr>
                                    </p:animEffect>
                                  </p:childTnLst>
                                </p:cTn>
                              </p:par>
                              <p:par>
                                <p:cTn id="1000" presetID="9" presetClass="entr" presetSubtype="0" fill="hold" grpId="0" nodeType="withEffect">
                                  <p:stCondLst>
                                    <p:cond delay="0"/>
                                  </p:stCondLst>
                                  <p:childTnLst>
                                    <p:set>
                                      <p:cBhvr>
                                        <p:cTn id="1001" dur="1" fill="hold">
                                          <p:stCondLst>
                                            <p:cond delay="0"/>
                                          </p:stCondLst>
                                        </p:cTn>
                                        <p:tgtEl>
                                          <p:spTgt spid="583"/>
                                        </p:tgtEl>
                                        <p:attrNameLst>
                                          <p:attrName>style.visibility</p:attrName>
                                        </p:attrNameLst>
                                      </p:cBhvr>
                                      <p:to>
                                        <p:strVal val="visible"/>
                                      </p:to>
                                    </p:set>
                                    <p:animEffect transition="in" filter="dissolve">
                                      <p:cBhvr>
                                        <p:cTn id="1002" dur="500"/>
                                        <p:tgtEl>
                                          <p:spTgt spid="583"/>
                                        </p:tgtEl>
                                      </p:cBhvr>
                                    </p:animEffect>
                                  </p:childTnLst>
                                </p:cTn>
                              </p:par>
                              <p:par>
                                <p:cTn id="1003" presetID="9" presetClass="entr" presetSubtype="0" fill="hold" grpId="0" nodeType="withEffect">
                                  <p:stCondLst>
                                    <p:cond delay="0"/>
                                  </p:stCondLst>
                                  <p:childTnLst>
                                    <p:set>
                                      <p:cBhvr>
                                        <p:cTn id="1004" dur="1" fill="hold">
                                          <p:stCondLst>
                                            <p:cond delay="0"/>
                                          </p:stCondLst>
                                        </p:cTn>
                                        <p:tgtEl>
                                          <p:spTgt spid="584"/>
                                        </p:tgtEl>
                                        <p:attrNameLst>
                                          <p:attrName>style.visibility</p:attrName>
                                        </p:attrNameLst>
                                      </p:cBhvr>
                                      <p:to>
                                        <p:strVal val="visible"/>
                                      </p:to>
                                    </p:set>
                                    <p:animEffect transition="in" filter="dissolve">
                                      <p:cBhvr>
                                        <p:cTn id="1005" dur="500"/>
                                        <p:tgtEl>
                                          <p:spTgt spid="584"/>
                                        </p:tgtEl>
                                      </p:cBhvr>
                                    </p:animEffect>
                                  </p:childTnLst>
                                </p:cTn>
                              </p:par>
                              <p:par>
                                <p:cTn id="1006" presetID="9" presetClass="entr" presetSubtype="0" fill="hold" grpId="0" nodeType="withEffect">
                                  <p:stCondLst>
                                    <p:cond delay="0"/>
                                  </p:stCondLst>
                                  <p:childTnLst>
                                    <p:set>
                                      <p:cBhvr>
                                        <p:cTn id="1007" dur="1" fill="hold">
                                          <p:stCondLst>
                                            <p:cond delay="0"/>
                                          </p:stCondLst>
                                        </p:cTn>
                                        <p:tgtEl>
                                          <p:spTgt spid="585"/>
                                        </p:tgtEl>
                                        <p:attrNameLst>
                                          <p:attrName>style.visibility</p:attrName>
                                        </p:attrNameLst>
                                      </p:cBhvr>
                                      <p:to>
                                        <p:strVal val="visible"/>
                                      </p:to>
                                    </p:set>
                                    <p:animEffect transition="in" filter="dissolve">
                                      <p:cBhvr>
                                        <p:cTn id="1008" dur="500"/>
                                        <p:tgtEl>
                                          <p:spTgt spid="585"/>
                                        </p:tgtEl>
                                      </p:cBhvr>
                                    </p:animEffect>
                                  </p:childTnLst>
                                </p:cTn>
                              </p:par>
                              <p:par>
                                <p:cTn id="1009" presetID="9" presetClass="entr" presetSubtype="0" fill="hold" grpId="0" nodeType="withEffect">
                                  <p:stCondLst>
                                    <p:cond delay="0"/>
                                  </p:stCondLst>
                                  <p:childTnLst>
                                    <p:set>
                                      <p:cBhvr>
                                        <p:cTn id="1010" dur="1" fill="hold">
                                          <p:stCondLst>
                                            <p:cond delay="0"/>
                                          </p:stCondLst>
                                        </p:cTn>
                                        <p:tgtEl>
                                          <p:spTgt spid="586"/>
                                        </p:tgtEl>
                                        <p:attrNameLst>
                                          <p:attrName>style.visibility</p:attrName>
                                        </p:attrNameLst>
                                      </p:cBhvr>
                                      <p:to>
                                        <p:strVal val="visible"/>
                                      </p:to>
                                    </p:set>
                                    <p:animEffect transition="in" filter="dissolve">
                                      <p:cBhvr>
                                        <p:cTn id="1011" dur="500"/>
                                        <p:tgtEl>
                                          <p:spTgt spid="586"/>
                                        </p:tgtEl>
                                      </p:cBhvr>
                                    </p:animEffect>
                                  </p:childTnLst>
                                </p:cTn>
                              </p:par>
                              <p:par>
                                <p:cTn id="1012" presetID="9" presetClass="entr" presetSubtype="0" fill="hold" grpId="0" nodeType="withEffect">
                                  <p:stCondLst>
                                    <p:cond delay="0"/>
                                  </p:stCondLst>
                                  <p:childTnLst>
                                    <p:set>
                                      <p:cBhvr>
                                        <p:cTn id="1013" dur="1" fill="hold">
                                          <p:stCondLst>
                                            <p:cond delay="0"/>
                                          </p:stCondLst>
                                        </p:cTn>
                                        <p:tgtEl>
                                          <p:spTgt spid="587"/>
                                        </p:tgtEl>
                                        <p:attrNameLst>
                                          <p:attrName>style.visibility</p:attrName>
                                        </p:attrNameLst>
                                      </p:cBhvr>
                                      <p:to>
                                        <p:strVal val="visible"/>
                                      </p:to>
                                    </p:set>
                                    <p:animEffect transition="in" filter="dissolve">
                                      <p:cBhvr>
                                        <p:cTn id="1014" dur="500"/>
                                        <p:tgtEl>
                                          <p:spTgt spid="587"/>
                                        </p:tgtEl>
                                      </p:cBhvr>
                                    </p:animEffect>
                                  </p:childTnLst>
                                </p:cTn>
                              </p:par>
                              <p:par>
                                <p:cTn id="1015" presetID="9" presetClass="entr" presetSubtype="0" fill="hold" grpId="0" nodeType="withEffect">
                                  <p:stCondLst>
                                    <p:cond delay="0"/>
                                  </p:stCondLst>
                                  <p:childTnLst>
                                    <p:set>
                                      <p:cBhvr>
                                        <p:cTn id="1016" dur="1" fill="hold">
                                          <p:stCondLst>
                                            <p:cond delay="0"/>
                                          </p:stCondLst>
                                        </p:cTn>
                                        <p:tgtEl>
                                          <p:spTgt spid="588"/>
                                        </p:tgtEl>
                                        <p:attrNameLst>
                                          <p:attrName>style.visibility</p:attrName>
                                        </p:attrNameLst>
                                      </p:cBhvr>
                                      <p:to>
                                        <p:strVal val="visible"/>
                                      </p:to>
                                    </p:set>
                                    <p:animEffect transition="in" filter="dissolve">
                                      <p:cBhvr>
                                        <p:cTn id="1017" dur="500"/>
                                        <p:tgtEl>
                                          <p:spTgt spid="588"/>
                                        </p:tgtEl>
                                      </p:cBhvr>
                                    </p:animEffect>
                                  </p:childTnLst>
                                </p:cTn>
                              </p:par>
                              <p:par>
                                <p:cTn id="1018" presetID="9" presetClass="entr" presetSubtype="0" fill="hold" grpId="0" nodeType="withEffect">
                                  <p:stCondLst>
                                    <p:cond delay="0"/>
                                  </p:stCondLst>
                                  <p:childTnLst>
                                    <p:set>
                                      <p:cBhvr>
                                        <p:cTn id="1019" dur="1" fill="hold">
                                          <p:stCondLst>
                                            <p:cond delay="0"/>
                                          </p:stCondLst>
                                        </p:cTn>
                                        <p:tgtEl>
                                          <p:spTgt spid="589"/>
                                        </p:tgtEl>
                                        <p:attrNameLst>
                                          <p:attrName>style.visibility</p:attrName>
                                        </p:attrNameLst>
                                      </p:cBhvr>
                                      <p:to>
                                        <p:strVal val="visible"/>
                                      </p:to>
                                    </p:set>
                                    <p:animEffect transition="in" filter="dissolve">
                                      <p:cBhvr>
                                        <p:cTn id="1020" dur="500"/>
                                        <p:tgtEl>
                                          <p:spTgt spid="589"/>
                                        </p:tgtEl>
                                      </p:cBhvr>
                                    </p:animEffect>
                                  </p:childTnLst>
                                </p:cTn>
                              </p:par>
                              <p:par>
                                <p:cTn id="1021" presetID="9" presetClass="entr" presetSubtype="0" fill="hold" grpId="0" nodeType="withEffect">
                                  <p:stCondLst>
                                    <p:cond delay="0"/>
                                  </p:stCondLst>
                                  <p:childTnLst>
                                    <p:set>
                                      <p:cBhvr>
                                        <p:cTn id="1022" dur="1" fill="hold">
                                          <p:stCondLst>
                                            <p:cond delay="0"/>
                                          </p:stCondLst>
                                        </p:cTn>
                                        <p:tgtEl>
                                          <p:spTgt spid="590"/>
                                        </p:tgtEl>
                                        <p:attrNameLst>
                                          <p:attrName>style.visibility</p:attrName>
                                        </p:attrNameLst>
                                      </p:cBhvr>
                                      <p:to>
                                        <p:strVal val="visible"/>
                                      </p:to>
                                    </p:set>
                                    <p:animEffect transition="in" filter="dissolve">
                                      <p:cBhvr>
                                        <p:cTn id="1023" dur="500"/>
                                        <p:tgtEl>
                                          <p:spTgt spid="590"/>
                                        </p:tgtEl>
                                      </p:cBhvr>
                                    </p:animEffect>
                                  </p:childTnLst>
                                </p:cTn>
                              </p:par>
                              <p:par>
                                <p:cTn id="1024" presetID="9" presetClass="entr" presetSubtype="0" fill="hold" grpId="0" nodeType="withEffect">
                                  <p:stCondLst>
                                    <p:cond delay="0"/>
                                  </p:stCondLst>
                                  <p:childTnLst>
                                    <p:set>
                                      <p:cBhvr>
                                        <p:cTn id="1025" dur="1" fill="hold">
                                          <p:stCondLst>
                                            <p:cond delay="0"/>
                                          </p:stCondLst>
                                        </p:cTn>
                                        <p:tgtEl>
                                          <p:spTgt spid="614"/>
                                        </p:tgtEl>
                                        <p:attrNameLst>
                                          <p:attrName>style.visibility</p:attrName>
                                        </p:attrNameLst>
                                      </p:cBhvr>
                                      <p:to>
                                        <p:strVal val="visible"/>
                                      </p:to>
                                    </p:set>
                                    <p:animEffect transition="in" filter="dissolve">
                                      <p:cBhvr>
                                        <p:cTn id="1026" dur="500"/>
                                        <p:tgtEl>
                                          <p:spTgt spid="614"/>
                                        </p:tgtEl>
                                      </p:cBhvr>
                                    </p:animEffect>
                                  </p:childTnLst>
                                </p:cTn>
                              </p:par>
                              <p:par>
                                <p:cTn id="1027" presetID="9" presetClass="entr" presetSubtype="0" fill="hold" grpId="0" nodeType="withEffect">
                                  <p:stCondLst>
                                    <p:cond delay="0"/>
                                  </p:stCondLst>
                                  <p:childTnLst>
                                    <p:set>
                                      <p:cBhvr>
                                        <p:cTn id="1028" dur="1" fill="hold">
                                          <p:stCondLst>
                                            <p:cond delay="0"/>
                                          </p:stCondLst>
                                        </p:cTn>
                                        <p:tgtEl>
                                          <p:spTgt spid="615"/>
                                        </p:tgtEl>
                                        <p:attrNameLst>
                                          <p:attrName>style.visibility</p:attrName>
                                        </p:attrNameLst>
                                      </p:cBhvr>
                                      <p:to>
                                        <p:strVal val="visible"/>
                                      </p:to>
                                    </p:set>
                                    <p:animEffect transition="in" filter="dissolve">
                                      <p:cBhvr>
                                        <p:cTn id="1029" dur="500"/>
                                        <p:tgtEl>
                                          <p:spTgt spid="615"/>
                                        </p:tgtEl>
                                      </p:cBhvr>
                                    </p:animEffect>
                                  </p:childTnLst>
                                </p:cTn>
                              </p:par>
                              <p:par>
                                <p:cTn id="1030" presetID="9" presetClass="entr" presetSubtype="0" fill="hold" grpId="0" nodeType="withEffect">
                                  <p:stCondLst>
                                    <p:cond delay="0"/>
                                  </p:stCondLst>
                                  <p:childTnLst>
                                    <p:set>
                                      <p:cBhvr>
                                        <p:cTn id="1031" dur="1" fill="hold">
                                          <p:stCondLst>
                                            <p:cond delay="0"/>
                                          </p:stCondLst>
                                        </p:cTn>
                                        <p:tgtEl>
                                          <p:spTgt spid="616"/>
                                        </p:tgtEl>
                                        <p:attrNameLst>
                                          <p:attrName>style.visibility</p:attrName>
                                        </p:attrNameLst>
                                      </p:cBhvr>
                                      <p:to>
                                        <p:strVal val="visible"/>
                                      </p:to>
                                    </p:set>
                                    <p:animEffect transition="in" filter="dissolve">
                                      <p:cBhvr>
                                        <p:cTn id="1032" dur="500"/>
                                        <p:tgtEl>
                                          <p:spTgt spid="616"/>
                                        </p:tgtEl>
                                      </p:cBhvr>
                                    </p:animEffect>
                                  </p:childTnLst>
                                </p:cTn>
                              </p:par>
                              <p:par>
                                <p:cTn id="1033" presetID="9" presetClass="entr" presetSubtype="0" fill="hold" grpId="0" nodeType="withEffect">
                                  <p:stCondLst>
                                    <p:cond delay="0"/>
                                  </p:stCondLst>
                                  <p:childTnLst>
                                    <p:set>
                                      <p:cBhvr>
                                        <p:cTn id="1034" dur="1" fill="hold">
                                          <p:stCondLst>
                                            <p:cond delay="0"/>
                                          </p:stCondLst>
                                        </p:cTn>
                                        <p:tgtEl>
                                          <p:spTgt spid="617"/>
                                        </p:tgtEl>
                                        <p:attrNameLst>
                                          <p:attrName>style.visibility</p:attrName>
                                        </p:attrNameLst>
                                      </p:cBhvr>
                                      <p:to>
                                        <p:strVal val="visible"/>
                                      </p:to>
                                    </p:set>
                                    <p:animEffect transition="in" filter="dissolve">
                                      <p:cBhvr>
                                        <p:cTn id="1035" dur="500"/>
                                        <p:tgtEl>
                                          <p:spTgt spid="617"/>
                                        </p:tgtEl>
                                      </p:cBhvr>
                                    </p:animEffect>
                                  </p:childTnLst>
                                </p:cTn>
                              </p:par>
                              <p:par>
                                <p:cTn id="1036" presetID="9" presetClass="entr" presetSubtype="0" fill="hold" grpId="0" nodeType="withEffect">
                                  <p:stCondLst>
                                    <p:cond delay="0"/>
                                  </p:stCondLst>
                                  <p:childTnLst>
                                    <p:set>
                                      <p:cBhvr>
                                        <p:cTn id="1037" dur="1" fill="hold">
                                          <p:stCondLst>
                                            <p:cond delay="0"/>
                                          </p:stCondLst>
                                        </p:cTn>
                                        <p:tgtEl>
                                          <p:spTgt spid="618"/>
                                        </p:tgtEl>
                                        <p:attrNameLst>
                                          <p:attrName>style.visibility</p:attrName>
                                        </p:attrNameLst>
                                      </p:cBhvr>
                                      <p:to>
                                        <p:strVal val="visible"/>
                                      </p:to>
                                    </p:set>
                                    <p:animEffect transition="in" filter="dissolve">
                                      <p:cBhvr>
                                        <p:cTn id="1038" dur="500"/>
                                        <p:tgtEl>
                                          <p:spTgt spid="618"/>
                                        </p:tgtEl>
                                      </p:cBhvr>
                                    </p:animEffect>
                                  </p:childTnLst>
                                </p:cTn>
                              </p:par>
                            </p:childTnLst>
                          </p:cTn>
                        </p:par>
                      </p:childTnLst>
                    </p:cTn>
                  </p:par>
                  <p:par>
                    <p:cTn id="1039" fill="hold">
                      <p:stCondLst>
                        <p:cond delay="indefinite"/>
                      </p:stCondLst>
                      <p:childTnLst>
                        <p:par>
                          <p:cTn id="1040" fill="hold">
                            <p:stCondLst>
                              <p:cond delay="0"/>
                            </p:stCondLst>
                            <p:childTnLst>
                              <p:par>
                                <p:cTn id="1041" presetID="9" presetClass="entr" presetSubtype="0" fill="hold" grpId="0" nodeType="clickEffect">
                                  <p:stCondLst>
                                    <p:cond delay="0"/>
                                  </p:stCondLst>
                                  <p:childTnLst>
                                    <p:set>
                                      <p:cBhvr>
                                        <p:cTn id="1042" dur="1" fill="hold">
                                          <p:stCondLst>
                                            <p:cond delay="0"/>
                                          </p:stCondLst>
                                        </p:cTn>
                                        <p:tgtEl>
                                          <p:spTgt spid="570"/>
                                        </p:tgtEl>
                                        <p:attrNameLst>
                                          <p:attrName>style.visibility</p:attrName>
                                        </p:attrNameLst>
                                      </p:cBhvr>
                                      <p:to>
                                        <p:strVal val="visible"/>
                                      </p:to>
                                    </p:set>
                                    <p:animEffect transition="in" filter="dissolve">
                                      <p:cBhvr>
                                        <p:cTn id="1043" dur="500"/>
                                        <p:tgtEl>
                                          <p:spTgt spid="570"/>
                                        </p:tgtEl>
                                      </p:cBhvr>
                                    </p:animEffect>
                                  </p:childTnLst>
                                </p:cTn>
                              </p:par>
                              <p:par>
                                <p:cTn id="1044" presetID="9" presetClass="entr" presetSubtype="0" fill="hold" grpId="0" nodeType="withEffect">
                                  <p:stCondLst>
                                    <p:cond delay="0"/>
                                  </p:stCondLst>
                                  <p:childTnLst>
                                    <p:set>
                                      <p:cBhvr>
                                        <p:cTn id="1045" dur="1" fill="hold">
                                          <p:stCondLst>
                                            <p:cond delay="0"/>
                                          </p:stCondLst>
                                        </p:cTn>
                                        <p:tgtEl>
                                          <p:spTgt spid="571"/>
                                        </p:tgtEl>
                                        <p:attrNameLst>
                                          <p:attrName>style.visibility</p:attrName>
                                        </p:attrNameLst>
                                      </p:cBhvr>
                                      <p:to>
                                        <p:strVal val="visible"/>
                                      </p:to>
                                    </p:set>
                                    <p:animEffect transition="in" filter="dissolve">
                                      <p:cBhvr>
                                        <p:cTn id="1046" dur="500"/>
                                        <p:tgtEl>
                                          <p:spTgt spid="571"/>
                                        </p:tgtEl>
                                      </p:cBhvr>
                                    </p:animEffect>
                                  </p:childTnLst>
                                </p:cTn>
                              </p:par>
                              <p:par>
                                <p:cTn id="1047" presetID="9" presetClass="entr" presetSubtype="0" fill="hold" grpId="0" nodeType="withEffect">
                                  <p:stCondLst>
                                    <p:cond delay="0"/>
                                  </p:stCondLst>
                                  <p:childTnLst>
                                    <p:set>
                                      <p:cBhvr>
                                        <p:cTn id="1048" dur="1" fill="hold">
                                          <p:stCondLst>
                                            <p:cond delay="0"/>
                                          </p:stCondLst>
                                        </p:cTn>
                                        <p:tgtEl>
                                          <p:spTgt spid="572"/>
                                        </p:tgtEl>
                                        <p:attrNameLst>
                                          <p:attrName>style.visibility</p:attrName>
                                        </p:attrNameLst>
                                      </p:cBhvr>
                                      <p:to>
                                        <p:strVal val="visible"/>
                                      </p:to>
                                    </p:set>
                                    <p:animEffect transition="in" filter="dissolve">
                                      <p:cBhvr>
                                        <p:cTn id="1049" dur="500"/>
                                        <p:tgtEl>
                                          <p:spTgt spid="572"/>
                                        </p:tgtEl>
                                      </p:cBhvr>
                                    </p:animEffect>
                                  </p:childTnLst>
                                </p:cTn>
                              </p:par>
                              <p:par>
                                <p:cTn id="1050" presetID="9" presetClass="entr" presetSubtype="0" fill="hold" grpId="0" nodeType="withEffect">
                                  <p:stCondLst>
                                    <p:cond delay="0"/>
                                  </p:stCondLst>
                                  <p:childTnLst>
                                    <p:set>
                                      <p:cBhvr>
                                        <p:cTn id="1051" dur="1" fill="hold">
                                          <p:stCondLst>
                                            <p:cond delay="0"/>
                                          </p:stCondLst>
                                        </p:cTn>
                                        <p:tgtEl>
                                          <p:spTgt spid="573"/>
                                        </p:tgtEl>
                                        <p:attrNameLst>
                                          <p:attrName>style.visibility</p:attrName>
                                        </p:attrNameLst>
                                      </p:cBhvr>
                                      <p:to>
                                        <p:strVal val="visible"/>
                                      </p:to>
                                    </p:set>
                                    <p:animEffect transition="in" filter="dissolve">
                                      <p:cBhvr>
                                        <p:cTn id="1052" dur="500"/>
                                        <p:tgtEl>
                                          <p:spTgt spid="573"/>
                                        </p:tgtEl>
                                      </p:cBhvr>
                                    </p:animEffect>
                                  </p:childTnLst>
                                </p:cTn>
                              </p:par>
                              <p:par>
                                <p:cTn id="1053" presetID="9" presetClass="entr" presetSubtype="0" fill="hold" grpId="0" nodeType="withEffect">
                                  <p:stCondLst>
                                    <p:cond delay="0"/>
                                  </p:stCondLst>
                                  <p:childTnLst>
                                    <p:set>
                                      <p:cBhvr>
                                        <p:cTn id="1054" dur="1" fill="hold">
                                          <p:stCondLst>
                                            <p:cond delay="0"/>
                                          </p:stCondLst>
                                        </p:cTn>
                                        <p:tgtEl>
                                          <p:spTgt spid="574"/>
                                        </p:tgtEl>
                                        <p:attrNameLst>
                                          <p:attrName>style.visibility</p:attrName>
                                        </p:attrNameLst>
                                      </p:cBhvr>
                                      <p:to>
                                        <p:strVal val="visible"/>
                                      </p:to>
                                    </p:set>
                                    <p:animEffect transition="in" filter="dissolve">
                                      <p:cBhvr>
                                        <p:cTn id="1055" dur="500"/>
                                        <p:tgtEl>
                                          <p:spTgt spid="574"/>
                                        </p:tgtEl>
                                      </p:cBhvr>
                                    </p:animEffect>
                                  </p:childTnLst>
                                </p:cTn>
                              </p:par>
                              <p:par>
                                <p:cTn id="1056" presetID="9" presetClass="entr" presetSubtype="0" fill="hold" grpId="0" nodeType="withEffect">
                                  <p:stCondLst>
                                    <p:cond delay="0"/>
                                  </p:stCondLst>
                                  <p:childTnLst>
                                    <p:set>
                                      <p:cBhvr>
                                        <p:cTn id="1057" dur="1" fill="hold">
                                          <p:stCondLst>
                                            <p:cond delay="0"/>
                                          </p:stCondLst>
                                        </p:cTn>
                                        <p:tgtEl>
                                          <p:spTgt spid="575"/>
                                        </p:tgtEl>
                                        <p:attrNameLst>
                                          <p:attrName>style.visibility</p:attrName>
                                        </p:attrNameLst>
                                      </p:cBhvr>
                                      <p:to>
                                        <p:strVal val="visible"/>
                                      </p:to>
                                    </p:set>
                                    <p:animEffect transition="in" filter="dissolve">
                                      <p:cBhvr>
                                        <p:cTn id="1058" dur="500"/>
                                        <p:tgtEl>
                                          <p:spTgt spid="575"/>
                                        </p:tgtEl>
                                      </p:cBhvr>
                                    </p:animEffect>
                                  </p:childTnLst>
                                </p:cTn>
                              </p:par>
                              <p:par>
                                <p:cTn id="1059" presetID="9" presetClass="entr" presetSubtype="0" fill="hold" grpId="0" nodeType="withEffect">
                                  <p:stCondLst>
                                    <p:cond delay="0"/>
                                  </p:stCondLst>
                                  <p:childTnLst>
                                    <p:set>
                                      <p:cBhvr>
                                        <p:cTn id="1060" dur="1" fill="hold">
                                          <p:stCondLst>
                                            <p:cond delay="0"/>
                                          </p:stCondLst>
                                        </p:cTn>
                                        <p:tgtEl>
                                          <p:spTgt spid="612"/>
                                        </p:tgtEl>
                                        <p:attrNameLst>
                                          <p:attrName>style.visibility</p:attrName>
                                        </p:attrNameLst>
                                      </p:cBhvr>
                                      <p:to>
                                        <p:strVal val="visible"/>
                                      </p:to>
                                    </p:set>
                                    <p:animEffect transition="in" filter="dissolve">
                                      <p:cBhvr>
                                        <p:cTn id="1061" dur="500"/>
                                        <p:tgtEl>
                                          <p:spTgt spid="612"/>
                                        </p:tgtEl>
                                      </p:cBhvr>
                                    </p:animEffect>
                                  </p:childTnLst>
                                </p:cTn>
                              </p:par>
                              <p:par>
                                <p:cTn id="1062" presetID="9" presetClass="entr" presetSubtype="0" fill="hold" grpId="0" nodeType="withEffect">
                                  <p:stCondLst>
                                    <p:cond delay="0"/>
                                  </p:stCondLst>
                                  <p:childTnLst>
                                    <p:set>
                                      <p:cBhvr>
                                        <p:cTn id="1063" dur="1" fill="hold">
                                          <p:stCondLst>
                                            <p:cond delay="0"/>
                                          </p:stCondLst>
                                        </p:cTn>
                                        <p:tgtEl>
                                          <p:spTgt spid="613"/>
                                        </p:tgtEl>
                                        <p:attrNameLst>
                                          <p:attrName>style.visibility</p:attrName>
                                        </p:attrNameLst>
                                      </p:cBhvr>
                                      <p:to>
                                        <p:strVal val="visible"/>
                                      </p:to>
                                    </p:set>
                                    <p:animEffect transition="in" filter="dissolve">
                                      <p:cBhvr>
                                        <p:cTn id="1064" dur="500"/>
                                        <p:tgtEl>
                                          <p:spTgt spid="613"/>
                                        </p:tgtEl>
                                      </p:cBhvr>
                                    </p:animEffect>
                                  </p:childTnLst>
                                </p:cTn>
                              </p:par>
                            </p:childTnLst>
                          </p:cTn>
                        </p:par>
                      </p:childTnLst>
                    </p:cTn>
                  </p:par>
                  <p:par>
                    <p:cTn id="1065" fill="hold">
                      <p:stCondLst>
                        <p:cond delay="indefinite"/>
                      </p:stCondLst>
                      <p:childTnLst>
                        <p:par>
                          <p:cTn id="1066" fill="hold">
                            <p:stCondLst>
                              <p:cond delay="0"/>
                            </p:stCondLst>
                            <p:childTnLst>
                              <p:par>
                                <p:cTn id="1067" presetID="21" presetClass="entr" presetSubtype="1" fill="hold" grpId="0" nodeType="clickEffect">
                                  <p:stCondLst>
                                    <p:cond delay="0"/>
                                  </p:stCondLst>
                                  <p:childTnLst>
                                    <p:set>
                                      <p:cBhvr>
                                        <p:cTn id="1068" dur="1" fill="hold">
                                          <p:stCondLst>
                                            <p:cond delay="0"/>
                                          </p:stCondLst>
                                        </p:cTn>
                                        <p:tgtEl>
                                          <p:spTgt spid="628"/>
                                        </p:tgtEl>
                                        <p:attrNameLst>
                                          <p:attrName>style.visibility</p:attrName>
                                        </p:attrNameLst>
                                      </p:cBhvr>
                                      <p:to>
                                        <p:strVal val="visible"/>
                                      </p:to>
                                    </p:set>
                                    <p:animEffect transition="in" filter="wheel(1)">
                                      <p:cBhvr>
                                        <p:cTn id="1069" dur="5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0" animBg="1"/>
      <p:bldP spid="935" grpId="0" animBg="1"/>
      <p:bldP spid="936" grpId="0" animBg="1"/>
      <p:bldP spid="937" grpId="0" animBg="1"/>
      <p:bldP spid="938" grpId="0" animBg="1"/>
      <p:bldP spid="939" grpId="0" animBg="1"/>
      <p:bldP spid="940" grpId="0" animBg="1"/>
      <p:bldP spid="941" grpId="0" animBg="1"/>
      <p:bldP spid="942" grpId="0" animBg="1"/>
      <p:bldP spid="943" grpId="0" animBg="1"/>
      <p:bldP spid="944" grpId="0" animBg="1"/>
      <p:bldP spid="945" grpId="0" animBg="1"/>
      <p:bldP spid="946" grpId="0" animBg="1"/>
      <p:bldP spid="947" grpId="0" animBg="1"/>
      <p:bldP spid="948" grpId="0" animBg="1"/>
      <p:bldP spid="949" grpId="0" animBg="1"/>
      <p:bldP spid="950" grpId="0" animBg="1"/>
      <p:bldP spid="951" grpId="0" animBg="1"/>
      <p:bldP spid="952" grpId="0" animBg="1"/>
      <p:bldP spid="953" grpId="0" animBg="1"/>
      <p:bldP spid="954" grpId="0" animBg="1"/>
      <p:bldP spid="955" grpId="0" animBg="1"/>
      <p:bldP spid="956" grpId="0" animBg="1"/>
      <p:bldP spid="957" grpId="0" animBg="1"/>
      <p:bldP spid="958" grpId="0" animBg="1"/>
      <p:bldP spid="959" grpId="0" animBg="1"/>
      <p:bldP spid="960" grpId="0" animBg="1"/>
      <p:bldP spid="961" grpId="0" animBg="1"/>
      <p:bldP spid="962" grpId="0" animBg="1"/>
      <p:bldP spid="963" grpId="0" animBg="1"/>
      <p:bldP spid="964" grpId="0" animBg="1"/>
      <p:bldP spid="965" grpId="0" animBg="1"/>
      <p:bldP spid="966" grpId="0" animBg="1"/>
      <p:bldP spid="967" grpId="0" animBg="1"/>
      <p:bldP spid="968" grpId="0" animBg="1"/>
      <p:bldP spid="969" grpId="0" animBg="1"/>
      <p:bldP spid="970" grpId="0" animBg="1"/>
      <p:bldP spid="971" grpId="0" animBg="1"/>
      <p:bldP spid="972" grpId="0" animBg="1"/>
      <p:bldP spid="973" grpId="0" animBg="1"/>
      <p:bldP spid="974" grpId="0" animBg="1"/>
      <p:bldP spid="975" grpId="0" animBg="1"/>
      <p:bldP spid="989" grpId="0" animBg="1"/>
      <p:bldP spid="1005" grpId="0" animBg="1"/>
      <p:bldP spid="1018" grpId="0" animBg="1"/>
      <p:bldP spid="1019" grpId="0" animBg="1"/>
      <p:bldP spid="1020" grpId="0" animBg="1"/>
      <p:bldP spid="1021" grpId="0" animBg="1"/>
      <p:bldP spid="1022" grpId="0" animBg="1"/>
      <p:bldP spid="1023" grpId="0" animBg="1"/>
      <p:bldP spid="1024" grpId="0" animBg="1"/>
      <p:bldP spid="1025" grpId="0" animBg="1"/>
      <p:bldP spid="1026" grpId="0" animBg="1"/>
      <p:bldP spid="1027" grpId="0" animBg="1"/>
      <p:bldP spid="1028" grpId="0" animBg="1"/>
      <p:bldP spid="1029" grpId="0" animBg="1"/>
      <p:bldP spid="1030" grpId="0" animBg="1"/>
      <p:bldP spid="1031" grpId="0" animBg="1"/>
      <p:bldP spid="1070" grpId="0" animBg="1"/>
      <p:bldP spid="1071" grpId="0" animBg="1"/>
      <p:bldP spid="1072" grpId="0" animBg="1"/>
      <p:bldP spid="1073" grpId="0" animBg="1"/>
      <p:bldP spid="1074"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5"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206" grpId="0" animBg="1"/>
      <p:bldP spid="1207" grpId="0" animBg="1"/>
      <p:bldP spid="1208" grpId="0" animBg="1"/>
      <p:bldP spid="1209" grpId="0" animBg="1"/>
      <p:bldP spid="1210" grpId="0" animBg="1"/>
      <p:bldP spid="1211" grpId="0" animBg="1"/>
      <p:bldP spid="1212" grpId="0" animBg="1"/>
      <p:bldP spid="1213" grpId="0" animBg="1"/>
      <p:bldP spid="1214" grpId="0" animBg="1"/>
      <p:bldP spid="1215" grpId="0" animBg="1"/>
      <p:bldP spid="1216" grpId="0" animBg="1"/>
      <p:bldP spid="1217" grpId="0" animBg="1"/>
      <p:bldP spid="1218" grpId="0" animBg="1"/>
      <p:bldP spid="1219" grpId="0" animBg="1"/>
      <p:bldP spid="1220" grpId="0" animBg="1"/>
      <p:bldP spid="1221" grpId="0" animBg="1"/>
      <p:bldP spid="1222" grpId="0" animBg="1"/>
      <p:bldP spid="1223" grpId="0" animBg="1"/>
      <p:bldP spid="1224" grpId="0" animBg="1"/>
      <p:bldP spid="1225" grpId="0" animBg="1"/>
      <p:bldP spid="1226" grpId="0" animBg="1"/>
      <p:bldP spid="1227" grpId="0" animBg="1"/>
      <p:bldP spid="1228" grpId="0" animBg="1"/>
      <p:bldP spid="1229" grpId="0" animBg="1"/>
      <p:bldP spid="1230" grpId="0" animBg="1"/>
      <p:bldP spid="1231" grpId="0" animBg="1"/>
      <p:bldP spid="1232" grpId="0" animBg="1"/>
      <p:bldP spid="1233" grpId="0" animBg="1"/>
      <p:bldP spid="1234" grpId="0" animBg="1"/>
      <p:bldP spid="1235" grpId="0" animBg="1"/>
      <p:bldP spid="1236" grpId="0" animBg="1"/>
      <p:bldP spid="1237" grpId="0" animBg="1"/>
      <p:bldP spid="1238" grpId="0" animBg="1"/>
      <p:bldP spid="1239" grpId="0" animBg="1"/>
      <p:bldP spid="1240" grpId="0" animBg="1"/>
      <p:bldP spid="1241" grpId="0" animBg="1"/>
      <p:bldP spid="1242" grpId="0" animBg="1"/>
      <p:bldP spid="1243" grpId="0" animBg="1"/>
      <p:bldP spid="1244" grpId="0" animBg="1"/>
      <p:bldP spid="1245" grpId="0" animBg="1"/>
      <p:bldP spid="1246" grpId="0" animBg="1"/>
      <p:bldP spid="1247" grpId="0" animBg="1"/>
      <p:bldP spid="1254" grpId="0" animBg="1"/>
      <p:bldP spid="1278" grpId="0" animBg="1"/>
      <p:bldP spid="1286" grpId="0" animBg="1"/>
      <p:bldP spid="1290" grpId="0" animBg="1"/>
      <p:bldP spid="1291" grpId="0" animBg="1"/>
      <p:bldP spid="1292" grpId="0" animBg="1"/>
      <p:bldP spid="1293" grpId="0" animBg="1"/>
      <p:bldP spid="1294" grpId="0" animBg="1"/>
      <p:bldP spid="1295" grpId="0" animBg="1"/>
      <p:bldP spid="1296" grpId="0" animBg="1"/>
      <p:bldP spid="1297" grpId="0" animBg="1"/>
      <p:bldP spid="1298" grpId="0" animBg="1"/>
      <p:bldP spid="1299" grpId="0" animBg="1"/>
      <p:bldP spid="1300" grpId="0" animBg="1"/>
      <p:bldP spid="1301" grpId="0" animBg="1"/>
      <p:bldP spid="1302" grpId="0" animBg="1"/>
      <p:bldP spid="1303"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9599" y="2367171"/>
            <a:ext cx="9612803" cy="2123658"/>
          </a:xfrm>
          <a:prstGeom prst="rect">
            <a:avLst/>
          </a:prstGeom>
          <a:noFill/>
        </p:spPr>
        <p:txBody>
          <a:bodyPr wrap="square" rtlCol="0">
            <a:spAutoFit/>
          </a:bodyPr>
          <a:lstStyle/>
          <a:p>
            <a:pPr marL="742950" indent="-742950">
              <a:buFont typeface="+mj-lt"/>
              <a:buAutoNum type="arabicParenR" startAt="3"/>
            </a:pPr>
            <a:r>
              <a:rPr lang="en-US" sz="4400" dirty="0" smtClean="0">
                <a:latin typeface="MS Reference Sans Serif" charset="0"/>
                <a:ea typeface="MS Reference Sans Serif" charset="0"/>
                <a:cs typeface="MS Reference Sans Serif" charset="0"/>
              </a:rPr>
              <a:t>Do these images motivate people to avoid pathogen threats?</a:t>
            </a:r>
            <a:endParaRPr lang="en-US" sz="4400"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9136464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491507" y="6364458"/>
            <a:ext cx="4302524" cy="369332"/>
          </a:xfrm>
          <a:prstGeom prst="rect">
            <a:avLst/>
          </a:prstGeom>
          <a:noFill/>
          <a:ln>
            <a:noFill/>
          </a:ln>
        </p:spPr>
        <p:txBody>
          <a:bodyPr wrap="none" rtlCol="0">
            <a:spAutoFit/>
          </a:bodyPr>
          <a:lstStyle/>
          <a:p>
            <a:r>
              <a:rPr lang="nl-NL" b="1" dirty="0" smtClean="0">
                <a:latin typeface="MS Reference Sans Serif" charset="0"/>
                <a:ea typeface="MS Reference Sans Serif" charset="0"/>
                <a:cs typeface="MS Reference Sans Serif" charset="0"/>
              </a:rPr>
              <a:t>Model fit </a:t>
            </a:r>
            <a:r>
              <a:rPr lang="nl-NL" b="1" dirty="0" err="1" smtClean="0">
                <a:latin typeface="MS Reference Sans Serif" charset="0"/>
                <a:ea typeface="MS Reference Sans Serif" charset="0"/>
                <a:cs typeface="MS Reference Sans Serif" charset="0"/>
              </a:rPr>
              <a:t>with</a:t>
            </a:r>
            <a:r>
              <a:rPr lang="nl-NL" b="1" dirty="0" smtClean="0">
                <a:latin typeface="MS Reference Sans Serif" charset="0"/>
                <a:ea typeface="MS Reference Sans Serif" charset="0"/>
                <a:cs typeface="MS Reference Sans Serif" charset="0"/>
              </a:rPr>
              <a:t> </a:t>
            </a:r>
            <a:r>
              <a:rPr lang="nl-NL" b="1" i="1" dirty="0" err="1" smtClean="0">
                <a:latin typeface="MS Reference Sans Serif" charset="0"/>
                <a:ea typeface="MS Reference Sans Serif" charset="0"/>
                <a:cs typeface="MS Reference Sans Serif" charset="0"/>
              </a:rPr>
              <a:t>lavaan</a:t>
            </a:r>
            <a:r>
              <a:rPr lang="nl-NL" b="1" dirty="0" smtClean="0">
                <a:latin typeface="MS Reference Sans Serif" charset="0"/>
                <a:ea typeface="MS Reference Sans Serif" charset="0"/>
                <a:cs typeface="MS Reference Sans Serif" charset="0"/>
              </a:rPr>
              <a:t> </a:t>
            </a:r>
            <a:r>
              <a:rPr lang="nl-NL" b="1" dirty="0" err="1" smtClean="0">
                <a:solidFill>
                  <a:srgbClr val="00B0F0"/>
                </a:solidFill>
                <a:latin typeface="MS Reference Sans Serif" charset="0"/>
                <a:ea typeface="MS Reference Sans Serif" charset="0"/>
                <a:cs typeface="MS Reference Sans Serif" charset="0"/>
              </a:rPr>
              <a:t>Rosseel</a:t>
            </a:r>
            <a:r>
              <a:rPr lang="nl-NL" b="1" dirty="0" smtClean="0">
                <a:solidFill>
                  <a:srgbClr val="00B0F0"/>
                </a:solidFill>
                <a:latin typeface="MS Reference Sans Serif" charset="0"/>
                <a:ea typeface="MS Reference Sans Serif" charset="0"/>
                <a:cs typeface="MS Reference Sans Serif" charset="0"/>
              </a:rPr>
              <a:t>, 2012</a:t>
            </a:r>
            <a:endParaRPr lang="en-US" b="1" dirty="0">
              <a:latin typeface="MS Reference Sans Serif" charset="0"/>
              <a:ea typeface="MS Reference Sans Serif" charset="0"/>
              <a:cs typeface="MS Reference Sans Serif" charset="0"/>
            </a:endParaRPr>
          </a:p>
        </p:txBody>
      </p:sp>
      <p:sp>
        <p:nvSpPr>
          <p:cNvPr id="867" name="Rectangle 866"/>
          <p:cNvSpPr/>
          <p:nvPr/>
        </p:nvSpPr>
        <p:spPr>
          <a:xfrm>
            <a:off x="7491507" y="5445593"/>
            <a:ext cx="4510915" cy="923330"/>
          </a:xfrm>
          <a:prstGeom prst="rect">
            <a:avLst/>
          </a:prstGeom>
        </p:spPr>
        <p:txBody>
          <a:bodyPr wrap="square">
            <a:spAutoFit/>
          </a:bodyPr>
          <a:lstStyle/>
          <a:p>
            <a:r>
              <a:rPr lang="en-US" b="1" i="1" dirty="0">
                <a:latin typeface="MS Reference Sans Serif" charset="0"/>
                <a:ea typeface="MS Reference Sans Serif" charset="0"/>
                <a:cs typeface="MS Reference Sans Serif" charset="0"/>
              </a:rPr>
              <a:t>χ</a:t>
            </a:r>
            <a:r>
              <a:rPr lang="en-US" b="1" baseline="30000" dirty="0">
                <a:latin typeface="MS Reference Sans Serif" charset="0"/>
                <a:ea typeface="MS Reference Sans Serif" charset="0"/>
                <a:cs typeface="MS Reference Sans Serif" charset="0"/>
              </a:rPr>
              <a:t>2</a:t>
            </a:r>
            <a:r>
              <a:rPr lang="en-US" b="1" dirty="0">
                <a:latin typeface="MS Reference Sans Serif" charset="0"/>
                <a:ea typeface="MS Reference Sans Serif" charset="0"/>
                <a:cs typeface="MS Reference Sans Serif" charset="0"/>
              </a:rPr>
              <a:t> = 88.873, </a:t>
            </a:r>
            <a:r>
              <a:rPr lang="en-US" b="1" i="1" dirty="0" err="1">
                <a:latin typeface="MS Reference Sans Serif" charset="0"/>
                <a:ea typeface="MS Reference Sans Serif" charset="0"/>
                <a:cs typeface="MS Reference Sans Serif" charset="0"/>
              </a:rPr>
              <a:t>df</a:t>
            </a:r>
            <a:r>
              <a:rPr lang="en-US" b="1" dirty="0">
                <a:latin typeface="MS Reference Sans Serif" charset="0"/>
                <a:ea typeface="MS Reference Sans Serif" charset="0"/>
                <a:cs typeface="MS Reference Sans Serif" charset="0"/>
              </a:rPr>
              <a:t> = 36, </a:t>
            </a:r>
            <a:r>
              <a:rPr lang="en-US" b="1" i="1" dirty="0">
                <a:latin typeface="MS Reference Sans Serif" charset="0"/>
                <a:ea typeface="MS Reference Sans Serif" charset="0"/>
                <a:cs typeface="MS Reference Sans Serif" charset="0"/>
              </a:rPr>
              <a:t>p</a:t>
            </a:r>
            <a:r>
              <a:rPr lang="en-US" b="1" dirty="0">
                <a:latin typeface="MS Reference Sans Serif" charset="0"/>
                <a:ea typeface="MS Reference Sans Serif" charset="0"/>
                <a:cs typeface="MS Reference Sans Serif" charset="0"/>
              </a:rPr>
              <a:t> &lt; .001; RMSEA = .054, 90% CI [.040, .068], </a:t>
            </a:r>
            <a:r>
              <a:rPr lang="en-US" b="1" i="1" dirty="0">
                <a:latin typeface="MS Reference Sans Serif" charset="0"/>
                <a:ea typeface="MS Reference Sans Serif" charset="0"/>
                <a:cs typeface="MS Reference Sans Serif" charset="0"/>
              </a:rPr>
              <a:t>p</a:t>
            </a:r>
            <a:r>
              <a:rPr lang="en-US" b="1" dirty="0">
                <a:latin typeface="MS Reference Sans Serif" charset="0"/>
                <a:ea typeface="MS Reference Sans Serif" charset="0"/>
                <a:cs typeface="MS Reference Sans Serif" charset="0"/>
              </a:rPr>
              <a:t> = .309; TLI = .964; SRMR = .026</a:t>
            </a:r>
          </a:p>
        </p:txBody>
      </p:sp>
      <p:sp>
        <p:nvSpPr>
          <p:cNvPr id="875" name="Oval 874"/>
          <p:cNvSpPr/>
          <p:nvPr/>
        </p:nvSpPr>
        <p:spPr>
          <a:xfrm>
            <a:off x="7119685" y="2694654"/>
            <a:ext cx="13716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p:cNvSpPr/>
          <p:nvPr/>
        </p:nvSpPr>
        <p:spPr>
          <a:xfrm>
            <a:off x="9556144" y="2296777"/>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8" name="Rectangle 877"/>
          <p:cNvSpPr/>
          <p:nvPr/>
        </p:nvSpPr>
        <p:spPr>
          <a:xfrm>
            <a:off x="9556144" y="3558883"/>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a:spLocks noChangeAspect="1"/>
          </p:cNvSpPr>
          <p:nvPr/>
        </p:nvSpPr>
        <p:spPr>
          <a:xfrm>
            <a:off x="531321" y="2751145"/>
            <a:ext cx="1524000" cy="1371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a:spLocks noChangeAspect="1"/>
          </p:cNvSpPr>
          <p:nvPr/>
        </p:nvSpPr>
        <p:spPr>
          <a:xfrm>
            <a:off x="551235" y="4546935"/>
            <a:ext cx="1524000" cy="1371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40"/>
          <p:cNvSpPr/>
          <p:nvPr/>
        </p:nvSpPr>
        <p:spPr>
          <a:xfrm>
            <a:off x="4186107" y="1873471"/>
            <a:ext cx="13716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72893" y="3599525"/>
            <a:ext cx="13716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549230" y="242496"/>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p:cNvSpPr/>
          <p:nvPr/>
        </p:nvSpPr>
        <p:spPr>
          <a:xfrm>
            <a:off x="4187557" y="246395"/>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p:cNvSpPr/>
          <p:nvPr/>
        </p:nvSpPr>
        <p:spPr>
          <a:xfrm>
            <a:off x="5825884" y="242496"/>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p:cNvSpPr/>
          <p:nvPr/>
        </p:nvSpPr>
        <p:spPr>
          <a:xfrm>
            <a:off x="2535582" y="5689736"/>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4173909" y="5693635"/>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53"/>
          <p:cNvSpPr/>
          <p:nvPr/>
        </p:nvSpPr>
        <p:spPr>
          <a:xfrm>
            <a:off x="5812236" y="5689736"/>
            <a:ext cx="1371600" cy="91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 name="Straight Arrow Connector 2"/>
          <p:cNvCxnSpPr>
            <a:stCxn id="39" idx="3"/>
            <a:endCxn id="41" idx="2"/>
          </p:cNvCxnSpPr>
          <p:nvPr/>
        </p:nvCxnSpPr>
        <p:spPr>
          <a:xfrm>
            <a:off x="2055321" y="1641155"/>
            <a:ext cx="2130786" cy="9181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5" idx="3"/>
            <a:endCxn id="41" idx="2"/>
          </p:cNvCxnSpPr>
          <p:nvPr/>
        </p:nvCxnSpPr>
        <p:spPr>
          <a:xfrm flipV="1">
            <a:off x="2055321" y="2559271"/>
            <a:ext cx="2130786" cy="8776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7" idx="3"/>
            <a:endCxn id="41" idx="2"/>
          </p:cNvCxnSpPr>
          <p:nvPr/>
        </p:nvCxnSpPr>
        <p:spPr>
          <a:xfrm flipV="1">
            <a:off x="2075235" y="2559271"/>
            <a:ext cx="2110872" cy="2673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9" idx="3"/>
            <a:endCxn id="43" idx="2"/>
          </p:cNvCxnSpPr>
          <p:nvPr/>
        </p:nvCxnSpPr>
        <p:spPr>
          <a:xfrm>
            <a:off x="2055321" y="1641155"/>
            <a:ext cx="2117572" cy="2644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9" idx="3"/>
            <a:endCxn id="43" idx="2"/>
          </p:cNvCxnSpPr>
          <p:nvPr/>
        </p:nvCxnSpPr>
        <p:spPr>
          <a:xfrm>
            <a:off x="2055321" y="1641155"/>
            <a:ext cx="2117572" cy="2644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35" idx="3"/>
            <a:endCxn id="43" idx="2"/>
          </p:cNvCxnSpPr>
          <p:nvPr/>
        </p:nvCxnSpPr>
        <p:spPr>
          <a:xfrm>
            <a:off x="2055321" y="3436945"/>
            <a:ext cx="2117572" cy="8483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37" idx="3"/>
            <a:endCxn id="43" idx="2"/>
          </p:cNvCxnSpPr>
          <p:nvPr/>
        </p:nvCxnSpPr>
        <p:spPr>
          <a:xfrm flipV="1">
            <a:off x="2075235" y="4285325"/>
            <a:ext cx="2097658" cy="9474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1" idx="0"/>
            <a:endCxn id="44" idx="2"/>
          </p:cNvCxnSpPr>
          <p:nvPr/>
        </p:nvCxnSpPr>
        <p:spPr>
          <a:xfrm flipH="1" flipV="1">
            <a:off x="3235030" y="1156896"/>
            <a:ext cx="1636877" cy="716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41" idx="0"/>
            <a:endCxn id="46" idx="2"/>
          </p:cNvCxnSpPr>
          <p:nvPr/>
        </p:nvCxnSpPr>
        <p:spPr>
          <a:xfrm flipV="1">
            <a:off x="4871907" y="1160795"/>
            <a:ext cx="1450" cy="712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41" idx="0"/>
            <a:endCxn id="48" idx="2"/>
          </p:cNvCxnSpPr>
          <p:nvPr/>
        </p:nvCxnSpPr>
        <p:spPr>
          <a:xfrm flipV="1">
            <a:off x="4871907" y="1156896"/>
            <a:ext cx="1639777" cy="716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52" idx="0"/>
          </p:cNvCxnSpPr>
          <p:nvPr/>
        </p:nvCxnSpPr>
        <p:spPr>
          <a:xfrm>
            <a:off x="4858693" y="4971125"/>
            <a:ext cx="1016" cy="722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43" idx="4"/>
            <a:endCxn id="50" idx="0"/>
          </p:cNvCxnSpPr>
          <p:nvPr/>
        </p:nvCxnSpPr>
        <p:spPr>
          <a:xfrm flipH="1">
            <a:off x="3221382" y="4971125"/>
            <a:ext cx="1637311" cy="7186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43" idx="4"/>
            <a:endCxn id="54" idx="0"/>
          </p:cNvCxnSpPr>
          <p:nvPr/>
        </p:nvCxnSpPr>
        <p:spPr>
          <a:xfrm>
            <a:off x="4858693" y="4971125"/>
            <a:ext cx="1639343" cy="7186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41" idx="6"/>
            <a:endCxn id="875" idx="2"/>
          </p:cNvCxnSpPr>
          <p:nvPr/>
        </p:nvCxnSpPr>
        <p:spPr>
          <a:xfrm>
            <a:off x="5557707" y="2559271"/>
            <a:ext cx="1561978" cy="8211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43" idx="6"/>
            <a:endCxn id="875" idx="2"/>
          </p:cNvCxnSpPr>
          <p:nvPr/>
        </p:nvCxnSpPr>
        <p:spPr>
          <a:xfrm flipV="1">
            <a:off x="5544493" y="3380454"/>
            <a:ext cx="1575192" cy="9048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875" idx="6"/>
            <a:endCxn id="877" idx="1"/>
          </p:cNvCxnSpPr>
          <p:nvPr/>
        </p:nvCxnSpPr>
        <p:spPr>
          <a:xfrm flipV="1">
            <a:off x="8491285" y="2753977"/>
            <a:ext cx="1064859" cy="626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875" idx="6"/>
          </p:cNvCxnSpPr>
          <p:nvPr/>
        </p:nvCxnSpPr>
        <p:spPr>
          <a:xfrm>
            <a:off x="8491285" y="3380454"/>
            <a:ext cx="1064859" cy="612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Curved Connector 919"/>
          <p:cNvCxnSpPr>
            <a:stCxn id="41" idx="6"/>
            <a:endCxn id="43" idx="6"/>
          </p:cNvCxnSpPr>
          <p:nvPr/>
        </p:nvCxnSpPr>
        <p:spPr>
          <a:xfrm flipH="1">
            <a:off x="5544493" y="2559271"/>
            <a:ext cx="13214" cy="1726054"/>
          </a:xfrm>
          <a:prstGeom prst="curvedConnector3">
            <a:avLst>
              <a:gd name="adj1" fmla="val -9063047"/>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428638" y="4598805"/>
            <a:ext cx="1552107" cy="369332"/>
          </a:xfrm>
          <a:prstGeom prst="rect">
            <a:avLst/>
          </a:prstGeom>
          <a:noFill/>
          <a:ln>
            <a:noFill/>
          </a:ln>
        </p:spPr>
        <p:txBody>
          <a:bodyPr wrap="square" rtlCol="0">
            <a:spAutoFit/>
          </a:bodyPr>
          <a:lstStyle/>
          <a:p>
            <a:pPr algn="ctr"/>
            <a:r>
              <a:rPr lang="en-US" b="1" smtClean="0">
                <a:solidFill>
                  <a:srgbClr val="FFFF00"/>
                </a:solidFill>
                <a:latin typeface="MS Reference Sans Serif" charset="0"/>
                <a:ea typeface="MS Reference Sans Serif" charset="0"/>
                <a:cs typeface="MS Reference Sans Serif" charset="0"/>
              </a:rPr>
              <a:t>Mediator 2</a:t>
            </a:r>
            <a:endParaRPr lang="en-US" b="1" dirty="0">
              <a:solidFill>
                <a:srgbClr val="FFFF00"/>
              </a:solidFill>
              <a:latin typeface="MS Reference Sans Serif" charset="0"/>
              <a:ea typeface="MS Reference Sans Serif" charset="0"/>
              <a:cs typeface="MS Reference Sans Serif" charset="0"/>
            </a:endParaRPr>
          </a:p>
        </p:txBody>
      </p:sp>
      <p:sp>
        <p:nvSpPr>
          <p:cNvPr id="141" name="TextBox 140"/>
          <p:cNvSpPr txBox="1"/>
          <p:nvPr/>
        </p:nvSpPr>
        <p:spPr>
          <a:xfrm>
            <a:off x="5428638" y="1951519"/>
            <a:ext cx="1552107" cy="369332"/>
          </a:xfrm>
          <a:prstGeom prst="rect">
            <a:avLst/>
          </a:prstGeom>
          <a:noFill/>
          <a:ln>
            <a:noFill/>
          </a:ln>
        </p:spPr>
        <p:txBody>
          <a:bodyPr wrap="square" rtlCol="0">
            <a:spAutoFit/>
          </a:bodyPr>
          <a:lstStyle/>
          <a:p>
            <a:pPr algn="ctr"/>
            <a:r>
              <a:rPr lang="en-US" b="1" dirty="0" smtClean="0">
                <a:solidFill>
                  <a:srgbClr val="FFFF00"/>
                </a:solidFill>
                <a:latin typeface="MS Reference Sans Serif" charset="0"/>
                <a:ea typeface="MS Reference Sans Serif" charset="0"/>
                <a:cs typeface="MS Reference Sans Serif" charset="0"/>
              </a:rPr>
              <a:t>Mediator 1</a:t>
            </a:r>
            <a:endParaRPr lang="en-US" b="1" dirty="0">
              <a:solidFill>
                <a:srgbClr val="FFFF00"/>
              </a:solidFill>
              <a:latin typeface="MS Reference Sans Serif" charset="0"/>
              <a:ea typeface="MS Reference Sans Serif" charset="0"/>
              <a:cs typeface="MS Reference Sans Serif" charset="0"/>
            </a:endParaRPr>
          </a:p>
        </p:txBody>
      </p:sp>
      <p:sp>
        <p:nvSpPr>
          <p:cNvPr id="142" name="TextBox 141"/>
          <p:cNvSpPr txBox="1"/>
          <p:nvPr/>
        </p:nvSpPr>
        <p:spPr>
          <a:xfrm>
            <a:off x="537181" y="5996823"/>
            <a:ext cx="1552107" cy="369332"/>
          </a:xfrm>
          <a:prstGeom prst="rect">
            <a:avLst/>
          </a:prstGeom>
          <a:noFill/>
          <a:ln>
            <a:noFill/>
          </a:ln>
        </p:spPr>
        <p:txBody>
          <a:bodyPr wrap="square" rtlCol="0">
            <a:spAutoFit/>
          </a:bodyPr>
          <a:lstStyle/>
          <a:p>
            <a:pPr algn="ctr"/>
            <a:r>
              <a:rPr lang="en-US" b="1" smtClean="0">
                <a:solidFill>
                  <a:srgbClr val="FFFF00"/>
                </a:solidFill>
                <a:latin typeface="MS Reference Sans Serif" charset="0"/>
                <a:ea typeface="MS Reference Sans Serif" charset="0"/>
                <a:cs typeface="MS Reference Sans Serif" charset="0"/>
              </a:rPr>
              <a:t>Moderator</a:t>
            </a:r>
            <a:endParaRPr lang="en-US" b="1" dirty="0">
              <a:solidFill>
                <a:srgbClr val="FFFF00"/>
              </a:solidFill>
              <a:latin typeface="MS Reference Sans Serif" charset="0"/>
              <a:ea typeface="MS Reference Sans Serif" charset="0"/>
              <a:cs typeface="MS Reference Sans Serif" charset="0"/>
            </a:endParaRPr>
          </a:p>
        </p:txBody>
      </p:sp>
      <p:sp>
        <p:nvSpPr>
          <p:cNvPr id="143" name="TextBox 142"/>
          <p:cNvSpPr txBox="1"/>
          <p:nvPr/>
        </p:nvSpPr>
        <p:spPr>
          <a:xfrm>
            <a:off x="7061506" y="4168098"/>
            <a:ext cx="1482482" cy="369332"/>
          </a:xfrm>
          <a:prstGeom prst="rect">
            <a:avLst/>
          </a:prstGeom>
          <a:noFill/>
          <a:ln>
            <a:noFill/>
          </a:ln>
        </p:spPr>
        <p:txBody>
          <a:bodyPr wrap="square" rtlCol="0">
            <a:spAutoFit/>
          </a:bodyPr>
          <a:lstStyle/>
          <a:p>
            <a:pPr algn="ctr"/>
            <a:r>
              <a:rPr lang="en-US" b="1" smtClean="0">
                <a:solidFill>
                  <a:srgbClr val="FFFF00"/>
                </a:solidFill>
                <a:latin typeface="MS Reference Sans Serif" charset="0"/>
                <a:ea typeface="MS Reference Sans Serif" charset="0"/>
                <a:cs typeface="MS Reference Sans Serif" charset="0"/>
              </a:rPr>
              <a:t>Latent DV</a:t>
            </a:r>
            <a:endParaRPr lang="en-US" b="1" dirty="0">
              <a:solidFill>
                <a:srgbClr val="FFFF00"/>
              </a:solidFill>
              <a:latin typeface="MS Reference Sans Serif" charset="0"/>
              <a:ea typeface="MS Reference Sans Serif" charset="0"/>
              <a:cs typeface="MS Reference Sans Serif" charset="0"/>
            </a:endParaRPr>
          </a:p>
        </p:txBody>
      </p:sp>
      <p:cxnSp>
        <p:nvCxnSpPr>
          <p:cNvPr id="57" name="Straight Arrow Connector 56"/>
          <p:cNvCxnSpPr>
            <a:stCxn id="35" idx="3"/>
            <a:endCxn id="875" idx="2"/>
          </p:cNvCxnSpPr>
          <p:nvPr/>
        </p:nvCxnSpPr>
        <p:spPr>
          <a:xfrm flipV="1">
            <a:off x="2055321" y="3380454"/>
            <a:ext cx="5064364" cy="56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232101" y="3992938"/>
            <a:ext cx="1253184" cy="584775"/>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Physical harm cues</a:t>
            </a:r>
            <a:endParaRPr lang="en-US" sz="1600" b="1" dirty="0">
              <a:latin typeface="MS Reference Sans Serif" charset="0"/>
              <a:ea typeface="MS Reference Sans Serif" charset="0"/>
              <a:cs typeface="MS Reference Sans Serif" charset="0"/>
            </a:endParaRPr>
          </a:p>
        </p:txBody>
      </p:sp>
      <p:sp>
        <p:nvSpPr>
          <p:cNvPr id="55" name="TextBox 54"/>
          <p:cNvSpPr txBox="1"/>
          <p:nvPr/>
        </p:nvSpPr>
        <p:spPr>
          <a:xfrm>
            <a:off x="5956415" y="5999029"/>
            <a:ext cx="1227421" cy="307777"/>
          </a:xfrm>
          <a:prstGeom prst="rect">
            <a:avLst/>
          </a:prstGeom>
          <a:noFill/>
          <a:ln>
            <a:noFill/>
          </a:ln>
        </p:spPr>
        <p:txBody>
          <a:bodyPr wrap="square" rtlCol="0">
            <a:spAutoFit/>
          </a:bodyPr>
          <a:lstStyle/>
          <a:p>
            <a:r>
              <a:rPr lang="en-US" sz="1400" b="1" dirty="0" smtClean="0">
                <a:latin typeface="MS Reference Sans Serif" charset="0"/>
                <a:ea typeface="MS Reference Sans Serif" charset="0"/>
                <a:cs typeface="MS Reference Sans Serif" charset="0"/>
              </a:rPr>
              <a:t>Dominant</a:t>
            </a:r>
          </a:p>
        </p:txBody>
      </p:sp>
      <p:sp>
        <p:nvSpPr>
          <p:cNvPr id="53" name="TextBox 52"/>
          <p:cNvSpPr txBox="1"/>
          <p:nvPr/>
        </p:nvSpPr>
        <p:spPr>
          <a:xfrm>
            <a:off x="4531687" y="5993047"/>
            <a:ext cx="1083241" cy="306671"/>
          </a:xfrm>
          <a:prstGeom prst="rect">
            <a:avLst/>
          </a:prstGeom>
          <a:noFill/>
          <a:ln>
            <a:noFill/>
          </a:ln>
        </p:spPr>
        <p:txBody>
          <a:bodyPr wrap="square" rtlCol="0">
            <a:spAutoFit/>
          </a:bodyPr>
          <a:lstStyle/>
          <a:p>
            <a:r>
              <a:rPr lang="en-US" sz="1400" b="1" dirty="0" smtClean="0">
                <a:latin typeface="MS Reference Sans Serif" charset="0"/>
                <a:ea typeface="MS Reference Sans Serif" charset="0"/>
                <a:cs typeface="MS Reference Sans Serif" charset="0"/>
              </a:rPr>
              <a:t>Angry</a:t>
            </a:r>
          </a:p>
        </p:txBody>
      </p:sp>
      <p:sp>
        <p:nvSpPr>
          <p:cNvPr id="51" name="TextBox 50"/>
          <p:cNvSpPr txBox="1"/>
          <p:nvPr/>
        </p:nvSpPr>
        <p:spPr>
          <a:xfrm>
            <a:off x="2802309" y="5993047"/>
            <a:ext cx="838146" cy="307777"/>
          </a:xfrm>
          <a:prstGeom prst="rect">
            <a:avLst/>
          </a:prstGeom>
          <a:noFill/>
          <a:ln>
            <a:noFill/>
          </a:ln>
        </p:spPr>
        <p:txBody>
          <a:bodyPr wrap="square" rtlCol="0">
            <a:spAutoFit/>
          </a:bodyPr>
          <a:lstStyle/>
          <a:p>
            <a:r>
              <a:rPr lang="en-US" sz="1400" b="1" dirty="0" smtClean="0">
                <a:latin typeface="MS Reference Sans Serif" charset="0"/>
                <a:ea typeface="MS Reference Sans Serif" charset="0"/>
                <a:cs typeface="MS Reference Sans Serif" charset="0"/>
              </a:rPr>
              <a:t>Violent</a:t>
            </a:r>
          </a:p>
        </p:txBody>
      </p:sp>
      <p:sp>
        <p:nvSpPr>
          <p:cNvPr id="39" name="Rectangle 38"/>
          <p:cNvSpPr>
            <a:spLocks noChangeAspect="1"/>
          </p:cNvSpPr>
          <p:nvPr/>
        </p:nvSpPr>
        <p:spPr>
          <a:xfrm>
            <a:off x="531321" y="955355"/>
            <a:ext cx="1524000" cy="1371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5970063" y="551789"/>
            <a:ext cx="1227421" cy="307777"/>
          </a:xfrm>
          <a:prstGeom prst="rect">
            <a:avLst/>
          </a:prstGeom>
          <a:noFill/>
          <a:ln>
            <a:noFill/>
          </a:ln>
        </p:spPr>
        <p:txBody>
          <a:bodyPr wrap="square" rtlCol="0">
            <a:spAutoFit/>
          </a:bodyPr>
          <a:lstStyle/>
          <a:p>
            <a:r>
              <a:rPr lang="en-US" sz="1400" b="1" smtClean="0">
                <a:latin typeface="MS Reference Sans Serif" charset="0"/>
                <a:ea typeface="MS Reference Sans Serif" charset="0"/>
                <a:cs typeface="MS Reference Sans Serif" charset="0"/>
              </a:rPr>
              <a:t>Disfigured</a:t>
            </a:r>
            <a:endParaRPr lang="en-US" sz="1400" b="1" dirty="0" smtClean="0">
              <a:latin typeface="MS Reference Sans Serif" charset="0"/>
              <a:ea typeface="MS Reference Sans Serif" charset="0"/>
              <a:cs typeface="MS Reference Sans Serif" charset="0"/>
            </a:endParaRPr>
          </a:p>
        </p:txBody>
      </p:sp>
      <p:sp>
        <p:nvSpPr>
          <p:cNvPr id="47" name="TextBox 46"/>
          <p:cNvSpPr txBox="1"/>
          <p:nvPr/>
        </p:nvSpPr>
        <p:spPr>
          <a:xfrm>
            <a:off x="4331736" y="555688"/>
            <a:ext cx="1083241" cy="306671"/>
          </a:xfrm>
          <a:prstGeom prst="rect">
            <a:avLst/>
          </a:prstGeom>
          <a:noFill/>
          <a:ln>
            <a:noFill/>
          </a:ln>
        </p:spPr>
        <p:txBody>
          <a:bodyPr wrap="square" rtlCol="0">
            <a:spAutoFit/>
          </a:bodyPr>
          <a:lstStyle/>
          <a:p>
            <a:r>
              <a:rPr lang="en-US" sz="1400" b="1" dirty="0" smtClean="0">
                <a:latin typeface="MS Reference Sans Serif" charset="0"/>
                <a:ea typeface="MS Reference Sans Serif" charset="0"/>
                <a:cs typeface="MS Reference Sans Serif" charset="0"/>
              </a:rPr>
              <a:t>Nauseous</a:t>
            </a:r>
          </a:p>
        </p:txBody>
      </p:sp>
      <p:sp>
        <p:nvSpPr>
          <p:cNvPr id="45" name="TextBox 44"/>
          <p:cNvSpPr txBox="1"/>
          <p:nvPr/>
        </p:nvSpPr>
        <p:spPr>
          <a:xfrm>
            <a:off x="2815957" y="545807"/>
            <a:ext cx="838146" cy="307777"/>
          </a:xfrm>
          <a:prstGeom prst="rect">
            <a:avLst/>
          </a:prstGeom>
          <a:noFill/>
          <a:ln>
            <a:noFill/>
          </a:ln>
        </p:spPr>
        <p:txBody>
          <a:bodyPr wrap="square" rtlCol="0">
            <a:spAutoFit/>
          </a:bodyPr>
          <a:lstStyle/>
          <a:p>
            <a:r>
              <a:rPr lang="en-US" sz="1400" b="1" smtClean="0">
                <a:latin typeface="MS Reference Sans Serif" charset="0"/>
                <a:ea typeface="MS Reference Sans Serif" charset="0"/>
                <a:cs typeface="MS Reference Sans Serif" charset="0"/>
              </a:rPr>
              <a:t>Germy</a:t>
            </a:r>
            <a:endParaRPr lang="en-US" sz="1400" b="1" dirty="0" smtClean="0">
              <a:latin typeface="MS Reference Sans Serif" charset="0"/>
              <a:ea typeface="MS Reference Sans Serif" charset="0"/>
              <a:cs typeface="MS Reference Sans Serif" charset="0"/>
            </a:endParaRPr>
          </a:p>
        </p:txBody>
      </p:sp>
      <p:sp>
        <p:nvSpPr>
          <p:cNvPr id="40" name="TextBox 39"/>
          <p:cNvSpPr txBox="1"/>
          <p:nvPr/>
        </p:nvSpPr>
        <p:spPr>
          <a:xfrm>
            <a:off x="4232101" y="2266884"/>
            <a:ext cx="1253184" cy="584775"/>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Infection cues</a:t>
            </a:r>
            <a:endParaRPr lang="en-US" sz="1600" b="1" dirty="0">
              <a:latin typeface="MS Reference Sans Serif" charset="0"/>
              <a:ea typeface="MS Reference Sans Serif" charset="0"/>
              <a:cs typeface="MS Reference Sans Serif" charset="0"/>
            </a:endParaRPr>
          </a:p>
        </p:txBody>
      </p:sp>
      <p:sp>
        <p:nvSpPr>
          <p:cNvPr id="38" name="TextBox 37"/>
          <p:cNvSpPr txBox="1"/>
          <p:nvPr/>
        </p:nvSpPr>
        <p:spPr>
          <a:xfrm>
            <a:off x="730344" y="1271823"/>
            <a:ext cx="1125954" cy="738664"/>
          </a:xfrm>
          <a:prstGeom prst="rect">
            <a:avLst/>
          </a:prstGeom>
          <a:noFill/>
          <a:ln>
            <a:noFill/>
          </a:ln>
        </p:spPr>
        <p:txBody>
          <a:bodyPr wrap="square" rtlCol="0">
            <a:spAutoFit/>
          </a:bodyPr>
          <a:lstStyle/>
          <a:p>
            <a:r>
              <a:rPr lang="en-US" sz="1400" b="1" dirty="0" smtClean="0">
                <a:latin typeface="MS Reference Sans Serif" charset="0"/>
                <a:ea typeface="MS Reference Sans Serif" charset="0"/>
                <a:cs typeface="MS Reference Sans Serif" charset="0"/>
              </a:rPr>
              <a:t>CI type x target category</a:t>
            </a:r>
          </a:p>
        </p:txBody>
      </p:sp>
      <p:sp>
        <p:nvSpPr>
          <p:cNvPr id="36" name="TextBox 35"/>
          <p:cNvSpPr txBox="1"/>
          <p:nvPr/>
        </p:nvSpPr>
        <p:spPr>
          <a:xfrm>
            <a:off x="658686" y="4971125"/>
            <a:ext cx="1309098" cy="523220"/>
          </a:xfrm>
          <a:prstGeom prst="rect">
            <a:avLst/>
          </a:prstGeom>
          <a:noFill/>
          <a:ln>
            <a:noFill/>
          </a:ln>
        </p:spPr>
        <p:txBody>
          <a:bodyPr wrap="square" rtlCol="0">
            <a:spAutoFit/>
          </a:bodyPr>
          <a:lstStyle/>
          <a:p>
            <a:r>
              <a:rPr lang="en-US" sz="1400" b="1" dirty="0" smtClean="0">
                <a:solidFill>
                  <a:srgbClr val="3C99CF"/>
                </a:solidFill>
                <a:latin typeface="MS Reference Sans Serif" charset="0"/>
                <a:ea typeface="MS Reference Sans Serif" charset="0"/>
                <a:cs typeface="MS Reference Sans Serif" charset="0"/>
              </a:rPr>
              <a:t>Germy</a:t>
            </a:r>
            <a:r>
              <a:rPr lang="en-US" sz="1400" b="1" dirty="0" smtClean="0">
                <a:latin typeface="MS Reference Sans Serif" charset="0"/>
                <a:ea typeface="MS Reference Sans Serif" charset="0"/>
                <a:cs typeface="MS Reference Sans Serif" charset="0"/>
              </a:rPr>
              <a:t> = -1</a:t>
            </a:r>
          </a:p>
          <a:p>
            <a:r>
              <a:rPr lang="en-US" sz="1400" b="1" dirty="0" smtClean="0">
                <a:solidFill>
                  <a:srgbClr val="D65F2D"/>
                </a:solidFill>
                <a:latin typeface="MS Reference Sans Serif" charset="0"/>
                <a:ea typeface="MS Reference Sans Serif" charset="0"/>
                <a:cs typeface="MS Reference Sans Serif" charset="0"/>
              </a:rPr>
              <a:t>Violent</a:t>
            </a:r>
            <a:r>
              <a:rPr lang="en-US" sz="1400" b="1" dirty="0" smtClean="0">
                <a:latin typeface="MS Reference Sans Serif" charset="0"/>
                <a:ea typeface="MS Reference Sans Serif" charset="0"/>
                <a:cs typeface="MS Reference Sans Serif" charset="0"/>
              </a:rPr>
              <a:t> = 1</a:t>
            </a:r>
          </a:p>
        </p:txBody>
      </p:sp>
      <p:sp>
        <p:nvSpPr>
          <p:cNvPr id="11" name="TextBox 10"/>
          <p:cNvSpPr txBox="1"/>
          <p:nvPr/>
        </p:nvSpPr>
        <p:spPr>
          <a:xfrm>
            <a:off x="7176155" y="3211177"/>
            <a:ext cx="1253184" cy="338554"/>
          </a:xfrm>
          <a:prstGeom prst="rect">
            <a:avLst/>
          </a:prstGeom>
          <a:noFill/>
          <a:ln>
            <a:noFill/>
          </a:ln>
        </p:spPr>
        <p:txBody>
          <a:bodyPr wrap="square" rtlCol="0">
            <a:spAutoFit/>
          </a:bodyPr>
          <a:lstStyle/>
          <a:p>
            <a:pPr algn="ctr"/>
            <a:r>
              <a:rPr lang="en-US" sz="1600" b="1" dirty="0" smtClean="0">
                <a:latin typeface="MS Reference Sans Serif" charset="0"/>
                <a:ea typeface="MS Reference Sans Serif" charset="0"/>
                <a:cs typeface="MS Reference Sans Serif" charset="0"/>
              </a:rPr>
              <a:t>Avoidance</a:t>
            </a:r>
            <a:endParaRPr lang="en-US" sz="1600" b="1" dirty="0">
              <a:latin typeface="MS Reference Sans Serif" charset="0"/>
              <a:ea typeface="MS Reference Sans Serif" charset="0"/>
              <a:cs typeface="MS Reference Sans Serif" charset="0"/>
            </a:endParaRPr>
          </a:p>
        </p:txBody>
      </p:sp>
      <p:sp>
        <p:nvSpPr>
          <p:cNvPr id="34" name="TextBox 33"/>
          <p:cNvSpPr txBox="1"/>
          <p:nvPr/>
        </p:nvSpPr>
        <p:spPr>
          <a:xfrm>
            <a:off x="638772" y="3175335"/>
            <a:ext cx="1309098" cy="523220"/>
          </a:xfrm>
          <a:prstGeom prst="rect">
            <a:avLst/>
          </a:prstGeom>
          <a:noFill/>
          <a:ln>
            <a:noFill/>
          </a:ln>
        </p:spPr>
        <p:txBody>
          <a:bodyPr wrap="square" rtlCol="0">
            <a:spAutoFit/>
          </a:bodyPr>
          <a:lstStyle/>
          <a:p>
            <a:r>
              <a:rPr lang="en-US" sz="1400" b="1" dirty="0">
                <a:latin typeface="MS Reference Sans Serif" charset="0"/>
                <a:ea typeface="MS Reference Sans Serif" charset="0"/>
                <a:cs typeface="MS Reference Sans Serif" charset="0"/>
              </a:rPr>
              <a:t>a</a:t>
            </a:r>
            <a:r>
              <a:rPr lang="en-US" sz="1400" b="1" dirty="0" smtClean="0">
                <a:latin typeface="MS Reference Sans Serif" charset="0"/>
                <a:ea typeface="MS Reference Sans Serif" charset="0"/>
                <a:cs typeface="MS Reference Sans Serif" charset="0"/>
              </a:rPr>
              <a:t>nti-CI = -1</a:t>
            </a:r>
          </a:p>
          <a:p>
            <a:r>
              <a:rPr lang="en-US" sz="1400" b="1" dirty="0" smtClean="0">
                <a:latin typeface="MS Reference Sans Serif" charset="0"/>
                <a:ea typeface="MS Reference Sans Serif" charset="0"/>
                <a:cs typeface="MS Reference Sans Serif" charset="0"/>
              </a:rPr>
              <a:t>CI = 1</a:t>
            </a:r>
          </a:p>
        </p:txBody>
      </p:sp>
      <p:sp>
        <p:nvSpPr>
          <p:cNvPr id="876" name="Rectangle 875"/>
          <p:cNvSpPr/>
          <p:nvPr/>
        </p:nvSpPr>
        <p:spPr>
          <a:xfrm>
            <a:off x="9556144" y="3663313"/>
            <a:ext cx="1371600" cy="914400"/>
          </a:xfrm>
          <a:prstGeom prst="rect">
            <a:avLst/>
          </a:prstGeom>
        </p:spPr>
        <p:txBody>
          <a:bodyPr wrap="square">
            <a:spAutoFit/>
          </a:bodyPr>
          <a:lstStyle/>
          <a:p>
            <a:pPr algn="ctr"/>
            <a:r>
              <a:rPr lang="en-US" sz="1400" b="1" dirty="0" smtClean="0">
                <a:latin typeface="MS Reference Sans Serif" charset="0"/>
                <a:ea typeface="MS Reference Sans Serif" charset="0"/>
                <a:cs typeface="MS Reference Sans Serif" charset="0"/>
              </a:rPr>
              <a:t>Willing </a:t>
            </a:r>
            <a:r>
              <a:rPr lang="en-US" sz="1400" b="1" dirty="0">
                <a:latin typeface="MS Reference Sans Serif" charset="0"/>
                <a:ea typeface="MS Reference Sans Serif" charset="0"/>
                <a:cs typeface="MS Reference Sans Serif" charset="0"/>
              </a:rPr>
              <a:t>to stand </a:t>
            </a:r>
            <a:r>
              <a:rPr lang="en-US" sz="1400" b="1" dirty="0" smtClean="0">
                <a:latin typeface="MS Reference Sans Serif" charset="0"/>
                <a:ea typeface="MS Reference Sans Serif" charset="0"/>
                <a:cs typeface="MS Reference Sans Serif" charset="0"/>
              </a:rPr>
              <a:t>near</a:t>
            </a:r>
            <a:endParaRPr lang="en-US" sz="1400" b="1" dirty="0">
              <a:latin typeface="MS Reference Sans Serif" charset="0"/>
              <a:ea typeface="MS Reference Sans Serif" charset="0"/>
              <a:cs typeface="MS Reference Sans Serif" charset="0"/>
            </a:endParaRPr>
          </a:p>
          <a:p>
            <a:pPr algn="ctr"/>
            <a:r>
              <a:rPr lang="en-US" sz="1400" b="1" dirty="0">
                <a:latin typeface="MS Reference Sans Serif" charset="0"/>
                <a:ea typeface="MS Reference Sans Serif" charset="0"/>
                <a:cs typeface="MS Reference Sans Serif" charset="0"/>
              </a:rPr>
              <a:t>(</a:t>
            </a:r>
            <a:r>
              <a:rPr lang="en-US" sz="1400" b="1" dirty="0" smtClean="0">
                <a:latin typeface="MS Reference Sans Serif" charset="0"/>
                <a:ea typeface="MS Reference Sans Serif" charset="0"/>
                <a:cs typeface="MS Reference Sans Serif" charset="0"/>
              </a:rPr>
              <a:t>reversed)</a:t>
            </a:r>
            <a:endParaRPr lang="en-US" sz="1400" b="1" dirty="0">
              <a:latin typeface="MS Reference Sans Serif" charset="0"/>
              <a:ea typeface="MS Reference Sans Serif" charset="0"/>
              <a:cs typeface="MS Reference Sans Serif" charset="0"/>
            </a:endParaRPr>
          </a:p>
        </p:txBody>
      </p:sp>
      <p:sp>
        <p:nvSpPr>
          <p:cNvPr id="24" name="TextBox 23"/>
          <p:cNvSpPr txBox="1"/>
          <p:nvPr/>
        </p:nvSpPr>
        <p:spPr>
          <a:xfrm>
            <a:off x="9771046" y="2492367"/>
            <a:ext cx="941795" cy="523220"/>
          </a:xfrm>
          <a:prstGeom prst="rect">
            <a:avLst/>
          </a:prstGeom>
          <a:noFill/>
          <a:ln>
            <a:noFill/>
          </a:ln>
        </p:spPr>
        <p:txBody>
          <a:bodyPr wrap="square" rtlCol="0">
            <a:spAutoFit/>
          </a:bodyPr>
          <a:lstStyle/>
          <a:p>
            <a:pPr algn="ctr"/>
            <a:r>
              <a:rPr lang="en-US" sz="1400" b="1" dirty="0" smtClean="0">
                <a:latin typeface="MS Reference Sans Serif" charset="0"/>
                <a:ea typeface="MS Reference Sans Serif" charset="0"/>
                <a:cs typeface="MS Reference Sans Serif" charset="0"/>
              </a:rPr>
              <a:t>Want to avoid</a:t>
            </a:r>
          </a:p>
        </p:txBody>
      </p:sp>
    </p:spTree>
    <p:extLst>
      <p:ext uri="{BB962C8B-B14F-4D97-AF65-F5344CB8AC3E}">
        <p14:creationId xmlns:p14="http://schemas.microsoft.com/office/powerpoint/2010/main" val="3433143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96084"/>
            <a:ext cx="9144000" cy="5865833"/>
          </a:xfrm>
          <a:prstGeom prst="rect">
            <a:avLst/>
          </a:prstGeom>
        </p:spPr>
      </p:pic>
      <p:sp>
        <p:nvSpPr>
          <p:cNvPr id="3" name="Rectangle 2"/>
          <p:cNvSpPr/>
          <p:nvPr/>
        </p:nvSpPr>
        <p:spPr>
          <a:xfrm>
            <a:off x="125853" y="6361917"/>
            <a:ext cx="4732750"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95% confidence intervals</a:t>
            </a:r>
            <a:endParaRPr lang="en-US" b="1" dirty="0">
              <a:latin typeface="MS Reference Sans Serif" charset="0"/>
              <a:ea typeface="MS Reference Sans Serif" charset="0"/>
              <a:cs typeface="MS Reference Sans Serif" charset="0"/>
            </a:endParaRPr>
          </a:p>
        </p:txBody>
      </p:sp>
      <p:sp>
        <p:nvSpPr>
          <p:cNvPr id="4" name="Rectangle 3"/>
          <p:cNvSpPr/>
          <p:nvPr/>
        </p:nvSpPr>
        <p:spPr>
          <a:xfrm rot="16200000">
            <a:off x="-1028509" y="3105834"/>
            <a:ext cx="3706871" cy="646331"/>
          </a:xfrm>
          <a:prstGeom prst="rect">
            <a:avLst/>
          </a:prstGeom>
        </p:spPr>
        <p:txBody>
          <a:bodyPr wrap="square">
            <a:spAutoFit/>
          </a:bodyPr>
          <a:lstStyle/>
          <a:p>
            <a:pPr algn="ctr"/>
            <a:r>
              <a:rPr lang="en-US" sz="3600" b="1" smtClean="0">
                <a:solidFill>
                  <a:srgbClr val="FFFF00"/>
                </a:solidFill>
                <a:latin typeface="MS Reference Sans Serif" charset="0"/>
                <a:ea typeface="MS Reference Sans Serif" charset="0"/>
                <a:cs typeface="MS Reference Sans Serif" charset="0"/>
              </a:rPr>
              <a:t>Indirect effects</a:t>
            </a:r>
            <a:endParaRPr lang="en-US" sz="3600" b="1" dirty="0">
              <a:solidFill>
                <a:srgbClr val="FFFF00"/>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6736985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Study 2: take this with you</a:t>
            </a:r>
            <a:endParaRPr lang="en-US" b="1" dirty="0">
              <a:latin typeface="MS Reference Sans Serif" charset="0"/>
              <a:ea typeface="MS Reference Sans Serif" charset="0"/>
              <a:cs typeface="MS Reference Sans Serif" charset="0"/>
            </a:endParaRP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sz="3200" b="1" dirty="0" smtClean="0">
                <a:latin typeface="MS Reference Sans Serif" charset="0"/>
                <a:ea typeface="MS Reference Sans Serif" charset="0"/>
                <a:cs typeface="MS Reference Sans Serif" charset="0"/>
              </a:rPr>
              <a:t>Infected person looks </a:t>
            </a:r>
            <a:r>
              <a:rPr lang="en-US" sz="3200" b="1" dirty="0">
                <a:latin typeface="MS Reference Sans Serif" charset="0"/>
                <a:ea typeface="MS Reference Sans Serif" charset="0"/>
                <a:cs typeface="MS Reference Sans Serif" charset="0"/>
              </a:rPr>
              <a:t>germy, nauseous, disfigured, heavy, old, </a:t>
            </a:r>
            <a:r>
              <a:rPr lang="en-US" sz="3200" b="1" dirty="0" smtClean="0">
                <a:latin typeface="MS Reference Sans Serif" charset="0"/>
                <a:ea typeface="MS Reference Sans Serif" charset="0"/>
                <a:cs typeface="MS Reference Sans Serif" charset="0"/>
              </a:rPr>
              <a:t>incompetent, angry, and violent</a:t>
            </a:r>
          </a:p>
          <a:p>
            <a:pPr marL="514350" indent="-514350">
              <a:buFont typeface="+mj-lt"/>
              <a:buAutoNum type="arabicParenR"/>
            </a:pPr>
            <a:r>
              <a:rPr lang="en-US" sz="3200" b="1" dirty="0" smtClean="0">
                <a:latin typeface="MS Reference Sans Serif" charset="0"/>
                <a:ea typeface="MS Reference Sans Serif" charset="0"/>
                <a:cs typeface="MS Reference Sans Serif" charset="0"/>
              </a:rPr>
              <a:t>People who are more worried about disease exaggerate these features in their mental representation</a:t>
            </a:r>
          </a:p>
          <a:p>
            <a:pPr marL="514350" indent="-514350">
              <a:buFont typeface="+mj-lt"/>
              <a:buAutoNum type="arabicParenR"/>
            </a:pPr>
            <a:r>
              <a:rPr lang="en-US" sz="3200" b="1" dirty="0" smtClean="0">
                <a:latin typeface="MS Reference Sans Serif" charset="0"/>
                <a:ea typeface="MS Reference Sans Serif" charset="0"/>
                <a:cs typeface="MS Reference Sans Serif" charset="0"/>
              </a:rPr>
              <a:t>Infectious disease + physical harm cues </a:t>
            </a:r>
            <a:r>
              <a:rPr lang="en-US" sz="3200" b="1" dirty="0" smtClean="0">
                <a:latin typeface="MS Reference Sans Serif" charset="0"/>
                <a:ea typeface="MS Reference Sans Serif" charset="0"/>
                <a:cs typeface="MS Reference Sans Serif" charset="0"/>
                <a:sym typeface="Wingdings"/>
              </a:rPr>
              <a:t>mediate intentions to avoid</a:t>
            </a:r>
            <a:endParaRPr lang="en-US" sz="3200" b="1" dirty="0" smtClean="0">
              <a:latin typeface="MS Reference Sans Serif" charset="0"/>
              <a:ea typeface="MS Reference Sans Serif" charset="0"/>
              <a:cs typeface="MS Reference Sans Serif" charset="0"/>
            </a:endParaRPr>
          </a:p>
          <a:p>
            <a:pPr marL="514350" indent="-514350">
              <a:buFont typeface="+mj-lt"/>
              <a:buAutoNum type="arabicParenR"/>
            </a:pPr>
            <a:endParaRPr lang="en-US" sz="32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9286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234" y="259686"/>
            <a:ext cx="1611339"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anti-CI</a:t>
            </a:r>
            <a:endParaRPr lang="en-US" sz="3200" b="1" dirty="0">
              <a:latin typeface="MS Reference Sans Serif" charset="0"/>
              <a:ea typeface="MS Reference Sans Serif" charset="0"/>
              <a:cs typeface="MS Reference Sans Serif" charset="0"/>
            </a:endParaRPr>
          </a:p>
        </p:txBody>
      </p:sp>
      <p:sp>
        <p:nvSpPr>
          <p:cNvPr id="5" name="TextBox 4"/>
          <p:cNvSpPr txBox="1"/>
          <p:nvPr/>
        </p:nvSpPr>
        <p:spPr>
          <a:xfrm>
            <a:off x="7103547" y="259686"/>
            <a:ext cx="644728" cy="584775"/>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CI</a:t>
            </a:r>
            <a:endParaRPr lang="en-US" sz="3200" b="1" dirty="0">
              <a:latin typeface="MS Reference Sans Serif" charset="0"/>
              <a:ea typeface="MS Reference Sans Serif" charset="0"/>
              <a:cs typeface="MS Reference Sans Serif" charset="0"/>
            </a:endParaRPr>
          </a:p>
        </p:txBody>
      </p:sp>
      <p:sp>
        <p:nvSpPr>
          <p:cNvPr id="8" name="TextBox 7"/>
          <p:cNvSpPr txBox="1"/>
          <p:nvPr/>
        </p:nvSpPr>
        <p:spPr>
          <a:xfrm>
            <a:off x="1697617" y="1833859"/>
            <a:ext cx="1562735" cy="1077218"/>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p>
          <a:p>
            <a:r>
              <a:rPr lang="en-US" sz="3200" b="1" dirty="0" smtClean="0">
                <a:latin typeface="MS Reference Sans Serif" charset="0"/>
                <a:ea typeface="MS Reference Sans Serif" charset="0"/>
                <a:cs typeface="MS Reference Sans Serif" charset="0"/>
              </a:rPr>
              <a:t>(UM)</a:t>
            </a:r>
            <a:endParaRPr lang="en-US" sz="3200" b="1" dirty="0">
              <a:latin typeface="MS Reference Sans Serif" charset="0"/>
              <a:ea typeface="MS Reference Sans Serif" charset="0"/>
              <a:cs typeface="MS Reference Sans Serif" charset="0"/>
            </a:endParaRPr>
          </a:p>
        </p:txBody>
      </p:sp>
      <p:sp>
        <p:nvSpPr>
          <p:cNvPr id="9" name="TextBox 8"/>
          <p:cNvSpPr txBox="1"/>
          <p:nvPr/>
        </p:nvSpPr>
        <p:spPr>
          <a:xfrm>
            <a:off x="1739809" y="4489481"/>
            <a:ext cx="1794337" cy="1077218"/>
          </a:xfrm>
          <a:prstGeom prst="rect">
            <a:avLst/>
          </a:prstGeom>
          <a:noFill/>
        </p:spPr>
        <p:txBody>
          <a:bodyPr wrap="none" rtlCol="0">
            <a:spAutoFit/>
          </a:bodyPr>
          <a:lstStyle/>
          <a:p>
            <a:r>
              <a:rPr lang="en-US" sz="3200" b="1" dirty="0" smtClean="0">
                <a:latin typeface="MS Reference Sans Serif" charset="0"/>
                <a:ea typeface="MS Reference Sans Serif" charset="0"/>
                <a:cs typeface="MS Reference Sans Serif" charset="0"/>
              </a:rPr>
              <a:t>Germy</a:t>
            </a:r>
          </a:p>
          <a:p>
            <a:r>
              <a:rPr lang="en-US" sz="3200" b="1" dirty="0" smtClean="0">
                <a:latin typeface="MS Reference Sans Serif" charset="0"/>
                <a:ea typeface="MS Reference Sans Serif" charset="0"/>
                <a:cs typeface="MS Reference Sans Serif" charset="0"/>
              </a:rPr>
              <a:t>(</a:t>
            </a:r>
            <a:r>
              <a:rPr lang="en-US" sz="3200" b="1" dirty="0" err="1" smtClean="0">
                <a:latin typeface="MS Reference Sans Serif" charset="0"/>
                <a:ea typeface="MS Reference Sans Serif" charset="0"/>
                <a:cs typeface="MS Reference Sans Serif" charset="0"/>
              </a:rPr>
              <a:t>MTurk</a:t>
            </a:r>
            <a:r>
              <a:rPr lang="en-US" sz="3200" b="1" dirty="0" smtClean="0">
                <a:latin typeface="MS Reference Sans Serif" charset="0"/>
                <a:ea typeface="MS Reference Sans Serif" charset="0"/>
                <a:cs typeface="MS Reference Sans Serif" charset="0"/>
              </a:rPr>
              <a:t>)</a:t>
            </a:r>
            <a:endParaRPr lang="en-US" sz="3200" b="1" dirty="0">
              <a:latin typeface="MS Reference Sans Serif" charset="0"/>
              <a:ea typeface="MS Reference Sans Serif" charset="0"/>
              <a:cs typeface="MS Reference Sans Serif"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4" y="3638870"/>
            <a:ext cx="2286000" cy="2286000"/>
          </a:xfrm>
          <a:prstGeom prst="rect">
            <a:avLst/>
          </a:prstGeom>
          <a:ln w="76200">
            <a:solidFill>
              <a:srgbClr val="3C99CF"/>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911" y="3638869"/>
            <a:ext cx="2286000" cy="2286000"/>
          </a:xfrm>
          <a:prstGeom prst="rect">
            <a:avLst/>
          </a:prstGeom>
          <a:ln w="76200">
            <a:solidFill>
              <a:srgbClr val="3C99CF"/>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903" y="983248"/>
            <a:ext cx="2286000" cy="2286000"/>
          </a:xfrm>
          <a:prstGeom prst="rect">
            <a:avLst/>
          </a:prstGeom>
          <a:ln w="76200">
            <a:solidFill>
              <a:srgbClr val="3C99CF"/>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10" y="981279"/>
            <a:ext cx="2286000" cy="2286000"/>
          </a:xfrm>
          <a:prstGeom prst="rect">
            <a:avLst/>
          </a:prstGeom>
          <a:ln w="76200">
            <a:solidFill>
              <a:srgbClr val="3C99CF"/>
            </a:solidFill>
          </a:ln>
        </p:spPr>
      </p:pic>
    </p:spTree>
    <p:extLst>
      <p:ext uri="{BB962C8B-B14F-4D97-AF65-F5344CB8AC3E}">
        <p14:creationId xmlns:p14="http://schemas.microsoft.com/office/powerpoint/2010/main" val="801230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05649" y="3429000"/>
            <a:ext cx="5004804" cy="1200329"/>
          </a:xfrm>
          <a:prstGeom prst="rect">
            <a:avLst/>
          </a:prstGeom>
          <a:noFill/>
        </p:spPr>
        <p:txBody>
          <a:bodyPr wrap="square" rtlCol="0">
            <a:spAutoFit/>
          </a:bodyPr>
          <a:lstStyle/>
          <a:p>
            <a:r>
              <a:rPr lang="en-US" b="1" dirty="0" err="1">
                <a:solidFill>
                  <a:srgbClr val="00B0F0"/>
                </a:solidFill>
                <a:latin typeface="MS Reference Sans Serif" charset="0"/>
                <a:ea typeface="MS Reference Sans Serif" charset="0"/>
                <a:cs typeface="MS Reference Sans Serif" charset="0"/>
              </a:rPr>
              <a:t>Bentin</a:t>
            </a:r>
            <a:r>
              <a:rPr lang="en-US" b="1" dirty="0">
                <a:solidFill>
                  <a:srgbClr val="00B0F0"/>
                </a:solidFill>
                <a:latin typeface="MS Reference Sans Serif" charset="0"/>
                <a:ea typeface="MS Reference Sans Serif" charset="0"/>
                <a:cs typeface="MS Reference Sans Serif" charset="0"/>
              </a:rPr>
              <a:t>, Allison, Puce, Perez, &amp; McCarthy, </a:t>
            </a:r>
            <a:r>
              <a:rPr lang="en-US" b="1" dirty="0" smtClean="0">
                <a:solidFill>
                  <a:srgbClr val="00B0F0"/>
                </a:solidFill>
                <a:latin typeface="MS Reference Sans Serif" charset="0"/>
                <a:ea typeface="MS Reference Sans Serif" charset="0"/>
                <a:cs typeface="MS Reference Sans Serif" charset="0"/>
              </a:rPr>
              <a:t>1996; Birmingham</a:t>
            </a:r>
            <a:r>
              <a:rPr lang="en-US" b="1" dirty="0">
                <a:solidFill>
                  <a:srgbClr val="00B0F0"/>
                </a:solidFill>
                <a:latin typeface="MS Reference Sans Serif" charset="0"/>
                <a:ea typeface="MS Reference Sans Serif" charset="0"/>
                <a:cs typeface="MS Reference Sans Serif" charset="0"/>
              </a:rPr>
              <a:t>, </a:t>
            </a:r>
            <a:r>
              <a:rPr lang="en-US" b="1" dirty="0" err="1">
                <a:solidFill>
                  <a:srgbClr val="00B0F0"/>
                </a:solidFill>
                <a:latin typeface="MS Reference Sans Serif" charset="0"/>
                <a:ea typeface="MS Reference Sans Serif" charset="0"/>
                <a:cs typeface="MS Reference Sans Serif" charset="0"/>
              </a:rPr>
              <a:t>Bischof</a:t>
            </a:r>
            <a:r>
              <a:rPr lang="en-US" b="1" dirty="0">
                <a:solidFill>
                  <a:srgbClr val="00B0F0"/>
                </a:solidFill>
                <a:latin typeface="MS Reference Sans Serif" charset="0"/>
                <a:ea typeface="MS Reference Sans Serif" charset="0"/>
                <a:cs typeface="MS Reference Sans Serif" charset="0"/>
              </a:rPr>
              <a:t>, &amp; Kingstone, </a:t>
            </a:r>
            <a:r>
              <a:rPr lang="en-US" b="1" dirty="0" smtClean="0">
                <a:solidFill>
                  <a:srgbClr val="00B0F0"/>
                </a:solidFill>
                <a:latin typeface="MS Reference Sans Serif" charset="0"/>
                <a:ea typeface="MS Reference Sans Serif" charset="0"/>
                <a:cs typeface="MS Reference Sans Serif" charset="0"/>
              </a:rPr>
              <a:t>2009</a:t>
            </a:r>
            <a:r>
              <a:rPr lang="de-DE" b="1" dirty="0" smtClean="0">
                <a:solidFill>
                  <a:srgbClr val="00B0F0"/>
                </a:solidFill>
                <a:latin typeface="MS Reference Sans Serif" charset="0"/>
                <a:ea typeface="MS Reference Sans Serif" charset="0"/>
                <a:cs typeface="MS Reference Sans Serif" charset="0"/>
              </a:rPr>
              <a:t>; </a:t>
            </a:r>
            <a:r>
              <a:rPr lang="en-US" b="1" dirty="0" err="1" smtClean="0">
                <a:solidFill>
                  <a:srgbClr val="00B0F0"/>
                </a:solidFill>
                <a:latin typeface="MS Reference Sans Serif" charset="0"/>
                <a:ea typeface="MS Reference Sans Serif" charset="0"/>
                <a:cs typeface="MS Reference Sans Serif" charset="0"/>
              </a:rPr>
              <a:t>Haxby</a:t>
            </a:r>
            <a:r>
              <a:rPr lang="en-US" b="1" dirty="0" smtClean="0">
                <a:solidFill>
                  <a:srgbClr val="00B0F0"/>
                </a:solidFill>
                <a:latin typeface="MS Reference Sans Serif" charset="0"/>
                <a:ea typeface="MS Reference Sans Serif" charset="0"/>
                <a:cs typeface="MS Reference Sans Serif" charset="0"/>
              </a:rPr>
              <a:t>, Hoffman, &amp; </a:t>
            </a:r>
            <a:r>
              <a:rPr lang="en-US" b="1" dirty="0" err="1" smtClean="0">
                <a:solidFill>
                  <a:srgbClr val="00B0F0"/>
                </a:solidFill>
                <a:latin typeface="MS Reference Sans Serif" charset="0"/>
                <a:ea typeface="MS Reference Sans Serif" charset="0"/>
                <a:cs typeface="MS Reference Sans Serif" charset="0"/>
              </a:rPr>
              <a:t>Gobbini</a:t>
            </a:r>
            <a:r>
              <a:rPr lang="en-US" b="1" dirty="0">
                <a:solidFill>
                  <a:srgbClr val="00B0F0"/>
                </a:solidFill>
                <a:latin typeface="MS Reference Sans Serif" charset="0"/>
                <a:ea typeface="MS Reference Sans Serif" charset="0"/>
                <a:cs typeface="MS Reference Sans Serif" charset="0"/>
              </a:rPr>
              <a:t>, </a:t>
            </a:r>
            <a:r>
              <a:rPr lang="en-US" b="1" dirty="0" smtClean="0">
                <a:solidFill>
                  <a:srgbClr val="00B0F0"/>
                </a:solidFill>
                <a:latin typeface="MS Reference Sans Serif" charset="0"/>
                <a:ea typeface="MS Reference Sans Serif" charset="0"/>
                <a:cs typeface="MS Reference Sans Serif" charset="0"/>
              </a:rPr>
              <a:t>2000; </a:t>
            </a:r>
            <a:r>
              <a:rPr lang="en-US" b="1" dirty="0">
                <a:solidFill>
                  <a:srgbClr val="00B0F0"/>
                </a:solidFill>
                <a:latin typeface="MS Reference Sans Serif" charset="0"/>
                <a:ea typeface="MS Reference Sans Serif" charset="0"/>
                <a:cs typeface="MS Reference Sans Serif" charset="0"/>
              </a:rPr>
              <a:t>Kanwisher, McDermott, &amp; Chun, 1997</a:t>
            </a:r>
            <a:endParaRPr lang="de-DE" b="1" dirty="0">
              <a:solidFill>
                <a:srgbClr val="00B0F0"/>
              </a:solidFill>
              <a:latin typeface="MS Reference Sans Serif" charset="0"/>
              <a:ea typeface="MS Reference Sans Serif" charset="0"/>
              <a:cs typeface="MS Reference Sans Serif" charset="0"/>
            </a:endParaRPr>
          </a:p>
        </p:txBody>
      </p:sp>
      <p:sp>
        <p:nvSpPr>
          <p:cNvPr id="4" name="Rectangle 3"/>
          <p:cNvSpPr/>
          <p:nvPr/>
        </p:nvSpPr>
        <p:spPr>
          <a:xfrm>
            <a:off x="6505649" y="2598003"/>
            <a:ext cx="5385268" cy="830997"/>
          </a:xfrm>
          <a:prstGeom prst="rect">
            <a:avLst/>
          </a:prstGeom>
        </p:spPr>
        <p:txBody>
          <a:bodyPr wrap="square">
            <a:spAutoFit/>
          </a:bodyPr>
          <a:lstStyle/>
          <a:p>
            <a:r>
              <a:rPr lang="en-US" sz="2400" b="1" dirty="0" smtClean="0">
                <a:latin typeface="MS Reference Sans Serif" charset="0"/>
                <a:ea typeface="MS Reference Sans Serif" charset="0"/>
                <a:cs typeface="MS Reference Sans Serif" charset="0"/>
              </a:rPr>
              <a:t>People have a highly-developed visual skill for face perception.</a:t>
            </a:r>
            <a:endParaRPr lang="en-US" sz="2400" dirty="0"/>
          </a:p>
        </p:txBody>
      </p:sp>
      <p:pic>
        <p:nvPicPr>
          <p:cNvPr id="5" name="Picture 4"/>
          <p:cNvPicPr>
            <a:picLocks noChangeAspect="1"/>
          </p:cNvPicPr>
          <p:nvPr/>
        </p:nvPicPr>
        <p:blipFill>
          <a:blip r:embed="rId3"/>
          <a:stretch>
            <a:fillRect/>
          </a:stretch>
        </p:blipFill>
        <p:spPr>
          <a:xfrm>
            <a:off x="612233" y="872135"/>
            <a:ext cx="4878968" cy="5113730"/>
          </a:xfrm>
          <a:prstGeom prst="rect">
            <a:avLst/>
          </a:prstGeom>
        </p:spPr>
      </p:pic>
    </p:spTree>
    <p:extLst>
      <p:ext uri="{BB962C8B-B14F-4D97-AF65-F5344CB8AC3E}">
        <p14:creationId xmlns:p14="http://schemas.microsoft.com/office/powerpoint/2010/main" val="1800727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Some surprises</a:t>
            </a:r>
            <a:endParaRPr lang="en-US" b="1" dirty="0">
              <a:latin typeface="MS Reference Sans Serif" charset="0"/>
              <a:ea typeface="MS Reference Sans Serif" charset="0"/>
              <a:cs typeface="MS Reference Sans Serif" charset="0"/>
            </a:endParaRPr>
          </a:p>
        </p:txBody>
      </p:sp>
      <p:sp>
        <p:nvSpPr>
          <p:cNvPr id="6" name="Oval 5"/>
          <p:cNvSpPr/>
          <p:nvPr/>
        </p:nvSpPr>
        <p:spPr>
          <a:xfrm>
            <a:off x="8109983" y="1690688"/>
            <a:ext cx="3657600" cy="3657600"/>
          </a:xfrm>
          <a:prstGeom prst="ellipse">
            <a:avLst/>
          </a:prstGeom>
          <a:solidFill>
            <a:srgbClr val="D65F2D"/>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4417" y="1690688"/>
            <a:ext cx="3657600" cy="3657600"/>
          </a:xfrm>
          <a:prstGeom prst="ellipse">
            <a:avLst/>
          </a:prstGeom>
          <a:solidFill>
            <a:srgbClr val="3C99C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2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4349 0.01319 " pathEditMode="relative" ptsTypes="AA">
                                      <p:cBhvr>
                                        <p:cTn id="6" dur="1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4713 0 " pathEditMode="relative" ptsTypes="AA">
                                      <p:cBhvr>
                                        <p:cTn id="8" dur="1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Some s</a:t>
            </a:r>
            <a:r>
              <a:rPr lang="en-US" b="1" dirty="0" smtClean="0">
                <a:latin typeface="MS Reference Sans Serif" charset="0"/>
                <a:ea typeface="MS Reference Sans Serif" charset="0"/>
                <a:cs typeface="MS Reference Sans Serif" charset="0"/>
              </a:rPr>
              <a:t>urprises</a:t>
            </a:r>
            <a:endParaRPr lang="en-US" b="1" dirty="0">
              <a:latin typeface="MS Reference Sans Serif" charset="0"/>
              <a:ea typeface="MS Reference Sans Serif" charset="0"/>
              <a:cs typeface="MS Reference Sans Serif" charset="0"/>
            </a:endParaRPr>
          </a:p>
        </p:txBody>
      </p:sp>
      <p:sp>
        <p:nvSpPr>
          <p:cNvPr id="3" name="Content Placeholder 2"/>
          <p:cNvSpPr>
            <a:spLocks noGrp="1"/>
          </p:cNvSpPr>
          <p:nvPr>
            <p:ph idx="1"/>
          </p:nvPr>
        </p:nvSpPr>
        <p:spPr/>
        <p:txBody>
          <a:bodyPr>
            <a:normAutofit/>
          </a:bodyPr>
          <a:lstStyle/>
          <a:p>
            <a:r>
              <a:rPr lang="en-US" sz="3200" b="1" dirty="0" smtClean="0">
                <a:latin typeface="MS Reference Sans Serif" charset="0"/>
                <a:ea typeface="MS Reference Sans Serif" charset="0"/>
                <a:cs typeface="MS Reference Sans Serif" charset="0"/>
              </a:rPr>
              <a:t>Negative halo effects </a:t>
            </a:r>
            <a:r>
              <a:rPr lang="en-US" sz="3200" b="1" dirty="0" err="1" smtClean="0">
                <a:solidFill>
                  <a:srgbClr val="3C99CF"/>
                </a:solidFill>
                <a:latin typeface="MS Reference Sans Serif" charset="0"/>
                <a:ea typeface="MS Reference Sans Serif" charset="0"/>
                <a:cs typeface="MS Reference Sans Serif" charset="0"/>
              </a:rPr>
              <a:t>Kurzban</a:t>
            </a:r>
            <a:r>
              <a:rPr lang="en-US" sz="3200" b="1" dirty="0" smtClean="0">
                <a:solidFill>
                  <a:srgbClr val="3C99CF"/>
                </a:solidFill>
                <a:latin typeface="MS Reference Sans Serif" charset="0"/>
                <a:ea typeface="MS Reference Sans Serif" charset="0"/>
                <a:cs typeface="MS Reference Sans Serif" charset="0"/>
              </a:rPr>
              <a:t> </a:t>
            </a:r>
            <a:r>
              <a:rPr lang="en-US" sz="3200" b="1" dirty="0">
                <a:solidFill>
                  <a:srgbClr val="3C99CF"/>
                </a:solidFill>
                <a:latin typeface="MS Reference Sans Serif" charset="0"/>
                <a:ea typeface="MS Reference Sans Serif" charset="0"/>
                <a:cs typeface="MS Reference Sans Serif" charset="0"/>
              </a:rPr>
              <a:t>&amp; Leary, 2001; </a:t>
            </a:r>
            <a:r>
              <a:rPr lang="en-US" sz="3200" b="1" dirty="0" err="1">
                <a:solidFill>
                  <a:srgbClr val="3C99CF"/>
                </a:solidFill>
                <a:latin typeface="MS Reference Sans Serif" charset="0"/>
                <a:ea typeface="MS Reference Sans Serif" charset="0"/>
                <a:cs typeface="MS Reference Sans Serif" charset="0"/>
              </a:rPr>
              <a:t>Zebrowitz</a:t>
            </a:r>
            <a:r>
              <a:rPr lang="en-US" sz="3200" b="1" dirty="0">
                <a:solidFill>
                  <a:srgbClr val="3C99CF"/>
                </a:solidFill>
                <a:latin typeface="MS Reference Sans Serif" charset="0"/>
                <a:ea typeface="MS Reference Sans Serif" charset="0"/>
                <a:cs typeface="MS Reference Sans Serif" charset="0"/>
              </a:rPr>
              <a:t>, </a:t>
            </a:r>
            <a:r>
              <a:rPr lang="en-US" sz="3200" b="1" dirty="0" err="1" smtClean="0">
                <a:solidFill>
                  <a:srgbClr val="3C99CF"/>
                </a:solidFill>
                <a:latin typeface="MS Reference Sans Serif" charset="0"/>
                <a:ea typeface="MS Reference Sans Serif" charset="0"/>
                <a:cs typeface="MS Reference Sans Serif" charset="0"/>
              </a:rPr>
              <a:t>Fellous</a:t>
            </a:r>
            <a:r>
              <a:rPr lang="en-US" sz="3200" b="1" dirty="0">
                <a:solidFill>
                  <a:srgbClr val="3C99CF"/>
                </a:solidFill>
                <a:latin typeface="MS Reference Sans Serif" charset="0"/>
                <a:ea typeface="MS Reference Sans Serif" charset="0"/>
                <a:cs typeface="MS Reference Sans Serif" charset="0"/>
              </a:rPr>
              <a:t>, </a:t>
            </a:r>
            <a:r>
              <a:rPr lang="en-US" sz="3200" b="1" dirty="0" err="1" smtClean="0">
                <a:solidFill>
                  <a:srgbClr val="3C99CF"/>
                </a:solidFill>
                <a:latin typeface="MS Reference Sans Serif" charset="0"/>
                <a:ea typeface="MS Reference Sans Serif" charset="0"/>
                <a:cs typeface="MS Reference Sans Serif" charset="0"/>
              </a:rPr>
              <a:t>Mignault</a:t>
            </a:r>
            <a:r>
              <a:rPr lang="en-US" sz="3200" b="1" dirty="0">
                <a:solidFill>
                  <a:srgbClr val="3C99CF"/>
                </a:solidFill>
                <a:latin typeface="MS Reference Sans Serif" charset="0"/>
                <a:ea typeface="MS Reference Sans Serif" charset="0"/>
                <a:cs typeface="MS Reference Sans Serif" charset="0"/>
              </a:rPr>
              <a:t>, </a:t>
            </a:r>
            <a:r>
              <a:rPr lang="en-US" sz="3200" b="1" dirty="0" smtClean="0">
                <a:solidFill>
                  <a:srgbClr val="3C99CF"/>
                </a:solidFill>
                <a:latin typeface="MS Reference Sans Serif" charset="0"/>
                <a:ea typeface="MS Reference Sans Serif" charset="0"/>
                <a:cs typeface="MS Reference Sans Serif" charset="0"/>
              </a:rPr>
              <a:t>&amp; </a:t>
            </a:r>
            <a:r>
              <a:rPr lang="en-US" sz="3200" b="1" dirty="0" err="1">
                <a:solidFill>
                  <a:srgbClr val="3C99CF"/>
                </a:solidFill>
                <a:latin typeface="MS Reference Sans Serif" charset="0"/>
                <a:ea typeface="MS Reference Sans Serif" charset="0"/>
                <a:cs typeface="MS Reference Sans Serif" charset="0"/>
              </a:rPr>
              <a:t>Andreoletti</a:t>
            </a:r>
            <a:r>
              <a:rPr lang="en-US" sz="3200" b="1" dirty="0">
                <a:solidFill>
                  <a:srgbClr val="3C99CF"/>
                </a:solidFill>
                <a:latin typeface="MS Reference Sans Serif" charset="0"/>
                <a:ea typeface="MS Reference Sans Serif" charset="0"/>
                <a:cs typeface="MS Reference Sans Serif" charset="0"/>
              </a:rPr>
              <a:t>, </a:t>
            </a:r>
            <a:r>
              <a:rPr lang="en-US" sz="3200" b="1" dirty="0" smtClean="0">
                <a:solidFill>
                  <a:srgbClr val="3C99CF"/>
                </a:solidFill>
                <a:latin typeface="MS Reference Sans Serif" charset="0"/>
                <a:ea typeface="MS Reference Sans Serif" charset="0"/>
                <a:cs typeface="MS Reference Sans Serif" charset="0"/>
              </a:rPr>
              <a:t>2003</a:t>
            </a:r>
            <a:endParaRPr lang="en-US" sz="3200" b="1" dirty="0" smtClean="0">
              <a:latin typeface="MS Reference Sans Serif" charset="0"/>
              <a:ea typeface="MS Reference Sans Serif" charset="0"/>
              <a:cs typeface="MS Reference Sans Serif" charset="0"/>
            </a:endParaRPr>
          </a:p>
          <a:p>
            <a:r>
              <a:rPr lang="en-US" sz="3200" b="1" dirty="0" smtClean="0">
                <a:latin typeface="MS Reference Sans Serif" charset="0"/>
                <a:ea typeface="MS Reference Sans Serif" charset="0"/>
                <a:cs typeface="MS Reference Sans Serif" charset="0"/>
              </a:rPr>
              <a:t>Strongest halo effects for </a:t>
            </a:r>
            <a:r>
              <a:rPr lang="en-US" sz="3200" b="1" dirty="0" smtClean="0">
                <a:solidFill>
                  <a:srgbClr val="D65F2D"/>
                </a:solidFill>
                <a:latin typeface="MS Reference Sans Serif" charset="0"/>
                <a:ea typeface="MS Reference Sans Serif" charset="0"/>
                <a:cs typeface="MS Reference Sans Serif" charset="0"/>
              </a:rPr>
              <a:t>v</a:t>
            </a:r>
            <a:r>
              <a:rPr lang="en-US" sz="3200" b="1" dirty="0" smtClean="0">
                <a:solidFill>
                  <a:srgbClr val="D65F2D"/>
                </a:solidFill>
                <a:latin typeface="MS Reference Sans Serif" charset="0"/>
                <a:ea typeface="MS Reference Sans Serif" charset="0"/>
                <a:cs typeface="MS Reference Sans Serif" charset="0"/>
              </a:rPr>
              <a:t>iolent</a:t>
            </a:r>
            <a:r>
              <a:rPr lang="en-US" sz="3200" b="1" dirty="0" smtClean="0">
                <a:latin typeface="MS Reference Sans Serif" charset="0"/>
                <a:ea typeface="MS Reference Sans Serif" charset="0"/>
                <a:cs typeface="MS Reference Sans Serif" charset="0"/>
              </a:rPr>
              <a:t> image, not the </a:t>
            </a:r>
            <a:r>
              <a:rPr lang="en-US" sz="3200" b="1" dirty="0" smtClean="0">
                <a:solidFill>
                  <a:srgbClr val="3C99CF"/>
                </a:solidFill>
                <a:latin typeface="MS Reference Sans Serif" charset="0"/>
                <a:ea typeface="MS Reference Sans Serif" charset="0"/>
                <a:cs typeface="MS Reference Sans Serif" charset="0"/>
              </a:rPr>
              <a:t>germy</a:t>
            </a:r>
            <a:r>
              <a:rPr lang="en-US" sz="3200" b="1" dirty="0" smtClean="0">
                <a:latin typeface="MS Reference Sans Serif" charset="0"/>
                <a:ea typeface="MS Reference Sans Serif" charset="0"/>
                <a:cs typeface="MS Reference Sans Serif" charset="0"/>
              </a:rPr>
              <a:t> image</a:t>
            </a:r>
          </a:p>
          <a:p>
            <a:r>
              <a:rPr lang="en-US" sz="3200" b="1" dirty="0" smtClean="0">
                <a:latin typeface="MS Reference Sans Serif" charset="0"/>
                <a:ea typeface="MS Reference Sans Serif" charset="0"/>
                <a:cs typeface="MS Reference Sans Serif" charset="0"/>
              </a:rPr>
              <a:t>Physical harm concern didn’t seem to exaggerate features in either mental image</a:t>
            </a:r>
          </a:p>
          <a:p>
            <a:endParaRPr lang="en-US" sz="32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84188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S Reference Sans Serif" charset="0"/>
                <a:ea typeface="MS Reference Sans Serif" charset="0"/>
                <a:cs typeface="MS Reference Sans Serif" charset="0"/>
              </a:rPr>
              <a:t>Follow up studies: </a:t>
            </a:r>
            <a:r>
              <a:rPr lang="en-US" b="1" dirty="0" smtClean="0">
                <a:solidFill>
                  <a:srgbClr val="FFFF00"/>
                </a:solidFill>
                <a:latin typeface="MS Reference Sans Serif" charset="0"/>
                <a:ea typeface="MS Reference Sans Serif" charset="0"/>
                <a:cs typeface="MS Reference Sans Serif" charset="0"/>
              </a:rPr>
              <a:t>drawings</a:t>
            </a:r>
            <a:endParaRPr lang="en-US" b="1" dirty="0">
              <a:solidFill>
                <a:srgbClr val="FFFF00"/>
              </a:solidFill>
              <a:latin typeface="MS Reference Sans Serif" charset="0"/>
              <a:ea typeface="MS Reference Sans Serif" charset="0"/>
              <a:cs typeface="MS Reference Sans Serif"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629" y="1690688"/>
            <a:ext cx="3657600" cy="47333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399" y="1690688"/>
            <a:ext cx="3657600" cy="4733364"/>
          </a:xfrm>
          <a:prstGeom prst="rect">
            <a:avLst/>
          </a:prstGeom>
        </p:spPr>
      </p:pic>
      <p:sp>
        <p:nvSpPr>
          <p:cNvPr id="7" name="TextBox 6"/>
          <p:cNvSpPr txBox="1"/>
          <p:nvPr/>
        </p:nvSpPr>
        <p:spPr>
          <a:xfrm rot="16200000">
            <a:off x="349220" y="3136612"/>
            <a:ext cx="1562735" cy="584775"/>
          </a:xfrm>
          <a:prstGeom prst="rect">
            <a:avLst/>
          </a:prstGeom>
          <a:noFill/>
        </p:spPr>
        <p:txBody>
          <a:bodyPr wrap="none" rtlCol="0">
            <a:spAutoFit/>
          </a:bodyPr>
          <a:lstStyle/>
          <a:p>
            <a:r>
              <a:rPr lang="en-US" sz="3200" b="1" dirty="0" smtClean="0">
                <a:solidFill>
                  <a:srgbClr val="3C99CF"/>
                </a:solidFill>
                <a:latin typeface="MS Reference Sans Serif" charset="0"/>
                <a:ea typeface="MS Reference Sans Serif" charset="0"/>
                <a:cs typeface="MS Reference Sans Serif" charset="0"/>
              </a:rPr>
              <a:t>Germy</a:t>
            </a:r>
            <a:endParaRPr lang="en-US" sz="3200" b="1" dirty="0" smtClean="0">
              <a:solidFill>
                <a:srgbClr val="3C99CF"/>
              </a:solidFill>
              <a:latin typeface="MS Reference Sans Serif" charset="0"/>
              <a:ea typeface="MS Reference Sans Serif" charset="0"/>
              <a:cs typeface="MS Reference Sans Serif" charset="0"/>
            </a:endParaRPr>
          </a:p>
        </p:txBody>
      </p:sp>
      <p:sp>
        <p:nvSpPr>
          <p:cNvPr id="8" name="TextBox 7"/>
          <p:cNvSpPr txBox="1"/>
          <p:nvPr/>
        </p:nvSpPr>
        <p:spPr>
          <a:xfrm rot="16200000">
            <a:off x="5585924" y="3115516"/>
            <a:ext cx="1604927" cy="584775"/>
          </a:xfrm>
          <a:prstGeom prst="rect">
            <a:avLst/>
          </a:prstGeom>
          <a:noFill/>
        </p:spPr>
        <p:txBody>
          <a:bodyPr wrap="none" rtlCol="0">
            <a:spAutoFit/>
          </a:bodyPr>
          <a:lstStyle/>
          <a:p>
            <a:r>
              <a:rPr lang="en-US" sz="3200" b="1" dirty="0" smtClean="0">
                <a:solidFill>
                  <a:srgbClr val="D65F2D"/>
                </a:solidFill>
                <a:latin typeface="MS Reference Sans Serif" charset="0"/>
                <a:ea typeface="MS Reference Sans Serif" charset="0"/>
                <a:cs typeface="MS Reference Sans Serif" charset="0"/>
              </a:rPr>
              <a:t>Violent</a:t>
            </a:r>
            <a:endParaRPr lang="en-US" sz="3200" b="1" dirty="0" smtClean="0">
              <a:solidFill>
                <a:srgbClr val="D65F2D"/>
              </a:solidFill>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15179188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0859" y="223619"/>
            <a:ext cx="7414081" cy="584775"/>
          </a:xfrm>
          <a:prstGeom prst="rect">
            <a:avLst/>
          </a:prstGeom>
          <a:noFill/>
        </p:spPr>
        <p:txBody>
          <a:bodyPr wrap="none" rtlCol="0">
            <a:spAutoFit/>
          </a:bodyPr>
          <a:lstStyle/>
          <a:p>
            <a:r>
              <a:rPr lang="en-US" sz="3200" b="1" dirty="0" smtClean="0">
                <a:solidFill>
                  <a:srgbClr val="FFFF00"/>
                </a:solidFill>
                <a:latin typeface="MS Reference Sans Serif" charset="0"/>
                <a:ea typeface="MS Reference Sans Serif" charset="0"/>
                <a:cs typeface="MS Reference Sans Serif" charset="0"/>
              </a:rPr>
              <a:t>Evolutionary Social </a:t>
            </a:r>
            <a:r>
              <a:rPr lang="en-US" sz="3200" b="1" smtClean="0">
                <a:solidFill>
                  <a:srgbClr val="FFFF00"/>
                </a:solidFill>
                <a:latin typeface="MS Reference Sans Serif" charset="0"/>
                <a:ea typeface="MS Reference Sans Serif" charset="0"/>
                <a:cs typeface="MS Reference Sans Serif" charset="0"/>
              </a:rPr>
              <a:t>Psychology Lab</a:t>
            </a:r>
            <a:endParaRPr lang="en-US" sz="3200" b="1" dirty="0" smtClean="0">
              <a:solidFill>
                <a:srgbClr val="FFFF00"/>
              </a:solidFill>
              <a:latin typeface="MS Reference Sans Serif" charset="0"/>
              <a:ea typeface="MS Reference Sans Serif" charset="0"/>
              <a:cs typeface="MS Reference Sans Serif" charset="0"/>
            </a:endParaRPr>
          </a:p>
        </p:txBody>
      </p:sp>
      <p:sp>
        <p:nvSpPr>
          <p:cNvPr id="6" name="TextBox 5"/>
          <p:cNvSpPr txBox="1"/>
          <p:nvPr/>
        </p:nvSpPr>
        <p:spPr>
          <a:xfrm>
            <a:off x="671488" y="1653674"/>
            <a:ext cx="4411272" cy="2554545"/>
          </a:xfrm>
          <a:prstGeom prst="rect">
            <a:avLst/>
          </a:prstGeom>
          <a:noFill/>
        </p:spPr>
        <p:txBody>
          <a:bodyPr wrap="none" rtlCol="0">
            <a:spAutoFit/>
          </a:bodyPr>
          <a:lstStyle/>
          <a:p>
            <a:r>
              <a:rPr lang="en-US" sz="3200" b="1" u="sng" dirty="0" smtClean="0">
                <a:latin typeface="MS Reference Sans Serif" charset="0"/>
                <a:ea typeface="MS Reference Sans Serif" charset="0"/>
                <a:cs typeface="MS Reference Sans Serif" charset="0"/>
              </a:rPr>
              <a:t>Lab</a:t>
            </a:r>
          </a:p>
          <a:p>
            <a:r>
              <a:rPr lang="en-US" sz="3200" b="1" dirty="0">
                <a:latin typeface="MS Reference Sans Serif" charset="0"/>
                <a:ea typeface="MS Reference Sans Serif" charset="0"/>
                <a:cs typeface="MS Reference Sans Serif" charset="0"/>
              </a:rPr>
              <a:t>Josh </a:t>
            </a:r>
            <a:r>
              <a:rPr lang="en-US" sz="3200" b="1" dirty="0" smtClean="0">
                <a:latin typeface="MS Reference Sans Serif" charset="0"/>
                <a:ea typeface="MS Reference Sans Serif" charset="0"/>
                <a:cs typeface="MS Reference Sans Serif" charset="0"/>
              </a:rPr>
              <a:t>Ackerman, PhD</a:t>
            </a:r>
            <a:endParaRPr lang="en-US" sz="3200" b="1" u="sng" dirty="0" smtClean="0">
              <a:latin typeface="MS Reference Sans Serif" charset="0"/>
              <a:ea typeface="MS Reference Sans Serif" charset="0"/>
              <a:cs typeface="MS Reference Sans Serif" charset="0"/>
            </a:endParaRPr>
          </a:p>
          <a:p>
            <a:r>
              <a:rPr lang="en-US" sz="3200" b="1" dirty="0" smtClean="0">
                <a:latin typeface="MS Reference Sans Serif" charset="0"/>
                <a:ea typeface="MS Reference Sans Serif" charset="0"/>
                <a:cs typeface="MS Reference Sans Serif" charset="0"/>
              </a:rPr>
              <a:t>Iris Wang</a:t>
            </a:r>
          </a:p>
          <a:p>
            <a:r>
              <a:rPr lang="en-US" sz="3200" b="1" dirty="0" smtClean="0">
                <a:latin typeface="MS Reference Sans Serif" charset="0"/>
                <a:ea typeface="MS Reference Sans Serif" charset="0"/>
                <a:cs typeface="MS Reference Sans Serif" charset="0"/>
              </a:rPr>
              <a:t>Oliver </a:t>
            </a:r>
            <a:r>
              <a:rPr lang="en-US" sz="3200" b="1" dirty="0" err="1" smtClean="0">
                <a:latin typeface="MS Reference Sans Serif" charset="0"/>
                <a:ea typeface="MS Reference Sans Serif" charset="0"/>
                <a:cs typeface="MS Reference Sans Serif" charset="0"/>
              </a:rPr>
              <a:t>Sng</a:t>
            </a:r>
            <a:r>
              <a:rPr lang="en-US" sz="3200" b="1" dirty="0" smtClean="0">
                <a:latin typeface="MS Reference Sans Serif" charset="0"/>
                <a:ea typeface="MS Reference Sans Serif" charset="0"/>
                <a:cs typeface="MS Reference Sans Serif" charset="0"/>
              </a:rPr>
              <a:t>, PhD</a:t>
            </a:r>
          </a:p>
          <a:p>
            <a:r>
              <a:rPr lang="en-US" sz="3200" b="1" dirty="0" err="1">
                <a:latin typeface="MS Reference Sans Serif" charset="0"/>
                <a:ea typeface="MS Reference Sans Serif" charset="0"/>
                <a:cs typeface="MS Reference Sans Serif" charset="0"/>
              </a:rPr>
              <a:t>Yuching</a:t>
            </a:r>
            <a:r>
              <a:rPr lang="en-US" sz="3200" b="1" dirty="0">
                <a:latin typeface="MS Reference Sans Serif" charset="0"/>
                <a:ea typeface="MS Reference Sans Serif" charset="0"/>
                <a:cs typeface="MS Reference Sans Serif" charset="0"/>
              </a:rPr>
              <a:t> </a:t>
            </a:r>
            <a:r>
              <a:rPr lang="en-US" sz="3200" b="1" dirty="0" smtClean="0">
                <a:latin typeface="MS Reference Sans Serif" charset="0"/>
                <a:ea typeface="MS Reference Sans Serif" charset="0"/>
                <a:cs typeface="MS Reference Sans Serif" charset="0"/>
              </a:rPr>
              <a:t>Lin</a:t>
            </a:r>
            <a:endParaRPr lang="en-US" sz="3200" b="1" dirty="0">
              <a:latin typeface="MS Reference Sans Serif" charset="0"/>
              <a:ea typeface="MS Reference Sans Serif" charset="0"/>
              <a:cs typeface="MS Reference Sans Serif" charset="0"/>
            </a:endParaRPr>
          </a:p>
        </p:txBody>
      </p:sp>
      <p:sp>
        <p:nvSpPr>
          <p:cNvPr id="7" name="TextBox 6"/>
          <p:cNvSpPr txBox="1"/>
          <p:nvPr/>
        </p:nvSpPr>
        <p:spPr>
          <a:xfrm>
            <a:off x="7729895" y="1653674"/>
            <a:ext cx="4070089" cy="4524315"/>
          </a:xfrm>
          <a:prstGeom prst="rect">
            <a:avLst/>
          </a:prstGeom>
          <a:noFill/>
        </p:spPr>
        <p:txBody>
          <a:bodyPr wrap="none" rtlCol="0">
            <a:spAutoFit/>
          </a:bodyPr>
          <a:lstStyle/>
          <a:p>
            <a:r>
              <a:rPr lang="en-US" sz="3200" b="1" u="sng" dirty="0" err="1" smtClean="0">
                <a:latin typeface="MS Reference Sans Serif" charset="0"/>
                <a:ea typeface="MS Reference Sans Serif" charset="0"/>
                <a:cs typeface="MS Reference Sans Serif" charset="0"/>
              </a:rPr>
              <a:t>Reseach</a:t>
            </a:r>
            <a:r>
              <a:rPr lang="en-US" sz="3200" b="1" u="sng" dirty="0" smtClean="0">
                <a:latin typeface="MS Reference Sans Serif" charset="0"/>
                <a:ea typeface="MS Reference Sans Serif" charset="0"/>
                <a:cs typeface="MS Reference Sans Serif" charset="0"/>
              </a:rPr>
              <a:t> assistants</a:t>
            </a:r>
          </a:p>
          <a:p>
            <a:r>
              <a:rPr lang="en-US" sz="3200" b="1" dirty="0" smtClean="0">
                <a:latin typeface="MS Reference Sans Serif" charset="0"/>
                <a:ea typeface="MS Reference Sans Serif" charset="0"/>
                <a:cs typeface="MS Reference Sans Serif" charset="0"/>
              </a:rPr>
              <a:t>Emily Jones</a:t>
            </a:r>
          </a:p>
          <a:p>
            <a:r>
              <a:rPr lang="en-US" sz="3200" b="1" dirty="0" smtClean="0">
                <a:latin typeface="MS Reference Sans Serif" charset="0"/>
                <a:ea typeface="MS Reference Sans Serif" charset="0"/>
                <a:cs typeface="MS Reference Sans Serif" charset="0"/>
              </a:rPr>
              <a:t>Isabel Osgood</a:t>
            </a:r>
            <a:endParaRPr lang="en-US" sz="3200" b="1" dirty="0">
              <a:latin typeface="MS Reference Sans Serif" charset="0"/>
              <a:ea typeface="MS Reference Sans Serif" charset="0"/>
              <a:cs typeface="MS Reference Sans Serif" charset="0"/>
            </a:endParaRPr>
          </a:p>
          <a:p>
            <a:r>
              <a:rPr lang="en-US" sz="3200" b="1" dirty="0" smtClean="0">
                <a:latin typeface="MS Reference Sans Serif" charset="0"/>
                <a:ea typeface="MS Reference Sans Serif" charset="0"/>
                <a:cs typeface="MS Reference Sans Serif" charset="0"/>
              </a:rPr>
              <a:t>Tyler </a:t>
            </a:r>
            <a:r>
              <a:rPr lang="en-US" sz="3200" b="1" dirty="0" err="1" smtClean="0">
                <a:latin typeface="MS Reference Sans Serif" charset="0"/>
                <a:ea typeface="MS Reference Sans Serif" charset="0"/>
                <a:cs typeface="MS Reference Sans Serif" charset="0"/>
              </a:rPr>
              <a:t>Aman</a:t>
            </a:r>
            <a:endParaRPr lang="en-US" sz="3200" b="1" dirty="0" smtClean="0">
              <a:latin typeface="MS Reference Sans Serif" charset="0"/>
              <a:ea typeface="MS Reference Sans Serif" charset="0"/>
              <a:cs typeface="MS Reference Sans Serif" charset="0"/>
            </a:endParaRPr>
          </a:p>
          <a:p>
            <a:r>
              <a:rPr lang="en-US" sz="3200" b="1" dirty="0" smtClean="0">
                <a:latin typeface="MS Reference Sans Serif" charset="0"/>
                <a:ea typeface="MS Reference Sans Serif" charset="0"/>
                <a:cs typeface="MS Reference Sans Serif" charset="0"/>
              </a:rPr>
              <a:t>Megan </a:t>
            </a:r>
            <a:r>
              <a:rPr lang="en-US" sz="3200" b="1" dirty="0" err="1" smtClean="0">
                <a:latin typeface="MS Reference Sans Serif" charset="0"/>
                <a:ea typeface="MS Reference Sans Serif" charset="0"/>
                <a:cs typeface="MS Reference Sans Serif" charset="0"/>
              </a:rPr>
              <a:t>Mulhinch</a:t>
            </a:r>
            <a:endParaRPr lang="en-US" sz="3200" b="1" dirty="0" smtClean="0">
              <a:latin typeface="MS Reference Sans Serif" charset="0"/>
              <a:ea typeface="MS Reference Sans Serif" charset="0"/>
              <a:cs typeface="MS Reference Sans Serif" charset="0"/>
            </a:endParaRPr>
          </a:p>
          <a:p>
            <a:r>
              <a:rPr lang="en-US" sz="3200" b="1" dirty="0" smtClean="0">
                <a:latin typeface="MS Reference Sans Serif" charset="0"/>
                <a:ea typeface="MS Reference Sans Serif" charset="0"/>
                <a:cs typeface="MS Reference Sans Serif" charset="0"/>
              </a:rPr>
              <a:t>Emily Dyke</a:t>
            </a:r>
          </a:p>
          <a:p>
            <a:r>
              <a:rPr lang="en-US" sz="3200" b="1" dirty="0" err="1" smtClean="0">
                <a:latin typeface="MS Reference Sans Serif" charset="0"/>
                <a:ea typeface="MS Reference Sans Serif" charset="0"/>
                <a:cs typeface="MS Reference Sans Serif" charset="0"/>
              </a:rPr>
              <a:t>Shyryn</a:t>
            </a:r>
            <a:r>
              <a:rPr lang="en-US" sz="3200" b="1" dirty="0" smtClean="0">
                <a:latin typeface="MS Reference Sans Serif" charset="0"/>
                <a:ea typeface="MS Reference Sans Serif" charset="0"/>
                <a:cs typeface="MS Reference Sans Serif" charset="0"/>
              </a:rPr>
              <a:t> </a:t>
            </a:r>
            <a:r>
              <a:rPr lang="en-US" sz="3200" b="1" dirty="0" err="1" smtClean="0">
                <a:latin typeface="MS Reference Sans Serif" charset="0"/>
                <a:ea typeface="MS Reference Sans Serif" charset="0"/>
                <a:cs typeface="MS Reference Sans Serif" charset="0"/>
              </a:rPr>
              <a:t>Borgol</a:t>
            </a:r>
            <a:endParaRPr lang="en-US" sz="3200" b="1" dirty="0" smtClean="0">
              <a:latin typeface="MS Reference Sans Serif" charset="0"/>
              <a:ea typeface="MS Reference Sans Serif" charset="0"/>
              <a:cs typeface="MS Reference Sans Serif" charset="0"/>
            </a:endParaRPr>
          </a:p>
          <a:p>
            <a:r>
              <a:rPr lang="en-US" sz="3200" b="1" dirty="0">
                <a:latin typeface="MS Reference Sans Serif" charset="0"/>
                <a:ea typeface="MS Reference Sans Serif" charset="0"/>
                <a:cs typeface="MS Reference Sans Serif" charset="0"/>
              </a:rPr>
              <a:t>Michelle </a:t>
            </a:r>
            <a:r>
              <a:rPr lang="en-US" sz="3200" b="1" dirty="0" smtClean="0">
                <a:latin typeface="MS Reference Sans Serif" charset="0"/>
                <a:ea typeface="MS Reference Sans Serif" charset="0"/>
                <a:cs typeface="MS Reference Sans Serif" charset="0"/>
              </a:rPr>
              <a:t>Conklin</a:t>
            </a:r>
          </a:p>
          <a:p>
            <a:r>
              <a:rPr lang="en-US" sz="3200" b="1" dirty="0" smtClean="0">
                <a:latin typeface="MS Reference Sans Serif" charset="0"/>
                <a:ea typeface="MS Reference Sans Serif" charset="0"/>
                <a:cs typeface="MS Reference Sans Serif" charset="0"/>
              </a:rPr>
              <a:t>Amanda </a:t>
            </a:r>
            <a:r>
              <a:rPr lang="en-US" sz="3200" b="1" dirty="0" err="1" smtClean="0">
                <a:latin typeface="MS Reference Sans Serif" charset="0"/>
                <a:ea typeface="MS Reference Sans Serif" charset="0"/>
                <a:cs typeface="MS Reference Sans Serif" charset="0"/>
              </a:rPr>
              <a:t>Yoo</a:t>
            </a:r>
            <a:endParaRPr lang="en-US" sz="3200" b="1" dirty="0" smtClean="0">
              <a:latin typeface="MS Reference Sans Serif" charset="0"/>
              <a:ea typeface="MS Reference Sans Serif" charset="0"/>
              <a:cs typeface="MS Reference Sans Serif" charset="0"/>
            </a:endParaRPr>
          </a:p>
        </p:txBody>
      </p:sp>
      <p:sp>
        <p:nvSpPr>
          <p:cNvPr id="8" name="TextBox 7"/>
          <p:cNvSpPr txBox="1"/>
          <p:nvPr/>
        </p:nvSpPr>
        <p:spPr>
          <a:xfrm>
            <a:off x="671488" y="5185175"/>
            <a:ext cx="4951390" cy="1384995"/>
          </a:xfrm>
          <a:prstGeom prst="rect">
            <a:avLst/>
          </a:prstGeom>
          <a:noFill/>
        </p:spPr>
        <p:txBody>
          <a:bodyPr wrap="square" rtlCol="0">
            <a:spAutoFit/>
          </a:bodyPr>
          <a:lstStyle/>
          <a:p>
            <a:r>
              <a:rPr lang="en-US" sz="2800" b="1" dirty="0" smtClean="0">
                <a:latin typeface="MS Reference Sans Serif" charset="0"/>
                <a:ea typeface="MS Reference Sans Serif" charset="0"/>
                <a:cs typeface="MS Reference Sans Serif" charset="0"/>
              </a:rPr>
              <a:t>Download these slides @ OSF </a:t>
            </a:r>
            <a:r>
              <a:rPr lang="en-US" sz="2800" b="1" dirty="0" smtClean="0">
                <a:solidFill>
                  <a:srgbClr val="FFFF00"/>
                </a:solidFill>
                <a:latin typeface="MS Reference Sans Serif" charset="0"/>
                <a:ea typeface="MS Reference Sans Serif" charset="0"/>
                <a:cs typeface="MS Reference Sans Serif" charset="0"/>
              </a:rPr>
              <a:t>Nicholas Michalak </a:t>
            </a:r>
            <a:r>
              <a:rPr lang="en-US" sz="2800" b="1" dirty="0" smtClean="0">
                <a:solidFill>
                  <a:srgbClr val="3C99CF"/>
                </a:solidFill>
                <a:latin typeface="MS Reference Sans Serif" charset="0"/>
                <a:ea typeface="MS Reference Sans Serif" charset="0"/>
                <a:cs typeface="MS Reference Sans Serif" charset="0"/>
              </a:rPr>
              <a:t>https://</a:t>
            </a:r>
            <a:r>
              <a:rPr lang="en-US" sz="2800" b="1" dirty="0" err="1" smtClean="0">
                <a:solidFill>
                  <a:srgbClr val="3C99CF"/>
                </a:solidFill>
                <a:latin typeface="MS Reference Sans Serif" charset="0"/>
                <a:ea typeface="MS Reference Sans Serif" charset="0"/>
                <a:cs typeface="MS Reference Sans Serif" charset="0"/>
              </a:rPr>
              <a:t>osf.io</a:t>
            </a:r>
            <a:r>
              <a:rPr lang="en-US" sz="2800" b="1" dirty="0" smtClean="0">
                <a:solidFill>
                  <a:srgbClr val="3C99CF"/>
                </a:solidFill>
                <a:latin typeface="MS Reference Sans Serif" charset="0"/>
                <a:ea typeface="MS Reference Sans Serif" charset="0"/>
                <a:cs typeface="MS Reference Sans Serif" charset="0"/>
              </a:rPr>
              <a:t>/gb5xj/</a:t>
            </a:r>
            <a:endParaRPr lang="en-US" sz="2800" b="1" dirty="0">
              <a:latin typeface="MS Reference Sans Serif" charset="0"/>
              <a:ea typeface="MS Reference Sans Serif" charset="0"/>
              <a:cs typeface="MS Reference Sans Serif" charset="0"/>
            </a:endParaRPr>
          </a:p>
        </p:txBody>
      </p:sp>
    </p:spTree>
    <p:extLst>
      <p:ext uri="{BB962C8B-B14F-4D97-AF65-F5344CB8AC3E}">
        <p14:creationId xmlns:p14="http://schemas.microsoft.com/office/powerpoint/2010/main" val="5872974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2332" y="3044280"/>
            <a:ext cx="3147336" cy="769441"/>
          </a:xfrm>
          <a:prstGeom prst="rect">
            <a:avLst/>
          </a:prstGeom>
          <a:noFill/>
        </p:spPr>
        <p:txBody>
          <a:bodyPr wrap="none" rtlCol="0">
            <a:spAutoFit/>
          </a:bodyPr>
          <a:lstStyle/>
          <a:p>
            <a:r>
              <a:rPr lang="en-US" sz="4400" b="1" dirty="0" smtClean="0">
                <a:latin typeface="MS Reference Sans Serif" charset="0"/>
                <a:ea typeface="MS Reference Sans Serif" charset="0"/>
                <a:cs typeface="MS Reference Sans Serif" charset="0"/>
              </a:rPr>
              <a:t>Thank you</a:t>
            </a:r>
          </a:p>
        </p:txBody>
      </p:sp>
      <p:sp>
        <p:nvSpPr>
          <p:cNvPr id="4" name="Rectangle 3"/>
          <p:cNvSpPr/>
          <p:nvPr/>
        </p:nvSpPr>
        <p:spPr>
          <a:xfrm>
            <a:off x="4428717" y="3813721"/>
            <a:ext cx="3334567" cy="461665"/>
          </a:xfrm>
          <a:prstGeom prst="rect">
            <a:avLst/>
          </a:prstGeom>
        </p:spPr>
        <p:txBody>
          <a:bodyPr wrap="none">
            <a:spAutoFit/>
          </a:bodyPr>
          <a:lstStyle/>
          <a:p>
            <a:r>
              <a:rPr lang="en-US" sz="2400" b="1" dirty="0" err="1">
                <a:solidFill>
                  <a:srgbClr val="FFFF00"/>
                </a:solidFill>
                <a:latin typeface="MS Reference Sans Serif" charset="0"/>
                <a:ea typeface="MS Reference Sans Serif" charset="0"/>
                <a:cs typeface="MS Reference Sans Serif" charset="0"/>
              </a:rPr>
              <a:t>nickmm@umich.edu</a:t>
            </a:r>
            <a:endParaRPr lang="en-US" sz="2400" dirty="0">
              <a:solidFill>
                <a:srgbClr val="FFFF00"/>
              </a:solidFill>
            </a:endParaRPr>
          </a:p>
        </p:txBody>
      </p:sp>
    </p:spTree>
    <p:extLst>
      <p:ext uri="{BB962C8B-B14F-4D97-AF65-F5344CB8AC3E}">
        <p14:creationId xmlns:p14="http://schemas.microsoft.com/office/powerpoint/2010/main" val="8741064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S Reference Sans Serif" charset="0"/>
                <a:ea typeface="MS Reference Sans Serif" charset="0"/>
                <a:cs typeface="MS Reference Sans Serif" charset="0"/>
              </a:rPr>
              <a:t>Study 1 Feature definitions</a:t>
            </a:r>
            <a:endParaRPr lang="en-US" dirty="0">
              <a:latin typeface="MS Reference Sans Serif" charset="0"/>
              <a:ea typeface="MS Reference Sans Serif" charset="0"/>
              <a:cs typeface="MS Reference Sans Serif" charset="0"/>
            </a:endParaRPr>
          </a:p>
        </p:txBody>
      </p:sp>
      <p:sp>
        <p:nvSpPr>
          <p:cNvPr id="8" name="Content Placeholder 7"/>
          <p:cNvSpPr>
            <a:spLocks noGrp="1"/>
          </p:cNvSpPr>
          <p:nvPr>
            <p:ph idx="1"/>
          </p:nvPr>
        </p:nvSpPr>
        <p:spPr/>
        <p:txBody>
          <a:bodyPr>
            <a:noAutofit/>
          </a:bodyPr>
          <a:lstStyle/>
          <a:p>
            <a:pPr marL="0" indent="0">
              <a:buNone/>
            </a:pPr>
            <a:r>
              <a:rPr lang="en-US" sz="1600" b="1" dirty="0">
                <a:solidFill>
                  <a:srgbClr val="FFFF00"/>
                </a:solidFill>
                <a:latin typeface="MS Reference Sans Serif" charset="0"/>
                <a:ea typeface="MS Reference Sans Serif" charset="0"/>
                <a:cs typeface="MS Reference Sans Serif" charset="0"/>
              </a:rPr>
              <a:t>old: </a:t>
            </a:r>
            <a:r>
              <a:rPr lang="en-US" sz="1600" b="1" dirty="0">
                <a:latin typeface="MS Reference Sans Serif" charset="0"/>
                <a:ea typeface="MS Reference Sans Serif" charset="0"/>
                <a:cs typeface="MS Reference Sans Serif" charset="0"/>
              </a:rPr>
              <a:t>advanced physical age; featuring signs of having lived for a long time; no </a:t>
            </a:r>
            <a:r>
              <a:rPr lang="en-US" sz="1600" b="1" dirty="0" smtClean="0">
                <a:latin typeface="MS Reference Sans Serif" charset="0"/>
                <a:ea typeface="MS Reference Sans Serif" charset="0"/>
                <a:cs typeface="MS Reference Sans Serif" charset="0"/>
              </a:rPr>
              <a:t>longer young </a:t>
            </a:r>
            <a:r>
              <a:rPr lang="en-US" sz="1600" b="1" dirty="0">
                <a:latin typeface="MS Reference Sans Serif" charset="0"/>
                <a:ea typeface="MS Reference Sans Serif" charset="0"/>
                <a:cs typeface="MS Reference Sans Serif" charset="0"/>
              </a:rPr>
              <a:t>in appearance</a:t>
            </a:r>
          </a:p>
          <a:p>
            <a:pPr marL="0" indent="0">
              <a:buNone/>
            </a:pPr>
            <a:r>
              <a:rPr lang="en-US" sz="1600" b="1" dirty="0">
                <a:solidFill>
                  <a:srgbClr val="FFFF00"/>
                </a:solidFill>
                <a:latin typeface="MS Reference Sans Serif" charset="0"/>
                <a:ea typeface="MS Reference Sans Serif" charset="0"/>
                <a:cs typeface="MS Reference Sans Serif" charset="0"/>
              </a:rPr>
              <a:t>germy: </a:t>
            </a:r>
            <a:r>
              <a:rPr lang="en-US" sz="1600" b="1" dirty="0">
                <a:latin typeface="MS Reference Sans Serif" charset="0"/>
                <a:ea typeface="MS Reference Sans Serif" charset="0"/>
                <a:cs typeface="MS Reference Sans Serif" charset="0"/>
              </a:rPr>
              <a:t>full of germs; germ infested; appearing either sick or contaminated</a:t>
            </a:r>
          </a:p>
          <a:p>
            <a:pPr marL="0" indent="0">
              <a:buNone/>
            </a:pPr>
            <a:r>
              <a:rPr lang="en-US" sz="1600" b="1" dirty="0">
                <a:solidFill>
                  <a:srgbClr val="FFFF00"/>
                </a:solidFill>
                <a:latin typeface="MS Reference Sans Serif" charset="0"/>
                <a:ea typeface="MS Reference Sans Serif" charset="0"/>
                <a:cs typeface="MS Reference Sans Serif" charset="0"/>
              </a:rPr>
              <a:t>heavy: </a:t>
            </a:r>
            <a:r>
              <a:rPr lang="en-US" sz="1600" b="1" dirty="0">
                <a:latin typeface="MS Reference Sans Serif" charset="0"/>
                <a:ea typeface="MS Reference Sans Serif" charset="0"/>
                <a:cs typeface="MS Reference Sans Serif" charset="0"/>
              </a:rPr>
              <a:t>large physical weight; having excess flesh; wide or thick with fat (not muscle</a:t>
            </a:r>
            <a:r>
              <a:rPr lang="en-US" sz="1600" b="1" dirty="0" smtClean="0">
                <a:latin typeface="MS Reference Sans Serif" charset="0"/>
                <a:ea typeface="MS Reference Sans Serif" charset="0"/>
                <a:cs typeface="MS Reference Sans Serif" charset="0"/>
              </a:rPr>
              <a:t>), appearing </a:t>
            </a:r>
            <a:r>
              <a:rPr lang="en-US" sz="1600" b="1" dirty="0">
                <a:latin typeface="MS Reference Sans Serif" charset="0"/>
                <a:ea typeface="MS Reference Sans Serif" charset="0"/>
                <a:cs typeface="MS Reference Sans Serif" charset="0"/>
              </a:rPr>
              <a:t>to weigh more than the average person</a:t>
            </a:r>
          </a:p>
          <a:p>
            <a:pPr marL="0" indent="0">
              <a:buNone/>
            </a:pPr>
            <a:r>
              <a:rPr lang="en-US" sz="1600" b="1" dirty="0">
                <a:solidFill>
                  <a:srgbClr val="FFFF00"/>
                </a:solidFill>
                <a:latin typeface="MS Reference Sans Serif" charset="0"/>
                <a:ea typeface="MS Reference Sans Serif" charset="0"/>
                <a:cs typeface="MS Reference Sans Serif" charset="0"/>
              </a:rPr>
              <a:t>disfigured: </a:t>
            </a:r>
            <a:r>
              <a:rPr lang="en-US" sz="1600" b="1" dirty="0">
                <a:latin typeface="MS Reference Sans Serif" charset="0"/>
                <a:ea typeface="MS Reference Sans Serif" charset="0"/>
                <a:cs typeface="MS Reference Sans Serif" charset="0"/>
              </a:rPr>
              <a:t>problematic or damaged physical appearance; blemished; </a:t>
            </a:r>
            <a:r>
              <a:rPr lang="en-US" sz="1600" b="1" dirty="0" smtClean="0">
                <a:latin typeface="MS Reference Sans Serif" charset="0"/>
                <a:ea typeface="MS Reference Sans Serif" charset="0"/>
                <a:cs typeface="MS Reference Sans Serif" charset="0"/>
              </a:rPr>
              <a:t>deformed; impaired </a:t>
            </a:r>
            <a:r>
              <a:rPr lang="en-US" sz="1600" b="1" dirty="0">
                <a:latin typeface="MS Reference Sans Serif" charset="0"/>
                <a:ea typeface="MS Reference Sans Serif" charset="0"/>
                <a:cs typeface="MS Reference Sans Serif" charset="0"/>
              </a:rPr>
              <a:t>(as in beauty) by deep and persistent injuries or developmental problems</a:t>
            </a:r>
          </a:p>
          <a:p>
            <a:pPr marL="0" indent="0">
              <a:buNone/>
            </a:pPr>
            <a:r>
              <a:rPr lang="en-US" sz="1600" b="1" dirty="0">
                <a:solidFill>
                  <a:srgbClr val="FFFF00"/>
                </a:solidFill>
                <a:latin typeface="MS Reference Sans Serif" charset="0"/>
                <a:ea typeface="MS Reference Sans Serif" charset="0"/>
                <a:cs typeface="MS Reference Sans Serif" charset="0"/>
              </a:rPr>
              <a:t>foreign: </a:t>
            </a:r>
            <a:r>
              <a:rPr lang="en-US" sz="1600" b="1" dirty="0">
                <a:latin typeface="MS Reference Sans Serif" charset="0"/>
                <a:ea typeface="MS Reference Sans Serif" charset="0"/>
                <a:cs typeface="MS Reference Sans Serif" charset="0"/>
              </a:rPr>
              <a:t>strange or unfamiliar; not native; belonging to a group that is not your </a:t>
            </a:r>
            <a:r>
              <a:rPr lang="en-US" sz="1600" b="1" dirty="0" smtClean="0">
                <a:latin typeface="MS Reference Sans Serif" charset="0"/>
                <a:ea typeface="MS Reference Sans Serif" charset="0"/>
                <a:cs typeface="MS Reference Sans Serif" charset="0"/>
              </a:rPr>
              <a:t>own</a:t>
            </a:r>
          </a:p>
          <a:p>
            <a:pPr marL="0" indent="0">
              <a:buNone/>
            </a:pPr>
            <a:r>
              <a:rPr lang="en-US" sz="1600" b="1" dirty="0">
                <a:solidFill>
                  <a:srgbClr val="FFFF00"/>
                </a:solidFill>
                <a:latin typeface="MS Reference Sans Serif" charset="0"/>
                <a:ea typeface="MS Reference Sans Serif" charset="0"/>
                <a:cs typeface="MS Reference Sans Serif" charset="0"/>
              </a:rPr>
              <a:t>violent: </a:t>
            </a:r>
            <a:r>
              <a:rPr lang="en-US" sz="1600" b="1" dirty="0">
                <a:latin typeface="MS Reference Sans Serif" charset="0"/>
                <a:ea typeface="MS Reference Sans Serif" charset="0"/>
                <a:cs typeface="MS Reference Sans Serif" charset="0"/>
              </a:rPr>
              <a:t>prone to commit acts of violence; uses physical force intended to </a:t>
            </a:r>
            <a:r>
              <a:rPr lang="en-US" sz="1600" b="1" dirty="0" smtClean="0">
                <a:latin typeface="MS Reference Sans Serif" charset="0"/>
                <a:ea typeface="MS Reference Sans Serif" charset="0"/>
                <a:cs typeface="MS Reference Sans Serif" charset="0"/>
              </a:rPr>
              <a:t>hurt, damage</a:t>
            </a:r>
            <a:r>
              <a:rPr lang="en-US" sz="1600" b="1" dirty="0">
                <a:latin typeface="MS Reference Sans Serif" charset="0"/>
                <a:ea typeface="MS Reference Sans Serif" charset="0"/>
                <a:cs typeface="MS Reference Sans Serif" charset="0"/>
              </a:rPr>
              <a:t>, or kill someone or something</a:t>
            </a:r>
          </a:p>
          <a:p>
            <a:pPr marL="0" indent="0">
              <a:buNone/>
            </a:pPr>
            <a:r>
              <a:rPr lang="en-US" sz="1600" b="1" dirty="0">
                <a:solidFill>
                  <a:srgbClr val="FFFF00"/>
                </a:solidFill>
                <a:latin typeface="MS Reference Sans Serif" charset="0"/>
                <a:ea typeface="MS Reference Sans Serif" charset="0"/>
                <a:cs typeface="MS Reference Sans Serif" charset="0"/>
              </a:rPr>
              <a:t>arrogant: </a:t>
            </a:r>
            <a:r>
              <a:rPr lang="en-US" sz="1600" b="1" dirty="0">
                <a:latin typeface="MS Reference Sans Serif" charset="0"/>
                <a:ea typeface="MS Reference Sans Serif" charset="0"/>
                <a:cs typeface="MS Reference Sans Serif" charset="0"/>
              </a:rPr>
              <a:t>having or revealing an exaggerated sense of one's importance or </a:t>
            </a:r>
            <a:r>
              <a:rPr lang="en-US" sz="1600" b="1" dirty="0" smtClean="0">
                <a:latin typeface="MS Reference Sans Serif" charset="0"/>
                <a:ea typeface="MS Reference Sans Serif" charset="0"/>
                <a:cs typeface="MS Reference Sans Serif" charset="0"/>
              </a:rPr>
              <a:t>abilities; showing </a:t>
            </a:r>
            <a:r>
              <a:rPr lang="en-US" sz="1600" b="1" dirty="0">
                <a:latin typeface="MS Reference Sans Serif" charset="0"/>
                <a:ea typeface="MS Reference Sans Serif" charset="0"/>
                <a:cs typeface="MS Reference Sans Serif" charset="0"/>
              </a:rPr>
              <a:t>an offensive sense of superiority; behaving as if better or more </a:t>
            </a:r>
            <a:r>
              <a:rPr lang="en-US" sz="1600" b="1" dirty="0" smtClean="0">
                <a:latin typeface="MS Reference Sans Serif" charset="0"/>
                <a:ea typeface="MS Reference Sans Serif" charset="0"/>
                <a:cs typeface="MS Reference Sans Serif" charset="0"/>
              </a:rPr>
              <a:t>important than </a:t>
            </a:r>
            <a:r>
              <a:rPr lang="en-US" sz="1600" b="1" dirty="0">
                <a:latin typeface="MS Reference Sans Serif" charset="0"/>
                <a:ea typeface="MS Reference Sans Serif" charset="0"/>
                <a:cs typeface="MS Reference Sans Serif" charset="0"/>
              </a:rPr>
              <a:t>other </a:t>
            </a:r>
            <a:r>
              <a:rPr lang="en-US" sz="1600" b="1" dirty="0" smtClean="0">
                <a:latin typeface="MS Reference Sans Serif" charset="0"/>
                <a:ea typeface="MS Reference Sans Serif" charset="0"/>
                <a:cs typeface="MS Reference Sans Serif" charset="0"/>
              </a:rPr>
              <a:t>people</a:t>
            </a:r>
          </a:p>
          <a:p>
            <a:pPr marL="0" indent="0">
              <a:buNone/>
            </a:pPr>
            <a:r>
              <a:rPr lang="en-US" sz="1600" b="1" dirty="0">
                <a:solidFill>
                  <a:srgbClr val="FFFF00"/>
                </a:solidFill>
                <a:latin typeface="MS Reference Sans Serif" charset="0"/>
                <a:ea typeface="MS Reference Sans Serif" charset="0"/>
                <a:cs typeface="MS Reference Sans Serif" charset="0"/>
              </a:rPr>
              <a:t>incompetent: </a:t>
            </a:r>
            <a:r>
              <a:rPr lang="en-US" sz="1600" b="1" dirty="0">
                <a:latin typeface="MS Reference Sans Serif" charset="0"/>
                <a:ea typeface="MS Reference Sans Serif" charset="0"/>
                <a:cs typeface="MS Reference Sans Serif" charset="0"/>
              </a:rPr>
              <a:t>not having or showing the necessary skills to do </a:t>
            </a:r>
            <a:r>
              <a:rPr lang="en-US" sz="1600" b="1" dirty="0" smtClean="0">
                <a:latin typeface="MS Reference Sans Serif" charset="0"/>
                <a:ea typeface="MS Reference Sans Serif" charset="0"/>
                <a:cs typeface="MS Reference Sans Serif" charset="0"/>
              </a:rPr>
              <a:t>something successfully </a:t>
            </a:r>
            <a:r>
              <a:rPr lang="en-US" sz="1600" b="1" dirty="0">
                <a:latin typeface="MS Reference Sans Serif" charset="0"/>
                <a:ea typeface="MS Reference Sans Serif" charset="0"/>
                <a:cs typeface="MS Reference Sans Serif" charset="0"/>
              </a:rPr>
              <a:t>or properly; unskilled</a:t>
            </a:r>
          </a:p>
          <a:p>
            <a:pPr marL="0" indent="0">
              <a:buNone/>
            </a:pPr>
            <a:r>
              <a:rPr lang="en-US" sz="1600" b="1" dirty="0">
                <a:solidFill>
                  <a:srgbClr val="FFFF00"/>
                </a:solidFill>
                <a:latin typeface="MS Reference Sans Serif" charset="0"/>
                <a:ea typeface="MS Reference Sans Serif" charset="0"/>
                <a:cs typeface="MS Reference Sans Serif" charset="0"/>
              </a:rPr>
              <a:t>trustworthy: </a:t>
            </a:r>
            <a:r>
              <a:rPr lang="en-US" sz="1600" b="1" dirty="0">
                <a:latin typeface="MS Reference Sans Serif" charset="0"/>
                <a:ea typeface="MS Reference Sans Serif" charset="0"/>
                <a:cs typeface="MS Reference Sans Serif" charset="0"/>
              </a:rPr>
              <a:t>dependable; able to be relied on to do or provide what is needed </a:t>
            </a:r>
            <a:r>
              <a:rPr lang="en-US" sz="1600" b="1" dirty="0" smtClean="0">
                <a:latin typeface="MS Reference Sans Serif" charset="0"/>
                <a:ea typeface="MS Reference Sans Serif" charset="0"/>
                <a:cs typeface="MS Reference Sans Serif" charset="0"/>
              </a:rPr>
              <a:t>or right</a:t>
            </a:r>
            <a:r>
              <a:rPr lang="en-US" sz="1600" b="1" dirty="0">
                <a:latin typeface="MS Reference Sans Serif" charset="0"/>
                <a:ea typeface="MS Reference Sans Serif" charset="0"/>
                <a:cs typeface="MS Reference Sans Serif" charset="0"/>
              </a:rPr>
              <a:t>; deserving of trust; worthy of confidence</a:t>
            </a:r>
          </a:p>
        </p:txBody>
      </p:sp>
    </p:spTree>
    <p:extLst>
      <p:ext uri="{BB962C8B-B14F-4D97-AF65-F5344CB8AC3E}">
        <p14:creationId xmlns:p14="http://schemas.microsoft.com/office/powerpoint/2010/main" val="8514511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63286"/>
            <a:ext cx="9144000" cy="6531429"/>
          </a:xfrm>
          <a:prstGeom prst="rect">
            <a:avLst/>
          </a:prstGeom>
        </p:spPr>
      </p:pic>
    </p:spTree>
    <p:extLst>
      <p:ext uri="{BB962C8B-B14F-4D97-AF65-F5344CB8AC3E}">
        <p14:creationId xmlns:p14="http://schemas.microsoft.com/office/powerpoint/2010/main" val="1898397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S Reference Sans Serif" charset="0"/>
                <a:ea typeface="MS Reference Sans Serif" charset="0"/>
                <a:cs typeface="MS Reference Sans Serif" charset="0"/>
              </a:rPr>
              <a:t>Study 2 Feature definitions</a:t>
            </a:r>
            <a:endParaRPr lang="en-US" dirty="0">
              <a:latin typeface="MS Reference Sans Serif" charset="0"/>
              <a:ea typeface="MS Reference Sans Serif" charset="0"/>
              <a:cs typeface="MS Reference Sans Serif" charset="0"/>
            </a:endParaRPr>
          </a:p>
        </p:txBody>
      </p:sp>
      <p:sp>
        <p:nvSpPr>
          <p:cNvPr id="8" name="Content Placeholder 7"/>
          <p:cNvSpPr>
            <a:spLocks noGrp="1"/>
          </p:cNvSpPr>
          <p:nvPr>
            <p:ph idx="1"/>
          </p:nvPr>
        </p:nvSpPr>
        <p:spPr/>
        <p:txBody>
          <a:bodyPr>
            <a:noAutofit/>
          </a:bodyPr>
          <a:lstStyle/>
          <a:p>
            <a:pPr marL="0" indent="0">
              <a:buNone/>
            </a:pPr>
            <a:r>
              <a:rPr lang="en-US" sz="1400" b="1" dirty="0">
                <a:solidFill>
                  <a:srgbClr val="FFFF00"/>
                </a:solidFill>
                <a:latin typeface="MS Reference Sans Serif" charset="0"/>
                <a:ea typeface="MS Reference Sans Serif" charset="0"/>
                <a:cs typeface="MS Reference Sans Serif" charset="0"/>
              </a:rPr>
              <a:t>old: </a:t>
            </a:r>
            <a:r>
              <a:rPr lang="en-US" sz="1400" b="1" dirty="0">
                <a:latin typeface="MS Reference Sans Serif" charset="0"/>
                <a:ea typeface="MS Reference Sans Serif" charset="0"/>
                <a:cs typeface="MS Reference Sans Serif" charset="0"/>
              </a:rPr>
              <a:t>advanced physical age; featuring signs of having lived for a long time; no longer young </a:t>
            </a:r>
            <a:r>
              <a:rPr lang="en-US" sz="1400" b="1" dirty="0" smtClean="0">
                <a:latin typeface="MS Reference Sans Serif" charset="0"/>
                <a:ea typeface="MS Reference Sans Serif" charset="0"/>
                <a:cs typeface="MS Reference Sans Serif" charset="0"/>
              </a:rPr>
              <a:t>in appearance</a:t>
            </a:r>
          </a:p>
          <a:p>
            <a:pPr marL="0" indent="0">
              <a:buNone/>
            </a:pPr>
            <a:r>
              <a:rPr lang="en-US" sz="1400" b="1" dirty="0" smtClean="0">
                <a:solidFill>
                  <a:srgbClr val="FFFF00"/>
                </a:solidFill>
                <a:latin typeface="MS Reference Sans Serif" charset="0"/>
                <a:ea typeface="MS Reference Sans Serif" charset="0"/>
                <a:cs typeface="MS Reference Sans Serif" charset="0"/>
              </a:rPr>
              <a:t>heavy</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large physical weight; having excess flesh; wide or thick with fat (not muscle), appearing </a:t>
            </a:r>
            <a:r>
              <a:rPr lang="en-US" sz="1400" b="1" dirty="0" smtClean="0">
                <a:latin typeface="MS Reference Sans Serif" charset="0"/>
                <a:ea typeface="MS Reference Sans Serif" charset="0"/>
                <a:cs typeface="MS Reference Sans Serif" charset="0"/>
              </a:rPr>
              <a:t>to weigh </a:t>
            </a:r>
            <a:r>
              <a:rPr lang="en-US" sz="1400" b="1" dirty="0">
                <a:latin typeface="MS Reference Sans Serif" charset="0"/>
                <a:ea typeface="MS Reference Sans Serif" charset="0"/>
                <a:cs typeface="MS Reference Sans Serif" charset="0"/>
              </a:rPr>
              <a:t>more than the average person</a:t>
            </a:r>
          </a:p>
          <a:p>
            <a:pPr marL="0" indent="0">
              <a:buNone/>
            </a:pPr>
            <a:r>
              <a:rPr lang="en-US" sz="1400" b="1" dirty="0">
                <a:solidFill>
                  <a:srgbClr val="FFFF00"/>
                </a:solidFill>
                <a:latin typeface="MS Reference Sans Serif" charset="0"/>
                <a:ea typeface="MS Reference Sans Serif" charset="0"/>
                <a:cs typeface="MS Reference Sans Serif" charset="0"/>
              </a:rPr>
              <a:t>disfigured: </a:t>
            </a:r>
            <a:r>
              <a:rPr lang="en-US" sz="1400" b="1" dirty="0">
                <a:latin typeface="MS Reference Sans Serif" charset="0"/>
                <a:ea typeface="MS Reference Sans Serif" charset="0"/>
                <a:cs typeface="MS Reference Sans Serif" charset="0"/>
              </a:rPr>
              <a:t>problematic or damaged physical appearance; blemished; deformed; impaired (as </a:t>
            </a:r>
            <a:r>
              <a:rPr lang="en-US" sz="1400" b="1" dirty="0" smtClean="0">
                <a:latin typeface="MS Reference Sans Serif" charset="0"/>
                <a:ea typeface="MS Reference Sans Serif" charset="0"/>
                <a:cs typeface="MS Reference Sans Serif" charset="0"/>
              </a:rPr>
              <a:t>in beauty</a:t>
            </a:r>
            <a:r>
              <a:rPr lang="en-US" sz="1400" b="1" dirty="0">
                <a:latin typeface="MS Reference Sans Serif" charset="0"/>
                <a:ea typeface="MS Reference Sans Serif" charset="0"/>
                <a:cs typeface="MS Reference Sans Serif" charset="0"/>
              </a:rPr>
              <a:t>) by deep and persistent injuries or developmental </a:t>
            </a:r>
            <a:r>
              <a:rPr lang="en-US" sz="1400" b="1" dirty="0" smtClean="0">
                <a:latin typeface="MS Reference Sans Serif" charset="0"/>
                <a:ea typeface="MS Reference Sans Serif" charset="0"/>
                <a:cs typeface="MS Reference Sans Serif" charset="0"/>
              </a:rPr>
              <a:t>problems</a:t>
            </a:r>
          </a:p>
          <a:p>
            <a:pPr marL="0" indent="0">
              <a:buNone/>
            </a:pPr>
            <a:r>
              <a:rPr lang="en-US" sz="1400" b="1" dirty="0" smtClean="0">
                <a:solidFill>
                  <a:srgbClr val="FFFF00"/>
                </a:solidFill>
                <a:latin typeface="MS Reference Sans Serif" charset="0"/>
                <a:ea typeface="MS Reference Sans Serif" charset="0"/>
                <a:cs typeface="MS Reference Sans Serif" charset="0"/>
              </a:rPr>
              <a:t>foreign</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strange or unfamiliar; not native; belonging to a group that is not your own</a:t>
            </a:r>
          </a:p>
          <a:p>
            <a:pPr marL="0" indent="0">
              <a:buNone/>
            </a:pPr>
            <a:r>
              <a:rPr lang="en-US" sz="1400" b="1" dirty="0">
                <a:solidFill>
                  <a:srgbClr val="FFFF00"/>
                </a:solidFill>
                <a:latin typeface="MS Reference Sans Serif" charset="0"/>
                <a:ea typeface="MS Reference Sans Serif" charset="0"/>
                <a:cs typeface="MS Reference Sans Serif" charset="0"/>
              </a:rPr>
              <a:t>muscular: </a:t>
            </a:r>
            <a:r>
              <a:rPr lang="en-US" sz="1400" b="1" dirty="0">
                <a:latin typeface="MS Reference Sans Serif" charset="0"/>
                <a:ea typeface="MS Reference Sans Serif" charset="0"/>
                <a:cs typeface="MS Reference Sans Serif" charset="0"/>
              </a:rPr>
              <a:t>having well-developed muscles; brawny; physically strong</a:t>
            </a:r>
          </a:p>
          <a:p>
            <a:pPr marL="0" indent="0">
              <a:buNone/>
            </a:pPr>
            <a:r>
              <a:rPr lang="en-US" sz="1400" b="1" dirty="0">
                <a:solidFill>
                  <a:srgbClr val="FFFF00"/>
                </a:solidFill>
                <a:latin typeface="MS Reference Sans Serif" charset="0"/>
                <a:ea typeface="MS Reference Sans Serif" charset="0"/>
                <a:cs typeface="MS Reference Sans Serif" charset="0"/>
              </a:rPr>
              <a:t>masculine: </a:t>
            </a:r>
            <a:r>
              <a:rPr lang="en-US" sz="1400" b="1" dirty="0">
                <a:latin typeface="MS Reference Sans Serif" charset="0"/>
                <a:ea typeface="MS Reference Sans Serif" charset="0"/>
                <a:cs typeface="MS Reference Sans Serif" charset="0"/>
              </a:rPr>
              <a:t>pertaining to or characteristic of a man or men; possessing qualities </a:t>
            </a:r>
            <a:r>
              <a:rPr lang="en-US" sz="1400" b="1" dirty="0" smtClean="0">
                <a:latin typeface="MS Reference Sans Serif" charset="0"/>
                <a:ea typeface="MS Reference Sans Serif" charset="0"/>
                <a:cs typeface="MS Reference Sans Serif" charset="0"/>
              </a:rPr>
              <a:t>typically associated </a:t>
            </a:r>
            <a:r>
              <a:rPr lang="en-US" sz="1400" b="1" dirty="0">
                <a:latin typeface="MS Reference Sans Serif" charset="0"/>
                <a:ea typeface="MS Reference Sans Serif" charset="0"/>
                <a:cs typeface="MS Reference Sans Serif" charset="0"/>
              </a:rPr>
              <a:t>with </a:t>
            </a:r>
            <a:r>
              <a:rPr lang="en-US" sz="1400" b="1" dirty="0" smtClean="0">
                <a:latin typeface="MS Reference Sans Serif" charset="0"/>
                <a:ea typeface="MS Reference Sans Serif" charset="0"/>
                <a:cs typeface="MS Reference Sans Serif" charset="0"/>
              </a:rPr>
              <a:t>men</a:t>
            </a:r>
          </a:p>
          <a:p>
            <a:pPr marL="0" indent="0">
              <a:buNone/>
            </a:pPr>
            <a:r>
              <a:rPr lang="en-US" sz="1400" b="1" dirty="0" smtClean="0">
                <a:solidFill>
                  <a:srgbClr val="FFFF00"/>
                </a:solidFill>
                <a:latin typeface="MS Reference Sans Serif" charset="0"/>
                <a:ea typeface="MS Reference Sans Serif" charset="0"/>
                <a:cs typeface="MS Reference Sans Serif" charset="0"/>
              </a:rPr>
              <a:t>violent</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prone to commit acts of violence; uses physical force intended to hurt, damage, or </a:t>
            </a:r>
            <a:r>
              <a:rPr lang="en-US" sz="1400" b="1" dirty="0" smtClean="0">
                <a:latin typeface="MS Reference Sans Serif" charset="0"/>
                <a:ea typeface="MS Reference Sans Serif" charset="0"/>
                <a:cs typeface="MS Reference Sans Serif" charset="0"/>
              </a:rPr>
              <a:t>kill someone </a:t>
            </a:r>
            <a:r>
              <a:rPr lang="en-US" sz="1400" b="1" dirty="0">
                <a:latin typeface="MS Reference Sans Serif" charset="0"/>
                <a:ea typeface="MS Reference Sans Serif" charset="0"/>
                <a:cs typeface="MS Reference Sans Serif" charset="0"/>
              </a:rPr>
              <a:t>or </a:t>
            </a:r>
            <a:r>
              <a:rPr lang="en-US" sz="1400" b="1" dirty="0" smtClean="0">
                <a:latin typeface="MS Reference Sans Serif" charset="0"/>
                <a:ea typeface="MS Reference Sans Serif" charset="0"/>
                <a:cs typeface="MS Reference Sans Serif" charset="0"/>
              </a:rPr>
              <a:t>something</a:t>
            </a:r>
          </a:p>
          <a:p>
            <a:pPr marL="0" indent="0">
              <a:buNone/>
            </a:pPr>
            <a:r>
              <a:rPr lang="en-US" sz="1400" b="1" dirty="0" smtClean="0">
                <a:solidFill>
                  <a:srgbClr val="FFFF00"/>
                </a:solidFill>
                <a:latin typeface="MS Reference Sans Serif" charset="0"/>
                <a:ea typeface="MS Reference Sans Serif" charset="0"/>
                <a:cs typeface="MS Reference Sans Serif" charset="0"/>
              </a:rPr>
              <a:t>germy</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full of germs; germ infested; appearing either sick or </a:t>
            </a:r>
            <a:r>
              <a:rPr lang="en-US" sz="1400" b="1" dirty="0" smtClean="0">
                <a:latin typeface="MS Reference Sans Serif" charset="0"/>
                <a:ea typeface="MS Reference Sans Serif" charset="0"/>
                <a:cs typeface="MS Reference Sans Serif" charset="0"/>
              </a:rPr>
              <a:t>contaminated</a:t>
            </a:r>
          </a:p>
          <a:p>
            <a:pPr marL="0" indent="0">
              <a:buNone/>
            </a:pPr>
            <a:r>
              <a:rPr lang="en-US" sz="1400" b="1" dirty="0" smtClean="0">
                <a:solidFill>
                  <a:srgbClr val="FFFF00"/>
                </a:solidFill>
                <a:latin typeface="MS Reference Sans Serif" charset="0"/>
                <a:ea typeface="MS Reference Sans Serif" charset="0"/>
                <a:cs typeface="MS Reference Sans Serif" charset="0"/>
              </a:rPr>
              <a:t>dominant</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physically or forcefully commanding and controlling; able to gain power over </a:t>
            </a:r>
            <a:r>
              <a:rPr lang="en-US" sz="1400" b="1" dirty="0" smtClean="0">
                <a:latin typeface="MS Reference Sans Serif" charset="0"/>
                <a:ea typeface="MS Reference Sans Serif" charset="0"/>
                <a:cs typeface="MS Reference Sans Serif" charset="0"/>
              </a:rPr>
              <a:t>others through </a:t>
            </a:r>
            <a:r>
              <a:rPr lang="en-US" sz="1400" b="1" dirty="0">
                <a:latin typeface="MS Reference Sans Serif" charset="0"/>
                <a:ea typeface="MS Reference Sans Serif" charset="0"/>
                <a:cs typeface="MS Reference Sans Serif" charset="0"/>
              </a:rPr>
              <a:t>threat and intimidation</a:t>
            </a:r>
          </a:p>
          <a:p>
            <a:pPr marL="0" indent="0">
              <a:buNone/>
            </a:pPr>
            <a:r>
              <a:rPr lang="en-US" sz="1400" b="1" dirty="0" smtClean="0">
                <a:solidFill>
                  <a:srgbClr val="FFFF00"/>
                </a:solidFill>
                <a:latin typeface="MS Reference Sans Serif" charset="0"/>
                <a:ea typeface="MS Reference Sans Serif" charset="0"/>
                <a:cs typeface="MS Reference Sans Serif" charset="0"/>
              </a:rPr>
              <a:t>incompetent</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not having or showing the necessary skills to do something successfully or </a:t>
            </a:r>
            <a:r>
              <a:rPr lang="en-US" sz="1400" b="1" dirty="0" smtClean="0">
                <a:latin typeface="MS Reference Sans Serif" charset="0"/>
                <a:ea typeface="MS Reference Sans Serif" charset="0"/>
                <a:cs typeface="MS Reference Sans Serif" charset="0"/>
              </a:rPr>
              <a:t>properly; unskilled</a:t>
            </a:r>
          </a:p>
          <a:p>
            <a:pPr marL="0" indent="0">
              <a:buNone/>
            </a:pPr>
            <a:r>
              <a:rPr lang="en-US" sz="1400" b="1" dirty="0" smtClean="0">
                <a:solidFill>
                  <a:srgbClr val="FFFF00"/>
                </a:solidFill>
                <a:latin typeface="MS Reference Sans Serif" charset="0"/>
                <a:ea typeface="MS Reference Sans Serif" charset="0"/>
                <a:cs typeface="MS Reference Sans Serif" charset="0"/>
              </a:rPr>
              <a:t>angry</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having a strong feeling of or showing annoyance, displeasure, or hostility; full of </a:t>
            </a:r>
            <a:r>
              <a:rPr lang="en-US" sz="1400" b="1" dirty="0" smtClean="0">
                <a:latin typeface="MS Reference Sans Serif" charset="0"/>
                <a:ea typeface="MS Reference Sans Serif" charset="0"/>
                <a:cs typeface="MS Reference Sans Serif" charset="0"/>
              </a:rPr>
              <a:t>anger</a:t>
            </a:r>
          </a:p>
          <a:p>
            <a:pPr marL="0" indent="0">
              <a:buNone/>
            </a:pPr>
            <a:r>
              <a:rPr lang="en-US" sz="1400" b="1" dirty="0" smtClean="0">
                <a:solidFill>
                  <a:srgbClr val="FFFF00"/>
                </a:solidFill>
                <a:latin typeface="MS Reference Sans Serif" charset="0"/>
                <a:ea typeface="MS Reference Sans Serif" charset="0"/>
                <a:cs typeface="MS Reference Sans Serif" charset="0"/>
              </a:rPr>
              <a:t>nauseous</a:t>
            </a:r>
            <a:r>
              <a:rPr lang="en-US" sz="1400" b="1" dirty="0">
                <a:solidFill>
                  <a:srgbClr val="FFFF00"/>
                </a:solidFill>
                <a:latin typeface="MS Reference Sans Serif" charset="0"/>
                <a:ea typeface="MS Reference Sans Serif" charset="0"/>
                <a:cs typeface="MS Reference Sans Serif" charset="0"/>
              </a:rPr>
              <a:t>: </a:t>
            </a:r>
            <a:r>
              <a:rPr lang="en-US" sz="1400" b="1" dirty="0">
                <a:latin typeface="MS Reference Sans Serif" charset="0"/>
                <a:ea typeface="MS Reference Sans Serif" charset="0"/>
                <a:cs typeface="MS Reference Sans Serif" charset="0"/>
              </a:rPr>
              <a:t>affected with nausea; inclined to vomit; sick, queasy, or disgusted</a:t>
            </a:r>
          </a:p>
        </p:txBody>
      </p:sp>
    </p:spTree>
    <p:extLst>
      <p:ext uri="{BB962C8B-B14F-4D97-AF65-F5344CB8AC3E}">
        <p14:creationId xmlns:p14="http://schemas.microsoft.com/office/powerpoint/2010/main" val="10435396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63286"/>
            <a:ext cx="9144000" cy="6531429"/>
          </a:xfrm>
          <a:prstGeom prst="rect">
            <a:avLst/>
          </a:prstGeom>
        </p:spPr>
      </p:pic>
    </p:spTree>
    <p:extLst>
      <p:ext uri="{BB962C8B-B14F-4D97-AF65-F5344CB8AC3E}">
        <p14:creationId xmlns:p14="http://schemas.microsoft.com/office/powerpoint/2010/main" val="819822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06732" y="5363450"/>
            <a:ext cx="5004804" cy="646331"/>
          </a:xfrm>
          <a:prstGeom prst="rect">
            <a:avLst/>
          </a:prstGeom>
          <a:noFill/>
        </p:spPr>
        <p:txBody>
          <a:bodyPr wrap="square" rtlCol="0">
            <a:spAutoFit/>
          </a:bodyPr>
          <a:lstStyle/>
          <a:p>
            <a:r>
              <a:rPr lang="en-US" b="1" dirty="0" smtClean="0">
                <a:solidFill>
                  <a:srgbClr val="00B0F0"/>
                </a:solidFill>
                <a:latin typeface="MS Reference Sans Serif" charset="0"/>
                <a:ea typeface="MS Reference Sans Serif" charset="0"/>
                <a:cs typeface="MS Reference Sans Serif" charset="0"/>
              </a:rPr>
              <a:t>Ryan, Oaten, Stevenson, &amp; Case, 2012; Wolfe, </a:t>
            </a:r>
            <a:r>
              <a:rPr lang="en-US" b="1" dirty="0" err="1" smtClean="0">
                <a:solidFill>
                  <a:srgbClr val="00B0F0"/>
                </a:solidFill>
                <a:latin typeface="MS Reference Sans Serif" charset="0"/>
                <a:ea typeface="MS Reference Sans Serif" charset="0"/>
                <a:cs typeface="MS Reference Sans Serif" charset="0"/>
              </a:rPr>
              <a:t>Panosian</a:t>
            </a:r>
            <a:r>
              <a:rPr lang="en-US" b="1" dirty="0" smtClean="0">
                <a:solidFill>
                  <a:srgbClr val="00B0F0"/>
                </a:solidFill>
                <a:latin typeface="MS Reference Sans Serif" charset="0"/>
                <a:ea typeface="MS Reference Sans Serif" charset="0"/>
                <a:cs typeface="MS Reference Sans Serif" charset="0"/>
              </a:rPr>
              <a:t>, &amp; Diamond, 2007</a:t>
            </a:r>
            <a:endParaRPr lang="de-DE" b="1" dirty="0">
              <a:solidFill>
                <a:srgbClr val="00B0F0"/>
              </a:solidFill>
              <a:latin typeface="MS Reference Sans Serif" charset="0"/>
              <a:ea typeface="MS Reference Sans Serif" charset="0"/>
              <a:cs typeface="MS Reference Sans Serif" charset="0"/>
            </a:endParaRPr>
          </a:p>
        </p:txBody>
      </p:sp>
      <p:sp>
        <p:nvSpPr>
          <p:cNvPr id="7" name="Rectangle 6"/>
          <p:cNvSpPr/>
          <p:nvPr/>
        </p:nvSpPr>
        <p:spPr>
          <a:xfrm>
            <a:off x="6806732" y="4163121"/>
            <a:ext cx="5385268" cy="1200329"/>
          </a:xfrm>
          <a:prstGeom prst="rect">
            <a:avLst/>
          </a:prstGeom>
        </p:spPr>
        <p:txBody>
          <a:bodyPr wrap="square">
            <a:spAutoFit/>
          </a:bodyPr>
          <a:lstStyle/>
          <a:p>
            <a:r>
              <a:rPr lang="en-US" sz="2400" b="1" dirty="0" smtClean="0">
                <a:latin typeface="MS Reference Sans Serif" charset="0"/>
                <a:ea typeface="MS Reference Sans Serif" charset="0"/>
                <a:cs typeface="MS Reference Sans Serif" charset="0"/>
              </a:rPr>
              <a:t>23/25 (92%) of most deadly infectious diseases cause symptoms visible in the face.</a:t>
            </a:r>
            <a:endParaRPr lang="en-US" sz="2400" dirty="0"/>
          </a:p>
        </p:txBody>
      </p:sp>
      <p:sp>
        <p:nvSpPr>
          <p:cNvPr id="8" name="Rectangle 7"/>
          <p:cNvSpPr/>
          <p:nvPr/>
        </p:nvSpPr>
        <p:spPr>
          <a:xfrm>
            <a:off x="2057962" y="6475141"/>
            <a:ext cx="1719882" cy="369332"/>
          </a:xfrm>
          <a:prstGeom prst="rect">
            <a:avLst/>
          </a:prstGeom>
        </p:spPr>
        <p:txBody>
          <a:bodyPr wrap="square">
            <a:spAutoFit/>
          </a:bodyPr>
          <a:lstStyle/>
          <a:p>
            <a:r>
              <a:rPr lang="en-US" b="1" dirty="0" smtClean="0">
                <a:latin typeface="MS Reference Sans Serif" charset="0"/>
                <a:ea typeface="MS Reference Sans Serif" charset="0"/>
                <a:cs typeface="MS Reference Sans Serif" charset="0"/>
              </a:rPr>
              <a:t>Yellow Fever</a:t>
            </a:r>
            <a:endParaRPr lang="en-US" dirty="0"/>
          </a:p>
        </p:txBody>
      </p:sp>
      <p:sp>
        <p:nvSpPr>
          <p:cNvPr id="9" name="Rectangle 8"/>
          <p:cNvSpPr/>
          <p:nvPr/>
        </p:nvSpPr>
        <p:spPr>
          <a:xfrm>
            <a:off x="2380137" y="2925283"/>
            <a:ext cx="1075531" cy="369332"/>
          </a:xfrm>
          <a:prstGeom prst="rect">
            <a:avLst/>
          </a:prstGeom>
        </p:spPr>
        <p:txBody>
          <a:bodyPr wrap="square">
            <a:spAutoFit/>
          </a:bodyPr>
          <a:lstStyle/>
          <a:p>
            <a:r>
              <a:rPr lang="en-US" b="1" smtClean="0">
                <a:latin typeface="MS Reference Sans Serif" charset="0"/>
                <a:ea typeface="MS Reference Sans Serif" charset="0"/>
                <a:cs typeface="MS Reference Sans Serif" charset="0"/>
              </a:rPr>
              <a:t>Mumps</a:t>
            </a:r>
            <a:endParaRPr lang="en-US" dirty="0"/>
          </a:p>
        </p:txBody>
      </p:sp>
      <p:sp>
        <p:nvSpPr>
          <p:cNvPr id="10" name="Rectangle 9"/>
          <p:cNvSpPr/>
          <p:nvPr/>
        </p:nvSpPr>
        <p:spPr>
          <a:xfrm>
            <a:off x="8853200" y="2925283"/>
            <a:ext cx="1292332" cy="369332"/>
          </a:xfrm>
          <a:prstGeom prst="rect">
            <a:avLst/>
          </a:prstGeom>
        </p:spPr>
        <p:txBody>
          <a:bodyPr wrap="square">
            <a:spAutoFit/>
          </a:bodyPr>
          <a:lstStyle/>
          <a:p>
            <a:r>
              <a:rPr lang="en-US" b="1" smtClean="0">
                <a:latin typeface="MS Reference Sans Serif" charset="0"/>
                <a:ea typeface="MS Reference Sans Serif" charset="0"/>
                <a:cs typeface="MS Reference Sans Serif" charset="0"/>
              </a:rPr>
              <a:t>Measles</a:t>
            </a:r>
            <a:endParaRPr lang="en-US" dirty="0"/>
          </a:p>
        </p:txBody>
      </p:sp>
      <p:pic>
        <p:nvPicPr>
          <p:cNvPr id="11" name="Picture 10"/>
          <p:cNvPicPr>
            <a:picLocks noChangeAspect="1"/>
          </p:cNvPicPr>
          <p:nvPr/>
        </p:nvPicPr>
        <p:blipFill>
          <a:blip r:embed="rId3"/>
          <a:stretch>
            <a:fillRect/>
          </a:stretch>
        </p:blipFill>
        <p:spPr>
          <a:xfrm>
            <a:off x="1012903" y="3884341"/>
            <a:ext cx="3810000" cy="2590800"/>
          </a:xfrm>
          <a:prstGeom prst="rect">
            <a:avLst/>
          </a:prstGeom>
        </p:spPr>
      </p:pic>
      <p:pic>
        <p:nvPicPr>
          <p:cNvPr id="12" name="Picture 11"/>
          <p:cNvPicPr>
            <a:picLocks noChangeAspect="1"/>
          </p:cNvPicPr>
          <p:nvPr/>
        </p:nvPicPr>
        <p:blipFill>
          <a:blip r:embed="rId4"/>
          <a:stretch>
            <a:fillRect/>
          </a:stretch>
        </p:blipFill>
        <p:spPr>
          <a:xfrm>
            <a:off x="7365380" y="350101"/>
            <a:ext cx="3919255" cy="2522499"/>
          </a:xfrm>
          <a:prstGeom prst="rect">
            <a:avLst/>
          </a:prstGeom>
        </p:spPr>
      </p:pic>
      <p:pic>
        <p:nvPicPr>
          <p:cNvPr id="13" name="Picture 12"/>
          <p:cNvPicPr>
            <a:picLocks noChangeAspect="1"/>
          </p:cNvPicPr>
          <p:nvPr/>
        </p:nvPicPr>
        <p:blipFill>
          <a:blip r:embed="rId5"/>
          <a:stretch>
            <a:fillRect/>
          </a:stretch>
        </p:blipFill>
        <p:spPr>
          <a:xfrm>
            <a:off x="1012903" y="506451"/>
            <a:ext cx="3810000" cy="2209800"/>
          </a:xfrm>
          <a:prstGeom prst="rect">
            <a:avLst/>
          </a:prstGeom>
        </p:spPr>
      </p:pic>
    </p:spTree>
    <p:extLst>
      <p:ext uri="{BB962C8B-B14F-4D97-AF65-F5344CB8AC3E}">
        <p14:creationId xmlns:p14="http://schemas.microsoft.com/office/powerpoint/2010/main" val="581268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525062" y="2445892"/>
            <a:ext cx="4666938" cy="4666938"/>
          </a:xfrm>
          <a:prstGeom prst="rect">
            <a:avLst/>
          </a:prstGeom>
        </p:spPr>
      </p:pic>
      <p:sp>
        <p:nvSpPr>
          <p:cNvPr id="2" name="TextBox 1"/>
          <p:cNvSpPr txBox="1"/>
          <p:nvPr/>
        </p:nvSpPr>
        <p:spPr>
          <a:xfrm>
            <a:off x="3593598" y="4213830"/>
            <a:ext cx="5004804" cy="646331"/>
          </a:xfrm>
          <a:prstGeom prst="rect">
            <a:avLst/>
          </a:prstGeom>
          <a:noFill/>
        </p:spPr>
        <p:txBody>
          <a:bodyPr wrap="square" rtlCol="0">
            <a:spAutoFit/>
          </a:bodyPr>
          <a:lstStyle/>
          <a:p>
            <a:r>
              <a:rPr lang="en-US" b="1" dirty="0" err="1" smtClean="0">
                <a:solidFill>
                  <a:srgbClr val="00B0F0"/>
                </a:solidFill>
                <a:latin typeface="MS Reference Sans Serif" charset="0"/>
                <a:ea typeface="MS Reference Sans Serif" charset="0"/>
                <a:cs typeface="MS Reference Sans Serif" charset="0"/>
              </a:rPr>
              <a:t>Haselton</a:t>
            </a:r>
            <a:r>
              <a:rPr lang="en-US" b="1" dirty="0" smtClean="0">
                <a:solidFill>
                  <a:srgbClr val="00B0F0"/>
                </a:solidFill>
                <a:latin typeface="MS Reference Sans Serif" charset="0"/>
                <a:ea typeface="MS Reference Sans Serif" charset="0"/>
                <a:cs typeface="MS Reference Sans Serif" charset="0"/>
              </a:rPr>
              <a:t> &amp; Nettle, 2006; Murray &amp; Schaller, 2015</a:t>
            </a:r>
            <a:endParaRPr lang="de-DE" b="1" dirty="0">
              <a:solidFill>
                <a:srgbClr val="00B0F0"/>
              </a:solidFill>
              <a:latin typeface="MS Reference Sans Serif" charset="0"/>
              <a:ea typeface="MS Reference Sans Serif" charset="0"/>
              <a:cs typeface="MS Reference Sans Serif" charset="0"/>
            </a:endParaRPr>
          </a:p>
        </p:txBody>
      </p:sp>
      <p:sp>
        <p:nvSpPr>
          <p:cNvPr id="3" name="Rectangle 2"/>
          <p:cNvSpPr/>
          <p:nvPr/>
        </p:nvSpPr>
        <p:spPr>
          <a:xfrm>
            <a:off x="3593598" y="2644170"/>
            <a:ext cx="5004804" cy="1569660"/>
          </a:xfrm>
          <a:prstGeom prst="rect">
            <a:avLst/>
          </a:prstGeom>
        </p:spPr>
        <p:txBody>
          <a:bodyPr wrap="square">
            <a:spAutoFit/>
          </a:bodyPr>
          <a:lstStyle/>
          <a:p>
            <a:r>
              <a:rPr lang="en-US" sz="2400" b="1" dirty="0" smtClean="0">
                <a:latin typeface="MS Reference Sans Serif" charset="0"/>
                <a:ea typeface="MS Reference Sans Serif" charset="0"/>
                <a:cs typeface="MS Reference Sans Serif" charset="0"/>
              </a:rPr>
              <a:t>Symptoms of infectious disease vary a lot across diseases and individuals: perceivers can’t be accurate</a:t>
            </a:r>
            <a:endParaRPr lang="en-US" sz="2400" dirty="0"/>
          </a:p>
        </p:txBody>
      </p:sp>
      <p:pic>
        <p:nvPicPr>
          <p:cNvPr id="6" name="Picture 5"/>
          <p:cNvPicPr>
            <a:picLocks noChangeAspect="1"/>
          </p:cNvPicPr>
          <p:nvPr/>
        </p:nvPicPr>
        <p:blipFill>
          <a:blip r:embed="rId4"/>
          <a:stretch>
            <a:fillRect/>
          </a:stretch>
        </p:blipFill>
        <p:spPr>
          <a:xfrm>
            <a:off x="7208943" y="0"/>
            <a:ext cx="3299162" cy="2247720"/>
          </a:xfrm>
          <a:prstGeom prst="rect">
            <a:avLst/>
          </a:prstGeom>
        </p:spPr>
      </p:pic>
    </p:spTree>
    <p:extLst>
      <p:ext uri="{BB962C8B-B14F-4D97-AF65-F5344CB8AC3E}">
        <p14:creationId xmlns:p14="http://schemas.microsoft.com/office/powerpoint/2010/main" val="2102175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31975</TotalTime>
  <Words>5388</Words>
  <Application>Microsoft Macintosh PowerPoint</Application>
  <PresentationFormat>Widescreen</PresentationFormat>
  <Paragraphs>786</Paragraphs>
  <Slides>78</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Calibri</vt:lpstr>
      <vt:lpstr>Calibri Light</vt:lpstr>
      <vt:lpstr>Cambria Math</vt:lpstr>
      <vt:lpstr>Helvetica</vt:lpstr>
      <vt:lpstr>MS Reference Sans Serif</vt:lpstr>
      <vt:lpstr>Wingdings</vt:lpstr>
      <vt:lpstr>Arial</vt:lpstr>
      <vt:lpstr>Office Theme</vt:lpstr>
      <vt:lpstr>What does infectious disease look like in the 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Trait-level threat concern measures</vt:lpstr>
      <vt:lpstr>PowerPoint Presentation</vt:lpstr>
      <vt:lpstr>PowerPoint Presentation</vt:lpstr>
      <vt:lpstr>Germ Aversion subscale quantiles</vt:lpstr>
      <vt:lpstr>Belief in a Dangerous World quantiles</vt:lpstr>
      <vt:lpstr>PowerPoint Presentation</vt:lpstr>
      <vt:lpstr>PowerPoint Presentation</vt:lpstr>
      <vt:lpstr>PowerPoint Presentation</vt:lpstr>
      <vt:lpstr>PowerPoint Presentation</vt:lpstr>
      <vt:lpstr>Features rated </vt:lpstr>
      <vt:lpstr>Intentions to avoid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1: take this with you</vt:lpstr>
      <vt:lpstr>Study 2: Goals</vt:lpstr>
      <vt:lpstr>PowerPoint Presentation</vt:lpstr>
      <vt:lpstr>PowerPoint Presentation</vt:lpstr>
      <vt:lpstr>PowerPoint Presentation</vt:lpstr>
      <vt:lpstr>Target category definitions</vt:lpstr>
      <vt:lpstr>Trait-level threat concern measures</vt:lpstr>
      <vt:lpstr>PowerPoint Presentation</vt:lpstr>
      <vt:lpstr>PowerPoint Presentation</vt:lpstr>
      <vt:lpstr>PowerPoint Presentation</vt:lpstr>
      <vt:lpstr>PowerPoint Presentation</vt:lpstr>
      <vt:lpstr>Perceived Infectability subscale quantiles</vt:lpstr>
      <vt:lpstr>Perceived Infectability subscale quantiles</vt:lpstr>
      <vt:lpstr>PowerPoint Presentation</vt:lpstr>
      <vt:lpstr>PowerPoint Presentation</vt:lpstr>
      <vt:lpstr>PowerPoint Presentation</vt:lpstr>
      <vt:lpstr>Features rated </vt:lpstr>
      <vt:lpstr>Intentions to avoid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take this with you</vt:lpstr>
      <vt:lpstr>PowerPoint Presentation</vt:lpstr>
      <vt:lpstr>Some surprises</vt:lpstr>
      <vt:lpstr>Some surprises</vt:lpstr>
      <vt:lpstr>Follow up studies: drawings</vt:lpstr>
      <vt:lpstr>PowerPoint Presentation</vt:lpstr>
      <vt:lpstr>PowerPoint Presentation</vt:lpstr>
      <vt:lpstr>Study 1 Feature definitions</vt:lpstr>
      <vt:lpstr>PowerPoint Presentation</vt:lpstr>
      <vt:lpstr>Study 2 Feature definitions</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infectious disease look like?</dc:title>
  <dc:creator>Nicholas Michalak</dc:creator>
  <cp:lastModifiedBy>Nicholas Michalak</cp:lastModifiedBy>
  <cp:revision>229</cp:revision>
  <dcterms:created xsi:type="dcterms:W3CDTF">2017-02-16T20:54:40Z</dcterms:created>
  <dcterms:modified xsi:type="dcterms:W3CDTF">2017-06-02T17:44:02Z</dcterms:modified>
</cp:coreProperties>
</file>