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1935521788" r:id="rId2"/>
    <p:sldId id="1935521790" r:id="rId3"/>
    <p:sldId id="1935521789" r:id="rId4"/>
    <p:sldId id="1935521791" r:id="rId5"/>
    <p:sldId id="1448940303" r:id="rId6"/>
    <p:sldId id="1935521787" r:id="rId7"/>
    <p:sldId id="1935521796" r:id="rId8"/>
    <p:sldId id="1935521792" r:id="rId9"/>
    <p:sldId id="1935521794" r:id="rId10"/>
    <p:sldId id="1176688693" r:id="rId11"/>
    <p:sldId id="1935521795"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484B"/>
    <a:srgbClr val="ABD9E9"/>
    <a:srgbClr val="BEBEBE"/>
    <a:srgbClr val="77F33B"/>
    <a:srgbClr val="262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78" autoAdjust="0"/>
    <p:restoredTop sz="85067"/>
  </p:normalViewPr>
  <p:slideViewPr>
    <p:cSldViewPr snapToGrid="0">
      <p:cViewPr varScale="1">
        <p:scale>
          <a:sx n="76" d="100"/>
          <a:sy n="76" d="100"/>
        </p:scale>
        <p:origin x="21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75E64-B215-2A43-80A1-942FF3174F90}" type="datetimeFigureOut">
              <a:rPr lang="en-US" smtClean="0"/>
              <a:t>1/18/17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FAF27-6D25-0D40-A0F2-E95BAA183940}" type="slidenum">
              <a:rPr lang="en-US" smtClean="0"/>
              <a:t>‹#›</a:t>
            </a:fld>
            <a:endParaRPr lang="en-US"/>
          </a:p>
        </p:txBody>
      </p:sp>
    </p:spTree>
    <p:extLst>
      <p:ext uri="{BB962C8B-B14F-4D97-AF65-F5344CB8AC3E}">
        <p14:creationId xmlns:p14="http://schemas.microsoft.com/office/powerpoint/2010/main" val="282363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Hi, my name’s Nick </a:t>
            </a:r>
            <a:r>
              <a:rPr lang="en-US" sz="1200" kern="1200" dirty="0" err="1" smtClean="0">
                <a:solidFill>
                  <a:schemeClr val="tx1"/>
                </a:solidFill>
                <a:effectLst/>
                <a:latin typeface="+mn-lt"/>
                <a:ea typeface="+mn-ea"/>
                <a:cs typeface="+mn-cs"/>
              </a:rPr>
              <a:t>Michalak</a:t>
            </a:r>
            <a:r>
              <a:rPr lang="en-US" sz="1200" kern="1200" dirty="0" smtClean="0">
                <a:solidFill>
                  <a:schemeClr val="tx1"/>
                </a:solidFill>
                <a:effectLst/>
                <a:latin typeface="+mn-lt"/>
                <a:ea typeface="+mn-ea"/>
                <a:cs typeface="+mn-cs"/>
              </a:rPr>
              <a:t> and I work with Josh Ackerman at the University of Michigan. I’m interested in how people perceive infectious disease.  </a:t>
            </a:r>
          </a:p>
        </p:txBody>
      </p:sp>
      <p:sp>
        <p:nvSpPr>
          <p:cNvPr id="4" name="Slide Number Placeholder 3"/>
          <p:cNvSpPr>
            <a:spLocks noGrp="1"/>
          </p:cNvSpPr>
          <p:nvPr>
            <p:ph type="sldNum" sz="quarter" idx="10"/>
          </p:nvPr>
        </p:nvSpPr>
        <p:spPr/>
        <p:txBody>
          <a:bodyPr/>
          <a:lstStyle/>
          <a:p>
            <a:fld id="{749FAF27-6D25-0D40-A0F2-E95BAA183940}" type="slidenum">
              <a:rPr lang="en-US" smtClean="0"/>
              <a:t>1</a:t>
            </a:fld>
            <a:endParaRPr lang="en-US"/>
          </a:p>
        </p:txBody>
      </p:sp>
    </p:spTree>
    <p:extLst>
      <p:ext uri="{BB962C8B-B14F-4D97-AF65-F5344CB8AC3E}">
        <p14:creationId xmlns:p14="http://schemas.microsoft.com/office/powerpoint/2010/main" val="180101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get a feel for what I mean, just take a second and think to yourself, what comes to mind when you picture someone who might get you sick?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My prediction is that, whoever or whatever you’re imagining right now, the features that you see are not exhaustive diagnostic cues of infectious disease. That’s because harmful pathogens and the symptoms they cause in people are practically infinite; it would be impossible for you to develop a truly accurate portrait of what all disease looks like. One potential evolutionary solution to this problem is to cut corners;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‘play it safe’ and assume that anyone who looks or acts </a:t>
            </a:r>
            <a:r>
              <a:rPr lang="en-US" sz="1200" kern="1200" dirty="0" err="1" smtClean="0">
                <a:solidFill>
                  <a:schemeClr val="tx1"/>
                </a:solidFill>
                <a:effectLst/>
                <a:latin typeface="+mn-lt"/>
                <a:ea typeface="+mn-ea"/>
                <a:cs typeface="+mn-cs"/>
              </a:rPr>
              <a:t>kinda</a:t>
            </a:r>
            <a:r>
              <a:rPr lang="en-US" sz="1200" kern="1200" dirty="0" smtClean="0">
                <a:solidFill>
                  <a:schemeClr val="tx1"/>
                </a:solidFill>
                <a:effectLst/>
                <a:latin typeface="+mn-lt"/>
                <a:ea typeface="+mn-ea"/>
                <a:cs typeface="+mn-cs"/>
              </a:rPr>
              <a:t>’ strange is going to get you sick.</a:t>
            </a:r>
            <a:endParaRPr lang="en-US" dirty="0"/>
          </a:p>
        </p:txBody>
      </p:sp>
      <p:sp>
        <p:nvSpPr>
          <p:cNvPr id="4" name="Slide Number Placeholder 3"/>
          <p:cNvSpPr>
            <a:spLocks noGrp="1"/>
          </p:cNvSpPr>
          <p:nvPr>
            <p:ph type="sldNum" sz="quarter" idx="10"/>
          </p:nvPr>
        </p:nvSpPr>
        <p:spPr/>
        <p:txBody>
          <a:bodyPr/>
          <a:lstStyle/>
          <a:p>
            <a:fld id="{749FAF27-6D25-0D40-A0F2-E95BAA183940}" type="slidenum">
              <a:rPr lang="en-US" smtClean="0"/>
              <a:t>2</a:t>
            </a:fld>
            <a:endParaRPr lang="en-US"/>
          </a:p>
        </p:txBody>
      </p:sp>
    </p:spTree>
    <p:extLst>
      <p:ext uri="{BB962C8B-B14F-4D97-AF65-F5344CB8AC3E}">
        <p14:creationId xmlns:p14="http://schemas.microsoft.com/office/powerpoint/2010/main" val="27189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assumption has fueled a growing body of literature suggesting that whether people are chronically or incidentally threatened by infectious disease, they tend to respond to people with strange or atypical features as if these individuals are infected. For example, one series of experiments demonstrated that disease threat can increase attention toward disfigured faces; other studies have linked disease threat to xenophobia and anti-fat attitudes.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people seem to </a:t>
            </a:r>
            <a:r>
              <a:rPr lang="en-US" sz="1200" b="1" kern="1200" dirty="0" smtClean="0">
                <a:solidFill>
                  <a:schemeClr val="tx1"/>
                </a:solidFill>
                <a:effectLst/>
                <a:latin typeface="+mn-lt"/>
                <a:ea typeface="+mn-ea"/>
                <a:cs typeface="+mn-cs"/>
              </a:rPr>
              <a:t>respond</a:t>
            </a:r>
            <a:r>
              <a:rPr lang="en-US" sz="1200" kern="1200" dirty="0" smtClean="0">
                <a:solidFill>
                  <a:schemeClr val="tx1"/>
                </a:solidFill>
                <a:effectLst/>
                <a:latin typeface="+mn-lt"/>
                <a:ea typeface="+mn-ea"/>
                <a:cs typeface="+mn-cs"/>
              </a:rPr>
              <a:t> to these atypical features as if they signal infectious disease, but we don’t know which facial features naturally emerge when people think about someone who is infected. So, in our research, wanted to know…</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First, what does an infected person look like in the minds of participants?</a:t>
            </a:r>
          </a:p>
          <a:p>
            <a:pPr lvl="0"/>
            <a:r>
              <a:rPr lang="en-US" sz="1200" kern="1200" dirty="0" smtClean="0">
                <a:solidFill>
                  <a:schemeClr val="tx1"/>
                </a:solidFill>
                <a:effectLst/>
                <a:latin typeface="+mn-lt"/>
                <a:ea typeface="+mn-ea"/>
                <a:cs typeface="+mn-cs"/>
              </a:rPr>
              <a:t>Second, does this mental image have generally negative features, or are its features specific to pathogen threats?</a:t>
            </a:r>
          </a:p>
          <a:p>
            <a:pPr lvl="0"/>
            <a:r>
              <a:rPr lang="en-US" sz="1200" kern="1200" dirty="0" smtClean="0">
                <a:solidFill>
                  <a:schemeClr val="tx1"/>
                </a:solidFill>
                <a:effectLst/>
                <a:latin typeface="+mn-lt"/>
                <a:ea typeface="+mn-ea"/>
                <a:cs typeface="+mn-cs"/>
              </a:rPr>
              <a:t>Finally, given what this image looks like, does it motivate adaptive behavior? So, does it look like someone you’d want to stay away from?</a:t>
            </a:r>
          </a:p>
        </p:txBody>
      </p:sp>
      <p:sp>
        <p:nvSpPr>
          <p:cNvPr id="4" name="Slide Number Placeholder 3"/>
          <p:cNvSpPr>
            <a:spLocks noGrp="1"/>
          </p:cNvSpPr>
          <p:nvPr>
            <p:ph type="sldNum" sz="quarter" idx="10"/>
          </p:nvPr>
        </p:nvSpPr>
        <p:spPr/>
        <p:txBody>
          <a:bodyPr/>
          <a:lstStyle/>
          <a:p>
            <a:fld id="{749FAF27-6D25-0D40-A0F2-E95BAA183940}" type="slidenum">
              <a:rPr lang="en-US" smtClean="0"/>
              <a:t>3</a:t>
            </a:fld>
            <a:endParaRPr lang="en-US"/>
          </a:p>
        </p:txBody>
      </p:sp>
    </p:spTree>
    <p:extLst>
      <p:ext uri="{BB962C8B-B14F-4D97-AF65-F5344CB8AC3E}">
        <p14:creationId xmlns:p14="http://schemas.microsoft.com/office/powerpoint/2010/main" val="1851813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our first step to address these questions, we had Michigan undergraduates participate in a reverse correlation task, which allowed us to generate mental images of an infected person without making any assumptions about what those images look like.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Participants selected the more ‘germy’ face among 400 pairs of faces whose features have been garbled with random noise masks.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After data collection, we used their selections to create their mental image of germy. Here's</a:t>
            </a:r>
            <a:r>
              <a:rPr lang="en-US" sz="1200" kern="1200" baseline="0" dirty="0" smtClean="0">
                <a:solidFill>
                  <a:schemeClr val="tx1"/>
                </a:solidFill>
                <a:effectLst/>
                <a:latin typeface="+mn-lt"/>
                <a:ea typeface="+mn-ea"/>
                <a:cs typeface="+mn-cs"/>
              </a:rPr>
              <a:t> what we get.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image on the right is an average of the images participants selected as more germy. The image on the left is anti-image: this is an average of the images participants did not select as more germy.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order to measure the features of these images, in the second phase of this study, we pre-registered an </a:t>
            </a:r>
            <a:r>
              <a:rPr lang="en-US" sz="1200" kern="1200" dirty="0" err="1" smtClean="0">
                <a:solidFill>
                  <a:schemeClr val="tx1"/>
                </a:solidFill>
                <a:effectLst/>
                <a:latin typeface="+mn-lt"/>
                <a:ea typeface="+mn-ea"/>
                <a:cs typeface="+mn-cs"/>
              </a:rPr>
              <a:t>MTurk</a:t>
            </a:r>
            <a:r>
              <a:rPr lang="en-US" sz="1200" kern="1200" dirty="0" smtClean="0">
                <a:solidFill>
                  <a:schemeClr val="tx1"/>
                </a:solidFill>
                <a:effectLst/>
                <a:latin typeface="+mn-lt"/>
                <a:ea typeface="+mn-ea"/>
                <a:cs typeface="+mn-cs"/>
              </a:rPr>
              <a:t> survey in which participants were randomly assigned to rate either the germy image or the not germy image.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Participants rated the images on physical traits: germy, disfigured, heavy, old, and foreign, which represent traits that have been linked to disease threat throughout the behavioral immune system literature. We predicted that the germy mental images would be rated higher along these dimensions, compared to the anti-image.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 also rated the images on character traits: violent, arrogant, incompetent, and trustworthy. Since these traits are not directly linked to disease threat, we predicted the germy mental images would receive relatively similar ratings along these dimensions, compared to the anti-image, though we did predict lower ratings for trustworthy.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participants rated how much they’d want to avoid and how willing they’d be to stand near the people in the images. We predicted that the degree to which germy mental images were rated along atypical physical dimensions would mediate increased intentions to avoid the people in the images.</a:t>
            </a:r>
            <a:endParaRPr lang="en-US" dirty="0"/>
          </a:p>
        </p:txBody>
      </p:sp>
      <p:sp>
        <p:nvSpPr>
          <p:cNvPr id="4" name="Slide Number Placeholder 3"/>
          <p:cNvSpPr>
            <a:spLocks noGrp="1"/>
          </p:cNvSpPr>
          <p:nvPr>
            <p:ph type="sldNum" sz="quarter" idx="10"/>
          </p:nvPr>
        </p:nvSpPr>
        <p:spPr/>
        <p:txBody>
          <a:bodyPr/>
          <a:lstStyle/>
          <a:p>
            <a:fld id="{749FAF27-6D25-0D40-A0F2-E95BAA183940}" type="slidenum">
              <a:rPr lang="en-US" smtClean="0"/>
              <a:t>4</a:t>
            </a:fld>
            <a:endParaRPr lang="en-US"/>
          </a:p>
        </p:txBody>
      </p:sp>
    </p:spTree>
    <p:extLst>
      <p:ext uri="{BB962C8B-B14F-4D97-AF65-F5344CB8AC3E}">
        <p14:creationId xmlns:p14="http://schemas.microsoft.com/office/powerpoint/2010/main" val="1548592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results were fairly consistent with our predictions. On this graph, trait ratings are on the y-axis and the x-axis depicts the full rating scale, from not at all to extremely. Ratings for the germy face are red. As predicted, </a:t>
            </a:r>
            <a:r>
              <a:rPr lang="en-US" sz="1200" kern="1200" dirty="0" err="1" smtClean="0">
                <a:solidFill>
                  <a:schemeClr val="tx1"/>
                </a:solidFill>
                <a:effectLst/>
                <a:latin typeface="+mn-lt"/>
                <a:ea typeface="+mn-ea"/>
                <a:cs typeface="+mn-cs"/>
              </a:rPr>
              <a:t>MTurkers</a:t>
            </a:r>
            <a:r>
              <a:rPr lang="en-US" sz="1200" kern="1200" dirty="0" smtClean="0">
                <a:solidFill>
                  <a:schemeClr val="tx1"/>
                </a:solidFill>
                <a:effectLst/>
                <a:latin typeface="+mn-lt"/>
                <a:ea typeface="+mn-ea"/>
                <a:cs typeface="+mn-cs"/>
              </a:rPr>
              <a:t> tended to rate the germy faces as more germy, disfigured, heavy, old, and foreign than the not-germy faces. However, </a:t>
            </a:r>
            <a:r>
              <a:rPr lang="en-US" sz="1200" kern="1200" dirty="0" err="1" smtClean="0">
                <a:solidFill>
                  <a:schemeClr val="tx1"/>
                </a:solidFill>
                <a:effectLst/>
                <a:latin typeface="+mn-lt"/>
                <a:ea typeface="+mn-ea"/>
                <a:cs typeface="+mn-cs"/>
              </a:rPr>
              <a:t>MTurkers</a:t>
            </a:r>
            <a:r>
              <a:rPr lang="en-US" sz="1200" kern="1200" dirty="0" smtClean="0">
                <a:solidFill>
                  <a:schemeClr val="tx1"/>
                </a:solidFill>
                <a:effectLst/>
                <a:latin typeface="+mn-lt"/>
                <a:ea typeface="+mn-ea"/>
                <a:cs typeface="+mn-cs"/>
              </a:rPr>
              <a:t> made much weaker distinctions between the faces along the character trait dimensions like violent, arrogant, and incompetent.</a:t>
            </a:r>
            <a:endParaRPr lang="en-US" dirty="0"/>
          </a:p>
        </p:txBody>
      </p:sp>
      <p:sp>
        <p:nvSpPr>
          <p:cNvPr id="4" name="Slide Number Placeholder 3"/>
          <p:cNvSpPr>
            <a:spLocks noGrp="1"/>
          </p:cNvSpPr>
          <p:nvPr>
            <p:ph type="sldNum" sz="quarter" idx="10"/>
          </p:nvPr>
        </p:nvSpPr>
        <p:spPr/>
        <p:txBody>
          <a:bodyPr/>
          <a:lstStyle/>
          <a:p>
            <a:fld id="{749FAF27-6D25-0D40-A0F2-E95BAA183940}" type="slidenum">
              <a:rPr lang="en-US" smtClean="0"/>
              <a:t>5</a:t>
            </a:fld>
            <a:endParaRPr lang="en-US"/>
          </a:p>
        </p:txBody>
      </p:sp>
    </p:spTree>
    <p:extLst>
      <p:ext uri="{BB962C8B-B14F-4D97-AF65-F5344CB8AC3E}">
        <p14:creationId xmlns:p14="http://schemas.microsoft.com/office/powerpoint/2010/main" val="45472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wanted to know whether these trait ratings mediated people’s intentions to avoid the people in the images. Not only did </a:t>
            </a:r>
            <a:r>
              <a:rPr lang="en-US" sz="1200" kern="1200" dirty="0" err="1" smtClean="0">
                <a:solidFill>
                  <a:schemeClr val="tx1"/>
                </a:solidFill>
                <a:effectLst/>
                <a:latin typeface="+mn-lt"/>
                <a:ea typeface="+mn-ea"/>
                <a:cs typeface="+mn-cs"/>
              </a:rPr>
              <a:t>MTurkers</a:t>
            </a:r>
            <a:r>
              <a:rPr lang="en-US" sz="1200" kern="1200" dirty="0" smtClean="0">
                <a:solidFill>
                  <a:schemeClr val="tx1"/>
                </a:solidFill>
                <a:effectLst/>
                <a:latin typeface="+mn-lt"/>
                <a:ea typeface="+mn-ea"/>
                <a:cs typeface="+mn-cs"/>
              </a:rPr>
              <a:t> report greater intentions to avoid the germy person, but their intentions were mediated by their disfigurement ratings. We find similar indirect effects for many of the other physical ratings.</a:t>
            </a:r>
          </a:p>
        </p:txBody>
      </p:sp>
      <p:sp>
        <p:nvSpPr>
          <p:cNvPr id="4" name="Slide Number Placeholder 3"/>
          <p:cNvSpPr>
            <a:spLocks noGrp="1"/>
          </p:cNvSpPr>
          <p:nvPr>
            <p:ph type="sldNum" sz="quarter" idx="10"/>
          </p:nvPr>
        </p:nvSpPr>
        <p:spPr/>
        <p:txBody>
          <a:bodyPr/>
          <a:lstStyle/>
          <a:p>
            <a:fld id="{749FAF27-6D25-0D40-A0F2-E95BAA183940}" type="slidenum">
              <a:rPr lang="en-US" smtClean="0"/>
              <a:t>6</a:t>
            </a:fld>
            <a:endParaRPr lang="en-US"/>
          </a:p>
        </p:txBody>
      </p:sp>
    </p:spTree>
    <p:extLst>
      <p:ext uri="{BB962C8B-B14F-4D97-AF65-F5344CB8AC3E}">
        <p14:creationId xmlns:p14="http://schemas.microsoft.com/office/powerpoint/2010/main" val="1186086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Taken together, these results suggest that when people imagine someone who poses a pathogen threat, their mental images have features that are specific to infectious disease threats, and these images can potentially motivate people to avoid this infected person who they’re imagining.</a:t>
            </a:r>
          </a:p>
        </p:txBody>
      </p:sp>
      <p:sp>
        <p:nvSpPr>
          <p:cNvPr id="4" name="Slide Number Placeholder 3"/>
          <p:cNvSpPr>
            <a:spLocks noGrp="1"/>
          </p:cNvSpPr>
          <p:nvPr>
            <p:ph type="sldNum" sz="quarter" idx="10"/>
          </p:nvPr>
        </p:nvSpPr>
        <p:spPr/>
        <p:txBody>
          <a:bodyPr/>
          <a:lstStyle/>
          <a:p>
            <a:fld id="{749FAF27-6D25-0D40-A0F2-E95BAA183940}" type="slidenum">
              <a:rPr lang="en-US" smtClean="0"/>
              <a:t>7</a:t>
            </a:fld>
            <a:endParaRPr lang="en-US"/>
          </a:p>
        </p:txBody>
      </p:sp>
    </p:spTree>
    <p:extLst>
      <p:ext uri="{BB962C8B-B14F-4D97-AF65-F5344CB8AC3E}">
        <p14:creationId xmlns:p14="http://schemas.microsoft.com/office/powerpoint/2010/main" val="204504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E3110EA-6548-4EF6-B0A9-8F847AEECEDD}" type="datetimeFigureOut">
              <a:rPr lang="fr-FR" smtClean="0"/>
              <a:t>18/01/2017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7AABF0-D73A-43C1-84CC-8A30B6535388}" type="slidenum">
              <a:rPr lang="fr-FR" smtClean="0"/>
              <a:t>‹#›</a:t>
            </a:fld>
            <a:endParaRPr lang="fr-FR"/>
          </a:p>
        </p:txBody>
      </p:sp>
    </p:spTree>
    <p:extLst>
      <p:ext uri="{BB962C8B-B14F-4D97-AF65-F5344CB8AC3E}">
        <p14:creationId xmlns:p14="http://schemas.microsoft.com/office/powerpoint/2010/main" val="28844476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3110EA-6548-4EF6-B0A9-8F847AEECEDD}" type="datetimeFigureOut">
              <a:rPr lang="fr-FR" smtClean="0"/>
              <a:t>18/01/2017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7AABF0-D73A-43C1-84CC-8A30B6535388}" type="slidenum">
              <a:rPr lang="fr-FR" smtClean="0"/>
              <a:t>‹#›</a:t>
            </a:fld>
            <a:endParaRPr lang="fr-FR"/>
          </a:p>
        </p:txBody>
      </p:sp>
    </p:spTree>
    <p:extLst>
      <p:ext uri="{BB962C8B-B14F-4D97-AF65-F5344CB8AC3E}">
        <p14:creationId xmlns:p14="http://schemas.microsoft.com/office/powerpoint/2010/main" val="33377442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a:xfrm>
            <a:off x="838200" y="1825625"/>
            <a:ext cx="10515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3110EA-6548-4EF6-B0A9-8F847AEECEDD}" type="datetimeFigureOut">
              <a:rPr lang="fr-FR" smtClean="0"/>
              <a:t>18/01/2017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7AABF0-D73A-43C1-84CC-8A30B6535388}" type="slidenum">
              <a:rPr lang="fr-FR" smtClean="0"/>
              <a:t>‹#›</a:t>
            </a:fld>
            <a:endParaRPr lang="fr-FR"/>
          </a:p>
        </p:txBody>
      </p:sp>
    </p:spTree>
    <p:extLst>
      <p:ext uri="{BB962C8B-B14F-4D97-AF65-F5344CB8AC3E}">
        <p14:creationId xmlns:p14="http://schemas.microsoft.com/office/powerpoint/2010/main" val="29560488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E3110EA-6548-4EF6-B0A9-8F847AEECEDD}" type="datetimeFigureOut">
              <a:rPr lang="fr-FR" smtClean="0"/>
              <a:t>18/01/2017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7AABF0-D73A-43C1-84CC-8A30B6535388}" type="slidenum">
              <a:rPr lang="fr-FR" smtClean="0"/>
              <a:t>‹#›</a:t>
            </a:fld>
            <a:endParaRPr lang="fr-FR"/>
          </a:p>
        </p:txBody>
      </p:sp>
    </p:spTree>
    <p:extLst>
      <p:ext uri="{BB962C8B-B14F-4D97-AF65-F5344CB8AC3E}">
        <p14:creationId xmlns:p14="http://schemas.microsoft.com/office/powerpoint/2010/main" val="9650666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E3110EA-6548-4EF6-B0A9-8F847AEECEDD}" type="datetimeFigureOut">
              <a:rPr lang="fr-FR" smtClean="0"/>
              <a:t>18/01/2017</a:t>
            </a:fld>
            <a:endParaRPr lang="fr-FR"/>
          </a:p>
        </p:txBody>
      </p:sp>
      <p:sp>
        <p:nvSpPr>
          <p:cNvPr id="7" name="Espace réservé du numéro de diapositive 6"/>
          <p:cNvSpPr>
            <a:spLocks noGrp="1"/>
          </p:cNvSpPr>
          <p:nvPr>
            <p:ph type="sldNum" sz="quarter" idx="12"/>
          </p:nvPr>
        </p:nvSpPr>
        <p:spPr/>
        <p:txBody>
          <a:bodyPr/>
          <a:lstStyle/>
          <a:p>
            <a:fld id="{C47AABF0-D73A-43C1-84CC-8A30B6535388}" type="slidenum">
              <a:rPr lang="fr-FR" smtClean="0"/>
              <a:t>‹#›</a:t>
            </a:fld>
            <a:endParaRPr lang="fr-FR"/>
          </a:p>
        </p:txBody>
      </p:sp>
      <p:sp>
        <p:nvSpPr>
          <p:cNvPr id="6" name="Espace réservé du pied de page 5"/>
          <p:cNvSpPr>
            <a:spLocks noGrp="1"/>
          </p:cNvSpPr>
          <p:nvPr>
            <p:ph type="ftr" sz="quarter" idx="13"/>
          </p:nvPr>
        </p:nvSpPr>
        <p:spPr/>
        <p:txBody>
          <a:bodyPr/>
          <a:lstStyle/>
          <a:p>
            <a:endParaRPr lang="fr-FR"/>
          </a:p>
        </p:txBody>
      </p:sp>
    </p:spTree>
    <p:extLst>
      <p:ext uri="{BB962C8B-B14F-4D97-AF65-F5344CB8AC3E}">
        <p14:creationId xmlns:p14="http://schemas.microsoft.com/office/powerpoint/2010/main" val="17372934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E3110EA-6548-4EF6-B0A9-8F847AEECEDD}" type="datetimeFigureOut">
              <a:rPr lang="fr-FR" smtClean="0"/>
              <a:t>18/01/2017</a:t>
            </a:fld>
            <a:endParaRPr lang="fr-FR"/>
          </a:p>
        </p:txBody>
      </p:sp>
      <p:sp>
        <p:nvSpPr>
          <p:cNvPr id="9" name="Espace réservé du numéro de diapositive 8"/>
          <p:cNvSpPr>
            <a:spLocks noGrp="1"/>
          </p:cNvSpPr>
          <p:nvPr>
            <p:ph type="sldNum" sz="quarter" idx="12"/>
          </p:nvPr>
        </p:nvSpPr>
        <p:spPr/>
        <p:txBody>
          <a:bodyPr/>
          <a:lstStyle/>
          <a:p>
            <a:fld id="{C47AABF0-D73A-43C1-84CC-8A30B6535388}" type="slidenum">
              <a:rPr lang="fr-FR" smtClean="0"/>
              <a:t>‹#›</a:t>
            </a:fld>
            <a:endParaRPr lang="fr-FR"/>
          </a:p>
        </p:txBody>
      </p:sp>
    </p:spTree>
    <p:extLst>
      <p:ext uri="{BB962C8B-B14F-4D97-AF65-F5344CB8AC3E}">
        <p14:creationId xmlns:p14="http://schemas.microsoft.com/office/powerpoint/2010/main" val="7798844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E3110EA-6548-4EF6-B0A9-8F847AEECEDD}" type="datetimeFigureOut">
              <a:rPr lang="fr-FR" smtClean="0"/>
              <a:t>18/01/2017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47AABF0-D73A-43C1-84CC-8A30B6535388}" type="slidenum">
              <a:rPr lang="fr-FR" smtClean="0"/>
              <a:t>‹#›</a:t>
            </a:fld>
            <a:endParaRPr lang="fr-FR"/>
          </a:p>
        </p:txBody>
      </p:sp>
    </p:spTree>
    <p:extLst>
      <p:ext uri="{BB962C8B-B14F-4D97-AF65-F5344CB8AC3E}">
        <p14:creationId xmlns:p14="http://schemas.microsoft.com/office/powerpoint/2010/main" val="12955831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E3110EA-6548-4EF6-B0A9-8F847AEECEDD}" type="datetimeFigureOut">
              <a:rPr lang="fr-FR" smtClean="0"/>
              <a:t>18/01/2017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47AABF0-D73A-43C1-84CC-8A30B6535388}" type="slidenum">
              <a:rPr lang="fr-FR" smtClean="0"/>
              <a:t>‹#›</a:t>
            </a:fld>
            <a:endParaRPr lang="fr-FR"/>
          </a:p>
        </p:txBody>
      </p:sp>
    </p:spTree>
    <p:extLst>
      <p:ext uri="{BB962C8B-B14F-4D97-AF65-F5344CB8AC3E}">
        <p14:creationId xmlns:p14="http://schemas.microsoft.com/office/powerpoint/2010/main" val="102048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E3110EA-6548-4EF6-B0A9-8F847AEECEDD}" type="datetimeFigureOut">
              <a:rPr lang="fr-FR" smtClean="0"/>
              <a:t>18/01/2017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7AABF0-D73A-43C1-84CC-8A30B6535388}" type="slidenum">
              <a:rPr lang="fr-FR" smtClean="0"/>
              <a:t>‹#›</a:t>
            </a:fld>
            <a:endParaRPr lang="fr-FR"/>
          </a:p>
        </p:txBody>
      </p:sp>
    </p:spTree>
    <p:extLst>
      <p:ext uri="{BB962C8B-B14F-4D97-AF65-F5344CB8AC3E}">
        <p14:creationId xmlns:p14="http://schemas.microsoft.com/office/powerpoint/2010/main" val="22282490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3110EA-6548-4EF6-B0A9-8F847AEECEDD}" type="datetimeFigureOut">
              <a:rPr lang="fr-FR" smtClean="0"/>
              <a:t>18/01/2017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7AABF0-D73A-43C1-84CC-8A30B6535388}" type="slidenum">
              <a:rPr lang="fr-FR" smtClean="0"/>
              <a:t>‹#›</a:t>
            </a:fld>
            <a:endParaRPr lang="fr-FR"/>
          </a:p>
        </p:txBody>
      </p:sp>
    </p:spTree>
    <p:extLst>
      <p:ext uri="{BB962C8B-B14F-4D97-AF65-F5344CB8AC3E}">
        <p14:creationId xmlns:p14="http://schemas.microsoft.com/office/powerpoint/2010/main" val="2914996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722"/>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0000"/>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110EA-6548-4EF6-B0A9-8F847AEECEDD}" type="datetimeFigureOut">
              <a:rPr lang="fr-FR" smtClean="0"/>
              <a:t>18/01/2017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AABF0-D73A-43C1-84CC-8A30B6535388}" type="slidenum">
              <a:rPr lang="fr-FR" smtClean="0"/>
              <a:t>‹#›</a:t>
            </a:fld>
            <a:endParaRPr lang="fr-FR"/>
          </a:p>
        </p:txBody>
      </p:sp>
    </p:spTree>
    <p:extLst>
      <p:ext uri="{BB962C8B-B14F-4D97-AF65-F5344CB8AC3E}">
        <p14:creationId xmlns:p14="http://schemas.microsoft.com/office/powerpoint/2010/main" val="2970819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tiff"/><Relationship Id="rId8"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tiff"/><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jpg"/><Relationship Id="rId8" Type="http://schemas.openxmlformats.org/officeDocument/2006/relationships/image" Target="../media/image14.jp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nickmm@umich.edu"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b="1" dirty="0">
                <a:solidFill>
                  <a:schemeClr val="bg1"/>
                </a:solidFill>
                <a:latin typeface="MS Reference Sans Serif" charset="0"/>
                <a:ea typeface="MS Reference Sans Serif" charset="0"/>
                <a:cs typeface="MS Reference Sans Serif" charset="0"/>
              </a:rPr>
              <a:t>What does infectious disease look like in the </a:t>
            </a:r>
            <a:r>
              <a:rPr lang="en-US" sz="4400" b="1" dirty="0" smtClean="0">
                <a:solidFill>
                  <a:schemeClr val="bg1"/>
                </a:solidFill>
                <a:latin typeface="MS Reference Sans Serif" charset="0"/>
                <a:ea typeface="MS Reference Sans Serif" charset="0"/>
                <a:cs typeface="MS Reference Sans Serif" charset="0"/>
              </a:rPr>
              <a:t>mind?</a:t>
            </a:r>
            <a:br>
              <a:rPr lang="en-US" sz="4400" b="1" dirty="0" smtClean="0">
                <a:solidFill>
                  <a:schemeClr val="bg1"/>
                </a:solidFill>
                <a:latin typeface="MS Reference Sans Serif" charset="0"/>
                <a:ea typeface="MS Reference Sans Serif" charset="0"/>
                <a:cs typeface="MS Reference Sans Serif" charset="0"/>
              </a:rPr>
            </a:br>
            <a:r>
              <a:rPr lang="en-US" sz="4400" b="1" dirty="0" smtClean="0">
                <a:solidFill>
                  <a:schemeClr val="bg1"/>
                </a:solidFill>
                <a:latin typeface="MS Reference Sans Serif" charset="0"/>
                <a:ea typeface="MS Reference Sans Serif" charset="0"/>
                <a:cs typeface="MS Reference Sans Serif" charset="0"/>
              </a:rPr>
              <a:t>A reverse </a:t>
            </a:r>
            <a:r>
              <a:rPr lang="en-US" sz="4400" b="1" dirty="0">
                <a:solidFill>
                  <a:schemeClr val="bg1"/>
                </a:solidFill>
                <a:latin typeface="MS Reference Sans Serif" charset="0"/>
                <a:ea typeface="MS Reference Sans Serif" charset="0"/>
                <a:cs typeface="MS Reference Sans Serif" charset="0"/>
              </a:rPr>
              <a:t>c</a:t>
            </a:r>
            <a:r>
              <a:rPr lang="en-US" sz="4400" b="1" dirty="0" smtClean="0">
                <a:solidFill>
                  <a:schemeClr val="bg1"/>
                </a:solidFill>
                <a:latin typeface="MS Reference Sans Serif" charset="0"/>
                <a:ea typeface="MS Reference Sans Serif" charset="0"/>
                <a:cs typeface="MS Reference Sans Serif" charset="0"/>
              </a:rPr>
              <a:t>orrelation </a:t>
            </a:r>
            <a:r>
              <a:rPr lang="en-US" sz="4400" b="1" dirty="0">
                <a:solidFill>
                  <a:schemeClr val="bg1"/>
                </a:solidFill>
                <a:latin typeface="MS Reference Sans Serif" charset="0"/>
                <a:ea typeface="MS Reference Sans Serif" charset="0"/>
                <a:cs typeface="MS Reference Sans Serif" charset="0"/>
              </a:rPr>
              <a:t>a</a:t>
            </a:r>
            <a:r>
              <a:rPr lang="en-US" sz="4400" b="1" dirty="0" smtClean="0">
                <a:solidFill>
                  <a:schemeClr val="bg1"/>
                </a:solidFill>
                <a:latin typeface="MS Reference Sans Serif" charset="0"/>
                <a:ea typeface="MS Reference Sans Serif" charset="0"/>
                <a:cs typeface="MS Reference Sans Serif" charset="0"/>
              </a:rPr>
              <a:t>pproach</a:t>
            </a:r>
            <a:endParaRPr lang="en-US" sz="4400" b="1" dirty="0">
              <a:solidFill>
                <a:schemeClr val="bg1"/>
              </a:solidFill>
              <a:latin typeface="MS Reference Sans Serif" charset="0"/>
              <a:ea typeface="MS Reference Sans Serif" charset="0"/>
              <a:cs typeface="MS Reference Sans Serif" charset="0"/>
            </a:endParaRPr>
          </a:p>
        </p:txBody>
      </p:sp>
      <p:sp>
        <p:nvSpPr>
          <p:cNvPr id="4" name="Subtitle 3"/>
          <p:cNvSpPr>
            <a:spLocks noGrp="1"/>
          </p:cNvSpPr>
          <p:nvPr>
            <p:ph type="subTitle" idx="1"/>
          </p:nvPr>
        </p:nvSpPr>
        <p:spPr/>
        <p:txBody>
          <a:bodyPr/>
          <a:lstStyle/>
          <a:p>
            <a:r>
              <a:rPr lang="en-US" b="1" dirty="0" smtClean="0">
                <a:solidFill>
                  <a:schemeClr val="bg1"/>
                </a:solidFill>
                <a:latin typeface="MS Reference Sans Serif" charset="0"/>
                <a:ea typeface="MS Reference Sans Serif" charset="0"/>
                <a:cs typeface="MS Reference Sans Serif" charset="0"/>
              </a:rPr>
              <a:t>Nicholas </a:t>
            </a:r>
            <a:r>
              <a:rPr lang="en-US" b="1" dirty="0" err="1" smtClean="0">
                <a:solidFill>
                  <a:schemeClr val="bg1"/>
                </a:solidFill>
                <a:latin typeface="MS Reference Sans Serif" charset="0"/>
                <a:ea typeface="MS Reference Sans Serif" charset="0"/>
                <a:cs typeface="MS Reference Sans Serif" charset="0"/>
              </a:rPr>
              <a:t>Michalak</a:t>
            </a:r>
            <a:endParaRPr lang="en-US" b="1" dirty="0" smtClean="0">
              <a:solidFill>
                <a:schemeClr val="bg1"/>
              </a:solidFill>
              <a:latin typeface="MS Reference Sans Serif" charset="0"/>
              <a:ea typeface="MS Reference Sans Serif" charset="0"/>
              <a:cs typeface="MS Reference Sans Serif" charset="0"/>
            </a:endParaRPr>
          </a:p>
          <a:p>
            <a:r>
              <a:rPr lang="en-US" b="1" dirty="0" smtClean="0">
                <a:solidFill>
                  <a:schemeClr val="bg1"/>
                </a:solidFill>
                <a:latin typeface="MS Reference Sans Serif" charset="0"/>
                <a:ea typeface="MS Reference Sans Serif" charset="0"/>
                <a:cs typeface="MS Reference Sans Serif" charset="0"/>
              </a:rPr>
              <a:t>Joshua Ackerman</a:t>
            </a:r>
          </a:p>
        </p:txBody>
      </p:sp>
      <p:pic>
        <p:nvPicPr>
          <p:cNvPr id="5" name="Picture 4"/>
          <p:cNvPicPr>
            <a:picLocks noChangeAspect="1"/>
          </p:cNvPicPr>
          <p:nvPr/>
        </p:nvPicPr>
        <p:blipFill>
          <a:blip r:embed="rId3"/>
          <a:stretch>
            <a:fillRect/>
          </a:stretch>
        </p:blipFill>
        <p:spPr>
          <a:xfrm>
            <a:off x="165100" y="6137434"/>
            <a:ext cx="3898900" cy="559383"/>
          </a:xfrm>
          <a:prstGeom prst="rect">
            <a:avLst/>
          </a:prstGeom>
        </p:spPr>
      </p:pic>
    </p:spTree>
    <p:extLst>
      <p:ext uri="{BB962C8B-B14F-4D97-AF65-F5344CB8AC3E}">
        <p14:creationId xmlns:p14="http://schemas.microsoft.com/office/powerpoint/2010/main" val="1416780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p3"/>
          <p:cNvGrpSpPr/>
          <p:nvPr/>
        </p:nvGrpSpPr>
        <p:grpSpPr>
          <a:xfrm>
            <a:off x="914400" y="914400"/>
            <a:ext cx="9144000" cy="5486400"/>
            <a:chOff x="914400" y="914400"/>
            <a:chExt cx="9144000" cy="5486400"/>
          </a:xfrm>
        </p:grpSpPr>
        <p:sp>
          <p:nvSpPr>
            <p:cNvPr id="137" name="rc4"/>
            <p:cNvSpPr/>
            <p:nvPr/>
          </p:nvSpPr>
          <p:spPr>
            <a:xfrm>
              <a:off x="914400" y="914400"/>
              <a:ext cx="9144000" cy="5486399"/>
            </a:xfrm>
            <a:prstGeom prst="rect">
              <a:avLst/>
            </a:prstGeom>
            <a:solidFill>
              <a:srgbClr val="272822">
                <a:alpha val="100000"/>
              </a:srgbClr>
            </a:solidFill>
            <a:ln w="13550" cap="rnd">
              <a:solidFill>
                <a:srgbClr val="272822">
                  <a:alpha val="100000"/>
                </a:srgbClr>
              </a:solidFill>
              <a:prstDash val="solid"/>
              <a:round/>
            </a:ln>
          </p:spPr>
          <p:txBody>
            <a:bodyPr/>
            <a:lstStyle/>
            <a:p>
              <a:endParaRPr/>
            </a:p>
          </p:txBody>
        </p:sp>
        <p:sp>
          <p:nvSpPr>
            <p:cNvPr id="138" name="rc5"/>
            <p:cNvSpPr/>
            <p:nvPr/>
          </p:nvSpPr>
          <p:spPr>
            <a:xfrm>
              <a:off x="1371184" y="1888576"/>
              <a:ext cx="4267692" cy="4094028"/>
            </a:xfrm>
            <a:prstGeom prst="rect">
              <a:avLst/>
            </a:prstGeom>
            <a:solidFill>
              <a:srgbClr val="272822">
                <a:alpha val="100000"/>
              </a:srgbClr>
            </a:solidFill>
            <a:ln w="13550" cap="rnd">
              <a:solidFill>
                <a:srgbClr val="272822">
                  <a:alpha val="100000"/>
                </a:srgbClr>
              </a:solidFill>
              <a:prstDash val="solid"/>
              <a:round/>
            </a:ln>
          </p:spPr>
          <p:txBody>
            <a:bodyPr/>
            <a:lstStyle/>
            <a:p>
              <a:endParaRPr/>
            </a:p>
          </p:txBody>
        </p:sp>
        <p:sp>
          <p:nvSpPr>
            <p:cNvPr id="139" name="pl6"/>
            <p:cNvSpPr/>
            <p:nvPr/>
          </p:nvSpPr>
          <p:spPr>
            <a:xfrm>
              <a:off x="1371184" y="5796512"/>
              <a:ext cx="4267692" cy="0"/>
            </a:xfrm>
            <a:custGeom>
              <a:avLst/>
              <a:gdLst/>
              <a:ahLst/>
              <a:cxnLst/>
              <a:rect l="0" t="0" r="0" b="0"/>
              <a:pathLst>
                <a:path w="4267692">
                  <a:moveTo>
                    <a:pt x="0" y="0"/>
                  </a:moveTo>
                  <a:lnTo>
                    <a:pt x="4267692" y="0"/>
                  </a:lnTo>
                  <a:lnTo>
                    <a:pt x="4267692" y="0"/>
                  </a:lnTo>
                </a:path>
              </a:pathLst>
            </a:custGeom>
            <a:ln w="10840" cap="flat">
              <a:solidFill>
                <a:srgbClr val="A59F85">
                  <a:alpha val="100000"/>
                </a:srgbClr>
              </a:solidFill>
              <a:prstDash val="dash"/>
              <a:round/>
            </a:ln>
          </p:spPr>
          <p:txBody>
            <a:bodyPr/>
            <a:lstStyle/>
            <a:p>
              <a:endParaRPr/>
            </a:p>
          </p:txBody>
        </p:sp>
        <p:sp>
          <p:nvSpPr>
            <p:cNvPr id="140" name="pl7"/>
            <p:cNvSpPr/>
            <p:nvPr/>
          </p:nvSpPr>
          <p:spPr>
            <a:xfrm>
              <a:off x="1371184" y="5331282"/>
              <a:ext cx="4267692" cy="0"/>
            </a:xfrm>
            <a:custGeom>
              <a:avLst/>
              <a:gdLst/>
              <a:ahLst/>
              <a:cxnLst/>
              <a:rect l="0" t="0" r="0" b="0"/>
              <a:pathLst>
                <a:path w="4267692">
                  <a:moveTo>
                    <a:pt x="0" y="0"/>
                  </a:moveTo>
                  <a:lnTo>
                    <a:pt x="4267692" y="0"/>
                  </a:lnTo>
                  <a:lnTo>
                    <a:pt x="4267692" y="0"/>
                  </a:lnTo>
                </a:path>
              </a:pathLst>
            </a:custGeom>
            <a:ln w="10840" cap="flat">
              <a:solidFill>
                <a:srgbClr val="A59F85">
                  <a:alpha val="100000"/>
                </a:srgbClr>
              </a:solidFill>
              <a:prstDash val="dash"/>
              <a:round/>
            </a:ln>
          </p:spPr>
          <p:txBody>
            <a:bodyPr/>
            <a:lstStyle/>
            <a:p>
              <a:endParaRPr/>
            </a:p>
          </p:txBody>
        </p:sp>
        <p:sp>
          <p:nvSpPr>
            <p:cNvPr id="141" name="pl8"/>
            <p:cNvSpPr/>
            <p:nvPr/>
          </p:nvSpPr>
          <p:spPr>
            <a:xfrm>
              <a:off x="1371184" y="4866051"/>
              <a:ext cx="4267692" cy="0"/>
            </a:xfrm>
            <a:custGeom>
              <a:avLst/>
              <a:gdLst/>
              <a:ahLst/>
              <a:cxnLst/>
              <a:rect l="0" t="0" r="0" b="0"/>
              <a:pathLst>
                <a:path w="4267692">
                  <a:moveTo>
                    <a:pt x="0" y="0"/>
                  </a:moveTo>
                  <a:lnTo>
                    <a:pt x="4267692" y="0"/>
                  </a:lnTo>
                  <a:lnTo>
                    <a:pt x="4267692" y="0"/>
                  </a:lnTo>
                </a:path>
              </a:pathLst>
            </a:custGeom>
            <a:ln w="10840" cap="flat">
              <a:solidFill>
                <a:srgbClr val="A59F85">
                  <a:alpha val="100000"/>
                </a:srgbClr>
              </a:solidFill>
              <a:prstDash val="dash"/>
              <a:round/>
            </a:ln>
          </p:spPr>
          <p:txBody>
            <a:bodyPr/>
            <a:lstStyle/>
            <a:p>
              <a:endParaRPr/>
            </a:p>
          </p:txBody>
        </p:sp>
        <p:sp>
          <p:nvSpPr>
            <p:cNvPr id="142" name="pl9"/>
            <p:cNvSpPr/>
            <p:nvPr/>
          </p:nvSpPr>
          <p:spPr>
            <a:xfrm>
              <a:off x="1371184" y="4400821"/>
              <a:ext cx="4267692" cy="0"/>
            </a:xfrm>
            <a:custGeom>
              <a:avLst/>
              <a:gdLst/>
              <a:ahLst/>
              <a:cxnLst/>
              <a:rect l="0" t="0" r="0" b="0"/>
              <a:pathLst>
                <a:path w="4267692">
                  <a:moveTo>
                    <a:pt x="0" y="0"/>
                  </a:moveTo>
                  <a:lnTo>
                    <a:pt x="4267692" y="0"/>
                  </a:lnTo>
                  <a:lnTo>
                    <a:pt x="4267692" y="0"/>
                  </a:lnTo>
                </a:path>
              </a:pathLst>
            </a:custGeom>
            <a:ln w="10840" cap="flat">
              <a:solidFill>
                <a:srgbClr val="A59F85">
                  <a:alpha val="100000"/>
                </a:srgbClr>
              </a:solidFill>
              <a:prstDash val="dash"/>
              <a:round/>
            </a:ln>
          </p:spPr>
          <p:txBody>
            <a:bodyPr/>
            <a:lstStyle/>
            <a:p>
              <a:endParaRPr/>
            </a:p>
          </p:txBody>
        </p:sp>
        <p:sp>
          <p:nvSpPr>
            <p:cNvPr id="143" name="pl10"/>
            <p:cNvSpPr/>
            <p:nvPr/>
          </p:nvSpPr>
          <p:spPr>
            <a:xfrm>
              <a:off x="1371184" y="3935590"/>
              <a:ext cx="4267692" cy="0"/>
            </a:xfrm>
            <a:custGeom>
              <a:avLst/>
              <a:gdLst/>
              <a:ahLst/>
              <a:cxnLst/>
              <a:rect l="0" t="0" r="0" b="0"/>
              <a:pathLst>
                <a:path w="4267692">
                  <a:moveTo>
                    <a:pt x="0" y="0"/>
                  </a:moveTo>
                  <a:lnTo>
                    <a:pt x="4267692" y="0"/>
                  </a:lnTo>
                  <a:lnTo>
                    <a:pt x="4267692" y="0"/>
                  </a:lnTo>
                </a:path>
              </a:pathLst>
            </a:custGeom>
            <a:ln w="10840" cap="flat">
              <a:solidFill>
                <a:srgbClr val="A59F85">
                  <a:alpha val="100000"/>
                </a:srgbClr>
              </a:solidFill>
              <a:prstDash val="dash"/>
              <a:round/>
            </a:ln>
          </p:spPr>
          <p:txBody>
            <a:bodyPr/>
            <a:lstStyle/>
            <a:p>
              <a:endParaRPr/>
            </a:p>
          </p:txBody>
        </p:sp>
        <p:sp>
          <p:nvSpPr>
            <p:cNvPr id="144" name="pl11"/>
            <p:cNvSpPr/>
            <p:nvPr/>
          </p:nvSpPr>
          <p:spPr>
            <a:xfrm>
              <a:off x="1371184" y="3470360"/>
              <a:ext cx="4267692" cy="0"/>
            </a:xfrm>
            <a:custGeom>
              <a:avLst/>
              <a:gdLst/>
              <a:ahLst/>
              <a:cxnLst/>
              <a:rect l="0" t="0" r="0" b="0"/>
              <a:pathLst>
                <a:path w="4267692">
                  <a:moveTo>
                    <a:pt x="0" y="0"/>
                  </a:moveTo>
                  <a:lnTo>
                    <a:pt x="4267692" y="0"/>
                  </a:lnTo>
                  <a:lnTo>
                    <a:pt x="4267692" y="0"/>
                  </a:lnTo>
                </a:path>
              </a:pathLst>
            </a:custGeom>
            <a:ln w="10840" cap="flat">
              <a:solidFill>
                <a:srgbClr val="A59F85">
                  <a:alpha val="100000"/>
                </a:srgbClr>
              </a:solidFill>
              <a:prstDash val="dash"/>
              <a:round/>
            </a:ln>
          </p:spPr>
          <p:txBody>
            <a:bodyPr/>
            <a:lstStyle/>
            <a:p>
              <a:endParaRPr/>
            </a:p>
          </p:txBody>
        </p:sp>
        <p:sp>
          <p:nvSpPr>
            <p:cNvPr id="145" name="pl12"/>
            <p:cNvSpPr/>
            <p:nvPr/>
          </p:nvSpPr>
          <p:spPr>
            <a:xfrm>
              <a:off x="1371184" y="3005129"/>
              <a:ext cx="4267692" cy="0"/>
            </a:xfrm>
            <a:custGeom>
              <a:avLst/>
              <a:gdLst/>
              <a:ahLst/>
              <a:cxnLst/>
              <a:rect l="0" t="0" r="0" b="0"/>
              <a:pathLst>
                <a:path w="4267692">
                  <a:moveTo>
                    <a:pt x="0" y="0"/>
                  </a:moveTo>
                  <a:lnTo>
                    <a:pt x="4267692" y="0"/>
                  </a:lnTo>
                  <a:lnTo>
                    <a:pt x="4267692" y="0"/>
                  </a:lnTo>
                </a:path>
              </a:pathLst>
            </a:custGeom>
            <a:ln w="10840" cap="flat">
              <a:solidFill>
                <a:srgbClr val="A59F85">
                  <a:alpha val="100000"/>
                </a:srgbClr>
              </a:solidFill>
              <a:prstDash val="dash"/>
              <a:round/>
            </a:ln>
          </p:spPr>
          <p:txBody>
            <a:bodyPr/>
            <a:lstStyle/>
            <a:p>
              <a:endParaRPr/>
            </a:p>
          </p:txBody>
        </p:sp>
        <p:sp>
          <p:nvSpPr>
            <p:cNvPr id="146" name="pl13"/>
            <p:cNvSpPr/>
            <p:nvPr/>
          </p:nvSpPr>
          <p:spPr>
            <a:xfrm>
              <a:off x="1371184" y="2539899"/>
              <a:ext cx="4267692" cy="0"/>
            </a:xfrm>
            <a:custGeom>
              <a:avLst/>
              <a:gdLst/>
              <a:ahLst/>
              <a:cxnLst/>
              <a:rect l="0" t="0" r="0" b="0"/>
              <a:pathLst>
                <a:path w="4267692">
                  <a:moveTo>
                    <a:pt x="0" y="0"/>
                  </a:moveTo>
                  <a:lnTo>
                    <a:pt x="4267692" y="0"/>
                  </a:lnTo>
                  <a:lnTo>
                    <a:pt x="4267692" y="0"/>
                  </a:lnTo>
                </a:path>
              </a:pathLst>
            </a:custGeom>
            <a:ln w="10840" cap="flat">
              <a:solidFill>
                <a:srgbClr val="A59F85">
                  <a:alpha val="100000"/>
                </a:srgbClr>
              </a:solidFill>
              <a:prstDash val="dash"/>
              <a:round/>
            </a:ln>
          </p:spPr>
          <p:txBody>
            <a:bodyPr/>
            <a:lstStyle/>
            <a:p>
              <a:endParaRPr/>
            </a:p>
          </p:txBody>
        </p:sp>
        <p:sp>
          <p:nvSpPr>
            <p:cNvPr id="147" name="pl14"/>
            <p:cNvSpPr/>
            <p:nvPr/>
          </p:nvSpPr>
          <p:spPr>
            <a:xfrm>
              <a:off x="1371184" y="2074668"/>
              <a:ext cx="4267692" cy="0"/>
            </a:xfrm>
            <a:custGeom>
              <a:avLst/>
              <a:gdLst/>
              <a:ahLst/>
              <a:cxnLst/>
              <a:rect l="0" t="0" r="0" b="0"/>
              <a:pathLst>
                <a:path w="4267692">
                  <a:moveTo>
                    <a:pt x="0" y="0"/>
                  </a:moveTo>
                  <a:lnTo>
                    <a:pt x="4267692" y="0"/>
                  </a:lnTo>
                  <a:lnTo>
                    <a:pt x="4267692" y="0"/>
                  </a:lnTo>
                </a:path>
              </a:pathLst>
            </a:custGeom>
            <a:ln w="10840" cap="flat">
              <a:solidFill>
                <a:srgbClr val="A59F85">
                  <a:alpha val="100000"/>
                </a:srgbClr>
              </a:solidFill>
              <a:prstDash val="dash"/>
              <a:round/>
            </a:ln>
          </p:spPr>
          <p:txBody>
            <a:bodyPr/>
            <a:lstStyle/>
            <a:p>
              <a:endParaRPr/>
            </a:p>
          </p:txBody>
        </p:sp>
        <p:sp>
          <p:nvSpPr>
            <p:cNvPr id="148" name="pl15"/>
            <p:cNvSpPr/>
            <p:nvPr/>
          </p:nvSpPr>
          <p:spPr>
            <a:xfrm>
              <a:off x="2171377" y="1888576"/>
              <a:ext cx="0" cy="4094028"/>
            </a:xfrm>
            <a:custGeom>
              <a:avLst/>
              <a:gdLst/>
              <a:ahLst/>
              <a:cxnLst/>
              <a:rect l="0" t="0" r="0" b="0"/>
              <a:pathLst>
                <a:path h="4094028">
                  <a:moveTo>
                    <a:pt x="0" y="4094028"/>
                  </a:moveTo>
                  <a:lnTo>
                    <a:pt x="0" y="0"/>
                  </a:lnTo>
                  <a:lnTo>
                    <a:pt x="0" y="0"/>
                  </a:lnTo>
                </a:path>
              </a:pathLst>
            </a:custGeom>
            <a:ln w="10840" cap="flat">
              <a:solidFill>
                <a:srgbClr val="A59F85">
                  <a:alpha val="100000"/>
                </a:srgbClr>
              </a:solidFill>
              <a:prstDash val="dash"/>
              <a:round/>
            </a:ln>
          </p:spPr>
          <p:txBody>
            <a:bodyPr/>
            <a:lstStyle/>
            <a:p>
              <a:endParaRPr/>
            </a:p>
          </p:txBody>
        </p:sp>
        <p:sp>
          <p:nvSpPr>
            <p:cNvPr id="149" name="pl16"/>
            <p:cNvSpPr/>
            <p:nvPr/>
          </p:nvSpPr>
          <p:spPr>
            <a:xfrm>
              <a:off x="3505031" y="1888576"/>
              <a:ext cx="0" cy="4094028"/>
            </a:xfrm>
            <a:custGeom>
              <a:avLst/>
              <a:gdLst/>
              <a:ahLst/>
              <a:cxnLst/>
              <a:rect l="0" t="0" r="0" b="0"/>
              <a:pathLst>
                <a:path h="4094028">
                  <a:moveTo>
                    <a:pt x="0" y="4094028"/>
                  </a:moveTo>
                  <a:lnTo>
                    <a:pt x="0" y="0"/>
                  </a:lnTo>
                  <a:lnTo>
                    <a:pt x="0" y="0"/>
                  </a:lnTo>
                </a:path>
              </a:pathLst>
            </a:custGeom>
            <a:ln w="10840" cap="flat">
              <a:solidFill>
                <a:srgbClr val="A59F85">
                  <a:alpha val="100000"/>
                </a:srgbClr>
              </a:solidFill>
              <a:prstDash val="dash"/>
              <a:round/>
            </a:ln>
          </p:spPr>
          <p:txBody>
            <a:bodyPr/>
            <a:lstStyle/>
            <a:p>
              <a:endParaRPr/>
            </a:p>
          </p:txBody>
        </p:sp>
        <p:sp>
          <p:nvSpPr>
            <p:cNvPr id="150" name="pl17"/>
            <p:cNvSpPr/>
            <p:nvPr/>
          </p:nvSpPr>
          <p:spPr>
            <a:xfrm>
              <a:off x="4838684" y="1888576"/>
              <a:ext cx="0" cy="4094028"/>
            </a:xfrm>
            <a:custGeom>
              <a:avLst/>
              <a:gdLst/>
              <a:ahLst/>
              <a:cxnLst/>
              <a:rect l="0" t="0" r="0" b="0"/>
              <a:pathLst>
                <a:path h="4094028">
                  <a:moveTo>
                    <a:pt x="0" y="4094028"/>
                  </a:moveTo>
                  <a:lnTo>
                    <a:pt x="0" y="0"/>
                  </a:lnTo>
                  <a:lnTo>
                    <a:pt x="0" y="0"/>
                  </a:lnTo>
                </a:path>
              </a:pathLst>
            </a:custGeom>
            <a:ln w="10840" cap="flat">
              <a:solidFill>
                <a:srgbClr val="A59F85">
                  <a:alpha val="100000"/>
                </a:srgbClr>
              </a:solidFill>
              <a:prstDash val="dash"/>
              <a:round/>
            </a:ln>
          </p:spPr>
          <p:txBody>
            <a:bodyPr/>
            <a:lstStyle/>
            <a:p>
              <a:endParaRPr/>
            </a:p>
          </p:txBody>
        </p:sp>
        <p:sp>
          <p:nvSpPr>
            <p:cNvPr id="151" name="pl18"/>
            <p:cNvSpPr/>
            <p:nvPr/>
          </p:nvSpPr>
          <p:spPr>
            <a:xfrm>
              <a:off x="2171377" y="4666220"/>
              <a:ext cx="2667307" cy="33385"/>
            </a:xfrm>
            <a:custGeom>
              <a:avLst/>
              <a:gdLst/>
              <a:ahLst/>
              <a:cxnLst/>
              <a:rect l="0" t="0" r="0" b="0"/>
              <a:pathLst>
                <a:path w="2667307" h="33385">
                  <a:moveTo>
                    <a:pt x="0" y="33385"/>
                  </a:moveTo>
                  <a:lnTo>
                    <a:pt x="1333653" y="3990"/>
                  </a:lnTo>
                  <a:lnTo>
                    <a:pt x="2667307" y="0"/>
                  </a:lnTo>
                </a:path>
              </a:pathLst>
            </a:custGeom>
            <a:ln w="13550" cap="flat">
              <a:solidFill>
                <a:srgbClr val="ABD9E9">
                  <a:alpha val="100000"/>
                </a:srgbClr>
              </a:solidFill>
              <a:prstDash val="solid"/>
              <a:round/>
            </a:ln>
          </p:spPr>
          <p:txBody>
            <a:bodyPr/>
            <a:lstStyle/>
            <a:p>
              <a:endParaRPr/>
            </a:p>
          </p:txBody>
        </p:sp>
        <p:sp>
          <p:nvSpPr>
            <p:cNvPr id="152" name="pl19"/>
            <p:cNvSpPr/>
            <p:nvPr/>
          </p:nvSpPr>
          <p:spPr>
            <a:xfrm>
              <a:off x="2171377" y="4586575"/>
              <a:ext cx="2667307" cy="164547"/>
            </a:xfrm>
            <a:custGeom>
              <a:avLst/>
              <a:gdLst/>
              <a:ahLst/>
              <a:cxnLst/>
              <a:rect l="0" t="0" r="0" b="0"/>
              <a:pathLst>
                <a:path w="2667307" h="164547">
                  <a:moveTo>
                    <a:pt x="0" y="0"/>
                  </a:moveTo>
                  <a:lnTo>
                    <a:pt x="1333653" y="164547"/>
                  </a:lnTo>
                  <a:lnTo>
                    <a:pt x="2667307" y="94703"/>
                  </a:lnTo>
                </a:path>
              </a:pathLst>
            </a:custGeom>
            <a:ln w="13550" cap="flat">
              <a:solidFill>
                <a:srgbClr val="EA484B">
                  <a:alpha val="100000"/>
                </a:srgbClr>
              </a:solidFill>
              <a:prstDash val="solid"/>
              <a:round/>
            </a:ln>
          </p:spPr>
          <p:txBody>
            <a:bodyPr/>
            <a:lstStyle/>
            <a:p>
              <a:endParaRPr/>
            </a:p>
          </p:txBody>
        </p:sp>
        <p:sp>
          <p:nvSpPr>
            <p:cNvPr id="153" name="pl20"/>
            <p:cNvSpPr/>
            <p:nvPr/>
          </p:nvSpPr>
          <p:spPr>
            <a:xfrm>
              <a:off x="2104694" y="4664624"/>
              <a:ext cx="133365" cy="0"/>
            </a:xfrm>
            <a:custGeom>
              <a:avLst/>
              <a:gdLst/>
              <a:ahLst/>
              <a:cxnLst/>
              <a:rect l="0" t="0" r="0" b="0"/>
              <a:pathLst>
                <a:path w="133365">
                  <a:moveTo>
                    <a:pt x="0" y="0"/>
                  </a:moveTo>
                  <a:lnTo>
                    <a:pt x="133365" y="0"/>
                  </a:lnTo>
                </a:path>
              </a:pathLst>
            </a:custGeom>
            <a:ln w="13550" cap="flat">
              <a:solidFill>
                <a:srgbClr val="ABD9E9">
                  <a:alpha val="100000"/>
                </a:srgbClr>
              </a:solidFill>
              <a:prstDash val="solid"/>
              <a:round/>
            </a:ln>
          </p:spPr>
          <p:txBody>
            <a:bodyPr/>
            <a:lstStyle/>
            <a:p>
              <a:endParaRPr/>
            </a:p>
          </p:txBody>
        </p:sp>
        <p:sp>
          <p:nvSpPr>
            <p:cNvPr id="154" name="pl21"/>
            <p:cNvSpPr/>
            <p:nvPr/>
          </p:nvSpPr>
          <p:spPr>
            <a:xfrm>
              <a:off x="2171377" y="4664624"/>
              <a:ext cx="0" cy="69962"/>
            </a:xfrm>
            <a:custGeom>
              <a:avLst/>
              <a:gdLst/>
              <a:ahLst/>
              <a:cxnLst/>
              <a:rect l="0" t="0" r="0" b="0"/>
              <a:pathLst>
                <a:path h="69962">
                  <a:moveTo>
                    <a:pt x="0" y="0"/>
                  </a:moveTo>
                  <a:lnTo>
                    <a:pt x="0" y="69962"/>
                  </a:lnTo>
                </a:path>
              </a:pathLst>
            </a:custGeom>
            <a:ln w="13550" cap="flat">
              <a:solidFill>
                <a:srgbClr val="ABD9E9">
                  <a:alpha val="100000"/>
                </a:srgbClr>
              </a:solidFill>
              <a:prstDash val="solid"/>
              <a:round/>
            </a:ln>
          </p:spPr>
          <p:txBody>
            <a:bodyPr/>
            <a:lstStyle/>
            <a:p>
              <a:endParaRPr/>
            </a:p>
          </p:txBody>
        </p:sp>
        <p:sp>
          <p:nvSpPr>
            <p:cNvPr id="155" name="pl22"/>
            <p:cNvSpPr/>
            <p:nvPr/>
          </p:nvSpPr>
          <p:spPr>
            <a:xfrm>
              <a:off x="2104694" y="4734586"/>
              <a:ext cx="133365" cy="0"/>
            </a:xfrm>
            <a:custGeom>
              <a:avLst/>
              <a:gdLst/>
              <a:ahLst/>
              <a:cxnLst/>
              <a:rect l="0" t="0" r="0" b="0"/>
              <a:pathLst>
                <a:path w="133365">
                  <a:moveTo>
                    <a:pt x="0" y="0"/>
                  </a:moveTo>
                  <a:lnTo>
                    <a:pt x="133365" y="0"/>
                  </a:lnTo>
                </a:path>
              </a:pathLst>
            </a:custGeom>
            <a:ln w="13550" cap="flat">
              <a:solidFill>
                <a:srgbClr val="ABD9E9">
                  <a:alpha val="100000"/>
                </a:srgbClr>
              </a:solidFill>
              <a:prstDash val="solid"/>
              <a:round/>
            </a:ln>
          </p:spPr>
          <p:txBody>
            <a:bodyPr/>
            <a:lstStyle/>
            <a:p>
              <a:endParaRPr/>
            </a:p>
          </p:txBody>
        </p:sp>
        <p:sp>
          <p:nvSpPr>
            <p:cNvPr id="156" name="pl23"/>
            <p:cNvSpPr/>
            <p:nvPr/>
          </p:nvSpPr>
          <p:spPr>
            <a:xfrm>
              <a:off x="3438348" y="4633256"/>
              <a:ext cx="133365" cy="0"/>
            </a:xfrm>
            <a:custGeom>
              <a:avLst/>
              <a:gdLst/>
              <a:ahLst/>
              <a:cxnLst/>
              <a:rect l="0" t="0" r="0" b="0"/>
              <a:pathLst>
                <a:path w="133365">
                  <a:moveTo>
                    <a:pt x="0" y="0"/>
                  </a:moveTo>
                  <a:lnTo>
                    <a:pt x="133365" y="0"/>
                  </a:lnTo>
                </a:path>
              </a:pathLst>
            </a:custGeom>
            <a:ln w="13550" cap="flat">
              <a:solidFill>
                <a:srgbClr val="ABD9E9">
                  <a:alpha val="100000"/>
                </a:srgbClr>
              </a:solidFill>
              <a:prstDash val="solid"/>
              <a:round/>
            </a:ln>
          </p:spPr>
          <p:txBody>
            <a:bodyPr/>
            <a:lstStyle/>
            <a:p>
              <a:endParaRPr/>
            </a:p>
          </p:txBody>
        </p:sp>
        <p:sp>
          <p:nvSpPr>
            <p:cNvPr id="157" name="pl24"/>
            <p:cNvSpPr/>
            <p:nvPr/>
          </p:nvSpPr>
          <p:spPr>
            <a:xfrm>
              <a:off x="3505031" y="4633256"/>
              <a:ext cx="0" cy="73908"/>
            </a:xfrm>
            <a:custGeom>
              <a:avLst/>
              <a:gdLst/>
              <a:ahLst/>
              <a:cxnLst/>
              <a:rect l="0" t="0" r="0" b="0"/>
              <a:pathLst>
                <a:path h="73908">
                  <a:moveTo>
                    <a:pt x="0" y="0"/>
                  </a:moveTo>
                  <a:lnTo>
                    <a:pt x="0" y="73908"/>
                  </a:lnTo>
                </a:path>
              </a:pathLst>
            </a:custGeom>
            <a:ln w="13550" cap="flat">
              <a:solidFill>
                <a:srgbClr val="ABD9E9">
                  <a:alpha val="100000"/>
                </a:srgbClr>
              </a:solidFill>
              <a:prstDash val="solid"/>
              <a:round/>
            </a:ln>
          </p:spPr>
          <p:txBody>
            <a:bodyPr/>
            <a:lstStyle/>
            <a:p>
              <a:endParaRPr/>
            </a:p>
          </p:txBody>
        </p:sp>
        <p:sp>
          <p:nvSpPr>
            <p:cNvPr id="158" name="pl25"/>
            <p:cNvSpPr/>
            <p:nvPr/>
          </p:nvSpPr>
          <p:spPr>
            <a:xfrm>
              <a:off x="3438348" y="4707165"/>
              <a:ext cx="133365" cy="0"/>
            </a:xfrm>
            <a:custGeom>
              <a:avLst/>
              <a:gdLst/>
              <a:ahLst/>
              <a:cxnLst/>
              <a:rect l="0" t="0" r="0" b="0"/>
              <a:pathLst>
                <a:path w="133365">
                  <a:moveTo>
                    <a:pt x="0" y="0"/>
                  </a:moveTo>
                  <a:lnTo>
                    <a:pt x="133365" y="0"/>
                  </a:lnTo>
                </a:path>
              </a:pathLst>
            </a:custGeom>
            <a:ln w="13550" cap="flat">
              <a:solidFill>
                <a:srgbClr val="ABD9E9">
                  <a:alpha val="100000"/>
                </a:srgbClr>
              </a:solidFill>
              <a:prstDash val="solid"/>
              <a:round/>
            </a:ln>
          </p:spPr>
          <p:txBody>
            <a:bodyPr/>
            <a:lstStyle/>
            <a:p>
              <a:endParaRPr/>
            </a:p>
          </p:txBody>
        </p:sp>
        <p:sp>
          <p:nvSpPr>
            <p:cNvPr id="159" name="pl26"/>
            <p:cNvSpPr/>
            <p:nvPr/>
          </p:nvSpPr>
          <p:spPr>
            <a:xfrm>
              <a:off x="4772002" y="4634570"/>
              <a:ext cx="133365" cy="0"/>
            </a:xfrm>
            <a:custGeom>
              <a:avLst/>
              <a:gdLst/>
              <a:ahLst/>
              <a:cxnLst/>
              <a:rect l="0" t="0" r="0" b="0"/>
              <a:pathLst>
                <a:path w="133365">
                  <a:moveTo>
                    <a:pt x="0" y="0"/>
                  </a:moveTo>
                  <a:lnTo>
                    <a:pt x="133365" y="0"/>
                  </a:lnTo>
                </a:path>
              </a:pathLst>
            </a:custGeom>
            <a:ln w="13550" cap="flat">
              <a:solidFill>
                <a:srgbClr val="ABD9E9">
                  <a:alpha val="100000"/>
                </a:srgbClr>
              </a:solidFill>
              <a:prstDash val="solid"/>
              <a:round/>
            </a:ln>
          </p:spPr>
          <p:txBody>
            <a:bodyPr/>
            <a:lstStyle/>
            <a:p>
              <a:endParaRPr/>
            </a:p>
          </p:txBody>
        </p:sp>
        <p:sp>
          <p:nvSpPr>
            <p:cNvPr id="160" name="pl27"/>
            <p:cNvSpPr/>
            <p:nvPr/>
          </p:nvSpPr>
          <p:spPr>
            <a:xfrm>
              <a:off x="4838684" y="4634570"/>
              <a:ext cx="0" cy="63298"/>
            </a:xfrm>
            <a:custGeom>
              <a:avLst/>
              <a:gdLst/>
              <a:ahLst/>
              <a:cxnLst/>
              <a:rect l="0" t="0" r="0" b="0"/>
              <a:pathLst>
                <a:path h="63298">
                  <a:moveTo>
                    <a:pt x="0" y="0"/>
                  </a:moveTo>
                  <a:lnTo>
                    <a:pt x="0" y="63298"/>
                  </a:lnTo>
                </a:path>
              </a:pathLst>
            </a:custGeom>
            <a:ln w="13550" cap="flat">
              <a:solidFill>
                <a:srgbClr val="ABD9E9">
                  <a:alpha val="100000"/>
                </a:srgbClr>
              </a:solidFill>
              <a:prstDash val="solid"/>
              <a:round/>
            </a:ln>
          </p:spPr>
          <p:txBody>
            <a:bodyPr/>
            <a:lstStyle/>
            <a:p>
              <a:endParaRPr/>
            </a:p>
          </p:txBody>
        </p:sp>
        <p:sp>
          <p:nvSpPr>
            <p:cNvPr id="161" name="pl28"/>
            <p:cNvSpPr/>
            <p:nvPr/>
          </p:nvSpPr>
          <p:spPr>
            <a:xfrm>
              <a:off x="4772002" y="4697869"/>
              <a:ext cx="133365" cy="0"/>
            </a:xfrm>
            <a:custGeom>
              <a:avLst/>
              <a:gdLst/>
              <a:ahLst/>
              <a:cxnLst/>
              <a:rect l="0" t="0" r="0" b="0"/>
              <a:pathLst>
                <a:path w="133365">
                  <a:moveTo>
                    <a:pt x="0" y="0"/>
                  </a:moveTo>
                  <a:lnTo>
                    <a:pt x="133365" y="0"/>
                  </a:lnTo>
                </a:path>
              </a:pathLst>
            </a:custGeom>
            <a:ln w="13550" cap="flat">
              <a:solidFill>
                <a:srgbClr val="ABD9E9">
                  <a:alpha val="100000"/>
                </a:srgbClr>
              </a:solidFill>
              <a:prstDash val="solid"/>
              <a:round/>
            </a:ln>
          </p:spPr>
          <p:txBody>
            <a:bodyPr/>
            <a:lstStyle/>
            <a:p>
              <a:endParaRPr/>
            </a:p>
          </p:txBody>
        </p:sp>
        <p:sp>
          <p:nvSpPr>
            <p:cNvPr id="162" name="pl29"/>
            <p:cNvSpPr/>
            <p:nvPr/>
          </p:nvSpPr>
          <p:spPr>
            <a:xfrm>
              <a:off x="2104694" y="4553347"/>
              <a:ext cx="133365" cy="0"/>
            </a:xfrm>
            <a:custGeom>
              <a:avLst/>
              <a:gdLst/>
              <a:ahLst/>
              <a:cxnLst/>
              <a:rect l="0" t="0" r="0" b="0"/>
              <a:pathLst>
                <a:path w="133365">
                  <a:moveTo>
                    <a:pt x="0" y="0"/>
                  </a:moveTo>
                  <a:lnTo>
                    <a:pt x="133365" y="0"/>
                  </a:lnTo>
                </a:path>
              </a:pathLst>
            </a:custGeom>
            <a:ln w="13550" cap="flat">
              <a:solidFill>
                <a:srgbClr val="EA484B">
                  <a:alpha val="100000"/>
                </a:srgbClr>
              </a:solidFill>
              <a:prstDash val="solid"/>
              <a:round/>
            </a:ln>
          </p:spPr>
          <p:txBody>
            <a:bodyPr/>
            <a:lstStyle/>
            <a:p>
              <a:endParaRPr/>
            </a:p>
          </p:txBody>
        </p:sp>
        <p:sp>
          <p:nvSpPr>
            <p:cNvPr id="163" name="pl30"/>
            <p:cNvSpPr/>
            <p:nvPr/>
          </p:nvSpPr>
          <p:spPr>
            <a:xfrm>
              <a:off x="2171377" y="4553347"/>
              <a:ext cx="0" cy="66456"/>
            </a:xfrm>
            <a:custGeom>
              <a:avLst/>
              <a:gdLst/>
              <a:ahLst/>
              <a:cxnLst/>
              <a:rect l="0" t="0" r="0" b="0"/>
              <a:pathLst>
                <a:path h="66456">
                  <a:moveTo>
                    <a:pt x="0" y="0"/>
                  </a:moveTo>
                  <a:lnTo>
                    <a:pt x="0" y="66456"/>
                  </a:lnTo>
                </a:path>
              </a:pathLst>
            </a:custGeom>
            <a:ln w="13550" cap="flat">
              <a:solidFill>
                <a:srgbClr val="EA484B">
                  <a:alpha val="100000"/>
                </a:srgbClr>
              </a:solidFill>
              <a:prstDash val="solid"/>
              <a:round/>
            </a:ln>
          </p:spPr>
          <p:txBody>
            <a:bodyPr/>
            <a:lstStyle/>
            <a:p>
              <a:endParaRPr/>
            </a:p>
          </p:txBody>
        </p:sp>
        <p:sp>
          <p:nvSpPr>
            <p:cNvPr id="164" name="pl31"/>
            <p:cNvSpPr/>
            <p:nvPr/>
          </p:nvSpPr>
          <p:spPr>
            <a:xfrm>
              <a:off x="2104694" y="4619803"/>
              <a:ext cx="133365" cy="0"/>
            </a:xfrm>
            <a:custGeom>
              <a:avLst/>
              <a:gdLst/>
              <a:ahLst/>
              <a:cxnLst/>
              <a:rect l="0" t="0" r="0" b="0"/>
              <a:pathLst>
                <a:path w="133365">
                  <a:moveTo>
                    <a:pt x="0" y="0"/>
                  </a:moveTo>
                  <a:lnTo>
                    <a:pt x="133365" y="0"/>
                  </a:lnTo>
                </a:path>
              </a:pathLst>
            </a:custGeom>
            <a:ln w="13550" cap="flat">
              <a:solidFill>
                <a:srgbClr val="EA484B">
                  <a:alpha val="100000"/>
                </a:srgbClr>
              </a:solidFill>
              <a:prstDash val="solid"/>
              <a:round/>
            </a:ln>
          </p:spPr>
          <p:txBody>
            <a:bodyPr/>
            <a:lstStyle/>
            <a:p>
              <a:endParaRPr/>
            </a:p>
          </p:txBody>
        </p:sp>
        <p:sp>
          <p:nvSpPr>
            <p:cNvPr id="165" name="pl32"/>
            <p:cNvSpPr/>
            <p:nvPr/>
          </p:nvSpPr>
          <p:spPr>
            <a:xfrm>
              <a:off x="3438348" y="4715415"/>
              <a:ext cx="133365" cy="0"/>
            </a:xfrm>
            <a:custGeom>
              <a:avLst/>
              <a:gdLst/>
              <a:ahLst/>
              <a:cxnLst/>
              <a:rect l="0" t="0" r="0" b="0"/>
              <a:pathLst>
                <a:path w="133365">
                  <a:moveTo>
                    <a:pt x="0" y="0"/>
                  </a:moveTo>
                  <a:lnTo>
                    <a:pt x="133365" y="0"/>
                  </a:lnTo>
                </a:path>
              </a:pathLst>
            </a:custGeom>
            <a:ln w="13550" cap="flat">
              <a:solidFill>
                <a:srgbClr val="EA484B">
                  <a:alpha val="100000"/>
                </a:srgbClr>
              </a:solidFill>
              <a:prstDash val="solid"/>
              <a:round/>
            </a:ln>
          </p:spPr>
          <p:txBody>
            <a:bodyPr/>
            <a:lstStyle/>
            <a:p>
              <a:endParaRPr/>
            </a:p>
          </p:txBody>
        </p:sp>
        <p:sp>
          <p:nvSpPr>
            <p:cNvPr id="166" name="pl33"/>
            <p:cNvSpPr/>
            <p:nvPr/>
          </p:nvSpPr>
          <p:spPr>
            <a:xfrm>
              <a:off x="3505031" y="4715415"/>
              <a:ext cx="0" cy="71415"/>
            </a:xfrm>
            <a:custGeom>
              <a:avLst/>
              <a:gdLst/>
              <a:ahLst/>
              <a:cxnLst/>
              <a:rect l="0" t="0" r="0" b="0"/>
              <a:pathLst>
                <a:path h="71415">
                  <a:moveTo>
                    <a:pt x="0" y="0"/>
                  </a:moveTo>
                  <a:lnTo>
                    <a:pt x="0" y="71415"/>
                  </a:lnTo>
                </a:path>
              </a:pathLst>
            </a:custGeom>
            <a:ln w="13550" cap="flat">
              <a:solidFill>
                <a:srgbClr val="EA484B">
                  <a:alpha val="100000"/>
                </a:srgbClr>
              </a:solidFill>
              <a:prstDash val="solid"/>
              <a:round/>
            </a:ln>
          </p:spPr>
          <p:txBody>
            <a:bodyPr/>
            <a:lstStyle/>
            <a:p>
              <a:endParaRPr/>
            </a:p>
          </p:txBody>
        </p:sp>
        <p:sp>
          <p:nvSpPr>
            <p:cNvPr id="167" name="pl34"/>
            <p:cNvSpPr/>
            <p:nvPr/>
          </p:nvSpPr>
          <p:spPr>
            <a:xfrm>
              <a:off x="3438348" y="4786830"/>
              <a:ext cx="133365" cy="0"/>
            </a:xfrm>
            <a:custGeom>
              <a:avLst/>
              <a:gdLst/>
              <a:ahLst/>
              <a:cxnLst/>
              <a:rect l="0" t="0" r="0" b="0"/>
              <a:pathLst>
                <a:path w="133365">
                  <a:moveTo>
                    <a:pt x="0" y="0"/>
                  </a:moveTo>
                  <a:lnTo>
                    <a:pt x="133365" y="0"/>
                  </a:lnTo>
                </a:path>
              </a:pathLst>
            </a:custGeom>
            <a:ln w="13550" cap="flat">
              <a:solidFill>
                <a:srgbClr val="EA484B">
                  <a:alpha val="100000"/>
                </a:srgbClr>
              </a:solidFill>
              <a:prstDash val="solid"/>
              <a:round/>
            </a:ln>
          </p:spPr>
          <p:txBody>
            <a:bodyPr/>
            <a:lstStyle/>
            <a:p>
              <a:endParaRPr/>
            </a:p>
          </p:txBody>
        </p:sp>
        <p:sp>
          <p:nvSpPr>
            <p:cNvPr id="168" name="pl35"/>
            <p:cNvSpPr/>
            <p:nvPr/>
          </p:nvSpPr>
          <p:spPr>
            <a:xfrm>
              <a:off x="4772002" y="4651118"/>
              <a:ext cx="133365" cy="0"/>
            </a:xfrm>
            <a:custGeom>
              <a:avLst/>
              <a:gdLst/>
              <a:ahLst/>
              <a:cxnLst/>
              <a:rect l="0" t="0" r="0" b="0"/>
              <a:pathLst>
                <a:path w="133365">
                  <a:moveTo>
                    <a:pt x="0" y="0"/>
                  </a:moveTo>
                  <a:lnTo>
                    <a:pt x="133365" y="0"/>
                  </a:lnTo>
                </a:path>
              </a:pathLst>
            </a:custGeom>
            <a:ln w="13550" cap="flat">
              <a:solidFill>
                <a:srgbClr val="EA484B">
                  <a:alpha val="100000"/>
                </a:srgbClr>
              </a:solidFill>
              <a:prstDash val="solid"/>
              <a:round/>
            </a:ln>
          </p:spPr>
          <p:txBody>
            <a:bodyPr/>
            <a:lstStyle/>
            <a:p>
              <a:endParaRPr/>
            </a:p>
          </p:txBody>
        </p:sp>
        <p:sp>
          <p:nvSpPr>
            <p:cNvPr id="169" name="pl36"/>
            <p:cNvSpPr/>
            <p:nvPr/>
          </p:nvSpPr>
          <p:spPr>
            <a:xfrm>
              <a:off x="4838684" y="4651118"/>
              <a:ext cx="0" cy="60319"/>
            </a:xfrm>
            <a:custGeom>
              <a:avLst/>
              <a:gdLst/>
              <a:ahLst/>
              <a:cxnLst/>
              <a:rect l="0" t="0" r="0" b="0"/>
              <a:pathLst>
                <a:path h="60319">
                  <a:moveTo>
                    <a:pt x="0" y="0"/>
                  </a:moveTo>
                  <a:lnTo>
                    <a:pt x="0" y="60319"/>
                  </a:lnTo>
                </a:path>
              </a:pathLst>
            </a:custGeom>
            <a:ln w="13550" cap="flat">
              <a:solidFill>
                <a:srgbClr val="EA484B">
                  <a:alpha val="100000"/>
                </a:srgbClr>
              </a:solidFill>
              <a:prstDash val="solid"/>
              <a:round/>
            </a:ln>
          </p:spPr>
          <p:txBody>
            <a:bodyPr/>
            <a:lstStyle/>
            <a:p>
              <a:endParaRPr/>
            </a:p>
          </p:txBody>
        </p:sp>
        <p:sp>
          <p:nvSpPr>
            <p:cNvPr id="170" name="pl37"/>
            <p:cNvSpPr/>
            <p:nvPr/>
          </p:nvSpPr>
          <p:spPr>
            <a:xfrm>
              <a:off x="4772002" y="4711438"/>
              <a:ext cx="133365" cy="0"/>
            </a:xfrm>
            <a:custGeom>
              <a:avLst/>
              <a:gdLst/>
              <a:ahLst/>
              <a:cxnLst/>
              <a:rect l="0" t="0" r="0" b="0"/>
              <a:pathLst>
                <a:path w="133365">
                  <a:moveTo>
                    <a:pt x="0" y="0"/>
                  </a:moveTo>
                  <a:lnTo>
                    <a:pt x="133365" y="0"/>
                  </a:lnTo>
                </a:path>
              </a:pathLst>
            </a:custGeom>
            <a:ln w="13550" cap="flat">
              <a:solidFill>
                <a:srgbClr val="EA484B">
                  <a:alpha val="100000"/>
                </a:srgbClr>
              </a:solidFill>
              <a:prstDash val="solid"/>
              <a:round/>
            </a:ln>
          </p:spPr>
          <p:txBody>
            <a:bodyPr/>
            <a:lstStyle/>
            <a:p>
              <a:endParaRPr/>
            </a:p>
          </p:txBody>
        </p:sp>
        <p:sp>
          <p:nvSpPr>
            <p:cNvPr id="171" name="pt38"/>
            <p:cNvSpPr/>
            <p:nvPr/>
          </p:nvSpPr>
          <p:spPr>
            <a:xfrm>
              <a:off x="2146551" y="4674779"/>
              <a:ext cx="49651" cy="49651"/>
            </a:xfrm>
            <a:prstGeom prst="ellipse">
              <a:avLst/>
            </a:prstGeom>
            <a:solidFill>
              <a:srgbClr val="ABD9E9">
                <a:alpha val="100000"/>
              </a:srgbClr>
            </a:solidFill>
            <a:ln w="9000" cap="rnd">
              <a:solidFill>
                <a:srgbClr val="ABD9E9">
                  <a:alpha val="100000"/>
                </a:srgbClr>
              </a:solidFill>
              <a:prstDash val="solid"/>
              <a:round/>
            </a:ln>
          </p:spPr>
          <p:txBody>
            <a:bodyPr/>
            <a:lstStyle/>
            <a:p>
              <a:endParaRPr/>
            </a:p>
          </p:txBody>
        </p:sp>
        <p:sp>
          <p:nvSpPr>
            <p:cNvPr id="172" name="pt39"/>
            <p:cNvSpPr/>
            <p:nvPr/>
          </p:nvSpPr>
          <p:spPr>
            <a:xfrm>
              <a:off x="3480205" y="4645385"/>
              <a:ext cx="49651" cy="49651"/>
            </a:xfrm>
            <a:prstGeom prst="ellipse">
              <a:avLst/>
            </a:prstGeom>
            <a:solidFill>
              <a:srgbClr val="ABD9E9">
                <a:alpha val="100000"/>
              </a:srgbClr>
            </a:solidFill>
            <a:ln w="9000" cap="rnd">
              <a:solidFill>
                <a:srgbClr val="ABD9E9">
                  <a:alpha val="100000"/>
                </a:srgbClr>
              </a:solidFill>
              <a:prstDash val="solid"/>
              <a:round/>
            </a:ln>
          </p:spPr>
          <p:txBody>
            <a:bodyPr/>
            <a:lstStyle/>
            <a:p>
              <a:endParaRPr/>
            </a:p>
          </p:txBody>
        </p:sp>
        <p:sp>
          <p:nvSpPr>
            <p:cNvPr id="173" name="pt40"/>
            <p:cNvSpPr/>
            <p:nvPr/>
          </p:nvSpPr>
          <p:spPr>
            <a:xfrm>
              <a:off x="4813858" y="4641394"/>
              <a:ext cx="49651" cy="49651"/>
            </a:xfrm>
            <a:prstGeom prst="ellipse">
              <a:avLst/>
            </a:prstGeom>
            <a:solidFill>
              <a:srgbClr val="ABD9E9">
                <a:alpha val="100000"/>
              </a:srgbClr>
            </a:solidFill>
            <a:ln w="9000" cap="rnd">
              <a:solidFill>
                <a:srgbClr val="ABD9E9">
                  <a:alpha val="100000"/>
                </a:srgbClr>
              </a:solidFill>
              <a:prstDash val="solid"/>
              <a:round/>
            </a:ln>
          </p:spPr>
          <p:txBody>
            <a:bodyPr/>
            <a:lstStyle/>
            <a:p>
              <a:endParaRPr/>
            </a:p>
          </p:txBody>
        </p:sp>
        <p:sp>
          <p:nvSpPr>
            <p:cNvPr id="174" name="pt41"/>
            <p:cNvSpPr/>
            <p:nvPr/>
          </p:nvSpPr>
          <p:spPr>
            <a:xfrm>
              <a:off x="2146551" y="4561749"/>
              <a:ext cx="49651" cy="49651"/>
            </a:xfrm>
            <a:prstGeom prst="ellipse">
              <a:avLst/>
            </a:prstGeom>
            <a:solidFill>
              <a:srgbClr val="EA484B">
                <a:alpha val="100000"/>
              </a:srgbClr>
            </a:solidFill>
            <a:ln w="9000" cap="rnd">
              <a:solidFill>
                <a:srgbClr val="EA484B">
                  <a:alpha val="100000"/>
                </a:srgbClr>
              </a:solidFill>
              <a:prstDash val="solid"/>
              <a:round/>
            </a:ln>
          </p:spPr>
          <p:txBody>
            <a:bodyPr/>
            <a:lstStyle/>
            <a:p>
              <a:endParaRPr/>
            </a:p>
          </p:txBody>
        </p:sp>
        <p:sp>
          <p:nvSpPr>
            <p:cNvPr id="175" name="pt42"/>
            <p:cNvSpPr/>
            <p:nvPr/>
          </p:nvSpPr>
          <p:spPr>
            <a:xfrm>
              <a:off x="3480205" y="4726296"/>
              <a:ext cx="49651" cy="49651"/>
            </a:xfrm>
            <a:prstGeom prst="ellipse">
              <a:avLst/>
            </a:prstGeom>
            <a:solidFill>
              <a:srgbClr val="EA484B">
                <a:alpha val="100000"/>
              </a:srgbClr>
            </a:solidFill>
            <a:ln w="9000" cap="rnd">
              <a:solidFill>
                <a:srgbClr val="EA484B">
                  <a:alpha val="100000"/>
                </a:srgbClr>
              </a:solidFill>
              <a:prstDash val="solid"/>
              <a:round/>
            </a:ln>
          </p:spPr>
          <p:txBody>
            <a:bodyPr/>
            <a:lstStyle/>
            <a:p>
              <a:endParaRPr/>
            </a:p>
          </p:txBody>
        </p:sp>
        <p:sp>
          <p:nvSpPr>
            <p:cNvPr id="176" name="pt43"/>
            <p:cNvSpPr/>
            <p:nvPr/>
          </p:nvSpPr>
          <p:spPr>
            <a:xfrm>
              <a:off x="4813858" y="4656452"/>
              <a:ext cx="49651" cy="49651"/>
            </a:xfrm>
            <a:prstGeom prst="ellipse">
              <a:avLst/>
            </a:prstGeom>
            <a:solidFill>
              <a:srgbClr val="EA484B">
                <a:alpha val="100000"/>
              </a:srgbClr>
            </a:solidFill>
            <a:ln w="9000" cap="rnd">
              <a:solidFill>
                <a:srgbClr val="EA484B">
                  <a:alpha val="100000"/>
                </a:srgbClr>
              </a:solidFill>
              <a:prstDash val="solid"/>
              <a:round/>
            </a:ln>
          </p:spPr>
          <p:txBody>
            <a:bodyPr/>
            <a:lstStyle/>
            <a:p>
              <a:endParaRPr/>
            </a:p>
          </p:txBody>
        </p:sp>
        <p:sp>
          <p:nvSpPr>
            <p:cNvPr id="177" name="rc44"/>
            <p:cNvSpPr/>
            <p:nvPr/>
          </p:nvSpPr>
          <p:spPr>
            <a:xfrm>
              <a:off x="1371184" y="1888576"/>
              <a:ext cx="4267692" cy="4094028"/>
            </a:xfrm>
            <a:prstGeom prst="rect">
              <a:avLst/>
            </a:prstGeom>
            <a:ln w="13550" cap="rnd">
              <a:solidFill>
                <a:srgbClr val="272822">
                  <a:alpha val="100000"/>
                </a:srgbClr>
              </a:solidFill>
              <a:prstDash val="solid"/>
              <a:round/>
            </a:ln>
          </p:spPr>
          <p:txBody>
            <a:bodyPr/>
            <a:lstStyle/>
            <a:p>
              <a:endParaRPr/>
            </a:p>
          </p:txBody>
        </p:sp>
        <p:sp>
          <p:nvSpPr>
            <p:cNvPr id="178" name="rc45"/>
            <p:cNvSpPr/>
            <p:nvPr/>
          </p:nvSpPr>
          <p:spPr>
            <a:xfrm>
              <a:off x="5714792" y="1888576"/>
              <a:ext cx="4267692" cy="4094028"/>
            </a:xfrm>
            <a:prstGeom prst="rect">
              <a:avLst/>
            </a:prstGeom>
            <a:solidFill>
              <a:srgbClr val="272822">
                <a:alpha val="100000"/>
              </a:srgbClr>
            </a:solidFill>
            <a:ln w="13550" cap="rnd">
              <a:solidFill>
                <a:srgbClr val="272822">
                  <a:alpha val="100000"/>
                </a:srgbClr>
              </a:solidFill>
              <a:prstDash val="solid"/>
              <a:round/>
            </a:ln>
          </p:spPr>
          <p:txBody>
            <a:bodyPr/>
            <a:lstStyle/>
            <a:p>
              <a:endParaRPr/>
            </a:p>
          </p:txBody>
        </p:sp>
        <p:sp>
          <p:nvSpPr>
            <p:cNvPr id="179" name="pl46"/>
            <p:cNvSpPr/>
            <p:nvPr/>
          </p:nvSpPr>
          <p:spPr>
            <a:xfrm>
              <a:off x="5714792" y="5796512"/>
              <a:ext cx="4267692" cy="0"/>
            </a:xfrm>
            <a:custGeom>
              <a:avLst/>
              <a:gdLst/>
              <a:ahLst/>
              <a:cxnLst/>
              <a:rect l="0" t="0" r="0" b="0"/>
              <a:pathLst>
                <a:path w="4267692">
                  <a:moveTo>
                    <a:pt x="0" y="0"/>
                  </a:moveTo>
                  <a:lnTo>
                    <a:pt x="4267692" y="0"/>
                  </a:lnTo>
                  <a:lnTo>
                    <a:pt x="4267692" y="0"/>
                  </a:lnTo>
                </a:path>
              </a:pathLst>
            </a:custGeom>
            <a:ln w="10840" cap="flat">
              <a:solidFill>
                <a:srgbClr val="A59F85">
                  <a:alpha val="100000"/>
                </a:srgbClr>
              </a:solidFill>
              <a:prstDash val="dash"/>
              <a:round/>
            </a:ln>
          </p:spPr>
          <p:txBody>
            <a:bodyPr/>
            <a:lstStyle/>
            <a:p>
              <a:endParaRPr/>
            </a:p>
          </p:txBody>
        </p:sp>
        <p:sp>
          <p:nvSpPr>
            <p:cNvPr id="180" name="pl47"/>
            <p:cNvSpPr/>
            <p:nvPr/>
          </p:nvSpPr>
          <p:spPr>
            <a:xfrm>
              <a:off x="5714792" y="5331282"/>
              <a:ext cx="4267692" cy="0"/>
            </a:xfrm>
            <a:custGeom>
              <a:avLst/>
              <a:gdLst/>
              <a:ahLst/>
              <a:cxnLst/>
              <a:rect l="0" t="0" r="0" b="0"/>
              <a:pathLst>
                <a:path w="4267692">
                  <a:moveTo>
                    <a:pt x="0" y="0"/>
                  </a:moveTo>
                  <a:lnTo>
                    <a:pt x="4267692" y="0"/>
                  </a:lnTo>
                  <a:lnTo>
                    <a:pt x="4267692" y="0"/>
                  </a:lnTo>
                </a:path>
              </a:pathLst>
            </a:custGeom>
            <a:ln w="10840" cap="flat">
              <a:solidFill>
                <a:srgbClr val="A59F85">
                  <a:alpha val="100000"/>
                </a:srgbClr>
              </a:solidFill>
              <a:prstDash val="dash"/>
              <a:round/>
            </a:ln>
          </p:spPr>
          <p:txBody>
            <a:bodyPr/>
            <a:lstStyle/>
            <a:p>
              <a:endParaRPr/>
            </a:p>
          </p:txBody>
        </p:sp>
        <p:sp>
          <p:nvSpPr>
            <p:cNvPr id="181" name="pl48"/>
            <p:cNvSpPr/>
            <p:nvPr/>
          </p:nvSpPr>
          <p:spPr>
            <a:xfrm>
              <a:off x="5714792" y="4866051"/>
              <a:ext cx="4267692" cy="0"/>
            </a:xfrm>
            <a:custGeom>
              <a:avLst/>
              <a:gdLst/>
              <a:ahLst/>
              <a:cxnLst/>
              <a:rect l="0" t="0" r="0" b="0"/>
              <a:pathLst>
                <a:path w="4267692">
                  <a:moveTo>
                    <a:pt x="0" y="0"/>
                  </a:moveTo>
                  <a:lnTo>
                    <a:pt x="4267692" y="0"/>
                  </a:lnTo>
                  <a:lnTo>
                    <a:pt x="4267692" y="0"/>
                  </a:lnTo>
                </a:path>
              </a:pathLst>
            </a:custGeom>
            <a:ln w="10840" cap="flat">
              <a:solidFill>
                <a:srgbClr val="A59F85">
                  <a:alpha val="100000"/>
                </a:srgbClr>
              </a:solidFill>
              <a:prstDash val="dash"/>
              <a:round/>
            </a:ln>
          </p:spPr>
          <p:txBody>
            <a:bodyPr/>
            <a:lstStyle/>
            <a:p>
              <a:endParaRPr/>
            </a:p>
          </p:txBody>
        </p:sp>
        <p:sp>
          <p:nvSpPr>
            <p:cNvPr id="182" name="pl49"/>
            <p:cNvSpPr/>
            <p:nvPr/>
          </p:nvSpPr>
          <p:spPr>
            <a:xfrm>
              <a:off x="5714792" y="4400821"/>
              <a:ext cx="4267692" cy="0"/>
            </a:xfrm>
            <a:custGeom>
              <a:avLst/>
              <a:gdLst/>
              <a:ahLst/>
              <a:cxnLst/>
              <a:rect l="0" t="0" r="0" b="0"/>
              <a:pathLst>
                <a:path w="4267692">
                  <a:moveTo>
                    <a:pt x="0" y="0"/>
                  </a:moveTo>
                  <a:lnTo>
                    <a:pt x="4267692" y="0"/>
                  </a:lnTo>
                  <a:lnTo>
                    <a:pt x="4267692" y="0"/>
                  </a:lnTo>
                </a:path>
              </a:pathLst>
            </a:custGeom>
            <a:ln w="10840" cap="flat">
              <a:solidFill>
                <a:srgbClr val="A59F85">
                  <a:alpha val="100000"/>
                </a:srgbClr>
              </a:solidFill>
              <a:prstDash val="dash"/>
              <a:round/>
            </a:ln>
          </p:spPr>
          <p:txBody>
            <a:bodyPr/>
            <a:lstStyle/>
            <a:p>
              <a:endParaRPr/>
            </a:p>
          </p:txBody>
        </p:sp>
        <p:sp>
          <p:nvSpPr>
            <p:cNvPr id="183" name="pl50"/>
            <p:cNvSpPr/>
            <p:nvPr/>
          </p:nvSpPr>
          <p:spPr>
            <a:xfrm>
              <a:off x="5714792" y="3935590"/>
              <a:ext cx="4267692" cy="0"/>
            </a:xfrm>
            <a:custGeom>
              <a:avLst/>
              <a:gdLst/>
              <a:ahLst/>
              <a:cxnLst/>
              <a:rect l="0" t="0" r="0" b="0"/>
              <a:pathLst>
                <a:path w="4267692">
                  <a:moveTo>
                    <a:pt x="0" y="0"/>
                  </a:moveTo>
                  <a:lnTo>
                    <a:pt x="4267692" y="0"/>
                  </a:lnTo>
                  <a:lnTo>
                    <a:pt x="4267692" y="0"/>
                  </a:lnTo>
                </a:path>
              </a:pathLst>
            </a:custGeom>
            <a:ln w="10840" cap="flat">
              <a:solidFill>
                <a:srgbClr val="A59F85">
                  <a:alpha val="100000"/>
                </a:srgbClr>
              </a:solidFill>
              <a:prstDash val="dash"/>
              <a:round/>
            </a:ln>
          </p:spPr>
          <p:txBody>
            <a:bodyPr/>
            <a:lstStyle/>
            <a:p>
              <a:endParaRPr/>
            </a:p>
          </p:txBody>
        </p:sp>
        <p:sp>
          <p:nvSpPr>
            <p:cNvPr id="184" name="pl51"/>
            <p:cNvSpPr/>
            <p:nvPr/>
          </p:nvSpPr>
          <p:spPr>
            <a:xfrm>
              <a:off x="5714792" y="3470360"/>
              <a:ext cx="4267692" cy="0"/>
            </a:xfrm>
            <a:custGeom>
              <a:avLst/>
              <a:gdLst/>
              <a:ahLst/>
              <a:cxnLst/>
              <a:rect l="0" t="0" r="0" b="0"/>
              <a:pathLst>
                <a:path w="4267692">
                  <a:moveTo>
                    <a:pt x="0" y="0"/>
                  </a:moveTo>
                  <a:lnTo>
                    <a:pt x="4267692" y="0"/>
                  </a:lnTo>
                  <a:lnTo>
                    <a:pt x="4267692" y="0"/>
                  </a:lnTo>
                </a:path>
              </a:pathLst>
            </a:custGeom>
            <a:ln w="10840" cap="flat">
              <a:solidFill>
                <a:srgbClr val="A59F85">
                  <a:alpha val="100000"/>
                </a:srgbClr>
              </a:solidFill>
              <a:prstDash val="dash"/>
              <a:round/>
            </a:ln>
          </p:spPr>
          <p:txBody>
            <a:bodyPr/>
            <a:lstStyle/>
            <a:p>
              <a:endParaRPr/>
            </a:p>
          </p:txBody>
        </p:sp>
        <p:sp>
          <p:nvSpPr>
            <p:cNvPr id="185" name="pl52"/>
            <p:cNvSpPr/>
            <p:nvPr/>
          </p:nvSpPr>
          <p:spPr>
            <a:xfrm>
              <a:off x="5714792" y="3005129"/>
              <a:ext cx="4267692" cy="0"/>
            </a:xfrm>
            <a:custGeom>
              <a:avLst/>
              <a:gdLst/>
              <a:ahLst/>
              <a:cxnLst/>
              <a:rect l="0" t="0" r="0" b="0"/>
              <a:pathLst>
                <a:path w="4267692">
                  <a:moveTo>
                    <a:pt x="0" y="0"/>
                  </a:moveTo>
                  <a:lnTo>
                    <a:pt x="4267692" y="0"/>
                  </a:lnTo>
                  <a:lnTo>
                    <a:pt x="4267692" y="0"/>
                  </a:lnTo>
                </a:path>
              </a:pathLst>
            </a:custGeom>
            <a:ln w="10840" cap="flat">
              <a:solidFill>
                <a:srgbClr val="A59F85">
                  <a:alpha val="100000"/>
                </a:srgbClr>
              </a:solidFill>
              <a:prstDash val="dash"/>
              <a:round/>
            </a:ln>
          </p:spPr>
          <p:txBody>
            <a:bodyPr/>
            <a:lstStyle/>
            <a:p>
              <a:endParaRPr/>
            </a:p>
          </p:txBody>
        </p:sp>
        <p:sp>
          <p:nvSpPr>
            <p:cNvPr id="186" name="pl53"/>
            <p:cNvSpPr/>
            <p:nvPr/>
          </p:nvSpPr>
          <p:spPr>
            <a:xfrm>
              <a:off x="5714792" y="2539899"/>
              <a:ext cx="4267692" cy="0"/>
            </a:xfrm>
            <a:custGeom>
              <a:avLst/>
              <a:gdLst/>
              <a:ahLst/>
              <a:cxnLst/>
              <a:rect l="0" t="0" r="0" b="0"/>
              <a:pathLst>
                <a:path w="4267692">
                  <a:moveTo>
                    <a:pt x="0" y="0"/>
                  </a:moveTo>
                  <a:lnTo>
                    <a:pt x="4267692" y="0"/>
                  </a:lnTo>
                  <a:lnTo>
                    <a:pt x="4267692" y="0"/>
                  </a:lnTo>
                </a:path>
              </a:pathLst>
            </a:custGeom>
            <a:ln w="10840" cap="flat">
              <a:solidFill>
                <a:srgbClr val="A59F85">
                  <a:alpha val="100000"/>
                </a:srgbClr>
              </a:solidFill>
              <a:prstDash val="dash"/>
              <a:round/>
            </a:ln>
          </p:spPr>
          <p:txBody>
            <a:bodyPr/>
            <a:lstStyle/>
            <a:p>
              <a:endParaRPr/>
            </a:p>
          </p:txBody>
        </p:sp>
        <p:sp>
          <p:nvSpPr>
            <p:cNvPr id="187" name="pl54"/>
            <p:cNvSpPr/>
            <p:nvPr/>
          </p:nvSpPr>
          <p:spPr>
            <a:xfrm>
              <a:off x="5714792" y="2074668"/>
              <a:ext cx="4267692" cy="0"/>
            </a:xfrm>
            <a:custGeom>
              <a:avLst/>
              <a:gdLst/>
              <a:ahLst/>
              <a:cxnLst/>
              <a:rect l="0" t="0" r="0" b="0"/>
              <a:pathLst>
                <a:path w="4267692">
                  <a:moveTo>
                    <a:pt x="0" y="0"/>
                  </a:moveTo>
                  <a:lnTo>
                    <a:pt x="4267692" y="0"/>
                  </a:lnTo>
                  <a:lnTo>
                    <a:pt x="4267692" y="0"/>
                  </a:lnTo>
                </a:path>
              </a:pathLst>
            </a:custGeom>
            <a:ln w="10840" cap="flat">
              <a:solidFill>
                <a:srgbClr val="A59F85">
                  <a:alpha val="100000"/>
                </a:srgbClr>
              </a:solidFill>
              <a:prstDash val="dash"/>
              <a:round/>
            </a:ln>
          </p:spPr>
          <p:txBody>
            <a:bodyPr/>
            <a:lstStyle/>
            <a:p>
              <a:endParaRPr/>
            </a:p>
          </p:txBody>
        </p:sp>
        <p:sp>
          <p:nvSpPr>
            <p:cNvPr id="188" name="pl55"/>
            <p:cNvSpPr/>
            <p:nvPr/>
          </p:nvSpPr>
          <p:spPr>
            <a:xfrm>
              <a:off x="6514984" y="1888576"/>
              <a:ext cx="0" cy="4094028"/>
            </a:xfrm>
            <a:custGeom>
              <a:avLst/>
              <a:gdLst/>
              <a:ahLst/>
              <a:cxnLst/>
              <a:rect l="0" t="0" r="0" b="0"/>
              <a:pathLst>
                <a:path h="4094028">
                  <a:moveTo>
                    <a:pt x="0" y="4094028"/>
                  </a:moveTo>
                  <a:lnTo>
                    <a:pt x="0" y="0"/>
                  </a:lnTo>
                  <a:lnTo>
                    <a:pt x="0" y="0"/>
                  </a:lnTo>
                </a:path>
              </a:pathLst>
            </a:custGeom>
            <a:ln w="10840" cap="flat">
              <a:solidFill>
                <a:srgbClr val="A59F85">
                  <a:alpha val="100000"/>
                </a:srgbClr>
              </a:solidFill>
              <a:prstDash val="dash"/>
              <a:round/>
            </a:ln>
          </p:spPr>
          <p:txBody>
            <a:bodyPr/>
            <a:lstStyle/>
            <a:p>
              <a:endParaRPr/>
            </a:p>
          </p:txBody>
        </p:sp>
        <p:sp>
          <p:nvSpPr>
            <p:cNvPr id="189" name="pl56"/>
            <p:cNvSpPr/>
            <p:nvPr/>
          </p:nvSpPr>
          <p:spPr>
            <a:xfrm>
              <a:off x="7848638" y="1888576"/>
              <a:ext cx="0" cy="4094028"/>
            </a:xfrm>
            <a:custGeom>
              <a:avLst/>
              <a:gdLst/>
              <a:ahLst/>
              <a:cxnLst/>
              <a:rect l="0" t="0" r="0" b="0"/>
              <a:pathLst>
                <a:path h="4094028">
                  <a:moveTo>
                    <a:pt x="0" y="4094028"/>
                  </a:moveTo>
                  <a:lnTo>
                    <a:pt x="0" y="0"/>
                  </a:lnTo>
                  <a:lnTo>
                    <a:pt x="0" y="0"/>
                  </a:lnTo>
                </a:path>
              </a:pathLst>
            </a:custGeom>
            <a:ln w="10840" cap="flat">
              <a:solidFill>
                <a:srgbClr val="A59F85">
                  <a:alpha val="100000"/>
                </a:srgbClr>
              </a:solidFill>
              <a:prstDash val="dash"/>
              <a:round/>
            </a:ln>
          </p:spPr>
          <p:txBody>
            <a:bodyPr/>
            <a:lstStyle/>
            <a:p>
              <a:endParaRPr/>
            </a:p>
          </p:txBody>
        </p:sp>
        <p:sp>
          <p:nvSpPr>
            <p:cNvPr id="190" name="pl57"/>
            <p:cNvSpPr/>
            <p:nvPr/>
          </p:nvSpPr>
          <p:spPr>
            <a:xfrm>
              <a:off x="9182292" y="1888576"/>
              <a:ext cx="0" cy="4094028"/>
            </a:xfrm>
            <a:custGeom>
              <a:avLst/>
              <a:gdLst/>
              <a:ahLst/>
              <a:cxnLst/>
              <a:rect l="0" t="0" r="0" b="0"/>
              <a:pathLst>
                <a:path h="4094028">
                  <a:moveTo>
                    <a:pt x="0" y="4094028"/>
                  </a:moveTo>
                  <a:lnTo>
                    <a:pt x="0" y="0"/>
                  </a:lnTo>
                  <a:lnTo>
                    <a:pt x="0" y="0"/>
                  </a:lnTo>
                </a:path>
              </a:pathLst>
            </a:custGeom>
            <a:ln w="10840" cap="flat">
              <a:solidFill>
                <a:srgbClr val="A59F85">
                  <a:alpha val="100000"/>
                </a:srgbClr>
              </a:solidFill>
              <a:prstDash val="dash"/>
              <a:round/>
            </a:ln>
          </p:spPr>
          <p:txBody>
            <a:bodyPr/>
            <a:lstStyle/>
            <a:p>
              <a:endParaRPr/>
            </a:p>
          </p:txBody>
        </p:sp>
        <p:sp>
          <p:nvSpPr>
            <p:cNvPr id="191" name="pl58"/>
            <p:cNvSpPr/>
            <p:nvPr/>
          </p:nvSpPr>
          <p:spPr>
            <a:xfrm>
              <a:off x="6514984" y="4736917"/>
              <a:ext cx="2667307" cy="14933"/>
            </a:xfrm>
            <a:custGeom>
              <a:avLst/>
              <a:gdLst/>
              <a:ahLst/>
              <a:cxnLst/>
              <a:rect l="0" t="0" r="0" b="0"/>
              <a:pathLst>
                <a:path w="2667307" h="14933">
                  <a:moveTo>
                    <a:pt x="0" y="14933"/>
                  </a:moveTo>
                  <a:lnTo>
                    <a:pt x="1333653" y="14425"/>
                  </a:lnTo>
                  <a:lnTo>
                    <a:pt x="2667307" y="0"/>
                  </a:lnTo>
                </a:path>
              </a:pathLst>
            </a:custGeom>
            <a:ln w="13550" cap="flat">
              <a:solidFill>
                <a:srgbClr val="ABD9E9">
                  <a:alpha val="100000"/>
                </a:srgbClr>
              </a:solidFill>
              <a:prstDash val="solid"/>
              <a:round/>
            </a:ln>
          </p:spPr>
          <p:txBody>
            <a:bodyPr/>
            <a:lstStyle/>
            <a:p>
              <a:endParaRPr/>
            </a:p>
          </p:txBody>
        </p:sp>
        <p:sp>
          <p:nvSpPr>
            <p:cNvPr id="192" name="pl59"/>
            <p:cNvSpPr/>
            <p:nvPr/>
          </p:nvSpPr>
          <p:spPr>
            <a:xfrm>
              <a:off x="6514984" y="4656419"/>
              <a:ext cx="2667307" cy="257554"/>
            </a:xfrm>
            <a:custGeom>
              <a:avLst/>
              <a:gdLst/>
              <a:ahLst/>
              <a:cxnLst/>
              <a:rect l="0" t="0" r="0" b="0"/>
              <a:pathLst>
                <a:path w="2667307" h="257554">
                  <a:moveTo>
                    <a:pt x="0" y="257554"/>
                  </a:moveTo>
                  <a:lnTo>
                    <a:pt x="1333653" y="71551"/>
                  </a:lnTo>
                  <a:lnTo>
                    <a:pt x="2667307" y="0"/>
                  </a:lnTo>
                </a:path>
              </a:pathLst>
            </a:custGeom>
            <a:ln w="13550" cap="flat">
              <a:solidFill>
                <a:srgbClr val="EA484B">
                  <a:alpha val="100000"/>
                </a:srgbClr>
              </a:solidFill>
              <a:prstDash val="solid"/>
              <a:round/>
            </a:ln>
          </p:spPr>
          <p:txBody>
            <a:bodyPr/>
            <a:lstStyle/>
            <a:p>
              <a:endParaRPr/>
            </a:p>
          </p:txBody>
        </p:sp>
        <p:sp>
          <p:nvSpPr>
            <p:cNvPr id="193" name="pl60"/>
            <p:cNvSpPr/>
            <p:nvPr/>
          </p:nvSpPr>
          <p:spPr>
            <a:xfrm>
              <a:off x="6448302" y="4723897"/>
              <a:ext cx="133365" cy="0"/>
            </a:xfrm>
            <a:custGeom>
              <a:avLst/>
              <a:gdLst/>
              <a:ahLst/>
              <a:cxnLst/>
              <a:rect l="0" t="0" r="0" b="0"/>
              <a:pathLst>
                <a:path w="133365">
                  <a:moveTo>
                    <a:pt x="0" y="0"/>
                  </a:moveTo>
                  <a:lnTo>
                    <a:pt x="133365" y="0"/>
                  </a:lnTo>
                </a:path>
              </a:pathLst>
            </a:custGeom>
            <a:ln w="13550" cap="flat">
              <a:solidFill>
                <a:srgbClr val="ABD9E9">
                  <a:alpha val="100000"/>
                </a:srgbClr>
              </a:solidFill>
              <a:prstDash val="solid"/>
              <a:round/>
            </a:ln>
          </p:spPr>
          <p:txBody>
            <a:bodyPr/>
            <a:lstStyle/>
            <a:p>
              <a:endParaRPr/>
            </a:p>
          </p:txBody>
        </p:sp>
        <p:sp>
          <p:nvSpPr>
            <p:cNvPr id="194" name="pl61"/>
            <p:cNvSpPr/>
            <p:nvPr/>
          </p:nvSpPr>
          <p:spPr>
            <a:xfrm>
              <a:off x="6514984" y="4723897"/>
              <a:ext cx="0" cy="55905"/>
            </a:xfrm>
            <a:custGeom>
              <a:avLst/>
              <a:gdLst/>
              <a:ahLst/>
              <a:cxnLst/>
              <a:rect l="0" t="0" r="0" b="0"/>
              <a:pathLst>
                <a:path h="55905">
                  <a:moveTo>
                    <a:pt x="0" y="0"/>
                  </a:moveTo>
                  <a:lnTo>
                    <a:pt x="0" y="55905"/>
                  </a:lnTo>
                </a:path>
              </a:pathLst>
            </a:custGeom>
            <a:ln w="13550" cap="flat">
              <a:solidFill>
                <a:srgbClr val="ABD9E9">
                  <a:alpha val="100000"/>
                </a:srgbClr>
              </a:solidFill>
              <a:prstDash val="solid"/>
              <a:round/>
            </a:ln>
          </p:spPr>
          <p:txBody>
            <a:bodyPr/>
            <a:lstStyle/>
            <a:p>
              <a:endParaRPr/>
            </a:p>
          </p:txBody>
        </p:sp>
        <p:sp>
          <p:nvSpPr>
            <p:cNvPr id="195" name="pl62"/>
            <p:cNvSpPr/>
            <p:nvPr/>
          </p:nvSpPr>
          <p:spPr>
            <a:xfrm>
              <a:off x="6448302" y="4779803"/>
              <a:ext cx="133365" cy="0"/>
            </a:xfrm>
            <a:custGeom>
              <a:avLst/>
              <a:gdLst/>
              <a:ahLst/>
              <a:cxnLst/>
              <a:rect l="0" t="0" r="0" b="0"/>
              <a:pathLst>
                <a:path w="133365">
                  <a:moveTo>
                    <a:pt x="0" y="0"/>
                  </a:moveTo>
                  <a:lnTo>
                    <a:pt x="133365" y="0"/>
                  </a:lnTo>
                </a:path>
              </a:pathLst>
            </a:custGeom>
            <a:ln w="13550" cap="flat">
              <a:solidFill>
                <a:srgbClr val="ABD9E9">
                  <a:alpha val="100000"/>
                </a:srgbClr>
              </a:solidFill>
              <a:prstDash val="solid"/>
              <a:round/>
            </a:ln>
          </p:spPr>
          <p:txBody>
            <a:bodyPr/>
            <a:lstStyle/>
            <a:p>
              <a:endParaRPr/>
            </a:p>
          </p:txBody>
        </p:sp>
        <p:sp>
          <p:nvSpPr>
            <p:cNvPr id="196" name="pl63"/>
            <p:cNvSpPr/>
            <p:nvPr/>
          </p:nvSpPr>
          <p:spPr>
            <a:xfrm>
              <a:off x="7781955" y="4721883"/>
              <a:ext cx="133365" cy="0"/>
            </a:xfrm>
            <a:custGeom>
              <a:avLst/>
              <a:gdLst/>
              <a:ahLst/>
              <a:cxnLst/>
              <a:rect l="0" t="0" r="0" b="0"/>
              <a:pathLst>
                <a:path w="133365">
                  <a:moveTo>
                    <a:pt x="0" y="0"/>
                  </a:moveTo>
                  <a:lnTo>
                    <a:pt x="133365" y="0"/>
                  </a:lnTo>
                </a:path>
              </a:pathLst>
            </a:custGeom>
            <a:ln w="13550" cap="flat">
              <a:solidFill>
                <a:srgbClr val="ABD9E9">
                  <a:alpha val="100000"/>
                </a:srgbClr>
              </a:solidFill>
              <a:prstDash val="solid"/>
              <a:round/>
            </a:ln>
          </p:spPr>
          <p:txBody>
            <a:bodyPr/>
            <a:lstStyle/>
            <a:p>
              <a:endParaRPr/>
            </a:p>
          </p:txBody>
        </p:sp>
        <p:sp>
          <p:nvSpPr>
            <p:cNvPr id="197" name="pl64"/>
            <p:cNvSpPr/>
            <p:nvPr/>
          </p:nvSpPr>
          <p:spPr>
            <a:xfrm>
              <a:off x="7848638" y="4721883"/>
              <a:ext cx="0" cy="58919"/>
            </a:xfrm>
            <a:custGeom>
              <a:avLst/>
              <a:gdLst/>
              <a:ahLst/>
              <a:cxnLst/>
              <a:rect l="0" t="0" r="0" b="0"/>
              <a:pathLst>
                <a:path h="58919">
                  <a:moveTo>
                    <a:pt x="0" y="0"/>
                  </a:moveTo>
                  <a:lnTo>
                    <a:pt x="0" y="58919"/>
                  </a:lnTo>
                </a:path>
              </a:pathLst>
            </a:custGeom>
            <a:ln w="13550" cap="flat">
              <a:solidFill>
                <a:srgbClr val="ABD9E9">
                  <a:alpha val="100000"/>
                </a:srgbClr>
              </a:solidFill>
              <a:prstDash val="solid"/>
              <a:round/>
            </a:ln>
          </p:spPr>
          <p:txBody>
            <a:bodyPr/>
            <a:lstStyle/>
            <a:p>
              <a:endParaRPr/>
            </a:p>
          </p:txBody>
        </p:sp>
        <p:sp>
          <p:nvSpPr>
            <p:cNvPr id="198" name="pl65"/>
            <p:cNvSpPr/>
            <p:nvPr/>
          </p:nvSpPr>
          <p:spPr>
            <a:xfrm>
              <a:off x="7781955" y="4780802"/>
              <a:ext cx="133365" cy="0"/>
            </a:xfrm>
            <a:custGeom>
              <a:avLst/>
              <a:gdLst/>
              <a:ahLst/>
              <a:cxnLst/>
              <a:rect l="0" t="0" r="0" b="0"/>
              <a:pathLst>
                <a:path w="133365">
                  <a:moveTo>
                    <a:pt x="0" y="0"/>
                  </a:moveTo>
                  <a:lnTo>
                    <a:pt x="133365" y="0"/>
                  </a:lnTo>
                </a:path>
              </a:pathLst>
            </a:custGeom>
            <a:ln w="13550" cap="flat">
              <a:solidFill>
                <a:srgbClr val="ABD9E9">
                  <a:alpha val="100000"/>
                </a:srgbClr>
              </a:solidFill>
              <a:prstDash val="solid"/>
              <a:round/>
            </a:ln>
          </p:spPr>
          <p:txBody>
            <a:bodyPr/>
            <a:lstStyle/>
            <a:p>
              <a:endParaRPr/>
            </a:p>
          </p:txBody>
        </p:sp>
        <p:sp>
          <p:nvSpPr>
            <p:cNvPr id="199" name="pl66"/>
            <p:cNvSpPr/>
            <p:nvPr/>
          </p:nvSpPr>
          <p:spPr>
            <a:xfrm>
              <a:off x="9115609" y="4702852"/>
              <a:ext cx="133365" cy="0"/>
            </a:xfrm>
            <a:custGeom>
              <a:avLst/>
              <a:gdLst/>
              <a:ahLst/>
              <a:cxnLst/>
              <a:rect l="0" t="0" r="0" b="0"/>
              <a:pathLst>
                <a:path w="133365">
                  <a:moveTo>
                    <a:pt x="0" y="0"/>
                  </a:moveTo>
                  <a:lnTo>
                    <a:pt x="133365" y="0"/>
                  </a:lnTo>
                </a:path>
              </a:pathLst>
            </a:custGeom>
            <a:ln w="13550" cap="flat">
              <a:solidFill>
                <a:srgbClr val="ABD9E9">
                  <a:alpha val="100000"/>
                </a:srgbClr>
              </a:solidFill>
              <a:prstDash val="solid"/>
              <a:round/>
            </a:ln>
          </p:spPr>
          <p:txBody>
            <a:bodyPr/>
            <a:lstStyle/>
            <a:p>
              <a:endParaRPr/>
            </a:p>
          </p:txBody>
        </p:sp>
        <p:sp>
          <p:nvSpPr>
            <p:cNvPr id="200" name="pl67"/>
            <p:cNvSpPr/>
            <p:nvPr/>
          </p:nvSpPr>
          <p:spPr>
            <a:xfrm>
              <a:off x="9182292" y="4702852"/>
              <a:ext cx="0" cy="68128"/>
            </a:xfrm>
            <a:custGeom>
              <a:avLst/>
              <a:gdLst/>
              <a:ahLst/>
              <a:cxnLst/>
              <a:rect l="0" t="0" r="0" b="0"/>
              <a:pathLst>
                <a:path h="68128">
                  <a:moveTo>
                    <a:pt x="0" y="0"/>
                  </a:moveTo>
                  <a:lnTo>
                    <a:pt x="0" y="68128"/>
                  </a:lnTo>
                </a:path>
              </a:pathLst>
            </a:custGeom>
            <a:ln w="13550" cap="flat">
              <a:solidFill>
                <a:srgbClr val="ABD9E9">
                  <a:alpha val="100000"/>
                </a:srgbClr>
              </a:solidFill>
              <a:prstDash val="solid"/>
              <a:round/>
            </a:ln>
          </p:spPr>
          <p:txBody>
            <a:bodyPr/>
            <a:lstStyle/>
            <a:p>
              <a:endParaRPr/>
            </a:p>
          </p:txBody>
        </p:sp>
        <p:sp>
          <p:nvSpPr>
            <p:cNvPr id="201" name="pl68"/>
            <p:cNvSpPr/>
            <p:nvPr/>
          </p:nvSpPr>
          <p:spPr>
            <a:xfrm>
              <a:off x="9115609" y="4770981"/>
              <a:ext cx="133365" cy="0"/>
            </a:xfrm>
            <a:custGeom>
              <a:avLst/>
              <a:gdLst/>
              <a:ahLst/>
              <a:cxnLst/>
              <a:rect l="0" t="0" r="0" b="0"/>
              <a:pathLst>
                <a:path w="133365">
                  <a:moveTo>
                    <a:pt x="0" y="0"/>
                  </a:moveTo>
                  <a:lnTo>
                    <a:pt x="133365" y="0"/>
                  </a:lnTo>
                </a:path>
              </a:pathLst>
            </a:custGeom>
            <a:ln w="13550" cap="flat">
              <a:solidFill>
                <a:srgbClr val="ABD9E9">
                  <a:alpha val="100000"/>
                </a:srgbClr>
              </a:solidFill>
              <a:prstDash val="solid"/>
              <a:round/>
            </a:ln>
          </p:spPr>
          <p:txBody>
            <a:bodyPr/>
            <a:lstStyle/>
            <a:p>
              <a:endParaRPr/>
            </a:p>
          </p:txBody>
        </p:sp>
        <p:sp>
          <p:nvSpPr>
            <p:cNvPr id="202" name="pl69"/>
            <p:cNvSpPr/>
            <p:nvPr/>
          </p:nvSpPr>
          <p:spPr>
            <a:xfrm>
              <a:off x="6448302" y="4881079"/>
              <a:ext cx="133365" cy="0"/>
            </a:xfrm>
            <a:custGeom>
              <a:avLst/>
              <a:gdLst/>
              <a:ahLst/>
              <a:cxnLst/>
              <a:rect l="0" t="0" r="0" b="0"/>
              <a:pathLst>
                <a:path w="133365">
                  <a:moveTo>
                    <a:pt x="0" y="0"/>
                  </a:moveTo>
                  <a:lnTo>
                    <a:pt x="133365" y="0"/>
                  </a:lnTo>
                </a:path>
              </a:pathLst>
            </a:custGeom>
            <a:ln w="13550" cap="flat">
              <a:solidFill>
                <a:srgbClr val="EA484B">
                  <a:alpha val="100000"/>
                </a:srgbClr>
              </a:solidFill>
              <a:prstDash val="solid"/>
              <a:round/>
            </a:ln>
          </p:spPr>
          <p:txBody>
            <a:bodyPr/>
            <a:lstStyle/>
            <a:p>
              <a:endParaRPr/>
            </a:p>
          </p:txBody>
        </p:sp>
        <p:sp>
          <p:nvSpPr>
            <p:cNvPr id="203" name="pl70"/>
            <p:cNvSpPr/>
            <p:nvPr/>
          </p:nvSpPr>
          <p:spPr>
            <a:xfrm>
              <a:off x="6514984" y="4881079"/>
              <a:ext cx="0" cy="65787"/>
            </a:xfrm>
            <a:custGeom>
              <a:avLst/>
              <a:gdLst/>
              <a:ahLst/>
              <a:cxnLst/>
              <a:rect l="0" t="0" r="0" b="0"/>
              <a:pathLst>
                <a:path h="65787">
                  <a:moveTo>
                    <a:pt x="0" y="0"/>
                  </a:moveTo>
                  <a:lnTo>
                    <a:pt x="0" y="65787"/>
                  </a:lnTo>
                </a:path>
              </a:pathLst>
            </a:custGeom>
            <a:ln w="13550" cap="flat">
              <a:solidFill>
                <a:srgbClr val="EA484B">
                  <a:alpha val="100000"/>
                </a:srgbClr>
              </a:solidFill>
              <a:prstDash val="solid"/>
              <a:round/>
            </a:ln>
          </p:spPr>
          <p:txBody>
            <a:bodyPr/>
            <a:lstStyle/>
            <a:p>
              <a:endParaRPr/>
            </a:p>
          </p:txBody>
        </p:sp>
        <p:sp>
          <p:nvSpPr>
            <p:cNvPr id="204" name="pl71"/>
            <p:cNvSpPr/>
            <p:nvPr/>
          </p:nvSpPr>
          <p:spPr>
            <a:xfrm>
              <a:off x="6448302" y="4946866"/>
              <a:ext cx="133365" cy="0"/>
            </a:xfrm>
            <a:custGeom>
              <a:avLst/>
              <a:gdLst/>
              <a:ahLst/>
              <a:cxnLst/>
              <a:rect l="0" t="0" r="0" b="0"/>
              <a:pathLst>
                <a:path w="133365">
                  <a:moveTo>
                    <a:pt x="0" y="0"/>
                  </a:moveTo>
                  <a:lnTo>
                    <a:pt x="133365" y="0"/>
                  </a:lnTo>
                </a:path>
              </a:pathLst>
            </a:custGeom>
            <a:ln w="13550" cap="flat">
              <a:solidFill>
                <a:srgbClr val="EA484B">
                  <a:alpha val="100000"/>
                </a:srgbClr>
              </a:solidFill>
              <a:prstDash val="solid"/>
              <a:round/>
            </a:ln>
          </p:spPr>
          <p:txBody>
            <a:bodyPr/>
            <a:lstStyle/>
            <a:p>
              <a:endParaRPr/>
            </a:p>
          </p:txBody>
        </p:sp>
        <p:sp>
          <p:nvSpPr>
            <p:cNvPr id="205" name="pl72"/>
            <p:cNvSpPr/>
            <p:nvPr/>
          </p:nvSpPr>
          <p:spPr>
            <a:xfrm>
              <a:off x="7781955" y="4688756"/>
              <a:ext cx="133365" cy="0"/>
            </a:xfrm>
            <a:custGeom>
              <a:avLst/>
              <a:gdLst/>
              <a:ahLst/>
              <a:cxnLst/>
              <a:rect l="0" t="0" r="0" b="0"/>
              <a:pathLst>
                <a:path w="133365">
                  <a:moveTo>
                    <a:pt x="0" y="0"/>
                  </a:moveTo>
                  <a:lnTo>
                    <a:pt x="133365" y="0"/>
                  </a:lnTo>
                </a:path>
              </a:pathLst>
            </a:custGeom>
            <a:ln w="13550" cap="flat">
              <a:solidFill>
                <a:srgbClr val="EA484B">
                  <a:alpha val="100000"/>
                </a:srgbClr>
              </a:solidFill>
              <a:prstDash val="solid"/>
              <a:round/>
            </a:ln>
          </p:spPr>
          <p:txBody>
            <a:bodyPr/>
            <a:lstStyle/>
            <a:p>
              <a:endParaRPr/>
            </a:p>
          </p:txBody>
        </p:sp>
        <p:sp>
          <p:nvSpPr>
            <p:cNvPr id="206" name="pl73"/>
            <p:cNvSpPr/>
            <p:nvPr/>
          </p:nvSpPr>
          <p:spPr>
            <a:xfrm>
              <a:off x="7848638" y="4688756"/>
              <a:ext cx="0" cy="78428"/>
            </a:xfrm>
            <a:custGeom>
              <a:avLst/>
              <a:gdLst/>
              <a:ahLst/>
              <a:cxnLst/>
              <a:rect l="0" t="0" r="0" b="0"/>
              <a:pathLst>
                <a:path h="78428">
                  <a:moveTo>
                    <a:pt x="0" y="0"/>
                  </a:moveTo>
                  <a:lnTo>
                    <a:pt x="0" y="78428"/>
                  </a:lnTo>
                </a:path>
              </a:pathLst>
            </a:custGeom>
            <a:ln w="13550" cap="flat">
              <a:solidFill>
                <a:srgbClr val="EA484B">
                  <a:alpha val="100000"/>
                </a:srgbClr>
              </a:solidFill>
              <a:prstDash val="solid"/>
              <a:round/>
            </a:ln>
          </p:spPr>
          <p:txBody>
            <a:bodyPr/>
            <a:lstStyle/>
            <a:p>
              <a:endParaRPr/>
            </a:p>
          </p:txBody>
        </p:sp>
        <p:sp>
          <p:nvSpPr>
            <p:cNvPr id="207" name="pl74"/>
            <p:cNvSpPr/>
            <p:nvPr/>
          </p:nvSpPr>
          <p:spPr>
            <a:xfrm>
              <a:off x="7781955" y="4767184"/>
              <a:ext cx="133365" cy="0"/>
            </a:xfrm>
            <a:custGeom>
              <a:avLst/>
              <a:gdLst/>
              <a:ahLst/>
              <a:cxnLst/>
              <a:rect l="0" t="0" r="0" b="0"/>
              <a:pathLst>
                <a:path w="133365">
                  <a:moveTo>
                    <a:pt x="0" y="0"/>
                  </a:moveTo>
                  <a:lnTo>
                    <a:pt x="133365" y="0"/>
                  </a:lnTo>
                </a:path>
              </a:pathLst>
            </a:custGeom>
            <a:ln w="13550" cap="flat">
              <a:solidFill>
                <a:srgbClr val="EA484B">
                  <a:alpha val="100000"/>
                </a:srgbClr>
              </a:solidFill>
              <a:prstDash val="solid"/>
              <a:round/>
            </a:ln>
          </p:spPr>
          <p:txBody>
            <a:bodyPr/>
            <a:lstStyle/>
            <a:p>
              <a:endParaRPr/>
            </a:p>
          </p:txBody>
        </p:sp>
        <p:sp>
          <p:nvSpPr>
            <p:cNvPr id="208" name="pl75"/>
            <p:cNvSpPr/>
            <p:nvPr/>
          </p:nvSpPr>
          <p:spPr>
            <a:xfrm>
              <a:off x="9115609" y="4619855"/>
              <a:ext cx="133365" cy="0"/>
            </a:xfrm>
            <a:custGeom>
              <a:avLst/>
              <a:gdLst/>
              <a:ahLst/>
              <a:cxnLst/>
              <a:rect l="0" t="0" r="0" b="0"/>
              <a:pathLst>
                <a:path w="133365">
                  <a:moveTo>
                    <a:pt x="0" y="0"/>
                  </a:moveTo>
                  <a:lnTo>
                    <a:pt x="133365" y="0"/>
                  </a:lnTo>
                </a:path>
              </a:pathLst>
            </a:custGeom>
            <a:ln w="13550" cap="flat">
              <a:solidFill>
                <a:srgbClr val="EA484B">
                  <a:alpha val="100000"/>
                </a:srgbClr>
              </a:solidFill>
              <a:prstDash val="solid"/>
              <a:round/>
            </a:ln>
          </p:spPr>
          <p:txBody>
            <a:bodyPr/>
            <a:lstStyle/>
            <a:p>
              <a:endParaRPr/>
            </a:p>
          </p:txBody>
        </p:sp>
        <p:sp>
          <p:nvSpPr>
            <p:cNvPr id="209" name="pl76"/>
            <p:cNvSpPr/>
            <p:nvPr/>
          </p:nvSpPr>
          <p:spPr>
            <a:xfrm>
              <a:off x="9182292" y="4619855"/>
              <a:ext cx="0" cy="73126"/>
            </a:xfrm>
            <a:custGeom>
              <a:avLst/>
              <a:gdLst/>
              <a:ahLst/>
              <a:cxnLst/>
              <a:rect l="0" t="0" r="0" b="0"/>
              <a:pathLst>
                <a:path h="73126">
                  <a:moveTo>
                    <a:pt x="0" y="0"/>
                  </a:moveTo>
                  <a:lnTo>
                    <a:pt x="0" y="73126"/>
                  </a:lnTo>
                </a:path>
              </a:pathLst>
            </a:custGeom>
            <a:ln w="13550" cap="flat">
              <a:solidFill>
                <a:srgbClr val="EA484B">
                  <a:alpha val="100000"/>
                </a:srgbClr>
              </a:solidFill>
              <a:prstDash val="solid"/>
              <a:round/>
            </a:ln>
          </p:spPr>
          <p:txBody>
            <a:bodyPr/>
            <a:lstStyle/>
            <a:p>
              <a:endParaRPr/>
            </a:p>
          </p:txBody>
        </p:sp>
        <p:sp>
          <p:nvSpPr>
            <p:cNvPr id="210" name="pl77"/>
            <p:cNvSpPr/>
            <p:nvPr/>
          </p:nvSpPr>
          <p:spPr>
            <a:xfrm>
              <a:off x="9115609" y="4692982"/>
              <a:ext cx="133365" cy="0"/>
            </a:xfrm>
            <a:custGeom>
              <a:avLst/>
              <a:gdLst/>
              <a:ahLst/>
              <a:cxnLst/>
              <a:rect l="0" t="0" r="0" b="0"/>
              <a:pathLst>
                <a:path w="133365">
                  <a:moveTo>
                    <a:pt x="0" y="0"/>
                  </a:moveTo>
                  <a:lnTo>
                    <a:pt x="133365" y="0"/>
                  </a:lnTo>
                </a:path>
              </a:pathLst>
            </a:custGeom>
            <a:ln w="13550" cap="flat">
              <a:solidFill>
                <a:srgbClr val="EA484B">
                  <a:alpha val="100000"/>
                </a:srgbClr>
              </a:solidFill>
              <a:prstDash val="solid"/>
              <a:round/>
            </a:ln>
          </p:spPr>
          <p:txBody>
            <a:bodyPr/>
            <a:lstStyle/>
            <a:p>
              <a:endParaRPr/>
            </a:p>
          </p:txBody>
        </p:sp>
        <p:sp>
          <p:nvSpPr>
            <p:cNvPr id="211" name="pt78"/>
            <p:cNvSpPr/>
            <p:nvPr/>
          </p:nvSpPr>
          <p:spPr>
            <a:xfrm>
              <a:off x="6490158" y="4727024"/>
              <a:ext cx="49651" cy="49651"/>
            </a:xfrm>
            <a:prstGeom prst="ellipse">
              <a:avLst/>
            </a:prstGeom>
            <a:solidFill>
              <a:srgbClr val="ABD9E9">
                <a:alpha val="100000"/>
              </a:srgbClr>
            </a:solidFill>
            <a:ln w="9000" cap="rnd">
              <a:solidFill>
                <a:srgbClr val="ABD9E9">
                  <a:alpha val="100000"/>
                </a:srgbClr>
              </a:solidFill>
              <a:prstDash val="solid"/>
              <a:round/>
            </a:ln>
          </p:spPr>
          <p:txBody>
            <a:bodyPr/>
            <a:lstStyle/>
            <a:p>
              <a:endParaRPr/>
            </a:p>
          </p:txBody>
        </p:sp>
        <p:sp>
          <p:nvSpPr>
            <p:cNvPr id="212" name="pt79"/>
            <p:cNvSpPr/>
            <p:nvPr/>
          </p:nvSpPr>
          <p:spPr>
            <a:xfrm>
              <a:off x="7823812" y="4726516"/>
              <a:ext cx="49651" cy="49651"/>
            </a:xfrm>
            <a:prstGeom prst="ellipse">
              <a:avLst/>
            </a:prstGeom>
            <a:solidFill>
              <a:srgbClr val="ABD9E9">
                <a:alpha val="100000"/>
              </a:srgbClr>
            </a:solidFill>
            <a:ln w="9000" cap="rnd">
              <a:solidFill>
                <a:srgbClr val="ABD9E9">
                  <a:alpha val="100000"/>
                </a:srgbClr>
              </a:solidFill>
              <a:prstDash val="solid"/>
              <a:round/>
            </a:ln>
          </p:spPr>
          <p:txBody>
            <a:bodyPr/>
            <a:lstStyle/>
            <a:p>
              <a:endParaRPr/>
            </a:p>
          </p:txBody>
        </p:sp>
        <p:sp>
          <p:nvSpPr>
            <p:cNvPr id="213" name="pt80"/>
            <p:cNvSpPr/>
            <p:nvPr/>
          </p:nvSpPr>
          <p:spPr>
            <a:xfrm>
              <a:off x="9157466" y="4712091"/>
              <a:ext cx="49651" cy="49651"/>
            </a:xfrm>
            <a:prstGeom prst="ellipse">
              <a:avLst/>
            </a:prstGeom>
            <a:solidFill>
              <a:srgbClr val="ABD9E9">
                <a:alpha val="100000"/>
              </a:srgbClr>
            </a:solidFill>
            <a:ln w="9000" cap="rnd">
              <a:solidFill>
                <a:srgbClr val="ABD9E9">
                  <a:alpha val="100000"/>
                </a:srgbClr>
              </a:solidFill>
              <a:prstDash val="solid"/>
              <a:round/>
            </a:ln>
          </p:spPr>
          <p:txBody>
            <a:bodyPr/>
            <a:lstStyle/>
            <a:p>
              <a:endParaRPr/>
            </a:p>
          </p:txBody>
        </p:sp>
        <p:sp>
          <p:nvSpPr>
            <p:cNvPr id="214" name="pt81"/>
            <p:cNvSpPr/>
            <p:nvPr/>
          </p:nvSpPr>
          <p:spPr>
            <a:xfrm>
              <a:off x="6490158" y="4889147"/>
              <a:ext cx="49651" cy="49651"/>
            </a:xfrm>
            <a:prstGeom prst="ellipse">
              <a:avLst/>
            </a:prstGeom>
            <a:solidFill>
              <a:srgbClr val="EA484B">
                <a:alpha val="100000"/>
              </a:srgbClr>
            </a:solidFill>
            <a:ln w="9000" cap="rnd">
              <a:solidFill>
                <a:srgbClr val="EA484B">
                  <a:alpha val="100000"/>
                </a:srgbClr>
              </a:solidFill>
              <a:prstDash val="solid"/>
              <a:round/>
            </a:ln>
          </p:spPr>
          <p:txBody>
            <a:bodyPr/>
            <a:lstStyle/>
            <a:p>
              <a:endParaRPr/>
            </a:p>
          </p:txBody>
        </p:sp>
        <p:sp>
          <p:nvSpPr>
            <p:cNvPr id="215" name="pt82"/>
            <p:cNvSpPr/>
            <p:nvPr/>
          </p:nvSpPr>
          <p:spPr>
            <a:xfrm>
              <a:off x="7823812" y="4703144"/>
              <a:ext cx="49651" cy="49651"/>
            </a:xfrm>
            <a:prstGeom prst="ellipse">
              <a:avLst/>
            </a:prstGeom>
            <a:solidFill>
              <a:srgbClr val="EA484B">
                <a:alpha val="100000"/>
              </a:srgbClr>
            </a:solidFill>
            <a:ln w="9000" cap="rnd">
              <a:solidFill>
                <a:srgbClr val="EA484B">
                  <a:alpha val="100000"/>
                </a:srgbClr>
              </a:solidFill>
              <a:prstDash val="solid"/>
              <a:round/>
            </a:ln>
          </p:spPr>
          <p:txBody>
            <a:bodyPr/>
            <a:lstStyle/>
            <a:p>
              <a:endParaRPr/>
            </a:p>
          </p:txBody>
        </p:sp>
        <p:sp>
          <p:nvSpPr>
            <p:cNvPr id="216" name="pt83"/>
            <p:cNvSpPr/>
            <p:nvPr/>
          </p:nvSpPr>
          <p:spPr>
            <a:xfrm>
              <a:off x="9157466" y="4631593"/>
              <a:ext cx="49651" cy="49651"/>
            </a:xfrm>
            <a:prstGeom prst="ellipse">
              <a:avLst/>
            </a:prstGeom>
            <a:solidFill>
              <a:srgbClr val="EA484B">
                <a:alpha val="100000"/>
              </a:srgbClr>
            </a:solidFill>
            <a:ln w="9000" cap="rnd">
              <a:solidFill>
                <a:srgbClr val="EA484B">
                  <a:alpha val="100000"/>
                </a:srgbClr>
              </a:solidFill>
              <a:prstDash val="solid"/>
              <a:round/>
            </a:ln>
          </p:spPr>
          <p:txBody>
            <a:bodyPr/>
            <a:lstStyle/>
            <a:p>
              <a:endParaRPr/>
            </a:p>
          </p:txBody>
        </p:sp>
        <p:sp>
          <p:nvSpPr>
            <p:cNvPr id="217" name="rc84"/>
            <p:cNvSpPr/>
            <p:nvPr/>
          </p:nvSpPr>
          <p:spPr>
            <a:xfrm>
              <a:off x="5714792" y="1888576"/>
              <a:ext cx="4267692" cy="4094028"/>
            </a:xfrm>
            <a:prstGeom prst="rect">
              <a:avLst/>
            </a:prstGeom>
            <a:ln w="13550" cap="rnd">
              <a:solidFill>
                <a:srgbClr val="272822">
                  <a:alpha val="100000"/>
                </a:srgbClr>
              </a:solidFill>
              <a:prstDash val="solid"/>
              <a:round/>
            </a:ln>
          </p:spPr>
          <p:txBody>
            <a:bodyPr/>
            <a:lstStyle/>
            <a:p>
              <a:endParaRPr/>
            </a:p>
          </p:txBody>
        </p:sp>
        <p:sp>
          <p:nvSpPr>
            <p:cNvPr id="218" name="rc85"/>
            <p:cNvSpPr/>
            <p:nvPr/>
          </p:nvSpPr>
          <p:spPr>
            <a:xfrm>
              <a:off x="1371184" y="1644075"/>
              <a:ext cx="4267692" cy="244500"/>
            </a:xfrm>
            <a:prstGeom prst="rect">
              <a:avLst/>
            </a:prstGeom>
            <a:solidFill>
              <a:srgbClr val="D9D9D9">
                <a:alpha val="100000"/>
              </a:srgbClr>
            </a:solidFill>
            <a:ln w="13550" cap="rnd">
              <a:solidFill>
                <a:srgbClr val="333333">
                  <a:alpha val="100000"/>
                </a:srgbClr>
              </a:solidFill>
              <a:prstDash val="solid"/>
              <a:round/>
            </a:ln>
          </p:spPr>
          <p:txBody>
            <a:bodyPr/>
            <a:lstStyle/>
            <a:p>
              <a:endParaRPr/>
            </a:p>
          </p:txBody>
        </p:sp>
        <p:sp>
          <p:nvSpPr>
            <p:cNvPr id="219" name="tx86"/>
            <p:cNvSpPr/>
            <p:nvPr/>
          </p:nvSpPr>
          <p:spPr>
            <a:xfrm>
              <a:off x="2616744" y="1689828"/>
              <a:ext cx="1776573" cy="122832"/>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1A1A1A">
                      <a:alpha val="100000"/>
                    </a:srgbClr>
                  </a:solidFill>
                  <a:latin typeface="Bitstream Vera Sans"/>
                  <a:cs typeface="Bitstream Vera Sans"/>
                </a:rPr>
                <a:t>Belief in a Dangerous World</a:t>
              </a:r>
            </a:p>
          </p:txBody>
        </p:sp>
        <p:sp>
          <p:nvSpPr>
            <p:cNvPr id="220" name="rc87"/>
            <p:cNvSpPr/>
            <p:nvPr/>
          </p:nvSpPr>
          <p:spPr>
            <a:xfrm>
              <a:off x="5714792" y="1644075"/>
              <a:ext cx="4267692" cy="244500"/>
            </a:xfrm>
            <a:prstGeom prst="rect">
              <a:avLst/>
            </a:prstGeom>
            <a:solidFill>
              <a:srgbClr val="D9D9D9">
                <a:alpha val="100000"/>
              </a:srgbClr>
            </a:solidFill>
            <a:ln w="13550" cap="rnd">
              <a:solidFill>
                <a:srgbClr val="333333">
                  <a:alpha val="100000"/>
                </a:srgbClr>
              </a:solidFill>
              <a:prstDash val="solid"/>
              <a:round/>
            </a:ln>
          </p:spPr>
          <p:txBody>
            <a:bodyPr/>
            <a:lstStyle/>
            <a:p>
              <a:endParaRPr/>
            </a:p>
          </p:txBody>
        </p:sp>
        <p:sp>
          <p:nvSpPr>
            <p:cNvPr id="221" name="tx88"/>
            <p:cNvSpPr/>
            <p:nvPr/>
          </p:nvSpPr>
          <p:spPr>
            <a:xfrm>
              <a:off x="7376202" y="1714434"/>
              <a:ext cx="944872" cy="98226"/>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1A1A1A">
                      <a:alpha val="100000"/>
                    </a:srgbClr>
                  </a:solidFill>
                  <a:latin typeface="Bitstream Vera Sans"/>
                  <a:cs typeface="Bitstream Vera Sans"/>
                </a:rPr>
                <a:t>Germ Aversion</a:t>
              </a:r>
            </a:p>
          </p:txBody>
        </p:sp>
        <p:sp>
          <p:nvSpPr>
            <p:cNvPr id="222" name="pl89"/>
            <p:cNvSpPr/>
            <p:nvPr/>
          </p:nvSpPr>
          <p:spPr>
            <a:xfrm>
              <a:off x="2171377" y="5982604"/>
              <a:ext cx="0" cy="37957"/>
            </a:xfrm>
            <a:custGeom>
              <a:avLst/>
              <a:gdLst/>
              <a:ahLst/>
              <a:cxnLst/>
              <a:rect l="0" t="0" r="0" b="0"/>
              <a:pathLst>
                <a:path h="37957">
                  <a:moveTo>
                    <a:pt x="0" y="37957"/>
                  </a:moveTo>
                  <a:lnTo>
                    <a:pt x="0" y="0"/>
                  </a:lnTo>
                </a:path>
              </a:pathLst>
            </a:custGeom>
          </p:spPr>
          <p:txBody>
            <a:bodyPr/>
            <a:lstStyle/>
            <a:p>
              <a:endParaRPr/>
            </a:p>
          </p:txBody>
        </p:sp>
        <p:sp>
          <p:nvSpPr>
            <p:cNvPr id="223" name="pl90"/>
            <p:cNvSpPr/>
            <p:nvPr/>
          </p:nvSpPr>
          <p:spPr>
            <a:xfrm>
              <a:off x="3505031" y="5982604"/>
              <a:ext cx="0" cy="37957"/>
            </a:xfrm>
            <a:custGeom>
              <a:avLst/>
              <a:gdLst/>
              <a:ahLst/>
              <a:cxnLst/>
              <a:rect l="0" t="0" r="0" b="0"/>
              <a:pathLst>
                <a:path h="37957">
                  <a:moveTo>
                    <a:pt x="0" y="37957"/>
                  </a:moveTo>
                  <a:lnTo>
                    <a:pt x="0" y="0"/>
                  </a:lnTo>
                </a:path>
              </a:pathLst>
            </a:custGeom>
          </p:spPr>
          <p:txBody>
            <a:bodyPr/>
            <a:lstStyle/>
            <a:p>
              <a:endParaRPr/>
            </a:p>
          </p:txBody>
        </p:sp>
        <p:sp>
          <p:nvSpPr>
            <p:cNvPr id="224" name="pl91"/>
            <p:cNvSpPr/>
            <p:nvPr/>
          </p:nvSpPr>
          <p:spPr>
            <a:xfrm>
              <a:off x="4838684" y="5982604"/>
              <a:ext cx="0" cy="37957"/>
            </a:xfrm>
            <a:custGeom>
              <a:avLst/>
              <a:gdLst/>
              <a:ahLst/>
              <a:cxnLst/>
              <a:rect l="0" t="0" r="0" b="0"/>
              <a:pathLst>
                <a:path h="37957">
                  <a:moveTo>
                    <a:pt x="0" y="37957"/>
                  </a:moveTo>
                  <a:lnTo>
                    <a:pt x="0" y="0"/>
                  </a:lnTo>
                </a:path>
              </a:pathLst>
            </a:custGeom>
          </p:spPr>
          <p:txBody>
            <a:bodyPr/>
            <a:lstStyle/>
            <a:p>
              <a:endParaRPr/>
            </a:p>
          </p:txBody>
        </p:sp>
        <p:sp>
          <p:nvSpPr>
            <p:cNvPr id="225" name="tx92"/>
            <p:cNvSpPr/>
            <p:nvPr/>
          </p:nvSpPr>
          <p:spPr>
            <a:xfrm>
              <a:off x="1811064" y="6032474"/>
              <a:ext cx="720625" cy="101798"/>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Low (0-33%)</a:t>
              </a:r>
            </a:p>
          </p:txBody>
        </p:sp>
        <p:sp>
          <p:nvSpPr>
            <p:cNvPr id="226" name="tx93"/>
            <p:cNvSpPr/>
            <p:nvPr/>
          </p:nvSpPr>
          <p:spPr>
            <a:xfrm>
              <a:off x="2950106" y="6032275"/>
              <a:ext cx="1109848" cy="101996"/>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Moderate (33-66%)</a:t>
              </a:r>
            </a:p>
          </p:txBody>
        </p:sp>
        <p:sp>
          <p:nvSpPr>
            <p:cNvPr id="227" name="tx94"/>
            <p:cNvSpPr/>
            <p:nvPr/>
          </p:nvSpPr>
          <p:spPr>
            <a:xfrm>
              <a:off x="4424207" y="6023544"/>
              <a:ext cx="828954" cy="110728"/>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High (66-99%)</a:t>
              </a:r>
            </a:p>
          </p:txBody>
        </p:sp>
        <p:sp>
          <p:nvSpPr>
            <p:cNvPr id="228" name="pl95"/>
            <p:cNvSpPr/>
            <p:nvPr/>
          </p:nvSpPr>
          <p:spPr>
            <a:xfrm>
              <a:off x="6514984" y="5982604"/>
              <a:ext cx="0" cy="37957"/>
            </a:xfrm>
            <a:custGeom>
              <a:avLst/>
              <a:gdLst/>
              <a:ahLst/>
              <a:cxnLst/>
              <a:rect l="0" t="0" r="0" b="0"/>
              <a:pathLst>
                <a:path h="37957">
                  <a:moveTo>
                    <a:pt x="0" y="37957"/>
                  </a:moveTo>
                  <a:lnTo>
                    <a:pt x="0" y="0"/>
                  </a:lnTo>
                </a:path>
              </a:pathLst>
            </a:custGeom>
          </p:spPr>
          <p:txBody>
            <a:bodyPr/>
            <a:lstStyle/>
            <a:p>
              <a:endParaRPr/>
            </a:p>
          </p:txBody>
        </p:sp>
        <p:sp>
          <p:nvSpPr>
            <p:cNvPr id="229" name="pl96"/>
            <p:cNvSpPr/>
            <p:nvPr/>
          </p:nvSpPr>
          <p:spPr>
            <a:xfrm>
              <a:off x="7848638" y="5982604"/>
              <a:ext cx="0" cy="37957"/>
            </a:xfrm>
            <a:custGeom>
              <a:avLst/>
              <a:gdLst/>
              <a:ahLst/>
              <a:cxnLst/>
              <a:rect l="0" t="0" r="0" b="0"/>
              <a:pathLst>
                <a:path h="37957">
                  <a:moveTo>
                    <a:pt x="0" y="37957"/>
                  </a:moveTo>
                  <a:lnTo>
                    <a:pt x="0" y="0"/>
                  </a:lnTo>
                </a:path>
              </a:pathLst>
            </a:custGeom>
          </p:spPr>
          <p:txBody>
            <a:bodyPr/>
            <a:lstStyle/>
            <a:p>
              <a:endParaRPr/>
            </a:p>
          </p:txBody>
        </p:sp>
        <p:sp>
          <p:nvSpPr>
            <p:cNvPr id="230" name="pl97"/>
            <p:cNvSpPr/>
            <p:nvPr/>
          </p:nvSpPr>
          <p:spPr>
            <a:xfrm>
              <a:off x="9182292" y="5982604"/>
              <a:ext cx="0" cy="37957"/>
            </a:xfrm>
            <a:custGeom>
              <a:avLst/>
              <a:gdLst/>
              <a:ahLst/>
              <a:cxnLst/>
              <a:rect l="0" t="0" r="0" b="0"/>
              <a:pathLst>
                <a:path h="37957">
                  <a:moveTo>
                    <a:pt x="0" y="37957"/>
                  </a:moveTo>
                  <a:lnTo>
                    <a:pt x="0" y="0"/>
                  </a:lnTo>
                </a:path>
              </a:pathLst>
            </a:custGeom>
          </p:spPr>
          <p:txBody>
            <a:bodyPr/>
            <a:lstStyle/>
            <a:p>
              <a:endParaRPr/>
            </a:p>
          </p:txBody>
        </p:sp>
        <p:sp>
          <p:nvSpPr>
            <p:cNvPr id="231" name="tx98"/>
            <p:cNvSpPr/>
            <p:nvPr/>
          </p:nvSpPr>
          <p:spPr>
            <a:xfrm>
              <a:off x="6154671" y="6032474"/>
              <a:ext cx="720625" cy="101798"/>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Low (0-33%)</a:t>
              </a:r>
            </a:p>
          </p:txBody>
        </p:sp>
        <p:sp>
          <p:nvSpPr>
            <p:cNvPr id="232" name="tx99"/>
            <p:cNvSpPr/>
            <p:nvPr/>
          </p:nvSpPr>
          <p:spPr>
            <a:xfrm>
              <a:off x="7293714" y="6032275"/>
              <a:ext cx="1109848" cy="101996"/>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Moderate (33-66%)</a:t>
              </a:r>
            </a:p>
          </p:txBody>
        </p:sp>
        <p:sp>
          <p:nvSpPr>
            <p:cNvPr id="233" name="tx100"/>
            <p:cNvSpPr/>
            <p:nvPr/>
          </p:nvSpPr>
          <p:spPr>
            <a:xfrm>
              <a:off x="8767815" y="6023544"/>
              <a:ext cx="828954" cy="110728"/>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High (66-99%)</a:t>
              </a:r>
            </a:p>
          </p:txBody>
        </p:sp>
        <p:sp>
          <p:nvSpPr>
            <p:cNvPr id="234" name="tx101"/>
            <p:cNvSpPr/>
            <p:nvPr/>
          </p:nvSpPr>
          <p:spPr>
            <a:xfrm>
              <a:off x="1230140" y="5751665"/>
              <a:ext cx="72721" cy="86518"/>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0</a:t>
              </a:r>
            </a:p>
          </p:txBody>
        </p:sp>
        <p:sp>
          <p:nvSpPr>
            <p:cNvPr id="235" name="tx102"/>
            <p:cNvSpPr/>
            <p:nvPr/>
          </p:nvSpPr>
          <p:spPr>
            <a:xfrm>
              <a:off x="1230140" y="5289610"/>
              <a:ext cx="72721" cy="83343"/>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1</a:t>
              </a:r>
            </a:p>
          </p:txBody>
        </p:sp>
        <p:sp>
          <p:nvSpPr>
            <p:cNvPr id="236" name="tx103"/>
            <p:cNvSpPr/>
            <p:nvPr/>
          </p:nvSpPr>
          <p:spPr>
            <a:xfrm>
              <a:off x="1230140" y="4822792"/>
              <a:ext cx="72721" cy="84931"/>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2</a:t>
              </a:r>
            </a:p>
          </p:txBody>
        </p:sp>
        <p:sp>
          <p:nvSpPr>
            <p:cNvPr id="237" name="tx104"/>
            <p:cNvSpPr/>
            <p:nvPr/>
          </p:nvSpPr>
          <p:spPr>
            <a:xfrm>
              <a:off x="1230140" y="4355974"/>
              <a:ext cx="72721" cy="86518"/>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3</a:t>
              </a:r>
            </a:p>
          </p:txBody>
        </p:sp>
        <p:sp>
          <p:nvSpPr>
            <p:cNvPr id="238" name="tx105"/>
            <p:cNvSpPr/>
            <p:nvPr/>
          </p:nvSpPr>
          <p:spPr>
            <a:xfrm>
              <a:off x="1230140" y="3893918"/>
              <a:ext cx="72721" cy="83343"/>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4</a:t>
              </a:r>
            </a:p>
          </p:txBody>
        </p:sp>
        <p:sp>
          <p:nvSpPr>
            <p:cNvPr id="239" name="tx106"/>
            <p:cNvSpPr/>
            <p:nvPr/>
          </p:nvSpPr>
          <p:spPr>
            <a:xfrm>
              <a:off x="1230140" y="3427100"/>
              <a:ext cx="72721" cy="84931"/>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5</a:t>
              </a:r>
            </a:p>
          </p:txBody>
        </p:sp>
        <p:sp>
          <p:nvSpPr>
            <p:cNvPr id="240" name="tx107"/>
            <p:cNvSpPr/>
            <p:nvPr/>
          </p:nvSpPr>
          <p:spPr>
            <a:xfrm>
              <a:off x="1230140" y="2960282"/>
              <a:ext cx="72721" cy="86518"/>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6</a:t>
              </a:r>
            </a:p>
          </p:txBody>
        </p:sp>
        <p:sp>
          <p:nvSpPr>
            <p:cNvPr id="241" name="tx108"/>
            <p:cNvSpPr/>
            <p:nvPr/>
          </p:nvSpPr>
          <p:spPr>
            <a:xfrm>
              <a:off x="1230140" y="2498227"/>
              <a:ext cx="72721" cy="83343"/>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7</a:t>
              </a:r>
            </a:p>
          </p:txBody>
        </p:sp>
        <p:sp>
          <p:nvSpPr>
            <p:cNvPr id="242" name="tx109"/>
            <p:cNvSpPr/>
            <p:nvPr/>
          </p:nvSpPr>
          <p:spPr>
            <a:xfrm>
              <a:off x="1230140" y="2029821"/>
              <a:ext cx="72721" cy="86518"/>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8</a:t>
              </a:r>
            </a:p>
          </p:txBody>
        </p:sp>
        <p:sp>
          <p:nvSpPr>
            <p:cNvPr id="243" name="pl110"/>
            <p:cNvSpPr/>
            <p:nvPr/>
          </p:nvSpPr>
          <p:spPr>
            <a:xfrm>
              <a:off x="1333227" y="5796512"/>
              <a:ext cx="37957" cy="0"/>
            </a:xfrm>
            <a:custGeom>
              <a:avLst/>
              <a:gdLst/>
              <a:ahLst/>
              <a:cxnLst/>
              <a:rect l="0" t="0" r="0" b="0"/>
              <a:pathLst>
                <a:path w="37957">
                  <a:moveTo>
                    <a:pt x="0" y="0"/>
                  </a:moveTo>
                  <a:lnTo>
                    <a:pt x="37957" y="0"/>
                  </a:lnTo>
                </a:path>
              </a:pathLst>
            </a:custGeom>
          </p:spPr>
          <p:txBody>
            <a:bodyPr/>
            <a:lstStyle/>
            <a:p>
              <a:endParaRPr/>
            </a:p>
          </p:txBody>
        </p:sp>
        <p:sp>
          <p:nvSpPr>
            <p:cNvPr id="244" name="pl111"/>
            <p:cNvSpPr/>
            <p:nvPr/>
          </p:nvSpPr>
          <p:spPr>
            <a:xfrm>
              <a:off x="1333227" y="5331282"/>
              <a:ext cx="37957" cy="0"/>
            </a:xfrm>
            <a:custGeom>
              <a:avLst/>
              <a:gdLst/>
              <a:ahLst/>
              <a:cxnLst/>
              <a:rect l="0" t="0" r="0" b="0"/>
              <a:pathLst>
                <a:path w="37957">
                  <a:moveTo>
                    <a:pt x="0" y="0"/>
                  </a:moveTo>
                  <a:lnTo>
                    <a:pt x="37957" y="0"/>
                  </a:lnTo>
                </a:path>
              </a:pathLst>
            </a:custGeom>
          </p:spPr>
          <p:txBody>
            <a:bodyPr/>
            <a:lstStyle/>
            <a:p>
              <a:endParaRPr/>
            </a:p>
          </p:txBody>
        </p:sp>
        <p:sp>
          <p:nvSpPr>
            <p:cNvPr id="245" name="pl112"/>
            <p:cNvSpPr/>
            <p:nvPr/>
          </p:nvSpPr>
          <p:spPr>
            <a:xfrm>
              <a:off x="1333227" y="4866051"/>
              <a:ext cx="37957" cy="0"/>
            </a:xfrm>
            <a:custGeom>
              <a:avLst/>
              <a:gdLst/>
              <a:ahLst/>
              <a:cxnLst/>
              <a:rect l="0" t="0" r="0" b="0"/>
              <a:pathLst>
                <a:path w="37957">
                  <a:moveTo>
                    <a:pt x="0" y="0"/>
                  </a:moveTo>
                  <a:lnTo>
                    <a:pt x="37957" y="0"/>
                  </a:lnTo>
                </a:path>
              </a:pathLst>
            </a:custGeom>
          </p:spPr>
          <p:txBody>
            <a:bodyPr/>
            <a:lstStyle/>
            <a:p>
              <a:endParaRPr/>
            </a:p>
          </p:txBody>
        </p:sp>
        <p:sp>
          <p:nvSpPr>
            <p:cNvPr id="246" name="pl113"/>
            <p:cNvSpPr/>
            <p:nvPr/>
          </p:nvSpPr>
          <p:spPr>
            <a:xfrm>
              <a:off x="1333227" y="4400821"/>
              <a:ext cx="37957" cy="0"/>
            </a:xfrm>
            <a:custGeom>
              <a:avLst/>
              <a:gdLst/>
              <a:ahLst/>
              <a:cxnLst/>
              <a:rect l="0" t="0" r="0" b="0"/>
              <a:pathLst>
                <a:path w="37957">
                  <a:moveTo>
                    <a:pt x="0" y="0"/>
                  </a:moveTo>
                  <a:lnTo>
                    <a:pt x="37957" y="0"/>
                  </a:lnTo>
                </a:path>
              </a:pathLst>
            </a:custGeom>
          </p:spPr>
          <p:txBody>
            <a:bodyPr/>
            <a:lstStyle/>
            <a:p>
              <a:endParaRPr/>
            </a:p>
          </p:txBody>
        </p:sp>
        <p:sp>
          <p:nvSpPr>
            <p:cNvPr id="247" name="pl114"/>
            <p:cNvSpPr/>
            <p:nvPr/>
          </p:nvSpPr>
          <p:spPr>
            <a:xfrm>
              <a:off x="1333227" y="3935590"/>
              <a:ext cx="37957" cy="0"/>
            </a:xfrm>
            <a:custGeom>
              <a:avLst/>
              <a:gdLst/>
              <a:ahLst/>
              <a:cxnLst/>
              <a:rect l="0" t="0" r="0" b="0"/>
              <a:pathLst>
                <a:path w="37957">
                  <a:moveTo>
                    <a:pt x="0" y="0"/>
                  </a:moveTo>
                  <a:lnTo>
                    <a:pt x="37957" y="0"/>
                  </a:lnTo>
                </a:path>
              </a:pathLst>
            </a:custGeom>
          </p:spPr>
          <p:txBody>
            <a:bodyPr/>
            <a:lstStyle/>
            <a:p>
              <a:endParaRPr/>
            </a:p>
          </p:txBody>
        </p:sp>
        <p:sp>
          <p:nvSpPr>
            <p:cNvPr id="248" name="pl115"/>
            <p:cNvSpPr/>
            <p:nvPr/>
          </p:nvSpPr>
          <p:spPr>
            <a:xfrm>
              <a:off x="1333227" y="3470360"/>
              <a:ext cx="37957" cy="0"/>
            </a:xfrm>
            <a:custGeom>
              <a:avLst/>
              <a:gdLst/>
              <a:ahLst/>
              <a:cxnLst/>
              <a:rect l="0" t="0" r="0" b="0"/>
              <a:pathLst>
                <a:path w="37957">
                  <a:moveTo>
                    <a:pt x="0" y="0"/>
                  </a:moveTo>
                  <a:lnTo>
                    <a:pt x="37957" y="0"/>
                  </a:lnTo>
                </a:path>
              </a:pathLst>
            </a:custGeom>
          </p:spPr>
          <p:txBody>
            <a:bodyPr/>
            <a:lstStyle/>
            <a:p>
              <a:endParaRPr/>
            </a:p>
          </p:txBody>
        </p:sp>
        <p:sp>
          <p:nvSpPr>
            <p:cNvPr id="249" name="pl116"/>
            <p:cNvSpPr/>
            <p:nvPr/>
          </p:nvSpPr>
          <p:spPr>
            <a:xfrm>
              <a:off x="1333227" y="3005129"/>
              <a:ext cx="37957" cy="0"/>
            </a:xfrm>
            <a:custGeom>
              <a:avLst/>
              <a:gdLst/>
              <a:ahLst/>
              <a:cxnLst/>
              <a:rect l="0" t="0" r="0" b="0"/>
              <a:pathLst>
                <a:path w="37957">
                  <a:moveTo>
                    <a:pt x="0" y="0"/>
                  </a:moveTo>
                  <a:lnTo>
                    <a:pt x="37957" y="0"/>
                  </a:lnTo>
                </a:path>
              </a:pathLst>
            </a:custGeom>
          </p:spPr>
          <p:txBody>
            <a:bodyPr/>
            <a:lstStyle/>
            <a:p>
              <a:endParaRPr/>
            </a:p>
          </p:txBody>
        </p:sp>
        <p:sp>
          <p:nvSpPr>
            <p:cNvPr id="250" name="pl117"/>
            <p:cNvSpPr/>
            <p:nvPr/>
          </p:nvSpPr>
          <p:spPr>
            <a:xfrm>
              <a:off x="1333227" y="2539899"/>
              <a:ext cx="37957" cy="0"/>
            </a:xfrm>
            <a:custGeom>
              <a:avLst/>
              <a:gdLst/>
              <a:ahLst/>
              <a:cxnLst/>
              <a:rect l="0" t="0" r="0" b="0"/>
              <a:pathLst>
                <a:path w="37957">
                  <a:moveTo>
                    <a:pt x="0" y="0"/>
                  </a:moveTo>
                  <a:lnTo>
                    <a:pt x="37957" y="0"/>
                  </a:lnTo>
                </a:path>
              </a:pathLst>
            </a:custGeom>
          </p:spPr>
          <p:txBody>
            <a:bodyPr/>
            <a:lstStyle/>
            <a:p>
              <a:endParaRPr/>
            </a:p>
          </p:txBody>
        </p:sp>
        <p:sp>
          <p:nvSpPr>
            <p:cNvPr id="251" name="pl118"/>
            <p:cNvSpPr/>
            <p:nvPr/>
          </p:nvSpPr>
          <p:spPr>
            <a:xfrm>
              <a:off x="1333227" y="2074668"/>
              <a:ext cx="37957" cy="0"/>
            </a:xfrm>
            <a:custGeom>
              <a:avLst/>
              <a:gdLst/>
              <a:ahLst/>
              <a:cxnLst/>
              <a:rect l="0" t="0" r="0" b="0"/>
              <a:pathLst>
                <a:path w="37957">
                  <a:moveTo>
                    <a:pt x="0" y="0"/>
                  </a:moveTo>
                  <a:lnTo>
                    <a:pt x="37957" y="0"/>
                  </a:lnTo>
                </a:path>
              </a:pathLst>
            </a:custGeom>
          </p:spPr>
          <p:txBody>
            <a:bodyPr/>
            <a:lstStyle/>
            <a:p>
              <a:endParaRPr/>
            </a:p>
          </p:txBody>
        </p:sp>
        <p:sp>
          <p:nvSpPr>
            <p:cNvPr id="252" name="tx119"/>
            <p:cNvSpPr/>
            <p:nvPr/>
          </p:nvSpPr>
          <p:spPr>
            <a:xfrm>
              <a:off x="4383630" y="6206814"/>
              <a:ext cx="2586409" cy="118070"/>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F8F8F2">
                      <a:alpha val="100000"/>
                    </a:srgbClr>
                  </a:solidFill>
                  <a:latin typeface="Bitstream Vera Sans"/>
                  <a:cs typeface="Bitstream Vera Sans"/>
                </a:rPr>
                <a:t>Percentile of Individual Difference</a:t>
              </a:r>
            </a:p>
          </p:txBody>
        </p:sp>
        <p:sp>
          <p:nvSpPr>
            <p:cNvPr id="253" name="tx120"/>
            <p:cNvSpPr/>
            <p:nvPr/>
          </p:nvSpPr>
          <p:spPr>
            <a:xfrm rot="-5400000">
              <a:off x="-508569" y="3861771"/>
              <a:ext cx="3045990" cy="1476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F8F8F2">
                      <a:alpha val="100000"/>
                    </a:srgbClr>
                  </a:solidFill>
                  <a:latin typeface="Bitstream Vera Sans"/>
                  <a:cs typeface="Bitstream Vera Sans"/>
                </a:rPr>
                <a:t>Germy (0 = Not at all to 8 = Extremely)</a:t>
              </a:r>
            </a:p>
          </p:txBody>
        </p:sp>
        <p:sp>
          <p:nvSpPr>
            <p:cNvPr id="254" name="rc121"/>
            <p:cNvSpPr/>
            <p:nvPr/>
          </p:nvSpPr>
          <p:spPr>
            <a:xfrm>
              <a:off x="3785470" y="990315"/>
              <a:ext cx="3782728" cy="509759"/>
            </a:xfrm>
            <a:prstGeom prst="rect">
              <a:avLst/>
            </a:prstGeom>
            <a:solidFill>
              <a:srgbClr val="272822">
                <a:alpha val="100000"/>
              </a:srgbClr>
            </a:solidFill>
          </p:spPr>
          <p:txBody>
            <a:bodyPr/>
            <a:lstStyle/>
            <a:p>
              <a:endParaRPr/>
            </a:p>
          </p:txBody>
        </p:sp>
        <p:sp>
          <p:nvSpPr>
            <p:cNvPr id="255" name="tx122"/>
            <p:cNvSpPr/>
            <p:nvPr/>
          </p:nvSpPr>
          <p:spPr>
            <a:xfrm>
              <a:off x="3857470" y="1153120"/>
              <a:ext cx="1534120" cy="1476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F8F8F2">
                      <a:alpha val="100000"/>
                    </a:srgbClr>
                  </a:solidFill>
                  <a:latin typeface="Bitstream Vera Sans"/>
                  <a:cs typeface="Bitstream Vera Sans"/>
                </a:rPr>
                <a:t>Classification Image</a:t>
              </a:r>
            </a:p>
          </p:txBody>
        </p:sp>
        <p:sp>
          <p:nvSpPr>
            <p:cNvPr id="256" name="rc123"/>
            <p:cNvSpPr/>
            <p:nvPr/>
          </p:nvSpPr>
          <p:spPr>
            <a:xfrm>
              <a:off x="5483030" y="1062315"/>
              <a:ext cx="365760" cy="365760"/>
            </a:xfrm>
            <a:prstGeom prst="rect">
              <a:avLst/>
            </a:prstGeom>
            <a:solidFill>
              <a:srgbClr val="272822">
                <a:alpha val="100000"/>
              </a:srgbClr>
            </a:solidFill>
          </p:spPr>
          <p:txBody>
            <a:bodyPr/>
            <a:lstStyle/>
            <a:p>
              <a:endParaRPr/>
            </a:p>
          </p:txBody>
        </p:sp>
        <p:sp>
          <p:nvSpPr>
            <p:cNvPr id="257" name="pl124"/>
            <p:cNvSpPr/>
            <p:nvPr/>
          </p:nvSpPr>
          <p:spPr>
            <a:xfrm>
              <a:off x="5519606" y="1245195"/>
              <a:ext cx="292608" cy="0"/>
            </a:xfrm>
            <a:custGeom>
              <a:avLst/>
              <a:gdLst/>
              <a:ahLst/>
              <a:cxnLst/>
              <a:rect l="0" t="0" r="0" b="0"/>
              <a:pathLst>
                <a:path w="292608">
                  <a:moveTo>
                    <a:pt x="0" y="0"/>
                  </a:moveTo>
                  <a:lnTo>
                    <a:pt x="292608" y="0"/>
                  </a:lnTo>
                </a:path>
              </a:pathLst>
            </a:custGeom>
            <a:ln w="13550" cap="flat">
              <a:solidFill>
                <a:srgbClr val="ABD9E9">
                  <a:alpha val="100000"/>
                </a:srgbClr>
              </a:solidFill>
              <a:prstDash val="solid"/>
              <a:round/>
            </a:ln>
          </p:spPr>
          <p:txBody>
            <a:bodyPr/>
            <a:lstStyle/>
            <a:p>
              <a:endParaRPr/>
            </a:p>
          </p:txBody>
        </p:sp>
        <p:sp>
          <p:nvSpPr>
            <p:cNvPr id="258" name="pl125"/>
            <p:cNvSpPr/>
            <p:nvPr/>
          </p:nvSpPr>
          <p:spPr>
            <a:xfrm>
              <a:off x="5519606" y="1245195"/>
              <a:ext cx="292608" cy="0"/>
            </a:xfrm>
            <a:custGeom>
              <a:avLst/>
              <a:gdLst/>
              <a:ahLst/>
              <a:cxnLst/>
              <a:rect l="0" t="0" r="0" b="0"/>
              <a:pathLst>
                <a:path w="292608">
                  <a:moveTo>
                    <a:pt x="0" y="0"/>
                  </a:moveTo>
                  <a:lnTo>
                    <a:pt x="292608" y="0"/>
                  </a:lnTo>
                </a:path>
              </a:pathLst>
            </a:custGeom>
            <a:ln w="13550" cap="flat">
              <a:solidFill>
                <a:srgbClr val="ABD9E9">
                  <a:alpha val="100000"/>
                </a:srgbClr>
              </a:solidFill>
              <a:prstDash val="solid"/>
              <a:round/>
            </a:ln>
          </p:spPr>
          <p:txBody>
            <a:bodyPr/>
            <a:lstStyle/>
            <a:p>
              <a:endParaRPr/>
            </a:p>
          </p:txBody>
        </p:sp>
        <p:sp>
          <p:nvSpPr>
            <p:cNvPr id="259" name="pt126"/>
            <p:cNvSpPr/>
            <p:nvPr/>
          </p:nvSpPr>
          <p:spPr>
            <a:xfrm>
              <a:off x="5641084" y="1220369"/>
              <a:ext cx="49651" cy="49651"/>
            </a:xfrm>
            <a:prstGeom prst="ellipse">
              <a:avLst/>
            </a:prstGeom>
            <a:solidFill>
              <a:srgbClr val="ABD9E9">
                <a:alpha val="100000"/>
              </a:srgbClr>
            </a:solidFill>
            <a:ln w="9000" cap="rnd">
              <a:solidFill>
                <a:srgbClr val="ABD9E9">
                  <a:alpha val="100000"/>
                </a:srgbClr>
              </a:solidFill>
              <a:prstDash val="solid"/>
              <a:round/>
            </a:ln>
          </p:spPr>
          <p:txBody>
            <a:bodyPr/>
            <a:lstStyle/>
            <a:p>
              <a:endParaRPr/>
            </a:p>
          </p:txBody>
        </p:sp>
        <p:sp>
          <p:nvSpPr>
            <p:cNvPr id="260" name="rc127"/>
            <p:cNvSpPr/>
            <p:nvPr/>
          </p:nvSpPr>
          <p:spPr>
            <a:xfrm>
              <a:off x="6657086" y="1062315"/>
              <a:ext cx="365760" cy="365760"/>
            </a:xfrm>
            <a:prstGeom prst="rect">
              <a:avLst/>
            </a:prstGeom>
            <a:solidFill>
              <a:srgbClr val="272822">
                <a:alpha val="100000"/>
              </a:srgbClr>
            </a:solidFill>
          </p:spPr>
          <p:txBody>
            <a:bodyPr/>
            <a:lstStyle/>
            <a:p>
              <a:endParaRPr/>
            </a:p>
          </p:txBody>
        </p:sp>
        <p:sp>
          <p:nvSpPr>
            <p:cNvPr id="261" name="pl128"/>
            <p:cNvSpPr/>
            <p:nvPr/>
          </p:nvSpPr>
          <p:spPr>
            <a:xfrm>
              <a:off x="6693662" y="1245195"/>
              <a:ext cx="292607" cy="0"/>
            </a:xfrm>
            <a:custGeom>
              <a:avLst/>
              <a:gdLst/>
              <a:ahLst/>
              <a:cxnLst/>
              <a:rect l="0" t="0" r="0" b="0"/>
              <a:pathLst>
                <a:path w="292607">
                  <a:moveTo>
                    <a:pt x="0" y="0"/>
                  </a:moveTo>
                  <a:lnTo>
                    <a:pt x="292607" y="0"/>
                  </a:lnTo>
                </a:path>
              </a:pathLst>
            </a:custGeom>
            <a:ln w="13550" cap="flat">
              <a:solidFill>
                <a:srgbClr val="EA484B">
                  <a:alpha val="100000"/>
                </a:srgbClr>
              </a:solidFill>
              <a:prstDash val="solid"/>
              <a:round/>
            </a:ln>
          </p:spPr>
          <p:txBody>
            <a:bodyPr/>
            <a:lstStyle/>
            <a:p>
              <a:endParaRPr/>
            </a:p>
          </p:txBody>
        </p:sp>
        <p:sp>
          <p:nvSpPr>
            <p:cNvPr id="262" name="pl129"/>
            <p:cNvSpPr/>
            <p:nvPr/>
          </p:nvSpPr>
          <p:spPr>
            <a:xfrm>
              <a:off x="6693662" y="1245195"/>
              <a:ext cx="292607" cy="0"/>
            </a:xfrm>
            <a:custGeom>
              <a:avLst/>
              <a:gdLst/>
              <a:ahLst/>
              <a:cxnLst/>
              <a:rect l="0" t="0" r="0" b="0"/>
              <a:pathLst>
                <a:path w="292607">
                  <a:moveTo>
                    <a:pt x="0" y="0"/>
                  </a:moveTo>
                  <a:lnTo>
                    <a:pt x="292607" y="0"/>
                  </a:lnTo>
                </a:path>
              </a:pathLst>
            </a:custGeom>
            <a:ln w="13550" cap="flat">
              <a:solidFill>
                <a:srgbClr val="EA484B">
                  <a:alpha val="100000"/>
                </a:srgbClr>
              </a:solidFill>
              <a:prstDash val="solid"/>
              <a:round/>
            </a:ln>
          </p:spPr>
          <p:txBody>
            <a:bodyPr/>
            <a:lstStyle/>
            <a:p>
              <a:endParaRPr/>
            </a:p>
          </p:txBody>
        </p:sp>
        <p:sp>
          <p:nvSpPr>
            <p:cNvPr id="263" name="pt130"/>
            <p:cNvSpPr/>
            <p:nvPr/>
          </p:nvSpPr>
          <p:spPr>
            <a:xfrm>
              <a:off x="6815140" y="1220369"/>
              <a:ext cx="49651" cy="49651"/>
            </a:xfrm>
            <a:prstGeom prst="ellipse">
              <a:avLst/>
            </a:prstGeom>
            <a:solidFill>
              <a:srgbClr val="EA484B">
                <a:alpha val="100000"/>
              </a:srgbClr>
            </a:solidFill>
            <a:ln w="9000" cap="rnd">
              <a:solidFill>
                <a:srgbClr val="EA484B">
                  <a:alpha val="100000"/>
                </a:srgbClr>
              </a:solidFill>
              <a:prstDash val="solid"/>
              <a:round/>
            </a:ln>
          </p:spPr>
          <p:txBody>
            <a:bodyPr/>
            <a:lstStyle/>
            <a:p>
              <a:endParaRPr/>
            </a:p>
          </p:txBody>
        </p:sp>
        <p:sp>
          <p:nvSpPr>
            <p:cNvPr id="264" name="tx131"/>
            <p:cNvSpPr/>
            <p:nvPr/>
          </p:nvSpPr>
          <p:spPr>
            <a:xfrm>
              <a:off x="5894510" y="1168697"/>
              <a:ext cx="716855" cy="122832"/>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F8F8F2">
                      <a:alpha val="100000"/>
                    </a:srgbClr>
                  </a:solidFill>
                  <a:latin typeface="Bitstream Vera Sans"/>
                  <a:cs typeface="Bitstream Vera Sans"/>
                </a:rPr>
                <a:t>anti-Germy</a:t>
              </a:r>
            </a:p>
          </p:txBody>
        </p:sp>
        <p:sp>
          <p:nvSpPr>
            <p:cNvPr id="265" name="tx132"/>
            <p:cNvSpPr/>
            <p:nvPr/>
          </p:nvSpPr>
          <p:spPr>
            <a:xfrm>
              <a:off x="7068566" y="1170880"/>
              <a:ext cx="427632" cy="120650"/>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F8F8F2">
                      <a:alpha val="100000"/>
                    </a:srgbClr>
                  </a:solidFill>
                  <a:latin typeface="Bitstream Vera Sans"/>
                  <a:cs typeface="Bitstream Vera Sans"/>
                </a:rPr>
                <a:t>Germy</a:t>
              </a:r>
            </a:p>
          </p:txBody>
        </p:sp>
      </p:grpSp>
      <p:sp>
        <p:nvSpPr>
          <p:cNvPr id="135" name="TextBox 134"/>
          <p:cNvSpPr txBox="1"/>
          <p:nvPr/>
        </p:nvSpPr>
        <p:spPr>
          <a:xfrm>
            <a:off x="106209" y="6438756"/>
            <a:ext cx="5096267" cy="369332"/>
          </a:xfrm>
          <a:prstGeom prst="rect">
            <a:avLst/>
          </a:prstGeom>
          <a:noFill/>
        </p:spPr>
        <p:txBody>
          <a:bodyPr wrap="none" rtlCol="0">
            <a:spAutoFit/>
          </a:bodyPr>
          <a:lstStyle/>
          <a:p>
            <a:r>
              <a:rPr lang="en-US" b="1" dirty="0" smtClean="0">
                <a:solidFill>
                  <a:schemeClr val="bg1"/>
                </a:solidFill>
                <a:latin typeface="MS Reference Sans Serif" charset="0"/>
                <a:ea typeface="MS Reference Sans Serif" charset="0"/>
                <a:cs typeface="MS Reference Sans Serif" charset="0"/>
              </a:rPr>
              <a:t>Plots made </a:t>
            </a:r>
            <a:r>
              <a:rPr lang="en-US" b="1" dirty="0">
                <a:solidFill>
                  <a:schemeClr val="bg1"/>
                </a:solidFill>
                <a:latin typeface="MS Reference Sans Serif" charset="0"/>
                <a:ea typeface="MS Reference Sans Serif" charset="0"/>
                <a:cs typeface="MS Reference Sans Serif" charset="0"/>
              </a:rPr>
              <a:t>with </a:t>
            </a:r>
            <a:r>
              <a:rPr lang="en-US" b="1" i="1" dirty="0">
                <a:solidFill>
                  <a:schemeClr val="bg1"/>
                </a:solidFill>
                <a:latin typeface="MS Reference Sans Serif" charset="0"/>
                <a:ea typeface="MS Reference Sans Serif" charset="0"/>
                <a:cs typeface="MS Reference Sans Serif" charset="0"/>
              </a:rPr>
              <a:t>ggplot2</a:t>
            </a:r>
            <a:r>
              <a:rPr lang="en-US" b="1" dirty="0">
                <a:solidFill>
                  <a:schemeClr val="bg1"/>
                </a:solidFill>
                <a:latin typeface="MS Reference Sans Serif" charset="0"/>
                <a:ea typeface="MS Reference Sans Serif" charset="0"/>
                <a:cs typeface="MS Reference Sans Serif" charset="0"/>
              </a:rPr>
              <a:t> (</a:t>
            </a:r>
            <a:r>
              <a:rPr lang="en-US" b="1" dirty="0" smtClean="0">
                <a:solidFill>
                  <a:srgbClr val="00B0F0"/>
                </a:solidFill>
                <a:latin typeface="MS Reference Sans Serif" charset="0"/>
                <a:ea typeface="MS Reference Sans Serif" charset="0"/>
                <a:cs typeface="MS Reference Sans Serif" charset="0"/>
              </a:rPr>
              <a:t>Wickham, 2009</a:t>
            </a:r>
            <a:r>
              <a:rPr lang="en-US" b="1" dirty="0" smtClean="0">
                <a:solidFill>
                  <a:schemeClr val="bg1"/>
                </a:solidFill>
                <a:latin typeface="MS Reference Sans Serif" charset="0"/>
                <a:ea typeface="MS Reference Sans Serif" charset="0"/>
                <a:cs typeface="MS Reference Sans Serif" charset="0"/>
              </a:rPr>
              <a:t>)</a:t>
            </a:r>
            <a:endParaRPr lang="en-US" b="1" dirty="0">
              <a:solidFill>
                <a:schemeClr val="bg1"/>
              </a:solidFill>
              <a:latin typeface="MS Reference Sans Serif" charset="0"/>
              <a:ea typeface="MS Reference Sans Serif" charset="0"/>
              <a:cs typeface="MS Reference Sans Serif"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1200" y="489855"/>
            <a:ext cx="8229600" cy="5878290"/>
          </a:xfrm>
          <a:prstGeom prst="rect">
            <a:avLst/>
          </a:prstGeom>
          <a:noFill/>
        </p:spPr>
      </p:pic>
    </p:spTree>
    <p:extLst>
      <p:ext uri="{BB962C8B-B14F-4D97-AF65-F5344CB8AC3E}">
        <p14:creationId xmlns:p14="http://schemas.microsoft.com/office/powerpoint/2010/main" val="793150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2518834"/>
            <a:ext cx="6350000" cy="4339166"/>
          </a:xfrm>
          <a:prstGeom prst="rect">
            <a:avLst/>
          </a:prstGeom>
        </p:spPr>
      </p:pic>
      <p:sp>
        <p:nvSpPr>
          <p:cNvPr id="7" name="Title 6"/>
          <p:cNvSpPr>
            <a:spLocks noGrp="1"/>
          </p:cNvSpPr>
          <p:nvPr>
            <p:ph type="title"/>
          </p:nvPr>
        </p:nvSpPr>
        <p:spPr/>
        <p:txBody>
          <a:bodyPr>
            <a:normAutofit/>
          </a:bodyPr>
          <a:lstStyle/>
          <a:p>
            <a:r>
              <a:rPr lang="en-US" b="1" dirty="0" smtClean="0">
                <a:solidFill>
                  <a:schemeClr val="bg1"/>
                </a:solidFill>
                <a:latin typeface="MS Reference Sans Serif" charset="0"/>
                <a:ea typeface="MS Reference Sans Serif" charset="0"/>
                <a:cs typeface="MS Reference Sans Serif" charset="0"/>
              </a:rPr>
              <a:t>Think of someone who would get you sick</a:t>
            </a:r>
            <a:r>
              <a:rPr lang="is-IS" b="1" dirty="0" smtClean="0">
                <a:solidFill>
                  <a:schemeClr val="bg1"/>
                </a:solidFill>
                <a:latin typeface="MS Reference Sans Serif" charset="0"/>
                <a:ea typeface="MS Reference Sans Serif" charset="0"/>
                <a:cs typeface="MS Reference Sans Serif" charset="0"/>
              </a:rPr>
              <a:t>…</a:t>
            </a:r>
            <a:endParaRPr lang="en-US" b="1" dirty="0">
              <a:solidFill>
                <a:schemeClr val="bg1"/>
              </a:solidFill>
              <a:latin typeface="MS Reference Sans Serif" charset="0"/>
              <a:ea typeface="MS Reference Sans Serif" charset="0"/>
              <a:cs typeface="MS Reference Sans Serif" charset="0"/>
            </a:endParaRPr>
          </a:p>
        </p:txBody>
      </p:sp>
      <p:sp>
        <p:nvSpPr>
          <p:cNvPr id="8" name="Rectangle 7"/>
          <p:cNvSpPr/>
          <p:nvPr/>
        </p:nvSpPr>
        <p:spPr>
          <a:xfrm>
            <a:off x="5162938" y="1506271"/>
            <a:ext cx="6190862" cy="1446550"/>
          </a:xfrm>
          <a:prstGeom prst="rect">
            <a:avLst/>
          </a:prstGeom>
        </p:spPr>
        <p:txBody>
          <a:bodyPr wrap="none">
            <a:spAutoFit/>
          </a:bodyPr>
          <a:lstStyle/>
          <a:p>
            <a:r>
              <a:rPr lang="en-US" sz="4400" b="1" dirty="0">
                <a:solidFill>
                  <a:schemeClr val="bg1"/>
                </a:solidFill>
                <a:latin typeface="MS Reference Sans Serif" charset="0"/>
                <a:ea typeface="MS Reference Sans Serif" charset="0"/>
                <a:cs typeface="MS Reference Sans Serif" charset="0"/>
              </a:rPr>
              <a:t>What </a:t>
            </a:r>
            <a:r>
              <a:rPr lang="en-US" sz="4400" b="1" dirty="0" smtClean="0">
                <a:solidFill>
                  <a:schemeClr val="bg1"/>
                </a:solidFill>
                <a:latin typeface="MS Reference Sans Serif" charset="0"/>
                <a:ea typeface="MS Reference Sans Serif" charset="0"/>
                <a:cs typeface="MS Reference Sans Serif" charset="0"/>
              </a:rPr>
              <a:t>does</a:t>
            </a:r>
          </a:p>
          <a:p>
            <a:r>
              <a:rPr lang="en-US" sz="4400" b="1" dirty="0" smtClean="0">
                <a:solidFill>
                  <a:schemeClr val="bg1"/>
                </a:solidFill>
                <a:latin typeface="MS Reference Sans Serif" charset="0"/>
                <a:ea typeface="MS Reference Sans Serif" charset="0"/>
                <a:cs typeface="MS Reference Sans Serif" charset="0"/>
              </a:rPr>
              <a:t>this person look </a:t>
            </a:r>
            <a:r>
              <a:rPr lang="en-US" sz="4400" b="1" dirty="0">
                <a:solidFill>
                  <a:schemeClr val="bg1"/>
                </a:solidFill>
                <a:latin typeface="MS Reference Sans Serif" charset="0"/>
                <a:ea typeface="MS Reference Sans Serif" charset="0"/>
                <a:cs typeface="MS Reference Sans Serif" charset="0"/>
              </a:rPr>
              <a:t>like?</a:t>
            </a:r>
            <a:endParaRPr lang="en-US" sz="4400" dirty="0"/>
          </a:p>
        </p:txBody>
      </p:sp>
      <p:graphicFrame>
        <p:nvGraphicFramePr>
          <p:cNvPr id="2" name="Table 1"/>
          <p:cNvGraphicFramePr>
            <a:graphicFrameLocks noGrp="1"/>
          </p:cNvGraphicFramePr>
          <p:nvPr>
            <p:extLst>
              <p:ext uri="{D42A27DB-BD31-4B8C-83A1-F6EECF244321}">
                <p14:modId xmlns:p14="http://schemas.microsoft.com/office/powerpoint/2010/main" val="1288417239"/>
              </p:ext>
            </p:extLst>
          </p:nvPr>
        </p:nvGraphicFramePr>
        <p:xfrm>
          <a:off x="7406563" y="3230473"/>
          <a:ext cx="2743200" cy="2743200"/>
        </p:xfrm>
        <a:graphic>
          <a:graphicData uri="http://schemas.openxmlformats.org/drawingml/2006/table">
            <a:tbl>
              <a:tblPr>
                <a:tableStyleId>{5940675A-B579-460E-94D1-54222C63F5DA}</a:tableStyleId>
              </a:tblPr>
              <a:tblGrid>
                <a:gridCol w="1371600"/>
                <a:gridCol w="1371600"/>
              </a:tblGrid>
              <a:tr h="1371600">
                <a:tc>
                  <a:txBody>
                    <a:bodyPr/>
                    <a:lstStyle/>
                    <a:p>
                      <a:pPr algn="ctr"/>
                      <a:r>
                        <a:rPr lang="en-US" sz="2000" b="1" dirty="0" smtClean="0">
                          <a:solidFill>
                            <a:schemeClr val="bg1"/>
                          </a:solidFill>
                          <a:latin typeface="MS Reference Sans Serif" charset="0"/>
                          <a:ea typeface="MS Reference Sans Serif" charset="0"/>
                          <a:cs typeface="MS Reference Sans Serif" charset="0"/>
                        </a:rPr>
                        <a:t>True</a:t>
                      </a:r>
                      <a:r>
                        <a:rPr lang="en-US" sz="2000" b="1" baseline="0" dirty="0" smtClean="0">
                          <a:solidFill>
                            <a:schemeClr val="bg1"/>
                          </a:solidFill>
                          <a:latin typeface="MS Reference Sans Serif" charset="0"/>
                          <a:ea typeface="MS Reference Sans Serif" charset="0"/>
                          <a:cs typeface="MS Reference Sans Serif" charset="0"/>
                        </a:rPr>
                        <a:t> infection</a:t>
                      </a:r>
                      <a:endParaRPr lang="en-US" sz="2000" b="1" dirty="0" smtClean="0">
                        <a:solidFill>
                          <a:schemeClr val="bg1"/>
                        </a:solidFill>
                        <a:latin typeface="MS Reference Sans Serif" charset="0"/>
                        <a:ea typeface="MS Reference Sans Serif" charset="0"/>
                        <a:cs typeface="MS Reference Sans Serif" charset="0"/>
                      </a:endParaRPr>
                    </a:p>
                  </a:txBody>
                  <a:tcPr marL="70881" marR="70881" marT="35445" marB="3544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lang="en-US" sz="2000" b="1" dirty="0" smtClean="0">
                          <a:solidFill>
                            <a:schemeClr val="accent2"/>
                          </a:solidFill>
                          <a:latin typeface="MS Reference Sans Serif" charset="0"/>
                          <a:ea typeface="MS Reference Sans Serif" charset="0"/>
                          <a:cs typeface="MS Reference Sans Serif" charset="0"/>
                        </a:rPr>
                        <a:t>False infection</a:t>
                      </a:r>
                      <a:endParaRPr lang="en-US" sz="2000" b="1" dirty="0">
                        <a:solidFill>
                          <a:schemeClr val="accent2"/>
                        </a:solidFill>
                        <a:latin typeface="MS Reference Sans Serif" charset="0"/>
                        <a:ea typeface="MS Reference Sans Serif" charset="0"/>
                        <a:cs typeface="MS Reference Sans Serif" charset="0"/>
                      </a:endParaRPr>
                    </a:p>
                  </a:txBody>
                  <a:tcPr marL="70881" marR="70881" marT="35445" marB="3544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r>
              <a:tr h="1371600">
                <a:tc>
                  <a:txBody>
                    <a:bodyPr/>
                    <a:lstStyle/>
                    <a:p>
                      <a:pPr algn="ctr"/>
                      <a:r>
                        <a:rPr lang="en-US" sz="2000" b="1" dirty="0" smtClean="0">
                          <a:solidFill>
                            <a:schemeClr val="bg1"/>
                          </a:solidFill>
                          <a:latin typeface="MS Reference Sans Serif" charset="0"/>
                          <a:ea typeface="MS Reference Sans Serif" charset="0"/>
                          <a:cs typeface="MS Reference Sans Serif" charset="0"/>
                        </a:rPr>
                        <a:t>True healthy</a:t>
                      </a:r>
                      <a:endParaRPr lang="en-US" sz="2000" b="1" dirty="0">
                        <a:solidFill>
                          <a:schemeClr val="bg1"/>
                        </a:solidFill>
                        <a:latin typeface="MS Reference Sans Serif" charset="0"/>
                        <a:ea typeface="MS Reference Sans Serif" charset="0"/>
                        <a:cs typeface="MS Reference Sans Serif" charset="0"/>
                      </a:endParaRPr>
                    </a:p>
                  </a:txBody>
                  <a:tcPr marL="70881" marR="70881" marT="35445" marB="3544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algn="ctr"/>
                      <a:r>
                        <a:rPr lang="en-US" sz="2000" b="1" dirty="0" smtClean="0">
                          <a:solidFill>
                            <a:srgbClr val="FF0000"/>
                          </a:solidFill>
                          <a:latin typeface="MS Reference Sans Serif" charset="0"/>
                          <a:ea typeface="MS Reference Sans Serif" charset="0"/>
                          <a:cs typeface="MS Reference Sans Serif" charset="0"/>
                        </a:rPr>
                        <a:t>False healthy</a:t>
                      </a:r>
                      <a:endParaRPr lang="en-US" sz="2000" b="1" dirty="0">
                        <a:solidFill>
                          <a:srgbClr val="FF0000"/>
                        </a:solidFill>
                        <a:latin typeface="MS Reference Sans Serif" charset="0"/>
                        <a:ea typeface="MS Reference Sans Serif" charset="0"/>
                        <a:cs typeface="MS Reference Sans Serif" charset="0"/>
                      </a:endParaRPr>
                    </a:p>
                  </a:txBody>
                  <a:tcPr marL="70881" marR="70881" marT="35445" marB="35445"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r>
            </a:tbl>
          </a:graphicData>
        </a:graphic>
      </p:graphicFrame>
      <p:sp>
        <p:nvSpPr>
          <p:cNvPr id="5" name="TextBox 4"/>
          <p:cNvSpPr txBox="1"/>
          <p:nvPr/>
        </p:nvSpPr>
        <p:spPr>
          <a:xfrm>
            <a:off x="10423737" y="3587548"/>
            <a:ext cx="930063" cy="707886"/>
          </a:xfrm>
          <a:prstGeom prst="rect">
            <a:avLst/>
          </a:prstGeom>
          <a:noFill/>
        </p:spPr>
        <p:txBody>
          <a:bodyPr wrap="none" rtlCol="0">
            <a:spAutoFit/>
          </a:bodyPr>
          <a:lstStyle/>
          <a:p>
            <a:r>
              <a:rPr lang="en-US" sz="2000" b="1" dirty="0" smtClean="0">
                <a:solidFill>
                  <a:schemeClr val="accent2"/>
                </a:solidFill>
                <a:latin typeface="MS Reference Sans Serif" charset="0"/>
                <a:ea typeface="MS Reference Sans Serif" charset="0"/>
                <a:cs typeface="MS Reference Sans Serif" charset="0"/>
              </a:rPr>
              <a:t>Less</a:t>
            </a:r>
          </a:p>
          <a:p>
            <a:r>
              <a:rPr lang="en-US" sz="2000" b="1" dirty="0" smtClean="0">
                <a:solidFill>
                  <a:schemeClr val="accent2"/>
                </a:solidFill>
                <a:latin typeface="MS Reference Sans Serif" charset="0"/>
                <a:ea typeface="MS Reference Sans Serif" charset="0"/>
                <a:cs typeface="MS Reference Sans Serif" charset="0"/>
              </a:rPr>
              <a:t>costly</a:t>
            </a:r>
            <a:endParaRPr lang="en-US" sz="2000" b="1" dirty="0">
              <a:solidFill>
                <a:schemeClr val="accent2"/>
              </a:solidFill>
              <a:latin typeface="MS Reference Sans Serif" charset="0"/>
              <a:ea typeface="MS Reference Sans Serif" charset="0"/>
              <a:cs typeface="MS Reference Sans Serif" charset="0"/>
            </a:endParaRPr>
          </a:p>
        </p:txBody>
      </p:sp>
      <p:sp>
        <p:nvSpPr>
          <p:cNvPr id="9" name="TextBox 8"/>
          <p:cNvSpPr txBox="1"/>
          <p:nvPr/>
        </p:nvSpPr>
        <p:spPr>
          <a:xfrm>
            <a:off x="10423737" y="4932611"/>
            <a:ext cx="930063" cy="707886"/>
          </a:xfrm>
          <a:prstGeom prst="rect">
            <a:avLst/>
          </a:prstGeom>
          <a:noFill/>
        </p:spPr>
        <p:txBody>
          <a:bodyPr wrap="none" rtlCol="0">
            <a:spAutoFit/>
          </a:bodyPr>
          <a:lstStyle/>
          <a:p>
            <a:r>
              <a:rPr lang="en-US" sz="2000" b="1" dirty="0" smtClean="0">
                <a:solidFill>
                  <a:srgbClr val="FF0000"/>
                </a:solidFill>
                <a:latin typeface="MS Reference Sans Serif" charset="0"/>
                <a:ea typeface="MS Reference Sans Serif" charset="0"/>
                <a:cs typeface="MS Reference Sans Serif" charset="0"/>
              </a:rPr>
              <a:t>More</a:t>
            </a:r>
          </a:p>
          <a:p>
            <a:r>
              <a:rPr lang="en-US" sz="2000" b="1" dirty="0" smtClean="0">
                <a:solidFill>
                  <a:srgbClr val="FF0000"/>
                </a:solidFill>
                <a:latin typeface="MS Reference Sans Serif" charset="0"/>
                <a:ea typeface="MS Reference Sans Serif" charset="0"/>
                <a:cs typeface="MS Reference Sans Serif" charset="0"/>
              </a:rPr>
              <a:t>costly</a:t>
            </a:r>
            <a:endParaRPr lang="en-US" sz="2000" b="1" dirty="0">
              <a:solidFill>
                <a:srgbClr val="FF0000"/>
              </a:solidFill>
              <a:latin typeface="MS Reference Sans Serif" charset="0"/>
              <a:ea typeface="MS Reference Sans Serif" charset="0"/>
              <a:cs typeface="MS Reference Sans Serif" charset="0"/>
            </a:endParaRPr>
          </a:p>
        </p:txBody>
      </p:sp>
      <p:sp>
        <p:nvSpPr>
          <p:cNvPr id="10" name="TextBox 9"/>
          <p:cNvSpPr txBox="1"/>
          <p:nvPr/>
        </p:nvSpPr>
        <p:spPr>
          <a:xfrm>
            <a:off x="7376176" y="6066659"/>
            <a:ext cx="2951449" cy="369332"/>
          </a:xfrm>
          <a:prstGeom prst="rect">
            <a:avLst/>
          </a:prstGeom>
          <a:noFill/>
        </p:spPr>
        <p:txBody>
          <a:bodyPr wrap="none" rtlCol="0">
            <a:spAutoFit/>
          </a:bodyPr>
          <a:lstStyle/>
          <a:p>
            <a:r>
              <a:rPr lang="en-US" b="1" dirty="0" err="1" smtClean="0">
                <a:solidFill>
                  <a:srgbClr val="00B0F0"/>
                </a:solidFill>
                <a:latin typeface="MS Reference Sans Serif" charset="0"/>
                <a:ea typeface="MS Reference Sans Serif" charset="0"/>
                <a:cs typeface="MS Reference Sans Serif" charset="0"/>
              </a:rPr>
              <a:t>Haselton</a:t>
            </a:r>
            <a:r>
              <a:rPr lang="en-US" b="1" dirty="0" smtClean="0">
                <a:solidFill>
                  <a:srgbClr val="00B0F0"/>
                </a:solidFill>
                <a:latin typeface="MS Reference Sans Serif" charset="0"/>
                <a:ea typeface="MS Reference Sans Serif" charset="0"/>
                <a:cs typeface="MS Reference Sans Serif" charset="0"/>
              </a:rPr>
              <a:t> &amp; Buss (2000)</a:t>
            </a:r>
            <a:endParaRPr lang="en-US" b="1" dirty="0">
              <a:solidFill>
                <a:schemeClr val="bg1"/>
              </a:solidFill>
              <a:latin typeface="MS Reference Sans Serif" charset="0"/>
              <a:ea typeface="MS Reference Sans Serif" charset="0"/>
              <a:cs typeface="MS Reference Sans Serif" charset="0"/>
            </a:endParaRPr>
          </a:p>
        </p:txBody>
      </p:sp>
    </p:spTree>
    <p:extLst>
      <p:ext uri="{BB962C8B-B14F-4D97-AF65-F5344CB8AC3E}">
        <p14:creationId xmlns:p14="http://schemas.microsoft.com/office/powerpoint/2010/main" val="203588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00" y="326538"/>
            <a:ext cx="66548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2700" y="1884533"/>
            <a:ext cx="8686800" cy="2324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2650" y="3590324"/>
            <a:ext cx="5384800" cy="25072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800" y="4503866"/>
            <a:ext cx="5194300"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7"/>
          <a:stretch>
            <a:fillRect/>
          </a:stretch>
        </p:blipFill>
        <p:spPr>
          <a:xfrm>
            <a:off x="2116830" y="3032454"/>
            <a:ext cx="8783349"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42240" y="687600"/>
            <a:ext cx="5676900" cy="180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Content Placeholder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b="1" dirty="0" smtClean="0">
                <a:solidFill>
                  <a:schemeClr val="bg1"/>
                </a:solidFill>
                <a:latin typeface="MS Reference Sans Serif" charset="0"/>
                <a:ea typeface="MS Reference Sans Serif" charset="0"/>
                <a:cs typeface="MS Reference Sans Serif" charset="0"/>
              </a:rPr>
              <a:t>Generate mental image of infected person</a:t>
            </a:r>
          </a:p>
          <a:p>
            <a:pPr marL="514350" indent="-514350">
              <a:buFont typeface="+mj-lt"/>
              <a:buAutoNum type="arabicPeriod"/>
            </a:pPr>
            <a:r>
              <a:rPr lang="en-US" b="1" dirty="0" smtClean="0">
                <a:solidFill>
                  <a:schemeClr val="bg1"/>
                </a:solidFill>
                <a:latin typeface="MS Reference Sans Serif" charset="0"/>
                <a:ea typeface="MS Reference Sans Serif" charset="0"/>
                <a:cs typeface="MS Reference Sans Serif" charset="0"/>
              </a:rPr>
              <a:t>Measure threat-specific features</a:t>
            </a:r>
          </a:p>
          <a:p>
            <a:pPr marL="514350" indent="-514350">
              <a:buFont typeface="+mj-lt"/>
              <a:buAutoNum type="arabicPeriod"/>
            </a:pPr>
            <a:r>
              <a:rPr lang="en-US" b="1" dirty="0" smtClean="0">
                <a:solidFill>
                  <a:schemeClr val="bg1"/>
                </a:solidFill>
                <a:latin typeface="MS Reference Sans Serif" charset="0"/>
                <a:ea typeface="MS Reference Sans Serif" charset="0"/>
                <a:cs typeface="MS Reference Sans Serif" charset="0"/>
              </a:rPr>
              <a:t>Test whether features motivate intentions to avoid</a:t>
            </a:r>
            <a:endParaRPr lang="en-US" b="1" dirty="0">
              <a:solidFill>
                <a:schemeClr val="bg1"/>
              </a:solidFill>
              <a:latin typeface="MS Reference Sans Serif" charset="0"/>
              <a:ea typeface="MS Reference Sans Serif" charset="0"/>
              <a:cs typeface="MS Reference Sans Serif" charset="0"/>
            </a:endParaRPr>
          </a:p>
        </p:txBody>
      </p:sp>
    </p:spTree>
    <p:extLst>
      <p:ext uri="{BB962C8B-B14F-4D97-AF65-F5344CB8AC3E}">
        <p14:creationId xmlns:p14="http://schemas.microsoft.com/office/powerpoint/2010/main" val="53404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nodeType="clickEffect">
                                  <p:stCondLst>
                                    <p:cond delay="0"/>
                                  </p:stCondLst>
                                  <p:childTnLst>
                                    <p:animEffect transition="out" filter="dissolv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9" presetClass="exit" presetSubtype="0" fill="hold" nodeType="withEffect">
                                  <p:stCondLst>
                                    <p:cond delay="0"/>
                                  </p:stCondLst>
                                  <p:childTnLst>
                                    <p:animEffect transition="out" filter="dissolv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9" presetClass="exit" presetSubtype="0" fill="hold" nodeType="withEffect">
                                  <p:stCondLst>
                                    <p:cond delay="0"/>
                                  </p:stCondLst>
                                  <p:childTnLst>
                                    <p:animEffect transition="out" filter="dissolv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9" presetClass="exit" presetSubtype="0" fill="hold" nodeType="withEffect">
                                  <p:stCondLst>
                                    <p:cond delay="0"/>
                                  </p:stCondLst>
                                  <p:childTnLst>
                                    <p:animEffect transition="out" filter="dissolv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9" presetClass="exit" presetSubtype="0" fill="hold" nodeType="withEffect">
                                  <p:stCondLst>
                                    <p:cond delay="0"/>
                                  </p:stCondLst>
                                  <p:childTnLst>
                                    <p:animEffect transition="out" filter="dissolve">
                                      <p:cBhvr>
                                        <p:cTn id="46" dur="500"/>
                                        <p:tgtEl>
                                          <p:spTgt spid="5"/>
                                        </p:tgtEl>
                                      </p:cBhvr>
                                    </p:animEffect>
                                    <p:set>
                                      <p:cBhvr>
                                        <p:cTn id="47" dur="1" fill="hold">
                                          <p:stCondLst>
                                            <p:cond delay="499"/>
                                          </p:stCondLst>
                                        </p:cTn>
                                        <p:tgtEl>
                                          <p:spTgt spid="5"/>
                                        </p:tgtEl>
                                        <p:attrNameLst>
                                          <p:attrName>style.visibility</p:attrName>
                                        </p:attrNameLst>
                                      </p:cBhvr>
                                      <p:to>
                                        <p:strVal val="hidden"/>
                                      </p:to>
                                    </p:se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361" y="988916"/>
            <a:ext cx="1371600" cy="1371600"/>
          </a:xfrm>
          <a:prstGeom prst="rect">
            <a:avLst/>
          </a:prstGeom>
        </p:spPr>
      </p:pic>
      <p:pic>
        <p:nvPicPr>
          <p:cNvPr id="3" name="Picture 2"/>
          <p:cNvPicPr>
            <a:picLocks/>
          </p:cNvPicPr>
          <p:nvPr/>
        </p:nvPicPr>
        <p:blipFill>
          <a:blip r:embed="rId4"/>
          <a:stretch>
            <a:fillRect/>
          </a:stretch>
        </p:blipFill>
        <p:spPr>
          <a:xfrm>
            <a:off x="1934861" y="988916"/>
            <a:ext cx="1371600" cy="1371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361" y="2867423"/>
            <a:ext cx="1371600" cy="13716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4861" y="2867423"/>
            <a:ext cx="1371600" cy="13716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0152" y="627143"/>
            <a:ext cx="2926080" cy="2926080"/>
          </a:xfrm>
          <a:prstGeom prst="rect">
            <a:avLst/>
          </a:prstGeom>
          <a:ln w="76200">
            <a:solidFill>
              <a:srgbClr val="ABD9E9"/>
            </a:solidFill>
          </a:ln>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96775" y="627143"/>
            <a:ext cx="2926080" cy="2926080"/>
          </a:xfrm>
          <a:prstGeom prst="rect">
            <a:avLst/>
          </a:prstGeom>
          <a:ln w="76200">
            <a:solidFill>
              <a:srgbClr val="EA484B"/>
            </a:solidFill>
          </a:ln>
        </p:spPr>
      </p:pic>
      <p:sp>
        <p:nvSpPr>
          <p:cNvPr id="8" name="TextBox 7"/>
          <p:cNvSpPr txBox="1"/>
          <p:nvPr/>
        </p:nvSpPr>
        <p:spPr>
          <a:xfrm>
            <a:off x="241300" y="4676378"/>
            <a:ext cx="3065161" cy="1323439"/>
          </a:xfrm>
          <a:prstGeom prst="rect">
            <a:avLst/>
          </a:prstGeom>
          <a:noFill/>
        </p:spPr>
        <p:txBody>
          <a:bodyPr wrap="square" rtlCol="0">
            <a:spAutoFit/>
          </a:bodyPr>
          <a:lstStyle/>
          <a:p>
            <a:r>
              <a:rPr lang="en-US" sz="2000" b="1" dirty="0" err="1" smtClean="0">
                <a:solidFill>
                  <a:schemeClr val="bg1"/>
                </a:solidFill>
                <a:latin typeface="MS Reference Sans Serif" charset="0"/>
                <a:ea typeface="MS Reference Sans Serif" charset="0"/>
                <a:cs typeface="MS Reference Sans Serif" charset="0"/>
              </a:rPr>
              <a:t>TurkPrime</a:t>
            </a:r>
            <a:r>
              <a:rPr lang="en-US" sz="2000" b="1" dirty="0">
                <a:solidFill>
                  <a:schemeClr val="bg1"/>
                </a:solidFill>
                <a:latin typeface="MS Reference Sans Serif" charset="0"/>
                <a:ea typeface="MS Reference Sans Serif" charset="0"/>
                <a:cs typeface="MS Reference Sans Serif" charset="0"/>
              </a:rPr>
              <a:t> </a:t>
            </a:r>
            <a:r>
              <a:rPr lang="en-US" sz="2000" b="1" dirty="0" smtClean="0">
                <a:solidFill>
                  <a:schemeClr val="bg1"/>
                </a:solidFill>
                <a:latin typeface="MS Reference Sans Serif" charset="0"/>
                <a:ea typeface="MS Reference Sans Serif" charset="0"/>
                <a:cs typeface="MS Reference Sans Serif" charset="0"/>
              </a:rPr>
              <a:t>(N = 269)</a:t>
            </a:r>
          </a:p>
          <a:p>
            <a:r>
              <a:rPr lang="en-US" sz="2000" b="1" dirty="0" err="1" smtClean="0">
                <a:solidFill>
                  <a:srgbClr val="00B0F0"/>
                </a:solidFill>
                <a:latin typeface="MS Reference Sans Serif" charset="0"/>
                <a:ea typeface="MS Reference Sans Serif" charset="0"/>
                <a:cs typeface="MS Reference Sans Serif" charset="0"/>
              </a:rPr>
              <a:t>Litman</a:t>
            </a:r>
            <a:r>
              <a:rPr lang="en-US" sz="2000" b="1" dirty="0" smtClean="0">
                <a:solidFill>
                  <a:srgbClr val="00B0F0"/>
                </a:solidFill>
                <a:latin typeface="MS Reference Sans Serif" charset="0"/>
                <a:ea typeface="MS Reference Sans Serif" charset="0"/>
                <a:cs typeface="MS Reference Sans Serif" charset="0"/>
              </a:rPr>
              <a:t>, Robinson</a:t>
            </a:r>
            <a:r>
              <a:rPr lang="en-US" sz="2000" b="1" dirty="0">
                <a:solidFill>
                  <a:srgbClr val="00B0F0"/>
                </a:solidFill>
                <a:latin typeface="MS Reference Sans Serif" charset="0"/>
                <a:ea typeface="MS Reference Sans Serif" charset="0"/>
                <a:cs typeface="MS Reference Sans Serif" charset="0"/>
              </a:rPr>
              <a:t>, </a:t>
            </a:r>
            <a:r>
              <a:rPr lang="en-US" sz="2000" b="1" dirty="0" smtClean="0">
                <a:solidFill>
                  <a:srgbClr val="00B0F0"/>
                </a:solidFill>
                <a:latin typeface="MS Reference Sans Serif" charset="0"/>
                <a:ea typeface="MS Reference Sans Serif" charset="0"/>
                <a:cs typeface="MS Reference Sans Serif" charset="0"/>
              </a:rPr>
              <a:t>&amp; </a:t>
            </a:r>
            <a:r>
              <a:rPr lang="en-US" sz="2000" b="1" dirty="0" err="1" smtClean="0">
                <a:solidFill>
                  <a:srgbClr val="00B0F0"/>
                </a:solidFill>
                <a:latin typeface="MS Reference Sans Serif" charset="0"/>
                <a:ea typeface="MS Reference Sans Serif" charset="0"/>
                <a:cs typeface="MS Reference Sans Serif" charset="0"/>
              </a:rPr>
              <a:t>Abberbock</a:t>
            </a:r>
            <a:r>
              <a:rPr lang="en-US" sz="2000" b="1" dirty="0" smtClean="0">
                <a:solidFill>
                  <a:srgbClr val="00B0F0"/>
                </a:solidFill>
                <a:latin typeface="MS Reference Sans Serif" charset="0"/>
                <a:ea typeface="MS Reference Sans Serif" charset="0"/>
                <a:cs typeface="MS Reference Sans Serif" charset="0"/>
              </a:rPr>
              <a:t>, 2016</a:t>
            </a:r>
            <a:endParaRPr lang="en-US" sz="2000" b="1" dirty="0">
              <a:solidFill>
                <a:srgbClr val="00B0F0"/>
              </a:solidFill>
              <a:latin typeface="MS Reference Sans Serif" charset="0"/>
              <a:ea typeface="MS Reference Sans Serif" charset="0"/>
              <a:cs typeface="MS Reference Sans Serif" charset="0"/>
            </a:endParaRPr>
          </a:p>
          <a:p>
            <a:endParaRPr lang="is-IS" sz="2000" b="1" dirty="0" smtClean="0">
              <a:solidFill>
                <a:schemeClr val="bg1"/>
              </a:solidFill>
              <a:latin typeface="MS Reference Sans Serif" charset="0"/>
              <a:ea typeface="MS Reference Sans Serif" charset="0"/>
              <a:cs typeface="MS Reference Sans Serif" charset="0"/>
            </a:endParaRPr>
          </a:p>
        </p:txBody>
      </p:sp>
      <p:sp>
        <p:nvSpPr>
          <p:cNvPr id="9" name="TextBox 8"/>
          <p:cNvSpPr txBox="1"/>
          <p:nvPr/>
        </p:nvSpPr>
        <p:spPr>
          <a:xfrm>
            <a:off x="241300" y="166952"/>
            <a:ext cx="3429593" cy="707886"/>
          </a:xfrm>
          <a:prstGeom prst="rect">
            <a:avLst/>
          </a:prstGeom>
          <a:noFill/>
        </p:spPr>
        <p:txBody>
          <a:bodyPr wrap="none" rtlCol="0">
            <a:spAutoFit/>
          </a:bodyPr>
          <a:lstStyle/>
          <a:p>
            <a:r>
              <a:rPr lang="en-US" sz="2000" b="1" dirty="0" smtClean="0">
                <a:solidFill>
                  <a:schemeClr val="bg1"/>
                </a:solidFill>
                <a:latin typeface="MS Reference Sans Serif" charset="0"/>
                <a:ea typeface="MS Reference Sans Serif" charset="0"/>
                <a:cs typeface="MS Reference Sans Serif" charset="0"/>
              </a:rPr>
              <a:t>Michigan undergraduates</a:t>
            </a:r>
          </a:p>
          <a:p>
            <a:r>
              <a:rPr lang="en-US" sz="2000" b="1" dirty="0" smtClean="0">
                <a:solidFill>
                  <a:schemeClr val="bg1"/>
                </a:solidFill>
                <a:latin typeface="MS Reference Sans Serif" charset="0"/>
                <a:ea typeface="MS Reference Sans Serif" charset="0"/>
                <a:cs typeface="MS Reference Sans Serif" charset="0"/>
              </a:rPr>
              <a:t>(N = 94)</a:t>
            </a:r>
          </a:p>
        </p:txBody>
      </p:sp>
      <p:cxnSp>
        <p:nvCxnSpPr>
          <p:cNvPr id="11" name="Straight Connector 10"/>
          <p:cNvCxnSpPr/>
          <p:nvPr/>
        </p:nvCxnSpPr>
        <p:spPr>
          <a:xfrm>
            <a:off x="0" y="4457700"/>
            <a:ext cx="12192000" cy="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16300" y="4676378"/>
            <a:ext cx="1998176" cy="1938992"/>
          </a:xfrm>
          <a:prstGeom prst="rect">
            <a:avLst/>
          </a:prstGeom>
          <a:noFill/>
          <a:ln>
            <a:solidFill>
              <a:schemeClr val="bg1"/>
            </a:solidFill>
          </a:ln>
        </p:spPr>
        <p:txBody>
          <a:bodyPr wrap="none" rtlCol="0">
            <a:spAutoFit/>
          </a:bodyPr>
          <a:lstStyle/>
          <a:p>
            <a:r>
              <a:rPr lang="en-US" sz="2000" b="1" u="sng" dirty="0" smtClean="0">
                <a:solidFill>
                  <a:schemeClr val="bg1"/>
                </a:solidFill>
                <a:latin typeface="MS Reference Sans Serif" charset="0"/>
                <a:ea typeface="MS Reference Sans Serif" charset="0"/>
                <a:cs typeface="MS Reference Sans Serif" charset="0"/>
              </a:rPr>
              <a:t>Physical Traits</a:t>
            </a:r>
          </a:p>
          <a:p>
            <a:pPr marL="342900" indent="-342900">
              <a:buFont typeface="Arial" charset="0"/>
              <a:buChar char="•"/>
            </a:pPr>
            <a:r>
              <a:rPr lang="en-US" sz="2000" b="1" dirty="0" smtClean="0">
                <a:solidFill>
                  <a:schemeClr val="bg1"/>
                </a:solidFill>
                <a:latin typeface="MS Reference Sans Serif" charset="0"/>
                <a:ea typeface="MS Reference Sans Serif" charset="0"/>
                <a:cs typeface="MS Reference Sans Serif" charset="0"/>
              </a:rPr>
              <a:t>Germy</a:t>
            </a:r>
          </a:p>
          <a:p>
            <a:pPr marL="342900" indent="-342900">
              <a:buFont typeface="Arial" charset="0"/>
              <a:buChar char="•"/>
            </a:pPr>
            <a:r>
              <a:rPr lang="en-US" sz="2000" b="1" dirty="0" smtClean="0">
                <a:solidFill>
                  <a:schemeClr val="bg1"/>
                </a:solidFill>
                <a:latin typeface="MS Reference Sans Serif" charset="0"/>
                <a:ea typeface="MS Reference Sans Serif" charset="0"/>
                <a:cs typeface="MS Reference Sans Serif" charset="0"/>
              </a:rPr>
              <a:t>Disfigured</a:t>
            </a:r>
          </a:p>
          <a:p>
            <a:pPr marL="342900" indent="-342900">
              <a:buFont typeface="Arial" charset="0"/>
              <a:buChar char="•"/>
            </a:pPr>
            <a:r>
              <a:rPr lang="en-US" sz="2000" b="1" dirty="0" smtClean="0">
                <a:solidFill>
                  <a:schemeClr val="bg1"/>
                </a:solidFill>
                <a:latin typeface="MS Reference Sans Serif" charset="0"/>
                <a:ea typeface="MS Reference Sans Serif" charset="0"/>
                <a:cs typeface="MS Reference Sans Serif" charset="0"/>
              </a:rPr>
              <a:t>Heavy</a:t>
            </a:r>
          </a:p>
          <a:p>
            <a:pPr marL="342900" indent="-342900">
              <a:buFont typeface="Arial" charset="0"/>
              <a:buChar char="•"/>
            </a:pPr>
            <a:r>
              <a:rPr lang="en-US" sz="2000" b="1" dirty="0" smtClean="0">
                <a:solidFill>
                  <a:schemeClr val="bg1"/>
                </a:solidFill>
                <a:latin typeface="MS Reference Sans Serif" charset="0"/>
                <a:ea typeface="MS Reference Sans Serif" charset="0"/>
                <a:cs typeface="MS Reference Sans Serif" charset="0"/>
              </a:rPr>
              <a:t>Old</a:t>
            </a:r>
          </a:p>
          <a:p>
            <a:pPr marL="342900" indent="-342900">
              <a:buFont typeface="Arial" charset="0"/>
              <a:buChar char="•"/>
            </a:pPr>
            <a:r>
              <a:rPr lang="en-US" sz="2000" b="1" dirty="0" smtClean="0">
                <a:solidFill>
                  <a:schemeClr val="bg1"/>
                </a:solidFill>
                <a:latin typeface="MS Reference Sans Serif" charset="0"/>
                <a:ea typeface="MS Reference Sans Serif" charset="0"/>
                <a:cs typeface="MS Reference Sans Serif" charset="0"/>
              </a:rPr>
              <a:t>Foreign</a:t>
            </a:r>
            <a:endParaRPr lang="is-IS" sz="2000" b="1" dirty="0" smtClean="0">
              <a:solidFill>
                <a:schemeClr val="bg1"/>
              </a:solidFill>
              <a:latin typeface="MS Reference Sans Serif" charset="0"/>
              <a:ea typeface="MS Reference Sans Serif" charset="0"/>
              <a:cs typeface="MS Reference Sans Serif" charset="0"/>
            </a:endParaRPr>
          </a:p>
        </p:txBody>
      </p:sp>
      <p:sp>
        <p:nvSpPr>
          <p:cNvPr id="13" name="TextBox 12"/>
          <p:cNvSpPr txBox="1"/>
          <p:nvPr/>
        </p:nvSpPr>
        <p:spPr>
          <a:xfrm>
            <a:off x="5559192" y="4676378"/>
            <a:ext cx="2220544" cy="1631216"/>
          </a:xfrm>
          <a:prstGeom prst="rect">
            <a:avLst/>
          </a:prstGeom>
          <a:noFill/>
          <a:ln>
            <a:solidFill>
              <a:schemeClr val="bg1"/>
            </a:solidFill>
          </a:ln>
        </p:spPr>
        <p:txBody>
          <a:bodyPr wrap="none" rtlCol="0">
            <a:spAutoFit/>
          </a:bodyPr>
          <a:lstStyle/>
          <a:p>
            <a:r>
              <a:rPr lang="en-US" sz="2000" b="1" u="sng" dirty="0" smtClean="0">
                <a:solidFill>
                  <a:schemeClr val="bg1"/>
                </a:solidFill>
                <a:latin typeface="MS Reference Sans Serif" charset="0"/>
                <a:ea typeface="MS Reference Sans Serif" charset="0"/>
                <a:cs typeface="MS Reference Sans Serif" charset="0"/>
              </a:rPr>
              <a:t>Character Traits</a:t>
            </a:r>
          </a:p>
          <a:p>
            <a:pPr marL="342900" indent="-342900">
              <a:buFont typeface="Arial" charset="0"/>
              <a:buChar char="•"/>
            </a:pPr>
            <a:r>
              <a:rPr lang="en-US" sz="2000" b="1" dirty="0" smtClean="0">
                <a:solidFill>
                  <a:schemeClr val="bg1"/>
                </a:solidFill>
                <a:latin typeface="MS Reference Sans Serif" charset="0"/>
                <a:ea typeface="MS Reference Sans Serif" charset="0"/>
                <a:cs typeface="MS Reference Sans Serif" charset="0"/>
              </a:rPr>
              <a:t>Violent</a:t>
            </a:r>
          </a:p>
          <a:p>
            <a:pPr marL="342900" indent="-342900">
              <a:buFont typeface="Arial" charset="0"/>
              <a:buChar char="•"/>
            </a:pPr>
            <a:r>
              <a:rPr lang="en-US" sz="2000" b="1" dirty="0" smtClean="0">
                <a:solidFill>
                  <a:schemeClr val="bg1"/>
                </a:solidFill>
                <a:latin typeface="MS Reference Sans Serif" charset="0"/>
                <a:ea typeface="MS Reference Sans Serif" charset="0"/>
                <a:cs typeface="MS Reference Sans Serif" charset="0"/>
              </a:rPr>
              <a:t>Arrogant</a:t>
            </a:r>
          </a:p>
          <a:p>
            <a:pPr marL="342900" indent="-342900">
              <a:buFont typeface="Arial" charset="0"/>
              <a:buChar char="•"/>
            </a:pPr>
            <a:r>
              <a:rPr lang="en-US" sz="2000" b="1" dirty="0" smtClean="0">
                <a:solidFill>
                  <a:schemeClr val="bg1"/>
                </a:solidFill>
                <a:latin typeface="MS Reference Sans Serif" charset="0"/>
                <a:ea typeface="MS Reference Sans Serif" charset="0"/>
                <a:cs typeface="MS Reference Sans Serif" charset="0"/>
              </a:rPr>
              <a:t>Incompetent</a:t>
            </a:r>
          </a:p>
          <a:p>
            <a:pPr marL="342900" indent="-342900">
              <a:buFont typeface="Arial" charset="0"/>
              <a:buChar char="•"/>
            </a:pPr>
            <a:r>
              <a:rPr lang="en-US" sz="2000" b="1" dirty="0" smtClean="0">
                <a:solidFill>
                  <a:schemeClr val="bg1"/>
                </a:solidFill>
                <a:latin typeface="MS Reference Sans Serif" charset="0"/>
                <a:ea typeface="MS Reference Sans Serif" charset="0"/>
                <a:cs typeface="MS Reference Sans Serif" charset="0"/>
              </a:rPr>
              <a:t>Trustworthy</a:t>
            </a:r>
            <a:endParaRPr lang="is-IS" sz="2000" b="1" dirty="0" smtClean="0">
              <a:solidFill>
                <a:schemeClr val="bg1"/>
              </a:solidFill>
              <a:latin typeface="MS Reference Sans Serif" charset="0"/>
              <a:ea typeface="MS Reference Sans Serif" charset="0"/>
              <a:cs typeface="MS Reference Sans Serif" charset="0"/>
            </a:endParaRPr>
          </a:p>
        </p:txBody>
      </p:sp>
      <p:sp>
        <p:nvSpPr>
          <p:cNvPr id="15" name="TextBox 14"/>
          <p:cNvSpPr txBox="1"/>
          <p:nvPr/>
        </p:nvSpPr>
        <p:spPr>
          <a:xfrm>
            <a:off x="7924452" y="4676378"/>
            <a:ext cx="4184607" cy="1938992"/>
          </a:xfrm>
          <a:prstGeom prst="rect">
            <a:avLst/>
          </a:prstGeom>
          <a:noFill/>
          <a:ln>
            <a:solidFill>
              <a:schemeClr val="bg1"/>
            </a:solidFill>
          </a:ln>
        </p:spPr>
        <p:txBody>
          <a:bodyPr wrap="none" rtlCol="0">
            <a:spAutoFit/>
          </a:bodyPr>
          <a:lstStyle/>
          <a:p>
            <a:r>
              <a:rPr lang="is-IS" sz="2000" b="1" u="sng" dirty="0" smtClean="0">
                <a:solidFill>
                  <a:schemeClr val="bg1"/>
                </a:solidFill>
                <a:latin typeface="MS Reference Sans Serif" charset="0"/>
                <a:ea typeface="MS Reference Sans Serif" charset="0"/>
                <a:cs typeface="MS Reference Sans Serif" charset="0"/>
              </a:rPr>
              <a:t>If you were to meet</a:t>
            </a:r>
          </a:p>
          <a:p>
            <a:r>
              <a:rPr lang="is-IS" sz="2000" b="1" u="sng" dirty="0" smtClean="0">
                <a:solidFill>
                  <a:schemeClr val="bg1"/>
                </a:solidFill>
                <a:latin typeface="MS Reference Sans Serif" charset="0"/>
                <a:ea typeface="MS Reference Sans Serif" charset="0"/>
                <a:cs typeface="MS Reference Sans Serif" charset="0"/>
              </a:rPr>
              <a:t>in real life...</a:t>
            </a:r>
          </a:p>
          <a:p>
            <a:r>
              <a:rPr lang="is-IS" sz="2000" b="1" dirty="0" smtClean="0">
                <a:solidFill>
                  <a:schemeClr val="bg1"/>
                </a:solidFill>
                <a:latin typeface="MS Reference Sans Serif" charset="0"/>
                <a:ea typeface="MS Reference Sans Serif" charset="0"/>
                <a:cs typeface="MS Reference Sans Serif" charset="0"/>
              </a:rPr>
              <a:t>…how much would you want to</a:t>
            </a:r>
          </a:p>
          <a:p>
            <a:r>
              <a:rPr lang="is-IS" sz="2000" b="1" dirty="0" smtClean="0">
                <a:solidFill>
                  <a:schemeClr val="bg1"/>
                </a:solidFill>
                <a:latin typeface="MS Reference Sans Serif" charset="0"/>
                <a:ea typeface="MS Reference Sans Serif" charset="0"/>
                <a:cs typeface="MS Reference Sans Serif" charset="0"/>
              </a:rPr>
              <a:t>avoid physical contact...</a:t>
            </a:r>
          </a:p>
          <a:p>
            <a:r>
              <a:rPr lang="is-IS" sz="2000" b="1" dirty="0" smtClean="0">
                <a:solidFill>
                  <a:schemeClr val="bg1"/>
                </a:solidFill>
                <a:latin typeface="MS Reference Sans Serif" charset="0"/>
                <a:ea typeface="MS Reference Sans Serif" charset="0"/>
                <a:cs typeface="MS Reference Sans Serif" charset="0"/>
              </a:rPr>
              <a:t>...how willing would you be</a:t>
            </a:r>
          </a:p>
          <a:p>
            <a:r>
              <a:rPr lang="is-IS" sz="2000" b="1" dirty="0" smtClean="0">
                <a:solidFill>
                  <a:schemeClr val="bg1"/>
                </a:solidFill>
                <a:latin typeface="MS Reference Sans Serif" charset="0"/>
                <a:ea typeface="MS Reference Sans Serif" charset="0"/>
                <a:cs typeface="MS Reference Sans Serif" charset="0"/>
              </a:rPr>
              <a:t>to stand </a:t>
            </a:r>
            <a:r>
              <a:rPr lang="en-US" sz="2000" b="1" dirty="0" smtClean="0">
                <a:solidFill>
                  <a:schemeClr val="bg1"/>
                </a:solidFill>
                <a:latin typeface="MS Reference Sans Serif" charset="0"/>
                <a:ea typeface="MS Reference Sans Serif" charset="0"/>
                <a:cs typeface="MS Reference Sans Serif" charset="0"/>
              </a:rPr>
              <a:t>near</a:t>
            </a:r>
            <a:r>
              <a:rPr lang="is-IS" sz="2000" b="1" dirty="0" smtClean="0">
                <a:solidFill>
                  <a:schemeClr val="bg1"/>
                </a:solidFill>
                <a:latin typeface="MS Reference Sans Serif" charset="0"/>
                <a:ea typeface="MS Reference Sans Serif" charset="0"/>
                <a:cs typeface="MS Reference Sans Serif" charset="0"/>
              </a:rPr>
              <a:t>…</a:t>
            </a:r>
          </a:p>
        </p:txBody>
      </p:sp>
      <p:sp>
        <p:nvSpPr>
          <p:cNvPr id="17" name="TextBox 16"/>
          <p:cNvSpPr txBox="1"/>
          <p:nvPr/>
        </p:nvSpPr>
        <p:spPr>
          <a:xfrm>
            <a:off x="0" y="2394527"/>
            <a:ext cx="3757311" cy="369332"/>
          </a:xfrm>
          <a:prstGeom prst="rect">
            <a:avLst/>
          </a:prstGeom>
          <a:noFill/>
        </p:spPr>
        <p:txBody>
          <a:bodyPr wrap="none" rtlCol="0">
            <a:spAutoFit/>
          </a:bodyPr>
          <a:lstStyle/>
          <a:p>
            <a:r>
              <a:rPr lang="en-US" b="1" dirty="0" smtClean="0">
                <a:solidFill>
                  <a:schemeClr val="bg1"/>
                </a:solidFill>
                <a:latin typeface="MS Reference Sans Serif" charset="0"/>
                <a:ea typeface="MS Reference Sans Serif" charset="0"/>
                <a:cs typeface="MS Reference Sans Serif" charset="0"/>
              </a:rPr>
              <a:t>Which face looks more germy?</a:t>
            </a:r>
            <a:endParaRPr lang="en-US" b="1" dirty="0">
              <a:solidFill>
                <a:schemeClr val="bg1"/>
              </a:solidFill>
              <a:latin typeface="MS Reference Sans Serif" charset="0"/>
              <a:ea typeface="MS Reference Sans Serif" charset="0"/>
              <a:cs typeface="MS Reference Sans Serif" charset="0"/>
            </a:endParaRPr>
          </a:p>
        </p:txBody>
      </p:sp>
      <p:sp>
        <p:nvSpPr>
          <p:cNvPr id="18" name="TextBox 17"/>
          <p:cNvSpPr txBox="1"/>
          <p:nvPr/>
        </p:nvSpPr>
        <p:spPr>
          <a:xfrm>
            <a:off x="6202249" y="155289"/>
            <a:ext cx="1501886" cy="369332"/>
          </a:xfrm>
          <a:prstGeom prst="rect">
            <a:avLst/>
          </a:prstGeom>
          <a:noFill/>
        </p:spPr>
        <p:txBody>
          <a:bodyPr wrap="none" rtlCol="0">
            <a:spAutoFit/>
          </a:bodyPr>
          <a:lstStyle/>
          <a:p>
            <a:r>
              <a:rPr lang="en-US" b="1" dirty="0">
                <a:solidFill>
                  <a:schemeClr val="bg1"/>
                </a:solidFill>
                <a:latin typeface="MS Reference Sans Serif" charset="0"/>
                <a:ea typeface="MS Reference Sans Serif" charset="0"/>
                <a:cs typeface="MS Reference Sans Serif" charset="0"/>
              </a:rPr>
              <a:t>a</a:t>
            </a:r>
            <a:r>
              <a:rPr lang="en-US" b="1" dirty="0" smtClean="0">
                <a:solidFill>
                  <a:schemeClr val="bg1"/>
                </a:solidFill>
                <a:latin typeface="MS Reference Sans Serif" charset="0"/>
                <a:ea typeface="MS Reference Sans Serif" charset="0"/>
                <a:cs typeface="MS Reference Sans Serif" charset="0"/>
              </a:rPr>
              <a:t>nti-Germy</a:t>
            </a:r>
            <a:endParaRPr lang="en-US" b="1" dirty="0">
              <a:solidFill>
                <a:schemeClr val="bg1"/>
              </a:solidFill>
              <a:latin typeface="MS Reference Sans Serif" charset="0"/>
              <a:ea typeface="MS Reference Sans Serif" charset="0"/>
              <a:cs typeface="MS Reference Sans Serif" charset="0"/>
            </a:endParaRPr>
          </a:p>
        </p:txBody>
      </p:sp>
      <p:sp>
        <p:nvSpPr>
          <p:cNvPr id="19" name="TextBox 18"/>
          <p:cNvSpPr txBox="1"/>
          <p:nvPr/>
        </p:nvSpPr>
        <p:spPr>
          <a:xfrm>
            <a:off x="9680581" y="155289"/>
            <a:ext cx="958468" cy="369332"/>
          </a:xfrm>
          <a:prstGeom prst="rect">
            <a:avLst/>
          </a:prstGeom>
          <a:noFill/>
        </p:spPr>
        <p:txBody>
          <a:bodyPr wrap="none" rtlCol="0">
            <a:spAutoFit/>
          </a:bodyPr>
          <a:lstStyle/>
          <a:p>
            <a:r>
              <a:rPr lang="en-US" b="1" dirty="0" smtClean="0">
                <a:solidFill>
                  <a:schemeClr val="bg1"/>
                </a:solidFill>
                <a:latin typeface="MS Reference Sans Serif" charset="0"/>
                <a:ea typeface="MS Reference Sans Serif" charset="0"/>
                <a:cs typeface="MS Reference Sans Serif" charset="0"/>
              </a:rPr>
              <a:t>Germy</a:t>
            </a:r>
            <a:endParaRPr lang="en-US" b="1" dirty="0">
              <a:solidFill>
                <a:schemeClr val="bg1"/>
              </a:solidFill>
              <a:latin typeface="MS Reference Sans Serif" charset="0"/>
              <a:ea typeface="MS Reference Sans Serif" charset="0"/>
              <a:cs typeface="MS Reference Sans Serif" charset="0"/>
            </a:endParaRPr>
          </a:p>
        </p:txBody>
      </p:sp>
      <p:sp>
        <p:nvSpPr>
          <p:cNvPr id="21" name="TextBox 20"/>
          <p:cNvSpPr txBox="1"/>
          <p:nvPr/>
        </p:nvSpPr>
        <p:spPr>
          <a:xfrm>
            <a:off x="241300" y="5972888"/>
            <a:ext cx="2148345" cy="646331"/>
          </a:xfrm>
          <a:prstGeom prst="rect">
            <a:avLst/>
          </a:prstGeom>
          <a:noFill/>
        </p:spPr>
        <p:txBody>
          <a:bodyPr wrap="none" rtlCol="0">
            <a:spAutoFit/>
          </a:bodyPr>
          <a:lstStyle/>
          <a:p>
            <a:r>
              <a:rPr lang="en-US" b="1" dirty="0" smtClean="0">
                <a:solidFill>
                  <a:schemeClr val="bg1"/>
                </a:solidFill>
                <a:latin typeface="MS Reference Sans Serif" charset="0"/>
                <a:ea typeface="MS Reference Sans Serif" charset="0"/>
                <a:cs typeface="MS Reference Sans Serif" charset="0"/>
              </a:rPr>
              <a:t>Pre-registered at</a:t>
            </a:r>
          </a:p>
          <a:p>
            <a:r>
              <a:rPr lang="en-US" b="1" dirty="0" err="1" smtClean="0">
                <a:solidFill>
                  <a:srgbClr val="FFC000"/>
                </a:solidFill>
                <a:latin typeface="MS Reference Sans Serif" charset="0"/>
                <a:ea typeface="MS Reference Sans Serif" charset="0"/>
                <a:cs typeface="MS Reference Sans Serif" charset="0"/>
              </a:rPr>
              <a:t>aspredicted.org</a:t>
            </a:r>
            <a:endParaRPr lang="en-US" b="1" dirty="0">
              <a:solidFill>
                <a:srgbClr val="FFC000"/>
              </a:solidFill>
              <a:latin typeface="MS Reference Sans Serif" charset="0"/>
              <a:ea typeface="MS Reference Sans Serif" charset="0"/>
              <a:cs typeface="MS Reference Sans Serif" charset="0"/>
            </a:endParaRPr>
          </a:p>
        </p:txBody>
      </p:sp>
      <p:sp>
        <p:nvSpPr>
          <p:cNvPr id="22" name="Rectangle 21"/>
          <p:cNvSpPr/>
          <p:nvPr/>
        </p:nvSpPr>
        <p:spPr>
          <a:xfrm>
            <a:off x="5368232" y="3672325"/>
            <a:ext cx="6096000" cy="369332"/>
          </a:xfrm>
          <a:prstGeom prst="rect">
            <a:avLst/>
          </a:prstGeom>
        </p:spPr>
        <p:txBody>
          <a:bodyPr>
            <a:spAutoFit/>
          </a:bodyPr>
          <a:lstStyle/>
          <a:p>
            <a:r>
              <a:rPr lang="en-US" b="1" dirty="0" smtClean="0">
                <a:solidFill>
                  <a:schemeClr val="bg1"/>
                </a:solidFill>
                <a:latin typeface="MS Reference Sans Serif" charset="0"/>
                <a:ea typeface="MS Reference Sans Serif" charset="0"/>
                <a:cs typeface="MS Reference Sans Serif" charset="0"/>
              </a:rPr>
              <a:t>Generated using </a:t>
            </a:r>
            <a:r>
              <a:rPr lang="en-US" b="1" i="1" dirty="0" err="1" smtClean="0">
                <a:solidFill>
                  <a:schemeClr val="bg1"/>
                </a:solidFill>
                <a:latin typeface="MS Reference Sans Serif" charset="0"/>
                <a:ea typeface="MS Reference Sans Serif" charset="0"/>
                <a:cs typeface="MS Reference Sans Serif" charset="0"/>
              </a:rPr>
              <a:t>rcicr</a:t>
            </a:r>
            <a:r>
              <a:rPr lang="en-US" b="1" dirty="0" smtClean="0">
                <a:solidFill>
                  <a:schemeClr val="bg1"/>
                </a:solidFill>
                <a:latin typeface="MS Reference Sans Serif" charset="0"/>
                <a:ea typeface="MS Reference Sans Serif" charset="0"/>
                <a:cs typeface="MS Reference Sans Serif" charset="0"/>
              </a:rPr>
              <a:t> (</a:t>
            </a:r>
            <a:r>
              <a:rPr lang="en-US" b="1" dirty="0" err="1" smtClean="0">
                <a:solidFill>
                  <a:srgbClr val="00B0F0"/>
                </a:solidFill>
                <a:latin typeface="MS Reference Sans Serif" charset="0"/>
                <a:ea typeface="MS Reference Sans Serif" charset="0"/>
                <a:cs typeface="MS Reference Sans Serif" charset="0"/>
              </a:rPr>
              <a:t>Dotsch</a:t>
            </a:r>
            <a:r>
              <a:rPr lang="en-US" b="1" dirty="0" smtClean="0">
                <a:solidFill>
                  <a:srgbClr val="00B0F0"/>
                </a:solidFill>
                <a:latin typeface="MS Reference Sans Serif" charset="0"/>
                <a:ea typeface="MS Reference Sans Serif" charset="0"/>
                <a:cs typeface="MS Reference Sans Serif" charset="0"/>
              </a:rPr>
              <a:t>, 2016</a:t>
            </a:r>
            <a:r>
              <a:rPr lang="en-US" b="1" dirty="0" smtClean="0">
                <a:solidFill>
                  <a:schemeClr val="bg1"/>
                </a:solidFill>
                <a:latin typeface="MS Reference Sans Serif" charset="0"/>
                <a:ea typeface="MS Reference Sans Serif" charset="0"/>
                <a:cs typeface="MS Reference Sans Serif" charset="0"/>
              </a:rPr>
              <a:t>) </a:t>
            </a:r>
            <a:endParaRPr lang="en-US" b="1" dirty="0">
              <a:solidFill>
                <a:schemeClr val="bg1"/>
              </a:solidFill>
              <a:latin typeface="MS Reference Sans Serif" charset="0"/>
              <a:ea typeface="MS Reference Sans Serif" charset="0"/>
              <a:cs typeface="MS Reference Sans Serif" charset="0"/>
            </a:endParaRPr>
          </a:p>
        </p:txBody>
      </p:sp>
      <p:sp>
        <p:nvSpPr>
          <p:cNvPr id="23" name="Rectangle 22"/>
          <p:cNvSpPr/>
          <p:nvPr/>
        </p:nvSpPr>
        <p:spPr>
          <a:xfrm>
            <a:off x="3416300" y="3230057"/>
            <a:ext cx="1321148" cy="369332"/>
          </a:xfrm>
          <a:prstGeom prst="rect">
            <a:avLst/>
          </a:prstGeom>
        </p:spPr>
        <p:txBody>
          <a:bodyPr wrap="square">
            <a:spAutoFit/>
          </a:bodyPr>
          <a:lstStyle/>
          <a:p>
            <a:r>
              <a:rPr lang="en-US" b="1" dirty="0" smtClean="0">
                <a:solidFill>
                  <a:schemeClr val="bg1"/>
                </a:solidFill>
                <a:latin typeface="MS Reference Sans Serif" charset="0"/>
                <a:ea typeface="MS Reference Sans Serif" charset="0"/>
                <a:cs typeface="MS Reference Sans Serif" charset="0"/>
              </a:rPr>
              <a:t>400 picks</a:t>
            </a:r>
            <a:endParaRPr lang="en-US" b="1" dirty="0">
              <a:solidFill>
                <a:schemeClr val="bg1"/>
              </a:solidFill>
              <a:latin typeface="MS Reference Sans Serif" charset="0"/>
              <a:ea typeface="MS Reference Sans Serif" charset="0"/>
              <a:cs typeface="MS Reference Sans Serif" charset="0"/>
            </a:endParaRPr>
          </a:p>
        </p:txBody>
      </p:sp>
      <p:sp>
        <p:nvSpPr>
          <p:cNvPr id="24" name="Rectangle 23"/>
          <p:cNvSpPr/>
          <p:nvPr/>
        </p:nvSpPr>
        <p:spPr>
          <a:xfrm>
            <a:off x="3416300" y="941510"/>
            <a:ext cx="1321148" cy="1477328"/>
          </a:xfrm>
          <a:prstGeom prst="rect">
            <a:avLst/>
          </a:prstGeom>
        </p:spPr>
        <p:txBody>
          <a:bodyPr wrap="square">
            <a:spAutoFit/>
          </a:bodyPr>
          <a:lstStyle/>
          <a:p>
            <a:r>
              <a:rPr lang="en-US" b="1" dirty="0" smtClean="0">
                <a:solidFill>
                  <a:schemeClr val="bg1"/>
                </a:solidFill>
                <a:latin typeface="MS Reference Sans Serif" charset="0"/>
                <a:ea typeface="MS Reference Sans Serif" charset="0"/>
                <a:cs typeface="MS Reference Sans Serif" charset="0"/>
              </a:rPr>
              <a:t>Base image</a:t>
            </a:r>
          </a:p>
          <a:p>
            <a:r>
              <a:rPr lang="en-US" b="1" dirty="0" smtClean="0">
                <a:solidFill>
                  <a:schemeClr val="bg1"/>
                </a:solidFill>
                <a:latin typeface="MS Reference Sans Serif" charset="0"/>
                <a:ea typeface="MS Reference Sans Serif" charset="0"/>
                <a:cs typeface="MS Reference Sans Serif" charset="0"/>
              </a:rPr>
              <a:t>+/-</a:t>
            </a:r>
          </a:p>
          <a:p>
            <a:r>
              <a:rPr lang="en-US" b="1" dirty="0" smtClean="0">
                <a:solidFill>
                  <a:schemeClr val="bg1"/>
                </a:solidFill>
                <a:latin typeface="MS Reference Sans Serif" charset="0"/>
                <a:ea typeface="MS Reference Sans Serif" charset="0"/>
                <a:cs typeface="MS Reference Sans Serif" charset="0"/>
              </a:rPr>
              <a:t>Random noise</a:t>
            </a:r>
            <a:endParaRPr lang="en-US" b="1" dirty="0">
              <a:solidFill>
                <a:schemeClr val="bg1"/>
              </a:solidFill>
              <a:latin typeface="MS Reference Sans Serif" charset="0"/>
              <a:ea typeface="MS Reference Sans Serif" charset="0"/>
              <a:cs typeface="MS Reference Sans Serif" charset="0"/>
            </a:endParaRPr>
          </a:p>
        </p:txBody>
      </p:sp>
    </p:spTree>
    <p:extLst>
      <p:ext uri="{BB962C8B-B14F-4D97-AF65-F5344CB8AC3E}">
        <p14:creationId xmlns:p14="http://schemas.microsoft.com/office/powerpoint/2010/main" val="52238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animBg="1"/>
      <p:bldP spid="13" grpId="0" animBg="1"/>
      <p:bldP spid="15" grpId="0" animBg="1"/>
      <p:bldP spid="17" grpId="0"/>
      <p:bldP spid="18" grpId="0"/>
      <p:bldP spid="19" grpId="0"/>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Box 180"/>
          <p:cNvSpPr txBox="1"/>
          <p:nvPr/>
        </p:nvSpPr>
        <p:spPr>
          <a:xfrm>
            <a:off x="106209" y="6438756"/>
            <a:ext cx="5679760" cy="369332"/>
          </a:xfrm>
          <a:prstGeom prst="rect">
            <a:avLst/>
          </a:prstGeom>
          <a:noFill/>
        </p:spPr>
        <p:txBody>
          <a:bodyPr wrap="none" rtlCol="0">
            <a:spAutoFit/>
          </a:bodyPr>
          <a:lstStyle/>
          <a:p>
            <a:r>
              <a:rPr lang="en-US" b="1" dirty="0" smtClean="0">
                <a:solidFill>
                  <a:schemeClr val="bg1"/>
                </a:solidFill>
                <a:latin typeface="MS Reference Sans Serif" charset="0"/>
                <a:ea typeface="MS Reference Sans Serif" charset="0"/>
                <a:cs typeface="MS Reference Sans Serif" charset="0"/>
              </a:rPr>
              <a:t>Means and 95% CIs (</a:t>
            </a:r>
            <a:r>
              <a:rPr lang="en-US" b="1" i="1" dirty="0" smtClean="0">
                <a:solidFill>
                  <a:schemeClr val="bg1"/>
                </a:solidFill>
                <a:latin typeface="MS Reference Sans Serif" charset="0"/>
                <a:ea typeface="MS Reference Sans Serif" charset="0"/>
                <a:cs typeface="MS Reference Sans Serif" charset="0"/>
              </a:rPr>
              <a:t>ggplot2</a:t>
            </a:r>
            <a:r>
              <a:rPr lang="en-US" b="1" dirty="0" smtClean="0">
                <a:solidFill>
                  <a:schemeClr val="bg1"/>
                </a:solidFill>
                <a:latin typeface="MS Reference Sans Serif" charset="0"/>
                <a:ea typeface="MS Reference Sans Serif" charset="0"/>
                <a:cs typeface="MS Reference Sans Serif" charset="0"/>
              </a:rPr>
              <a:t>; </a:t>
            </a:r>
            <a:r>
              <a:rPr lang="en-US" b="1" dirty="0" smtClean="0">
                <a:solidFill>
                  <a:srgbClr val="00B0F0"/>
                </a:solidFill>
                <a:latin typeface="MS Reference Sans Serif" charset="0"/>
                <a:ea typeface="MS Reference Sans Serif" charset="0"/>
                <a:cs typeface="MS Reference Sans Serif" charset="0"/>
              </a:rPr>
              <a:t>Wickham, 2009</a:t>
            </a:r>
            <a:r>
              <a:rPr lang="en-US" b="1" dirty="0" smtClean="0">
                <a:solidFill>
                  <a:schemeClr val="bg1"/>
                </a:solidFill>
                <a:latin typeface="MS Reference Sans Serif" charset="0"/>
                <a:ea typeface="MS Reference Sans Serif" charset="0"/>
                <a:cs typeface="MS Reference Sans Serif" charset="0"/>
              </a:rPr>
              <a:t>)</a:t>
            </a:r>
            <a:endParaRPr lang="en-US" b="1" dirty="0">
              <a:solidFill>
                <a:schemeClr val="bg1"/>
              </a:solidFill>
              <a:latin typeface="MS Reference Sans Serif" charset="0"/>
              <a:ea typeface="MS Reference Sans Serif" charset="0"/>
              <a:cs typeface="MS Reference Sans Serif" charset="0"/>
            </a:endParaRPr>
          </a:p>
        </p:txBody>
      </p:sp>
      <p:sp>
        <p:nvSpPr>
          <p:cNvPr id="185" name="pl6"/>
          <p:cNvSpPr/>
          <p:nvPr/>
        </p:nvSpPr>
        <p:spPr>
          <a:xfrm>
            <a:off x="2393776" y="5653654"/>
            <a:ext cx="8198308" cy="0"/>
          </a:xfrm>
          <a:custGeom>
            <a:avLst/>
            <a:gdLst/>
            <a:ahLst/>
            <a:cxnLst/>
            <a:rect l="0" t="0" r="0" b="0"/>
            <a:pathLst>
              <a:path w="8198308">
                <a:moveTo>
                  <a:pt x="0" y="0"/>
                </a:moveTo>
                <a:lnTo>
                  <a:pt x="8198308" y="0"/>
                </a:lnTo>
                <a:lnTo>
                  <a:pt x="8198308" y="0"/>
                </a:lnTo>
              </a:path>
            </a:pathLst>
          </a:custGeom>
          <a:ln w="10840" cap="flat">
            <a:solidFill>
              <a:srgbClr val="A59F85">
                <a:alpha val="100000"/>
              </a:srgbClr>
            </a:solidFill>
            <a:prstDash val="dash"/>
            <a:round/>
          </a:ln>
        </p:spPr>
        <p:txBody>
          <a:bodyPr/>
          <a:lstStyle/>
          <a:p>
            <a:endParaRPr/>
          </a:p>
        </p:txBody>
      </p:sp>
      <p:sp>
        <p:nvSpPr>
          <p:cNvPr id="186" name="pl7"/>
          <p:cNvSpPr/>
          <p:nvPr/>
        </p:nvSpPr>
        <p:spPr>
          <a:xfrm>
            <a:off x="2393776" y="5187424"/>
            <a:ext cx="8198308" cy="0"/>
          </a:xfrm>
          <a:custGeom>
            <a:avLst/>
            <a:gdLst/>
            <a:ahLst/>
            <a:cxnLst/>
            <a:rect l="0" t="0" r="0" b="0"/>
            <a:pathLst>
              <a:path w="8198308">
                <a:moveTo>
                  <a:pt x="0" y="0"/>
                </a:moveTo>
                <a:lnTo>
                  <a:pt x="8198308" y="0"/>
                </a:lnTo>
                <a:lnTo>
                  <a:pt x="8198308" y="0"/>
                </a:lnTo>
              </a:path>
            </a:pathLst>
          </a:custGeom>
          <a:ln w="10840" cap="flat">
            <a:solidFill>
              <a:srgbClr val="A59F85">
                <a:alpha val="100000"/>
              </a:srgbClr>
            </a:solidFill>
            <a:prstDash val="dash"/>
            <a:round/>
          </a:ln>
        </p:spPr>
        <p:txBody>
          <a:bodyPr/>
          <a:lstStyle/>
          <a:p>
            <a:endParaRPr/>
          </a:p>
        </p:txBody>
      </p:sp>
      <p:sp>
        <p:nvSpPr>
          <p:cNvPr id="187" name="pl8"/>
          <p:cNvSpPr/>
          <p:nvPr/>
        </p:nvSpPr>
        <p:spPr>
          <a:xfrm>
            <a:off x="2393776" y="4721194"/>
            <a:ext cx="8198308" cy="0"/>
          </a:xfrm>
          <a:custGeom>
            <a:avLst/>
            <a:gdLst/>
            <a:ahLst/>
            <a:cxnLst/>
            <a:rect l="0" t="0" r="0" b="0"/>
            <a:pathLst>
              <a:path w="8198308">
                <a:moveTo>
                  <a:pt x="0" y="0"/>
                </a:moveTo>
                <a:lnTo>
                  <a:pt x="8198308" y="0"/>
                </a:lnTo>
                <a:lnTo>
                  <a:pt x="8198308" y="0"/>
                </a:lnTo>
              </a:path>
            </a:pathLst>
          </a:custGeom>
          <a:ln w="10840" cap="flat">
            <a:solidFill>
              <a:srgbClr val="A59F85">
                <a:alpha val="100000"/>
              </a:srgbClr>
            </a:solidFill>
            <a:prstDash val="dash"/>
            <a:round/>
          </a:ln>
        </p:spPr>
        <p:txBody>
          <a:bodyPr/>
          <a:lstStyle/>
          <a:p>
            <a:endParaRPr/>
          </a:p>
        </p:txBody>
      </p:sp>
      <p:sp>
        <p:nvSpPr>
          <p:cNvPr id="188" name="pl9"/>
          <p:cNvSpPr/>
          <p:nvPr/>
        </p:nvSpPr>
        <p:spPr>
          <a:xfrm>
            <a:off x="2393776" y="4254964"/>
            <a:ext cx="8198308" cy="0"/>
          </a:xfrm>
          <a:custGeom>
            <a:avLst/>
            <a:gdLst/>
            <a:ahLst/>
            <a:cxnLst/>
            <a:rect l="0" t="0" r="0" b="0"/>
            <a:pathLst>
              <a:path w="8198308">
                <a:moveTo>
                  <a:pt x="0" y="0"/>
                </a:moveTo>
                <a:lnTo>
                  <a:pt x="8198308" y="0"/>
                </a:lnTo>
                <a:lnTo>
                  <a:pt x="8198308" y="0"/>
                </a:lnTo>
              </a:path>
            </a:pathLst>
          </a:custGeom>
          <a:ln w="10840" cap="flat">
            <a:solidFill>
              <a:srgbClr val="A59F85">
                <a:alpha val="100000"/>
              </a:srgbClr>
            </a:solidFill>
            <a:prstDash val="dash"/>
            <a:round/>
          </a:ln>
        </p:spPr>
        <p:txBody>
          <a:bodyPr/>
          <a:lstStyle/>
          <a:p>
            <a:endParaRPr/>
          </a:p>
        </p:txBody>
      </p:sp>
      <p:sp>
        <p:nvSpPr>
          <p:cNvPr id="189" name="pl10"/>
          <p:cNvSpPr/>
          <p:nvPr/>
        </p:nvSpPr>
        <p:spPr>
          <a:xfrm>
            <a:off x="2393776" y="3788733"/>
            <a:ext cx="8198308" cy="0"/>
          </a:xfrm>
          <a:custGeom>
            <a:avLst/>
            <a:gdLst/>
            <a:ahLst/>
            <a:cxnLst/>
            <a:rect l="0" t="0" r="0" b="0"/>
            <a:pathLst>
              <a:path w="8198308">
                <a:moveTo>
                  <a:pt x="0" y="0"/>
                </a:moveTo>
                <a:lnTo>
                  <a:pt x="8198308" y="0"/>
                </a:lnTo>
                <a:lnTo>
                  <a:pt x="8198308" y="0"/>
                </a:lnTo>
              </a:path>
            </a:pathLst>
          </a:custGeom>
          <a:ln w="10840" cap="flat">
            <a:solidFill>
              <a:srgbClr val="A59F85">
                <a:alpha val="100000"/>
              </a:srgbClr>
            </a:solidFill>
            <a:prstDash val="dash"/>
            <a:round/>
          </a:ln>
        </p:spPr>
        <p:txBody>
          <a:bodyPr/>
          <a:lstStyle/>
          <a:p>
            <a:endParaRPr/>
          </a:p>
        </p:txBody>
      </p:sp>
      <p:sp>
        <p:nvSpPr>
          <p:cNvPr id="190" name="pl11"/>
          <p:cNvSpPr/>
          <p:nvPr/>
        </p:nvSpPr>
        <p:spPr>
          <a:xfrm>
            <a:off x="2393776" y="3322503"/>
            <a:ext cx="8198308" cy="0"/>
          </a:xfrm>
          <a:custGeom>
            <a:avLst/>
            <a:gdLst/>
            <a:ahLst/>
            <a:cxnLst/>
            <a:rect l="0" t="0" r="0" b="0"/>
            <a:pathLst>
              <a:path w="8198308">
                <a:moveTo>
                  <a:pt x="0" y="0"/>
                </a:moveTo>
                <a:lnTo>
                  <a:pt x="8198308" y="0"/>
                </a:lnTo>
                <a:lnTo>
                  <a:pt x="8198308" y="0"/>
                </a:lnTo>
              </a:path>
            </a:pathLst>
          </a:custGeom>
          <a:ln w="10840" cap="flat">
            <a:solidFill>
              <a:srgbClr val="A59F85">
                <a:alpha val="100000"/>
              </a:srgbClr>
            </a:solidFill>
            <a:prstDash val="dash"/>
            <a:round/>
          </a:ln>
        </p:spPr>
        <p:txBody>
          <a:bodyPr/>
          <a:lstStyle/>
          <a:p>
            <a:endParaRPr/>
          </a:p>
        </p:txBody>
      </p:sp>
      <p:sp>
        <p:nvSpPr>
          <p:cNvPr id="191" name="pl12"/>
          <p:cNvSpPr/>
          <p:nvPr/>
        </p:nvSpPr>
        <p:spPr>
          <a:xfrm>
            <a:off x="2393776" y="2856273"/>
            <a:ext cx="8198308" cy="0"/>
          </a:xfrm>
          <a:custGeom>
            <a:avLst/>
            <a:gdLst/>
            <a:ahLst/>
            <a:cxnLst/>
            <a:rect l="0" t="0" r="0" b="0"/>
            <a:pathLst>
              <a:path w="8198308">
                <a:moveTo>
                  <a:pt x="0" y="0"/>
                </a:moveTo>
                <a:lnTo>
                  <a:pt x="8198308" y="0"/>
                </a:lnTo>
                <a:lnTo>
                  <a:pt x="8198308" y="0"/>
                </a:lnTo>
              </a:path>
            </a:pathLst>
          </a:custGeom>
          <a:ln w="10840" cap="flat">
            <a:solidFill>
              <a:srgbClr val="A59F85">
                <a:alpha val="100000"/>
              </a:srgbClr>
            </a:solidFill>
            <a:prstDash val="dash"/>
            <a:round/>
          </a:ln>
        </p:spPr>
        <p:txBody>
          <a:bodyPr/>
          <a:lstStyle/>
          <a:p>
            <a:endParaRPr/>
          </a:p>
        </p:txBody>
      </p:sp>
      <p:sp>
        <p:nvSpPr>
          <p:cNvPr id="192" name="pl13"/>
          <p:cNvSpPr/>
          <p:nvPr/>
        </p:nvSpPr>
        <p:spPr>
          <a:xfrm>
            <a:off x="2393776" y="2390043"/>
            <a:ext cx="8198308" cy="0"/>
          </a:xfrm>
          <a:custGeom>
            <a:avLst/>
            <a:gdLst/>
            <a:ahLst/>
            <a:cxnLst/>
            <a:rect l="0" t="0" r="0" b="0"/>
            <a:pathLst>
              <a:path w="8198308">
                <a:moveTo>
                  <a:pt x="0" y="0"/>
                </a:moveTo>
                <a:lnTo>
                  <a:pt x="8198308" y="0"/>
                </a:lnTo>
                <a:lnTo>
                  <a:pt x="8198308" y="0"/>
                </a:lnTo>
              </a:path>
            </a:pathLst>
          </a:custGeom>
          <a:ln w="10840" cap="flat">
            <a:solidFill>
              <a:srgbClr val="A59F85">
                <a:alpha val="100000"/>
              </a:srgbClr>
            </a:solidFill>
            <a:prstDash val="dash"/>
            <a:round/>
          </a:ln>
        </p:spPr>
        <p:txBody>
          <a:bodyPr/>
          <a:lstStyle/>
          <a:p>
            <a:endParaRPr/>
          </a:p>
        </p:txBody>
      </p:sp>
      <p:sp>
        <p:nvSpPr>
          <p:cNvPr id="193" name="pl14"/>
          <p:cNvSpPr/>
          <p:nvPr/>
        </p:nvSpPr>
        <p:spPr>
          <a:xfrm>
            <a:off x="2393776" y="1923813"/>
            <a:ext cx="8198308" cy="0"/>
          </a:xfrm>
          <a:custGeom>
            <a:avLst/>
            <a:gdLst/>
            <a:ahLst/>
            <a:cxnLst/>
            <a:rect l="0" t="0" r="0" b="0"/>
            <a:pathLst>
              <a:path w="8198308">
                <a:moveTo>
                  <a:pt x="0" y="0"/>
                </a:moveTo>
                <a:lnTo>
                  <a:pt x="8198308" y="0"/>
                </a:lnTo>
                <a:lnTo>
                  <a:pt x="8198308" y="0"/>
                </a:lnTo>
              </a:path>
            </a:pathLst>
          </a:custGeom>
          <a:ln w="10840" cap="flat">
            <a:solidFill>
              <a:srgbClr val="A59F85">
                <a:alpha val="100000"/>
              </a:srgbClr>
            </a:solidFill>
            <a:prstDash val="dash"/>
            <a:round/>
          </a:ln>
        </p:spPr>
        <p:txBody>
          <a:bodyPr/>
          <a:lstStyle/>
          <a:p>
            <a:endParaRPr/>
          </a:p>
        </p:txBody>
      </p:sp>
      <p:sp>
        <p:nvSpPr>
          <p:cNvPr id="194" name="pl15"/>
          <p:cNvSpPr/>
          <p:nvPr/>
        </p:nvSpPr>
        <p:spPr>
          <a:xfrm>
            <a:off x="2766426" y="1644075"/>
            <a:ext cx="0" cy="4289317"/>
          </a:xfrm>
          <a:custGeom>
            <a:avLst/>
            <a:gdLst/>
            <a:ahLst/>
            <a:cxnLst/>
            <a:rect l="0" t="0" r="0" b="0"/>
            <a:pathLst>
              <a:path h="4289317">
                <a:moveTo>
                  <a:pt x="0" y="4289317"/>
                </a:moveTo>
                <a:lnTo>
                  <a:pt x="0" y="0"/>
                </a:lnTo>
                <a:lnTo>
                  <a:pt x="0" y="0"/>
                </a:lnTo>
              </a:path>
            </a:pathLst>
          </a:custGeom>
          <a:ln w="10840" cap="flat">
            <a:solidFill>
              <a:srgbClr val="A59F85">
                <a:alpha val="100000"/>
              </a:srgbClr>
            </a:solidFill>
            <a:prstDash val="dash"/>
            <a:round/>
          </a:ln>
        </p:spPr>
        <p:txBody>
          <a:bodyPr/>
          <a:lstStyle/>
          <a:p>
            <a:endParaRPr/>
          </a:p>
        </p:txBody>
      </p:sp>
      <p:sp>
        <p:nvSpPr>
          <p:cNvPr id="195" name="pl16"/>
          <p:cNvSpPr/>
          <p:nvPr/>
        </p:nvSpPr>
        <p:spPr>
          <a:xfrm>
            <a:off x="3698052" y="1644075"/>
            <a:ext cx="0" cy="4289317"/>
          </a:xfrm>
          <a:custGeom>
            <a:avLst/>
            <a:gdLst/>
            <a:ahLst/>
            <a:cxnLst/>
            <a:rect l="0" t="0" r="0" b="0"/>
            <a:pathLst>
              <a:path h="4289317">
                <a:moveTo>
                  <a:pt x="0" y="4289317"/>
                </a:moveTo>
                <a:lnTo>
                  <a:pt x="0" y="0"/>
                </a:lnTo>
                <a:lnTo>
                  <a:pt x="0" y="0"/>
                </a:lnTo>
              </a:path>
            </a:pathLst>
          </a:custGeom>
          <a:ln w="10840" cap="flat">
            <a:solidFill>
              <a:srgbClr val="A59F85">
                <a:alpha val="100000"/>
              </a:srgbClr>
            </a:solidFill>
            <a:prstDash val="dash"/>
            <a:round/>
          </a:ln>
        </p:spPr>
        <p:txBody>
          <a:bodyPr/>
          <a:lstStyle/>
          <a:p>
            <a:endParaRPr/>
          </a:p>
        </p:txBody>
      </p:sp>
      <p:sp>
        <p:nvSpPr>
          <p:cNvPr id="196" name="pl17"/>
          <p:cNvSpPr/>
          <p:nvPr/>
        </p:nvSpPr>
        <p:spPr>
          <a:xfrm>
            <a:off x="4629678" y="1644075"/>
            <a:ext cx="0" cy="4289317"/>
          </a:xfrm>
          <a:custGeom>
            <a:avLst/>
            <a:gdLst/>
            <a:ahLst/>
            <a:cxnLst/>
            <a:rect l="0" t="0" r="0" b="0"/>
            <a:pathLst>
              <a:path h="4289317">
                <a:moveTo>
                  <a:pt x="0" y="4289317"/>
                </a:moveTo>
                <a:lnTo>
                  <a:pt x="0" y="0"/>
                </a:lnTo>
                <a:lnTo>
                  <a:pt x="0" y="0"/>
                </a:lnTo>
              </a:path>
            </a:pathLst>
          </a:custGeom>
          <a:ln w="10840" cap="flat">
            <a:solidFill>
              <a:srgbClr val="A59F85">
                <a:alpha val="100000"/>
              </a:srgbClr>
            </a:solidFill>
            <a:prstDash val="dash"/>
            <a:round/>
          </a:ln>
        </p:spPr>
        <p:txBody>
          <a:bodyPr/>
          <a:lstStyle/>
          <a:p>
            <a:endParaRPr/>
          </a:p>
        </p:txBody>
      </p:sp>
      <p:sp>
        <p:nvSpPr>
          <p:cNvPr id="197" name="pl18"/>
          <p:cNvSpPr/>
          <p:nvPr/>
        </p:nvSpPr>
        <p:spPr>
          <a:xfrm>
            <a:off x="5561304" y="1644075"/>
            <a:ext cx="0" cy="4289317"/>
          </a:xfrm>
          <a:custGeom>
            <a:avLst/>
            <a:gdLst/>
            <a:ahLst/>
            <a:cxnLst/>
            <a:rect l="0" t="0" r="0" b="0"/>
            <a:pathLst>
              <a:path h="4289317">
                <a:moveTo>
                  <a:pt x="0" y="4289317"/>
                </a:moveTo>
                <a:lnTo>
                  <a:pt x="0" y="0"/>
                </a:lnTo>
                <a:lnTo>
                  <a:pt x="0" y="0"/>
                </a:lnTo>
              </a:path>
            </a:pathLst>
          </a:custGeom>
          <a:ln w="10840" cap="flat">
            <a:solidFill>
              <a:srgbClr val="A59F85">
                <a:alpha val="100000"/>
              </a:srgbClr>
            </a:solidFill>
            <a:prstDash val="dash"/>
            <a:round/>
          </a:ln>
        </p:spPr>
        <p:txBody>
          <a:bodyPr/>
          <a:lstStyle/>
          <a:p>
            <a:endParaRPr/>
          </a:p>
        </p:txBody>
      </p:sp>
      <p:sp>
        <p:nvSpPr>
          <p:cNvPr id="198" name="pl19"/>
          <p:cNvSpPr/>
          <p:nvPr/>
        </p:nvSpPr>
        <p:spPr>
          <a:xfrm>
            <a:off x="6492930" y="1644075"/>
            <a:ext cx="0" cy="4289317"/>
          </a:xfrm>
          <a:custGeom>
            <a:avLst/>
            <a:gdLst/>
            <a:ahLst/>
            <a:cxnLst/>
            <a:rect l="0" t="0" r="0" b="0"/>
            <a:pathLst>
              <a:path h="4289317">
                <a:moveTo>
                  <a:pt x="0" y="4289317"/>
                </a:moveTo>
                <a:lnTo>
                  <a:pt x="0" y="0"/>
                </a:lnTo>
                <a:lnTo>
                  <a:pt x="0" y="0"/>
                </a:lnTo>
              </a:path>
            </a:pathLst>
          </a:custGeom>
          <a:ln w="10840" cap="flat">
            <a:solidFill>
              <a:srgbClr val="A59F85">
                <a:alpha val="100000"/>
              </a:srgbClr>
            </a:solidFill>
            <a:prstDash val="dash"/>
            <a:round/>
          </a:ln>
        </p:spPr>
        <p:txBody>
          <a:bodyPr/>
          <a:lstStyle/>
          <a:p>
            <a:endParaRPr/>
          </a:p>
        </p:txBody>
      </p:sp>
      <p:sp>
        <p:nvSpPr>
          <p:cNvPr id="199" name="pl20"/>
          <p:cNvSpPr/>
          <p:nvPr/>
        </p:nvSpPr>
        <p:spPr>
          <a:xfrm>
            <a:off x="7424556" y="1644075"/>
            <a:ext cx="0" cy="4289317"/>
          </a:xfrm>
          <a:custGeom>
            <a:avLst/>
            <a:gdLst/>
            <a:ahLst/>
            <a:cxnLst/>
            <a:rect l="0" t="0" r="0" b="0"/>
            <a:pathLst>
              <a:path h="4289317">
                <a:moveTo>
                  <a:pt x="0" y="4289317"/>
                </a:moveTo>
                <a:lnTo>
                  <a:pt x="0" y="0"/>
                </a:lnTo>
                <a:lnTo>
                  <a:pt x="0" y="0"/>
                </a:lnTo>
              </a:path>
            </a:pathLst>
          </a:custGeom>
          <a:ln w="10840" cap="flat">
            <a:solidFill>
              <a:srgbClr val="A59F85">
                <a:alpha val="100000"/>
              </a:srgbClr>
            </a:solidFill>
            <a:prstDash val="dash"/>
            <a:round/>
          </a:ln>
        </p:spPr>
        <p:txBody>
          <a:bodyPr/>
          <a:lstStyle/>
          <a:p>
            <a:endParaRPr/>
          </a:p>
        </p:txBody>
      </p:sp>
      <p:sp>
        <p:nvSpPr>
          <p:cNvPr id="200" name="pl21"/>
          <p:cNvSpPr/>
          <p:nvPr/>
        </p:nvSpPr>
        <p:spPr>
          <a:xfrm>
            <a:off x="8356182" y="1644075"/>
            <a:ext cx="0" cy="4289317"/>
          </a:xfrm>
          <a:custGeom>
            <a:avLst/>
            <a:gdLst/>
            <a:ahLst/>
            <a:cxnLst/>
            <a:rect l="0" t="0" r="0" b="0"/>
            <a:pathLst>
              <a:path h="4289317">
                <a:moveTo>
                  <a:pt x="0" y="4289317"/>
                </a:moveTo>
                <a:lnTo>
                  <a:pt x="0" y="0"/>
                </a:lnTo>
                <a:lnTo>
                  <a:pt x="0" y="0"/>
                </a:lnTo>
              </a:path>
            </a:pathLst>
          </a:custGeom>
          <a:ln w="10840" cap="flat">
            <a:solidFill>
              <a:srgbClr val="A59F85">
                <a:alpha val="100000"/>
              </a:srgbClr>
            </a:solidFill>
            <a:prstDash val="dash"/>
            <a:round/>
          </a:ln>
        </p:spPr>
        <p:txBody>
          <a:bodyPr/>
          <a:lstStyle/>
          <a:p>
            <a:endParaRPr/>
          </a:p>
        </p:txBody>
      </p:sp>
      <p:sp>
        <p:nvSpPr>
          <p:cNvPr id="201" name="pl22"/>
          <p:cNvSpPr/>
          <p:nvPr/>
        </p:nvSpPr>
        <p:spPr>
          <a:xfrm>
            <a:off x="9287808" y="1644075"/>
            <a:ext cx="0" cy="4289317"/>
          </a:xfrm>
          <a:custGeom>
            <a:avLst/>
            <a:gdLst/>
            <a:ahLst/>
            <a:cxnLst/>
            <a:rect l="0" t="0" r="0" b="0"/>
            <a:pathLst>
              <a:path h="4289317">
                <a:moveTo>
                  <a:pt x="0" y="4289317"/>
                </a:moveTo>
                <a:lnTo>
                  <a:pt x="0" y="0"/>
                </a:lnTo>
                <a:lnTo>
                  <a:pt x="0" y="0"/>
                </a:lnTo>
              </a:path>
            </a:pathLst>
          </a:custGeom>
          <a:ln w="10840" cap="flat">
            <a:solidFill>
              <a:srgbClr val="A59F85">
                <a:alpha val="100000"/>
              </a:srgbClr>
            </a:solidFill>
            <a:prstDash val="dash"/>
            <a:round/>
          </a:ln>
        </p:spPr>
        <p:txBody>
          <a:bodyPr/>
          <a:lstStyle/>
          <a:p>
            <a:endParaRPr/>
          </a:p>
        </p:txBody>
      </p:sp>
      <p:sp>
        <p:nvSpPr>
          <p:cNvPr id="202" name="pl23"/>
          <p:cNvSpPr/>
          <p:nvPr/>
        </p:nvSpPr>
        <p:spPr>
          <a:xfrm>
            <a:off x="10219434" y="1644075"/>
            <a:ext cx="0" cy="4289317"/>
          </a:xfrm>
          <a:custGeom>
            <a:avLst/>
            <a:gdLst/>
            <a:ahLst/>
            <a:cxnLst/>
            <a:rect l="0" t="0" r="0" b="0"/>
            <a:pathLst>
              <a:path h="4289317">
                <a:moveTo>
                  <a:pt x="0" y="4289317"/>
                </a:moveTo>
                <a:lnTo>
                  <a:pt x="0" y="0"/>
                </a:lnTo>
                <a:lnTo>
                  <a:pt x="0" y="0"/>
                </a:lnTo>
              </a:path>
            </a:pathLst>
          </a:custGeom>
          <a:ln w="10840" cap="flat">
            <a:solidFill>
              <a:srgbClr val="A59F85">
                <a:alpha val="100000"/>
              </a:srgbClr>
            </a:solidFill>
            <a:prstDash val="dash"/>
            <a:round/>
          </a:ln>
        </p:spPr>
        <p:txBody>
          <a:bodyPr/>
          <a:lstStyle/>
          <a:p>
            <a:endParaRPr/>
          </a:p>
        </p:txBody>
      </p:sp>
      <p:sp>
        <p:nvSpPr>
          <p:cNvPr id="203" name="pl24"/>
          <p:cNvSpPr/>
          <p:nvPr/>
        </p:nvSpPr>
        <p:spPr>
          <a:xfrm>
            <a:off x="4976658" y="5630342"/>
            <a:ext cx="0" cy="46623"/>
          </a:xfrm>
          <a:custGeom>
            <a:avLst/>
            <a:gdLst/>
            <a:ahLst/>
            <a:cxnLst/>
            <a:rect l="0" t="0" r="0" b="0"/>
            <a:pathLst>
              <a:path h="46623">
                <a:moveTo>
                  <a:pt x="0" y="46623"/>
                </a:moveTo>
                <a:lnTo>
                  <a:pt x="0" y="0"/>
                </a:lnTo>
              </a:path>
            </a:pathLst>
          </a:custGeom>
          <a:ln w="13550" cap="flat">
            <a:solidFill>
              <a:srgbClr val="ABD9E9">
                <a:alpha val="100000"/>
              </a:srgbClr>
            </a:solidFill>
            <a:prstDash val="solid"/>
            <a:round/>
          </a:ln>
        </p:spPr>
        <p:txBody>
          <a:bodyPr/>
          <a:lstStyle/>
          <a:p>
            <a:endParaRPr/>
          </a:p>
        </p:txBody>
      </p:sp>
      <p:sp>
        <p:nvSpPr>
          <p:cNvPr id="204" name="pl25"/>
          <p:cNvSpPr/>
          <p:nvPr/>
        </p:nvSpPr>
        <p:spPr>
          <a:xfrm>
            <a:off x="4378071" y="5653654"/>
            <a:ext cx="598586" cy="0"/>
          </a:xfrm>
          <a:custGeom>
            <a:avLst/>
            <a:gdLst/>
            <a:ahLst/>
            <a:cxnLst/>
            <a:rect l="0" t="0" r="0" b="0"/>
            <a:pathLst>
              <a:path w="598586">
                <a:moveTo>
                  <a:pt x="598586" y="0"/>
                </a:moveTo>
                <a:lnTo>
                  <a:pt x="0" y="0"/>
                </a:lnTo>
              </a:path>
            </a:pathLst>
          </a:custGeom>
          <a:ln w="13550" cap="flat">
            <a:solidFill>
              <a:srgbClr val="ABD9E9">
                <a:alpha val="100000"/>
              </a:srgbClr>
            </a:solidFill>
            <a:prstDash val="solid"/>
            <a:round/>
          </a:ln>
        </p:spPr>
        <p:txBody>
          <a:bodyPr/>
          <a:lstStyle/>
          <a:p>
            <a:endParaRPr/>
          </a:p>
        </p:txBody>
      </p:sp>
      <p:sp>
        <p:nvSpPr>
          <p:cNvPr id="205" name="pl26"/>
          <p:cNvSpPr/>
          <p:nvPr/>
        </p:nvSpPr>
        <p:spPr>
          <a:xfrm>
            <a:off x="4378071" y="5630342"/>
            <a:ext cx="0" cy="46623"/>
          </a:xfrm>
          <a:custGeom>
            <a:avLst/>
            <a:gdLst/>
            <a:ahLst/>
            <a:cxnLst/>
            <a:rect l="0" t="0" r="0" b="0"/>
            <a:pathLst>
              <a:path h="46623">
                <a:moveTo>
                  <a:pt x="0" y="46623"/>
                </a:moveTo>
                <a:lnTo>
                  <a:pt x="0" y="0"/>
                </a:lnTo>
              </a:path>
            </a:pathLst>
          </a:custGeom>
          <a:ln w="13550" cap="flat">
            <a:solidFill>
              <a:srgbClr val="ABD9E9">
                <a:alpha val="100000"/>
              </a:srgbClr>
            </a:solidFill>
            <a:prstDash val="solid"/>
            <a:round/>
          </a:ln>
        </p:spPr>
        <p:txBody>
          <a:bodyPr/>
          <a:lstStyle/>
          <a:p>
            <a:endParaRPr/>
          </a:p>
        </p:txBody>
      </p:sp>
      <p:sp>
        <p:nvSpPr>
          <p:cNvPr id="206" name="pl27"/>
          <p:cNvSpPr/>
          <p:nvPr/>
        </p:nvSpPr>
        <p:spPr>
          <a:xfrm>
            <a:off x="5688344" y="5630342"/>
            <a:ext cx="0" cy="46623"/>
          </a:xfrm>
          <a:custGeom>
            <a:avLst/>
            <a:gdLst/>
            <a:ahLst/>
            <a:cxnLst/>
            <a:rect l="0" t="0" r="0" b="0"/>
            <a:pathLst>
              <a:path h="46623">
                <a:moveTo>
                  <a:pt x="0" y="46623"/>
                </a:moveTo>
                <a:lnTo>
                  <a:pt x="0" y="0"/>
                </a:lnTo>
              </a:path>
            </a:pathLst>
          </a:custGeom>
          <a:ln w="13550" cap="flat">
            <a:solidFill>
              <a:srgbClr val="EA484B">
                <a:alpha val="100000"/>
              </a:srgbClr>
            </a:solidFill>
            <a:prstDash val="solid"/>
            <a:round/>
          </a:ln>
        </p:spPr>
        <p:txBody>
          <a:bodyPr/>
          <a:lstStyle/>
          <a:p>
            <a:endParaRPr/>
          </a:p>
        </p:txBody>
      </p:sp>
      <p:sp>
        <p:nvSpPr>
          <p:cNvPr id="207" name="pl28"/>
          <p:cNvSpPr/>
          <p:nvPr/>
        </p:nvSpPr>
        <p:spPr>
          <a:xfrm>
            <a:off x="5039029" y="5653654"/>
            <a:ext cx="649315" cy="0"/>
          </a:xfrm>
          <a:custGeom>
            <a:avLst/>
            <a:gdLst/>
            <a:ahLst/>
            <a:cxnLst/>
            <a:rect l="0" t="0" r="0" b="0"/>
            <a:pathLst>
              <a:path w="649315">
                <a:moveTo>
                  <a:pt x="649315" y="0"/>
                </a:moveTo>
                <a:lnTo>
                  <a:pt x="0" y="0"/>
                </a:lnTo>
              </a:path>
            </a:pathLst>
          </a:custGeom>
          <a:ln w="13550" cap="flat">
            <a:solidFill>
              <a:srgbClr val="EA484B">
                <a:alpha val="100000"/>
              </a:srgbClr>
            </a:solidFill>
            <a:prstDash val="solid"/>
            <a:round/>
          </a:ln>
        </p:spPr>
        <p:txBody>
          <a:bodyPr/>
          <a:lstStyle/>
          <a:p>
            <a:endParaRPr/>
          </a:p>
        </p:txBody>
      </p:sp>
      <p:sp>
        <p:nvSpPr>
          <p:cNvPr id="208" name="pl29"/>
          <p:cNvSpPr/>
          <p:nvPr/>
        </p:nvSpPr>
        <p:spPr>
          <a:xfrm>
            <a:off x="5039029" y="5630342"/>
            <a:ext cx="0" cy="46623"/>
          </a:xfrm>
          <a:custGeom>
            <a:avLst/>
            <a:gdLst/>
            <a:ahLst/>
            <a:cxnLst/>
            <a:rect l="0" t="0" r="0" b="0"/>
            <a:pathLst>
              <a:path h="46623">
                <a:moveTo>
                  <a:pt x="0" y="46623"/>
                </a:moveTo>
                <a:lnTo>
                  <a:pt x="0" y="0"/>
                </a:lnTo>
              </a:path>
            </a:pathLst>
          </a:custGeom>
          <a:ln w="13550" cap="flat">
            <a:solidFill>
              <a:srgbClr val="EA484B">
                <a:alpha val="100000"/>
              </a:srgbClr>
            </a:solidFill>
            <a:prstDash val="solid"/>
            <a:round/>
          </a:ln>
        </p:spPr>
        <p:txBody>
          <a:bodyPr/>
          <a:lstStyle/>
          <a:p>
            <a:endParaRPr/>
          </a:p>
        </p:txBody>
      </p:sp>
      <p:sp>
        <p:nvSpPr>
          <p:cNvPr id="209" name="pl30"/>
          <p:cNvSpPr/>
          <p:nvPr/>
        </p:nvSpPr>
        <p:spPr>
          <a:xfrm>
            <a:off x="4398472" y="5164112"/>
            <a:ext cx="0" cy="46623"/>
          </a:xfrm>
          <a:custGeom>
            <a:avLst/>
            <a:gdLst/>
            <a:ahLst/>
            <a:cxnLst/>
            <a:rect l="0" t="0" r="0" b="0"/>
            <a:pathLst>
              <a:path h="46623">
                <a:moveTo>
                  <a:pt x="0" y="46623"/>
                </a:moveTo>
                <a:lnTo>
                  <a:pt x="0" y="0"/>
                </a:lnTo>
              </a:path>
            </a:pathLst>
          </a:custGeom>
          <a:ln w="13550" cap="flat">
            <a:solidFill>
              <a:srgbClr val="ABD9E9">
                <a:alpha val="100000"/>
              </a:srgbClr>
            </a:solidFill>
            <a:prstDash val="solid"/>
            <a:round/>
          </a:ln>
        </p:spPr>
        <p:txBody>
          <a:bodyPr/>
          <a:lstStyle/>
          <a:p>
            <a:endParaRPr/>
          </a:p>
        </p:txBody>
      </p:sp>
      <p:sp>
        <p:nvSpPr>
          <p:cNvPr id="210" name="pl31"/>
          <p:cNvSpPr/>
          <p:nvPr/>
        </p:nvSpPr>
        <p:spPr>
          <a:xfrm>
            <a:off x="3868057" y="5187424"/>
            <a:ext cx="530414" cy="0"/>
          </a:xfrm>
          <a:custGeom>
            <a:avLst/>
            <a:gdLst/>
            <a:ahLst/>
            <a:cxnLst/>
            <a:rect l="0" t="0" r="0" b="0"/>
            <a:pathLst>
              <a:path w="530414">
                <a:moveTo>
                  <a:pt x="530414" y="0"/>
                </a:moveTo>
                <a:lnTo>
                  <a:pt x="0" y="0"/>
                </a:lnTo>
              </a:path>
            </a:pathLst>
          </a:custGeom>
          <a:ln w="13550" cap="flat">
            <a:solidFill>
              <a:srgbClr val="ABD9E9">
                <a:alpha val="100000"/>
              </a:srgbClr>
            </a:solidFill>
            <a:prstDash val="solid"/>
            <a:round/>
          </a:ln>
        </p:spPr>
        <p:txBody>
          <a:bodyPr/>
          <a:lstStyle/>
          <a:p>
            <a:endParaRPr/>
          </a:p>
        </p:txBody>
      </p:sp>
      <p:sp>
        <p:nvSpPr>
          <p:cNvPr id="211" name="pl32"/>
          <p:cNvSpPr/>
          <p:nvPr/>
        </p:nvSpPr>
        <p:spPr>
          <a:xfrm>
            <a:off x="3868057" y="5164112"/>
            <a:ext cx="0" cy="46623"/>
          </a:xfrm>
          <a:custGeom>
            <a:avLst/>
            <a:gdLst/>
            <a:ahLst/>
            <a:cxnLst/>
            <a:rect l="0" t="0" r="0" b="0"/>
            <a:pathLst>
              <a:path h="46623">
                <a:moveTo>
                  <a:pt x="0" y="46623"/>
                </a:moveTo>
                <a:lnTo>
                  <a:pt x="0" y="0"/>
                </a:lnTo>
              </a:path>
            </a:pathLst>
          </a:custGeom>
          <a:ln w="13550" cap="flat">
            <a:solidFill>
              <a:srgbClr val="ABD9E9">
                <a:alpha val="100000"/>
              </a:srgbClr>
            </a:solidFill>
            <a:prstDash val="solid"/>
            <a:round/>
          </a:ln>
        </p:spPr>
        <p:txBody>
          <a:bodyPr/>
          <a:lstStyle/>
          <a:p>
            <a:endParaRPr/>
          </a:p>
        </p:txBody>
      </p:sp>
      <p:sp>
        <p:nvSpPr>
          <p:cNvPr id="212" name="pl33"/>
          <p:cNvSpPr/>
          <p:nvPr/>
        </p:nvSpPr>
        <p:spPr>
          <a:xfrm>
            <a:off x="5928485" y="5164112"/>
            <a:ext cx="0" cy="46623"/>
          </a:xfrm>
          <a:custGeom>
            <a:avLst/>
            <a:gdLst/>
            <a:ahLst/>
            <a:cxnLst/>
            <a:rect l="0" t="0" r="0" b="0"/>
            <a:pathLst>
              <a:path h="46623">
                <a:moveTo>
                  <a:pt x="0" y="46623"/>
                </a:moveTo>
                <a:lnTo>
                  <a:pt x="0" y="0"/>
                </a:lnTo>
              </a:path>
            </a:pathLst>
          </a:custGeom>
          <a:ln w="13550" cap="flat">
            <a:solidFill>
              <a:srgbClr val="EA484B">
                <a:alpha val="100000"/>
              </a:srgbClr>
            </a:solidFill>
            <a:prstDash val="solid"/>
            <a:round/>
          </a:ln>
        </p:spPr>
        <p:txBody>
          <a:bodyPr/>
          <a:lstStyle/>
          <a:p>
            <a:endParaRPr/>
          </a:p>
        </p:txBody>
      </p:sp>
      <p:sp>
        <p:nvSpPr>
          <p:cNvPr id="213" name="pl34"/>
          <p:cNvSpPr/>
          <p:nvPr/>
        </p:nvSpPr>
        <p:spPr>
          <a:xfrm>
            <a:off x="5293109" y="5187424"/>
            <a:ext cx="635375" cy="0"/>
          </a:xfrm>
          <a:custGeom>
            <a:avLst/>
            <a:gdLst/>
            <a:ahLst/>
            <a:cxnLst/>
            <a:rect l="0" t="0" r="0" b="0"/>
            <a:pathLst>
              <a:path w="635375">
                <a:moveTo>
                  <a:pt x="635375" y="0"/>
                </a:moveTo>
                <a:lnTo>
                  <a:pt x="0" y="0"/>
                </a:lnTo>
              </a:path>
            </a:pathLst>
          </a:custGeom>
          <a:ln w="13550" cap="flat">
            <a:solidFill>
              <a:srgbClr val="EA484B">
                <a:alpha val="100000"/>
              </a:srgbClr>
            </a:solidFill>
            <a:prstDash val="solid"/>
            <a:round/>
          </a:ln>
        </p:spPr>
        <p:txBody>
          <a:bodyPr/>
          <a:lstStyle/>
          <a:p>
            <a:endParaRPr/>
          </a:p>
        </p:txBody>
      </p:sp>
      <p:sp>
        <p:nvSpPr>
          <p:cNvPr id="214" name="pl35"/>
          <p:cNvSpPr/>
          <p:nvPr/>
        </p:nvSpPr>
        <p:spPr>
          <a:xfrm>
            <a:off x="5293109" y="5164112"/>
            <a:ext cx="0" cy="46623"/>
          </a:xfrm>
          <a:custGeom>
            <a:avLst/>
            <a:gdLst/>
            <a:ahLst/>
            <a:cxnLst/>
            <a:rect l="0" t="0" r="0" b="0"/>
            <a:pathLst>
              <a:path h="46623">
                <a:moveTo>
                  <a:pt x="0" y="46623"/>
                </a:moveTo>
                <a:lnTo>
                  <a:pt x="0" y="0"/>
                </a:lnTo>
              </a:path>
            </a:pathLst>
          </a:custGeom>
          <a:ln w="13550" cap="flat">
            <a:solidFill>
              <a:srgbClr val="EA484B">
                <a:alpha val="100000"/>
              </a:srgbClr>
            </a:solidFill>
            <a:prstDash val="solid"/>
            <a:round/>
          </a:ln>
        </p:spPr>
        <p:txBody>
          <a:bodyPr/>
          <a:lstStyle/>
          <a:p>
            <a:endParaRPr/>
          </a:p>
        </p:txBody>
      </p:sp>
      <p:sp>
        <p:nvSpPr>
          <p:cNvPr id="215" name="pl36"/>
          <p:cNvSpPr/>
          <p:nvPr/>
        </p:nvSpPr>
        <p:spPr>
          <a:xfrm>
            <a:off x="4657049" y="4697882"/>
            <a:ext cx="0" cy="46623"/>
          </a:xfrm>
          <a:custGeom>
            <a:avLst/>
            <a:gdLst/>
            <a:ahLst/>
            <a:cxnLst/>
            <a:rect l="0" t="0" r="0" b="0"/>
            <a:pathLst>
              <a:path h="46623">
                <a:moveTo>
                  <a:pt x="0" y="46623"/>
                </a:moveTo>
                <a:lnTo>
                  <a:pt x="0" y="0"/>
                </a:lnTo>
              </a:path>
            </a:pathLst>
          </a:custGeom>
          <a:ln w="13550" cap="flat">
            <a:solidFill>
              <a:srgbClr val="ABD9E9">
                <a:alpha val="100000"/>
              </a:srgbClr>
            </a:solidFill>
            <a:prstDash val="solid"/>
            <a:round/>
          </a:ln>
        </p:spPr>
        <p:txBody>
          <a:bodyPr/>
          <a:lstStyle/>
          <a:p>
            <a:endParaRPr/>
          </a:p>
        </p:txBody>
      </p:sp>
      <p:sp>
        <p:nvSpPr>
          <p:cNvPr id="216" name="pl37"/>
          <p:cNvSpPr/>
          <p:nvPr/>
        </p:nvSpPr>
        <p:spPr>
          <a:xfrm>
            <a:off x="4153665" y="4721194"/>
            <a:ext cx="503384" cy="0"/>
          </a:xfrm>
          <a:custGeom>
            <a:avLst/>
            <a:gdLst/>
            <a:ahLst/>
            <a:cxnLst/>
            <a:rect l="0" t="0" r="0" b="0"/>
            <a:pathLst>
              <a:path w="503384">
                <a:moveTo>
                  <a:pt x="503384" y="0"/>
                </a:moveTo>
                <a:lnTo>
                  <a:pt x="0" y="0"/>
                </a:lnTo>
              </a:path>
            </a:pathLst>
          </a:custGeom>
          <a:ln w="13550" cap="flat">
            <a:solidFill>
              <a:srgbClr val="ABD9E9">
                <a:alpha val="100000"/>
              </a:srgbClr>
            </a:solidFill>
            <a:prstDash val="solid"/>
            <a:round/>
          </a:ln>
        </p:spPr>
        <p:txBody>
          <a:bodyPr/>
          <a:lstStyle/>
          <a:p>
            <a:endParaRPr/>
          </a:p>
        </p:txBody>
      </p:sp>
      <p:sp>
        <p:nvSpPr>
          <p:cNvPr id="217" name="pl38"/>
          <p:cNvSpPr/>
          <p:nvPr/>
        </p:nvSpPr>
        <p:spPr>
          <a:xfrm>
            <a:off x="4153665" y="4697882"/>
            <a:ext cx="0" cy="46623"/>
          </a:xfrm>
          <a:custGeom>
            <a:avLst/>
            <a:gdLst/>
            <a:ahLst/>
            <a:cxnLst/>
            <a:rect l="0" t="0" r="0" b="0"/>
            <a:pathLst>
              <a:path h="46623">
                <a:moveTo>
                  <a:pt x="0" y="46623"/>
                </a:moveTo>
                <a:lnTo>
                  <a:pt x="0" y="0"/>
                </a:lnTo>
              </a:path>
            </a:pathLst>
          </a:custGeom>
          <a:ln w="13550" cap="flat">
            <a:solidFill>
              <a:srgbClr val="ABD9E9">
                <a:alpha val="100000"/>
              </a:srgbClr>
            </a:solidFill>
            <a:prstDash val="solid"/>
            <a:round/>
          </a:ln>
        </p:spPr>
        <p:txBody>
          <a:bodyPr/>
          <a:lstStyle/>
          <a:p>
            <a:endParaRPr/>
          </a:p>
        </p:txBody>
      </p:sp>
      <p:sp>
        <p:nvSpPr>
          <p:cNvPr id="218" name="pl39"/>
          <p:cNvSpPr/>
          <p:nvPr/>
        </p:nvSpPr>
        <p:spPr>
          <a:xfrm>
            <a:off x="5759098" y="4697882"/>
            <a:ext cx="0" cy="46623"/>
          </a:xfrm>
          <a:custGeom>
            <a:avLst/>
            <a:gdLst/>
            <a:ahLst/>
            <a:cxnLst/>
            <a:rect l="0" t="0" r="0" b="0"/>
            <a:pathLst>
              <a:path h="46623">
                <a:moveTo>
                  <a:pt x="0" y="46623"/>
                </a:moveTo>
                <a:lnTo>
                  <a:pt x="0" y="0"/>
                </a:lnTo>
              </a:path>
            </a:pathLst>
          </a:custGeom>
          <a:ln w="13550" cap="flat">
            <a:solidFill>
              <a:srgbClr val="EA484B">
                <a:alpha val="100000"/>
              </a:srgbClr>
            </a:solidFill>
            <a:prstDash val="solid"/>
            <a:round/>
          </a:ln>
        </p:spPr>
        <p:txBody>
          <a:bodyPr/>
          <a:lstStyle/>
          <a:p>
            <a:endParaRPr/>
          </a:p>
        </p:txBody>
      </p:sp>
      <p:sp>
        <p:nvSpPr>
          <p:cNvPr id="219" name="pl40"/>
          <p:cNvSpPr/>
          <p:nvPr/>
        </p:nvSpPr>
        <p:spPr>
          <a:xfrm>
            <a:off x="5144895" y="4721194"/>
            <a:ext cx="614202" cy="0"/>
          </a:xfrm>
          <a:custGeom>
            <a:avLst/>
            <a:gdLst/>
            <a:ahLst/>
            <a:cxnLst/>
            <a:rect l="0" t="0" r="0" b="0"/>
            <a:pathLst>
              <a:path w="614202">
                <a:moveTo>
                  <a:pt x="614202" y="0"/>
                </a:moveTo>
                <a:lnTo>
                  <a:pt x="0" y="0"/>
                </a:lnTo>
              </a:path>
            </a:pathLst>
          </a:custGeom>
          <a:ln w="13550" cap="flat">
            <a:solidFill>
              <a:srgbClr val="EA484B">
                <a:alpha val="100000"/>
              </a:srgbClr>
            </a:solidFill>
            <a:prstDash val="solid"/>
            <a:round/>
          </a:ln>
        </p:spPr>
        <p:txBody>
          <a:bodyPr/>
          <a:lstStyle/>
          <a:p>
            <a:endParaRPr/>
          </a:p>
        </p:txBody>
      </p:sp>
      <p:sp>
        <p:nvSpPr>
          <p:cNvPr id="220" name="pl41"/>
          <p:cNvSpPr/>
          <p:nvPr/>
        </p:nvSpPr>
        <p:spPr>
          <a:xfrm>
            <a:off x="5144895" y="4697882"/>
            <a:ext cx="0" cy="46623"/>
          </a:xfrm>
          <a:custGeom>
            <a:avLst/>
            <a:gdLst/>
            <a:ahLst/>
            <a:cxnLst/>
            <a:rect l="0" t="0" r="0" b="0"/>
            <a:pathLst>
              <a:path h="46623">
                <a:moveTo>
                  <a:pt x="0" y="46623"/>
                </a:moveTo>
                <a:lnTo>
                  <a:pt x="0" y="0"/>
                </a:lnTo>
              </a:path>
            </a:pathLst>
          </a:custGeom>
          <a:ln w="13550" cap="flat">
            <a:solidFill>
              <a:srgbClr val="EA484B">
                <a:alpha val="100000"/>
              </a:srgbClr>
            </a:solidFill>
            <a:prstDash val="solid"/>
            <a:round/>
          </a:ln>
        </p:spPr>
        <p:txBody>
          <a:bodyPr/>
          <a:lstStyle/>
          <a:p>
            <a:endParaRPr/>
          </a:p>
        </p:txBody>
      </p:sp>
      <p:sp>
        <p:nvSpPr>
          <p:cNvPr id="221" name="pl42"/>
          <p:cNvSpPr/>
          <p:nvPr/>
        </p:nvSpPr>
        <p:spPr>
          <a:xfrm>
            <a:off x="5017289" y="4231652"/>
            <a:ext cx="0" cy="46623"/>
          </a:xfrm>
          <a:custGeom>
            <a:avLst/>
            <a:gdLst/>
            <a:ahLst/>
            <a:cxnLst/>
            <a:rect l="0" t="0" r="0" b="0"/>
            <a:pathLst>
              <a:path h="46623">
                <a:moveTo>
                  <a:pt x="0" y="46623"/>
                </a:moveTo>
                <a:lnTo>
                  <a:pt x="0" y="0"/>
                </a:lnTo>
              </a:path>
            </a:pathLst>
          </a:custGeom>
          <a:ln w="13550" cap="flat">
            <a:solidFill>
              <a:srgbClr val="ABD9E9">
                <a:alpha val="100000"/>
              </a:srgbClr>
            </a:solidFill>
            <a:prstDash val="solid"/>
            <a:round/>
          </a:ln>
        </p:spPr>
        <p:txBody>
          <a:bodyPr/>
          <a:lstStyle/>
          <a:p>
            <a:endParaRPr/>
          </a:p>
        </p:txBody>
      </p:sp>
      <p:sp>
        <p:nvSpPr>
          <p:cNvPr id="222" name="pl43"/>
          <p:cNvSpPr/>
          <p:nvPr/>
        </p:nvSpPr>
        <p:spPr>
          <a:xfrm>
            <a:off x="4541106" y="4254964"/>
            <a:ext cx="476183" cy="0"/>
          </a:xfrm>
          <a:custGeom>
            <a:avLst/>
            <a:gdLst/>
            <a:ahLst/>
            <a:cxnLst/>
            <a:rect l="0" t="0" r="0" b="0"/>
            <a:pathLst>
              <a:path w="476183">
                <a:moveTo>
                  <a:pt x="476183" y="0"/>
                </a:moveTo>
                <a:lnTo>
                  <a:pt x="0" y="0"/>
                </a:lnTo>
              </a:path>
            </a:pathLst>
          </a:custGeom>
          <a:ln w="13550" cap="flat">
            <a:solidFill>
              <a:srgbClr val="ABD9E9">
                <a:alpha val="100000"/>
              </a:srgbClr>
            </a:solidFill>
            <a:prstDash val="solid"/>
            <a:round/>
          </a:ln>
        </p:spPr>
        <p:txBody>
          <a:bodyPr/>
          <a:lstStyle/>
          <a:p>
            <a:endParaRPr/>
          </a:p>
        </p:txBody>
      </p:sp>
      <p:sp>
        <p:nvSpPr>
          <p:cNvPr id="223" name="pl44"/>
          <p:cNvSpPr/>
          <p:nvPr/>
        </p:nvSpPr>
        <p:spPr>
          <a:xfrm>
            <a:off x="4541106" y="4231652"/>
            <a:ext cx="0" cy="46623"/>
          </a:xfrm>
          <a:custGeom>
            <a:avLst/>
            <a:gdLst/>
            <a:ahLst/>
            <a:cxnLst/>
            <a:rect l="0" t="0" r="0" b="0"/>
            <a:pathLst>
              <a:path h="46623">
                <a:moveTo>
                  <a:pt x="0" y="46623"/>
                </a:moveTo>
                <a:lnTo>
                  <a:pt x="0" y="0"/>
                </a:lnTo>
              </a:path>
            </a:pathLst>
          </a:custGeom>
          <a:ln w="13550" cap="flat">
            <a:solidFill>
              <a:srgbClr val="ABD9E9">
                <a:alpha val="100000"/>
              </a:srgbClr>
            </a:solidFill>
            <a:prstDash val="solid"/>
            <a:round/>
          </a:ln>
        </p:spPr>
        <p:txBody>
          <a:bodyPr/>
          <a:lstStyle/>
          <a:p>
            <a:endParaRPr/>
          </a:p>
        </p:txBody>
      </p:sp>
      <p:sp>
        <p:nvSpPr>
          <p:cNvPr id="224" name="pl45"/>
          <p:cNvSpPr/>
          <p:nvPr/>
        </p:nvSpPr>
        <p:spPr>
          <a:xfrm>
            <a:off x="6168449" y="4231652"/>
            <a:ext cx="0" cy="46623"/>
          </a:xfrm>
          <a:custGeom>
            <a:avLst/>
            <a:gdLst/>
            <a:ahLst/>
            <a:cxnLst/>
            <a:rect l="0" t="0" r="0" b="0"/>
            <a:pathLst>
              <a:path h="46623">
                <a:moveTo>
                  <a:pt x="0" y="46623"/>
                </a:moveTo>
                <a:lnTo>
                  <a:pt x="0" y="0"/>
                </a:lnTo>
              </a:path>
            </a:pathLst>
          </a:custGeom>
          <a:ln w="13550" cap="flat">
            <a:solidFill>
              <a:srgbClr val="EA484B">
                <a:alpha val="100000"/>
              </a:srgbClr>
            </a:solidFill>
            <a:prstDash val="solid"/>
            <a:round/>
          </a:ln>
        </p:spPr>
        <p:txBody>
          <a:bodyPr/>
          <a:lstStyle/>
          <a:p>
            <a:endParaRPr/>
          </a:p>
        </p:txBody>
      </p:sp>
      <p:sp>
        <p:nvSpPr>
          <p:cNvPr id="225" name="pl46"/>
          <p:cNvSpPr/>
          <p:nvPr/>
        </p:nvSpPr>
        <p:spPr>
          <a:xfrm>
            <a:off x="5674228" y="4254964"/>
            <a:ext cx="494220" cy="0"/>
          </a:xfrm>
          <a:custGeom>
            <a:avLst/>
            <a:gdLst/>
            <a:ahLst/>
            <a:cxnLst/>
            <a:rect l="0" t="0" r="0" b="0"/>
            <a:pathLst>
              <a:path w="494220">
                <a:moveTo>
                  <a:pt x="494220" y="0"/>
                </a:moveTo>
                <a:lnTo>
                  <a:pt x="0" y="0"/>
                </a:lnTo>
              </a:path>
            </a:pathLst>
          </a:custGeom>
          <a:ln w="13550" cap="flat">
            <a:solidFill>
              <a:srgbClr val="EA484B">
                <a:alpha val="100000"/>
              </a:srgbClr>
            </a:solidFill>
            <a:prstDash val="solid"/>
            <a:round/>
          </a:ln>
        </p:spPr>
        <p:txBody>
          <a:bodyPr/>
          <a:lstStyle/>
          <a:p>
            <a:endParaRPr/>
          </a:p>
        </p:txBody>
      </p:sp>
      <p:sp>
        <p:nvSpPr>
          <p:cNvPr id="226" name="pl47"/>
          <p:cNvSpPr/>
          <p:nvPr/>
        </p:nvSpPr>
        <p:spPr>
          <a:xfrm>
            <a:off x="5674228" y="4231652"/>
            <a:ext cx="0" cy="46623"/>
          </a:xfrm>
          <a:custGeom>
            <a:avLst/>
            <a:gdLst/>
            <a:ahLst/>
            <a:cxnLst/>
            <a:rect l="0" t="0" r="0" b="0"/>
            <a:pathLst>
              <a:path h="46623">
                <a:moveTo>
                  <a:pt x="0" y="46623"/>
                </a:moveTo>
                <a:lnTo>
                  <a:pt x="0" y="0"/>
                </a:lnTo>
              </a:path>
            </a:pathLst>
          </a:custGeom>
          <a:ln w="13550" cap="flat">
            <a:solidFill>
              <a:srgbClr val="EA484B">
                <a:alpha val="100000"/>
              </a:srgbClr>
            </a:solidFill>
            <a:prstDash val="solid"/>
            <a:round/>
          </a:ln>
        </p:spPr>
        <p:txBody>
          <a:bodyPr/>
          <a:lstStyle/>
          <a:p>
            <a:endParaRPr/>
          </a:p>
        </p:txBody>
      </p:sp>
      <p:sp>
        <p:nvSpPr>
          <p:cNvPr id="227" name="pl48"/>
          <p:cNvSpPr/>
          <p:nvPr/>
        </p:nvSpPr>
        <p:spPr>
          <a:xfrm>
            <a:off x="4983288" y="3765422"/>
            <a:ext cx="0" cy="46623"/>
          </a:xfrm>
          <a:custGeom>
            <a:avLst/>
            <a:gdLst/>
            <a:ahLst/>
            <a:cxnLst/>
            <a:rect l="0" t="0" r="0" b="0"/>
            <a:pathLst>
              <a:path h="46623">
                <a:moveTo>
                  <a:pt x="0" y="46623"/>
                </a:moveTo>
                <a:lnTo>
                  <a:pt x="0" y="0"/>
                </a:lnTo>
              </a:path>
            </a:pathLst>
          </a:custGeom>
          <a:ln w="13550" cap="flat">
            <a:solidFill>
              <a:srgbClr val="ABD9E9">
                <a:alpha val="100000"/>
              </a:srgbClr>
            </a:solidFill>
            <a:prstDash val="solid"/>
            <a:round/>
          </a:ln>
        </p:spPr>
        <p:txBody>
          <a:bodyPr/>
          <a:lstStyle/>
          <a:p>
            <a:endParaRPr/>
          </a:p>
        </p:txBody>
      </p:sp>
      <p:sp>
        <p:nvSpPr>
          <p:cNvPr id="228" name="pl49"/>
          <p:cNvSpPr/>
          <p:nvPr/>
        </p:nvSpPr>
        <p:spPr>
          <a:xfrm>
            <a:off x="4303099" y="3788733"/>
            <a:ext cx="680188" cy="0"/>
          </a:xfrm>
          <a:custGeom>
            <a:avLst/>
            <a:gdLst/>
            <a:ahLst/>
            <a:cxnLst/>
            <a:rect l="0" t="0" r="0" b="0"/>
            <a:pathLst>
              <a:path w="680188">
                <a:moveTo>
                  <a:pt x="680188" y="0"/>
                </a:moveTo>
                <a:lnTo>
                  <a:pt x="0" y="0"/>
                </a:lnTo>
              </a:path>
            </a:pathLst>
          </a:custGeom>
          <a:ln w="13550" cap="flat">
            <a:solidFill>
              <a:srgbClr val="ABD9E9">
                <a:alpha val="100000"/>
              </a:srgbClr>
            </a:solidFill>
            <a:prstDash val="solid"/>
            <a:round/>
          </a:ln>
        </p:spPr>
        <p:txBody>
          <a:bodyPr/>
          <a:lstStyle/>
          <a:p>
            <a:endParaRPr/>
          </a:p>
        </p:txBody>
      </p:sp>
      <p:sp>
        <p:nvSpPr>
          <p:cNvPr id="229" name="pl50"/>
          <p:cNvSpPr/>
          <p:nvPr/>
        </p:nvSpPr>
        <p:spPr>
          <a:xfrm>
            <a:off x="4303099" y="3765422"/>
            <a:ext cx="0" cy="46623"/>
          </a:xfrm>
          <a:custGeom>
            <a:avLst/>
            <a:gdLst/>
            <a:ahLst/>
            <a:cxnLst/>
            <a:rect l="0" t="0" r="0" b="0"/>
            <a:pathLst>
              <a:path h="46623">
                <a:moveTo>
                  <a:pt x="0" y="46623"/>
                </a:moveTo>
                <a:lnTo>
                  <a:pt x="0" y="0"/>
                </a:lnTo>
              </a:path>
            </a:pathLst>
          </a:custGeom>
          <a:ln w="13550" cap="flat">
            <a:solidFill>
              <a:srgbClr val="ABD9E9">
                <a:alpha val="100000"/>
              </a:srgbClr>
            </a:solidFill>
            <a:prstDash val="solid"/>
            <a:round/>
          </a:ln>
        </p:spPr>
        <p:txBody>
          <a:bodyPr/>
          <a:lstStyle/>
          <a:p>
            <a:endParaRPr/>
          </a:p>
        </p:txBody>
      </p:sp>
      <p:sp>
        <p:nvSpPr>
          <p:cNvPr id="230" name="pl51"/>
          <p:cNvSpPr/>
          <p:nvPr/>
        </p:nvSpPr>
        <p:spPr>
          <a:xfrm>
            <a:off x="6394474" y="3765422"/>
            <a:ext cx="0" cy="46623"/>
          </a:xfrm>
          <a:custGeom>
            <a:avLst/>
            <a:gdLst/>
            <a:ahLst/>
            <a:cxnLst/>
            <a:rect l="0" t="0" r="0" b="0"/>
            <a:pathLst>
              <a:path h="46623">
                <a:moveTo>
                  <a:pt x="0" y="46623"/>
                </a:moveTo>
                <a:lnTo>
                  <a:pt x="0" y="0"/>
                </a:lnTo>
              </a:path>
            </a:pathLst>
          </a:custGeom>
          <a:ln w="13550" cap="flat">
            <a:solidFill>
              <a:srgbClr val="EA484B">
                <a:alpha val="100000"/>
              </a:srgbClr>
            </a:solidFill>
            <a:prstDash val="solid"/>
            <a:round/>
          </a:ln>
        </p:spPr>
        <p:txBody>
          <a:bodyPr/>
          <a:lstStyle/>
          <a:p>
            <a:endParaRPr/>
          </a:p>
        </p:txBody>
      </p:sp>
      <p:sp>
        <p:nvSpPr>
          <p:cNvPr id="231" name="pl52"/>
          <p:cNvSpPr/>
          <p:nvPr/>
        </p:nvSpPr>
        <p:spPr>
          <a:xfrm>
            <a:off x="5702459" y="3788733"/>
            <a:ext cx="692014" cy="0"/>
          </a:xfrm>
          <a:custGeom>
            <a:avLst/>
            <a:gdLst/>
            <a:ahLst/>
            <a:cxnLst/>
            <a:rect l="0" t="0" r="0" b="0"/>
            <a:pathLst>
              <a:path w="692014">
                <a:moveTo>
                  <a:pt x="692014" y="0"/>
                </a:moveTo>
                <a:lnTo>
                  <a:pt x="0" y="0"/>
                </a:lnTo>
              </a:path>
            </a:pathLst>
          </a:custGeom>
          <a:ln w="13550" cap="flat">
            <a:solidFill>
              <a:srgbClr val="EA484B">
                <a:alpha val="100000"/>
              </a:srgbClr>
            </a:solidFill>
            <a:prstDash val="solid"/>
            <a:round/>
          </a:ln>
        </p:spPr>
        <p:txBody>
          <a:bodyPr/>
          <a:lstStyle/>
          <a:p>
            <a:endParaRPr/>
          </a:p>
        </p:txBody>
      </p:sp>
      <p:sp>
        <p:nvSpPr>
          <p:cNvPr id="232" name="pl53"/>
          <p:cNvSpPr/>
          <p:nvPr/>
        </p:nvSpPr>
        <p:spPr>
          <a:xfrm>
            <a:off x="5702459" y="3765422"/>
            <a:ext cx="0" cy="46623"/>
          </a:xfrm>
          <a:custGeom>
            <a:avLst/>
            <a:gdLst/>
            <a:ahLst/>
            <a:cxnLst/>
            <a:rect l="0" t="0" r="0" b="0"/>
            <a:pathLst>
              <a:path h="46623">
                <a:moveTo>
                  <a:pt x="0" y="46623"/>
                </a:moveTo>
                <a:lnTo>
                  <a:pt x="0" y="0"/>
                </a:lnTo>
              </a:path>
            </a:pathLst>
          </a:custGeom>
          <a:ln w="13550" cap="flat">
            <a:solidFill>
              <a:srgbClr val="EA484B">
                <a:alpha val="100000"/>
              </a:srgbClr>
            </a:solidFill>
            <a:prstDash val="solid"/>
            <a:round/>
          </a:ln>
        </p:spPr>
        <p:txBody>
          <a:bodyPr/>
          <a:lstStyle/>
          <a:p>
            <a:endParaRPr/>
          </a:p>
        </p:txBody>
      </p:sp>
      <p:sp>
        <p:nvSpPr>
          <p:cNvPr id="233" name="pl54"/>
          <p:cNvSpPr/>
          <p:nvPr/>
        </p:nvSpPr>
        <p:spPr>
          <a:xfrm>
            <a:off x="6153090" y="3299192"/>
            <a:ext cx="0" cy="46623"/>
          </a:xfrm>
          <a:custGeom>
            <a:avLst/>
            <a:gdLst/>
            <a:ahLst/>
            <a:cxnLst/>
            <a:rect l="0" t="0" r="0" b="0"/>
            <a:pathLst>
              <a:path h="46623">
                <a:moveTo>
                  <a:pt x="0" y="46623"/>
                </a:moveTo>
                <a:lnTo>
                  <a:pt x="0" y="0"/>
                </a:lnTo>
              </a:path>
            </a:pathLst>
          </a:custGeom>
          <a:ln w="13550" cap="flat">
            <a:solidFill>
              <a:srgbClr val="ABD9E9">
                <a:alpha val="100000"/>
              </a:srgbClr>
            </a:solidFill>
            <a:prstDash val="solid"/>
            <a:round/>
          </a:ln>
        </p:spPr>
        <p:txBody>
          <a:bodyPr/>
          <a:lstStyle/>
          <a:p>
            <a:endParaRPr/>
          </a:p>
        </p:txBody>
      </p:sp>
      <p:sp>
        <p:nvSpPr>
          <p:cNvPr id="234" name="pl55"/>
          <p:cNvSpPr/>
          <p:nvPr/>
        </p:nvSpPr>
        <p:spPr>
          <a:xfrm>
            <a:off x="5574904" y="3322503"/>
            <a:ext cx="578186" cy="0"/>
          </a:xfrm>
          <a:custGeom>
            <a:avLst/>
            <a:gdLst/>
            <a:ahLst/>
            <a:cxnLst/>
            <a:rect l="0" t="0" r="0" b="0"/>
            <a:pathLst>
              <a:path w="578186">
                <a:moveTo>
                  <a:pt x="578186" y="0"/>
                </a:moveTo>
                <a:lnTo>
                  <a:pt x="0" y="0"/>
                </a:lnTo>
              </a:path>
            </a:pathLst>
          </a:custGeom>
          <a:ln w="13550" cap="flat">
            <a:solidFill>
              <a:srgbClr val="ABD9E9">
                <a:alpha val="100000"/>
              </a:srgbClr>
            </a:solidFill>
            <a:prstDash val="solid"/>
            <a:round/>
          </a:ln>
        </p:spPr>
        <p:txBody>
          <a:bodyPr/>
          <a:lstStyle/>
          <a:p>
            <a:endParaRPr/>
          </a:p>
        </p:txBody>
      </p:sp>
      <p:sp>
        <p:nvSpPr>
          <p:cNvPr id="235" name="pl56"/>
          <p:cNvSpPr/>
          <p:nvPr/>
        </p:nvSpPr>
        <p:spPr>
          <a:xfrm>
            <a:off x="5574904" y="3299192"/>
            <a:ext cx="0" cy="46623"/>
          </a:xfrm>
          <a:custGeom>
            <a:avLst/>
            <a:gdLst/>
            <a:ahLst/>
            <a:cxnLst/>
            <a:rect l="0" t="0" r="0" b="0"/>
            <a:pathLst>
              <a:path h="46623">
                <a:moveTo>
                  <a:pt x="0" y="46623"/>
                </a:moveTo>
                <a:lnTo>
                  <a:pt x="0" y="0"/>
                </a:lnTo>
              </a:path>
            </a:pathLst>
          </a:custGeom>
          <a:ln w="13550" cap="flat">
            <a:solidFill>
              <a:srgbClr val="ABD9E9">
                <a:alpha val="100000"/>
              </a:srgbClr>
            </a:solidFill>
            <a:prstDash val="solid"/>
            <a:round/>
          </a:ln>
        </p:spPr>
        <p:txBody>
          <a:bodyPr/>
          <a:lstStyle/>
          <a:p>
            <a:endParaRPr/>
          </a:p>
        </p:txBody>
      </p:sp>
      <p:sp>
        <p:nvSpPr>
          <p:cNvPr id="236" name="pl57"/>
          <p:cNvSpPr/>
          <p:nvPr/>
        </p:nvSpPr>
        <p:spPr>
          <a:xfrm>
            <a:off x="6634262" y="3299192"/>
            <a:ext cx="0" cy="46623"/>
          </a:xfrm>
          <a:custGeom>
            <a:avLst/>
            <a:gdLst/>
            <a:ahLst/>
            <a:cxnLst/>
            <a:rect l="0" t="0" r="0" b="0"/>
            <a:pathLst>
              <a:path h="46623">
                <a:moveTo>
                  <a:pt x="0" y="46623"/>
                </a:moveTo>
                <a:lnTo>
                  <a:pt x="0" y="0"/>
                </a:lnTo>
              </a:path>
            </a:pathLst>
          </a:custGeom>
          <a:ln w="13550" cap="flat">
            <a:solidFill>
              <a:srgbClr val="EA484B">
                <a:alpha val="100000"/>
              </a:srgbClr>
            </a:solidFill>
            <a:prstDash val="solid"/>
            <a:round/>
          </a:ln>
        </p:spPr>
        <p:txBody>
          <a:bodyPr/>
          <a:lstStyle/>
          <a:p>
            <a:endParaRPr/>
          </a:p>
        </p:txBody>
      </p:sp>
      <p:sp>
        <p:nvSpPr>
          <p:cNvPr id="237" name="pl58"/>
          <p:cNvSpPr/>
          <p:nvPr/>
        </p:nvSpPr>
        <p:spPr>
          <a:xfrm>
            <a:off x="6048290" y="3322503"/>
            <a:ext cx="585971" cy="0"/>
          </a:xfrm>
          <a:custGeom>
            <a:avLst/>
            <a:gdLst/>
            <a:ahLst/>
            <a:cxnLst/>
            <a:rect l="0" t="0" r="0" b="0"/>
            <a:pathLst>
              <a:path w="585971">
                <a:moveTo>
                  <a:pt x="585971" y="0"/>
                </a:moveTo>
                <a:lnTo>
                  <a:pt x="0" y="0"/>
                </a:lnTo>
              </a:path>
            </a:pathLst>
          </a:custGeom>
          <a:ln w="13550" cap="flat">
            <a:solidFill>
              <a:srgbClr val="EA484B">
                <a:alpha val="100000"/>
              </a:srgbClr>
            </a:solidFill>
            <a:prstDash val="solid"/>
            <a:round/>
          </a:ln>
        </p:spPr>
        <p:txBody>
          <a:bodyPr/>
          <a:lstStyle/>
          <a:p>
            <a:endParaRPr/>
          </a:p>
        </p:txBody>
      </p:sp>
      <p:sp>
        <p:nvSpPr>
          <p:cNvPr id="238" name="pl59"/>
          <p:cNvSpPr/>
          <p:nvPr/>
        </p:nvSpPr>
        <p:spPr>
          <a:xfrm>
            <a:off x="6048290" y="3299192"/>
            <a:ext cx="0" cy="46623"/>
          </a:xfrm>
          <a:custGeom>
            <a:avLst/>
            <a:gdLst/>
            <a:ahLst/>
            <a:cxnLst/>
            <a:rect l="0" t="0" r="0" b="0"/>
            <a:pathLst>
              <a:path h="46623">
                <a:moveTo>
                  <a:pt x="0" y="46623"/>
                </a:moveTo>
                <a:lnTo>
                  <a:pt x="0" y="0"/>
                </a:lnTo>
              </a:path>
            </a:pathLst>
          </a:custGeom>
          <a:ln w="13550" cap="flat">
            <a:solidFill>
              <a:srgbClr val="EA484B">
                <a:alpha val="100000"/>
              </a:srgbClr>
            </a:solidFill>
            <a:prstDash val="solid"/>
            <a:round/>
          </a:ln>
        </p:spPr>
        <p:txBody>
          <a:bodyPr/>
          <a:lstStyle/>
          <a:p>
            <a:endParaRPr/>
          </a:p>
        </p:txBody>
      </p:sp>
      <p:sp>
        <p:nvSpPr>
          <p:cNvPr id="239" name="pl60"/>
          <p:cNvSpPr/>
          <p:nvPr/>
        </p:nvSpPr>
        <p:spPr>
          <a:xfrm>
            <a:off x="6458929" y="2832962"/>
            <a:ext cx="0" cy="46623"/>
          </a:xfrm>
          <a:custGeom>
            <a:avLst/>
            <a:gdLst/>
            <a:ahLst/>
            <a:cxnLst/>
            <a:rect l="0" t="0" r="0" b="0"/>
            <a:pathLst>
              <a:path h="46623">
                <a:moveTo>
                  <a:pt x="0" y="46623"/>
                </a:moveTo>
                <a:lnTo>
                  <a:pt x="0" y="0"/>
                </a:lnTo>
              </a:path>
            </a:pathLst>
          </a:custGeom>
          <a:ln w="13550" cap="flat">
            <a:solidFill>
              <a:srgbClr val="ABD9E9">
                <a:alpha val="100000"/>
              </a:srgbClr>
            </a:solidFill>
            <a:prstDash val="solid"/>
            <a:round/>
          </a:ln>
        </p:spPr>
        <p:txBody>
          <a:bodyPr/>
          <a:lstStyle/>
          <a:p>
            <a:endParaRPr/>
          </a:p>
        </p:txBody>
      </p:sp>
      <p:sp>
        <p:nvSpPr>
          <p:cNvPr id="240" name="pl61"/>
          <p:cNvSpPr/>
          <p:nvPr/>
        </p:nvSpPr>
        <p:spPr>
          <a:xfrm>
            <a:off x="5901143" y="2856273"/>
            <a:ext cx="557785" cy="0"/>
          </a:xfrm>
          <a:custGeom>
            <a:avLst/>
            <a:gdLst/>
            <a:ahLst/>
            <a:cxnLst/>
            <a:rect l="0" t="0" r="0" b="0"/>
            <a:pathLst>
              <a:path w="557785">
                <a:moveTo>
                  <a:pt x="557785" y="0"/>
                </a:moveTo>
                <a:lnTo>
                  <a:pt x="0" y="0"/>
                </a:lnTo>
              </a:path>
            </a:pathLst>
          </a:custGeom>
          <a:ln w="13550" cap="flat">
            <a:solidFill>
              <a:srgbClr val="ABD9E9">
                <a:alpha val="100000"/>
              </a:srgbClr>
            </a:solidFill>
            <a:prstDash val="solid"/>
            <a:round/>
          </a:ln>
        </p:spPr>
        <p:txBody>
          <a:bodyPr/>
          <a:lstStyle/>
          <a:p>
            <a:endParaRPr/>
          </a:p>
        </p:txBody>
      </p:sp>
      <p:sp>
        <p:nvSpPr>
          <p:cNvPr id="241" name="pl62"/>
          <p:cNvSpPr/>
          <p:nvPr/>
        </p:nvSpPr>
        <p:spPr>
          <a:xfrm>
            <a:off x="5901143" y="2832962"/>
            <a:ext cx="0" cy="46623"/>
          </a:xfrm>
          <a:custGeom>
            <a:avLst/>
            <a:gdLst/>
            <a:ahLst/>
            <a:cxnLst/>
            <a:rect l="0" t="0" r="0" b="0"/>
            <a:pathLst>
              <a:path h="46623">
                <a:moveTo>
                  <a:pt x="0" y="46623"/>
                </a:moveTo>
                <a:lnTo>
                  <a:pt x="0" y="0"/>
                </a:lnTo>
              </a:path>
            </a:pathLst>
          </a:custGeom>
          <a:ln w="13550" cap="flat">
            <a:solidFill>
              <a:srgbClr val="ABD9E9">
                <a:alpha val="100000"/>
              </a:srgbClr>
            </a:solidFill>
            <a:prstDash val="solid"/>
            <a:round/>
          </a:ln>
        </p:spPr>
        <p:txBody>
          <a:bodyPr/>
          <a:lstStyle/>
          <a:p>
            <a:endParaRPr/>
          </a:p>
        </p:txBody>
      </p:sp>
      <p:sp>
        <p:nvSpPr>
          <p:cNvPr id="242" name="pl63"/>
          <p:cNvSpPr/>
          <p:nvPr/>
        </p:nvSpPr>
        <p:spPr>
          <a:xfrm>
            <a:off x="6394121" y="2832962"/>
            <a:ext cx="0" cy="46623"/>
          </a:xfrm>
          <a:custGeom>
            <a:avLst/>
            <a:gdLst/>
            <a:ahLst/>
            <a:cxnLst/>
            <a:rect l="0" t="0" r="0" b="0"/>
            <a:pathLst>
              <a:path h="46623">
                <a:moveTo>
                  <a:pt x="0" y="46623"/>
                </a:moveTo>
                <a:lnTo>
                  <a:pt x="0" y="0"/>
                </a:lnTo>
              </a:path>
            </a:pathLst>
          </a:custGeom>
          <a:ln w="13550" cap="flat">
            <a:solidFill>
              <a:srgbClr val="EA484B">
                <a:alpha val="100000"/>
              </a:srgbClr>
            </a:solidFill>
            <a:prstDash val="solid"/>
            <a:round/>
          </a:ln>
        </p:spPr>
        <p:txBody>
          <a:bodyPr/>
          <a:lstStyle/>
          <a:p>
            <a:endParaRPr/>
          </a:p>
        </p:txBody>
      </p:sp>
      <p:sp>
        <p:nvSpPr>
          <p:cNvPr id="243" name="pl64"/>
          <p:cNvSpPr/>
          <p:nvPr/>
        </p:nvSpPr>
        <p:spPr>
          <a:xfrm>
            <a:off x="5801268" y="2856273"/>
            <a:ext cx="592852" cy="0"/>
          </a:xfrm>
          <a:custGeom>
            <a:avLst/>
            <a:gdLst/>
            <a:ahLst/>
            <a:cxnLst/>
            <a:rect l="0" t="0" r="0" b="0"/>
            <a:pathLst>
              <a:path w="592852">
                <a:moveTo>
                  <a:pt x="592852" y="0"/>
                </a:moveTo>
                <a:lnTo>
                  <a:pt x="0" y="0"/>
                </a:lnTo>
              </a:path>
            </a:pathLst>
          </a:custGeom>
          <a:ln w="13550" cap="flat">
            <a:solidFill>
              <a:srgbClr val="EA484B">
                <a:alpha val="100000"/>
              </a:srgbClr>
            </a:solidFill>
            <a:prstDash val="solid"/>
            <a:round/>
          </a:ln>
        </p:spPr>
        <p:txBody>
          <a:bodyPr/>
          <a:lstStyle/>
          <a:p>
            <a:endParaRPr/>
          </a:p>
        </p:txBody>
      </p:sp>
      <p:sp>
        <p:nvSpPr>
          <p:cNvPr id="244" name="pl65"/>
          <p:cNvSpPr/>
          <p:nvPr/>
        </p:nvSpPr>
        <p:spPr>
          <a:xfrm>
            <a:off x="5801268" y="2832962"/>
            <a:ext cx="0" cy="46623"/>
          </a:xfrm>
          <a:custGeom>
            <a:avLst/>
            <a:gdLst/>
            <a:ahLst/>
            <a:cxnLst/>
            <a:rect l="0" t="0" r="0" b="0"/>
            <a:pathLst>
              <a:path h="46623">
                <a:moveTo>
                  <a:pt x="0" y="46623"/>
                </a:moveTo>
                <a:lnTo>
                  <a:pt x="0" y="0"/>
                </a:lnTo>
              </a:path>
            </a:pathLst>
          </a:custGeom>
          <a:ln w="13550" cap="flat">
            <a:solidFill>
              <a:srgbClr val="EA484B">
                <a:alpha val="100000"/>
              </a:srgbClr>
            </a:solidFill>
            <a:prstDash val="solid"/>
            <a:round/>
          </a:ln>
        </p:spPr>
        <p:txBody>
          <a:bodyPr/>
          <a:lstStyle/>
          <a:p>
            <a:endParaRPr/>
          </a:p>
        </p:txBody>
      </p:sp>
      <p:sp>
        <p:nvSpPr>
          <p:cNvPr id="245" name="pl66"/>
          <p:cNvSpPr/>
          <p:nvPr/>
        </p:nvSpPr>
        <p:spPr>
          <a:xfrm>
            <a:off x="5799311" y="2366732"/>
            <a:ext cx="0" cy="46623"/>
          </a:xfrm>
          <a:custGeom>
            <a:avLst/>
            <a:gdLst/>
            <a:ahLst/>
            <a:cxnLst/>
            <a:rect l="0" t="0" r="0" b="0"/>
            <a:pathLst>
              <a:path h="46623">
                <a:moveTo>
                  <a:pt x="0" y="46623"/>
                </a:moveTo>
                <a:lnTo>
                  <a:pt x="0" y="0"/>
                </a:lnTo>
              </a:path>
            </a:pathLst>
          </a:custGeom>
          <a:ln w="13550" cap="flat">
            <a:solidFill>
              <a:srgbClr val="ABD9E9">
                <a:alpha val="100000"/>
              </a:srgbClr>
            </a:solidFill>
            <a:prstDash val="solid"/>
            <a:round/>
          </a:ln>
        </p:spPr>
        <p:txBody>
          <a:bodyPr/>
          <a:lstStyle/>
          <a:p>
            <a:endParaRPr/>
          </a:p>
        </p:txBody>
      </p:sp>
      <p:sp>
        <p:nvSpPr>
          <p:cNvPr id="246" name="pl67"/>
          <p:cNvSpPr/>
          <p:nvPr/>
        </p:nvSpPr>
        <p:spPr>
          <a:xfrm>
            <a:off x="5180493" y="2390043"/>
            <a:ext cx="618817" cy="0"/>
          </a:xfrm>
          <a:custGeom>
            <a:avLst/>
            <a:gdLst/>
            <a:ahLst/>
            <a:cxnLst/>
            <a:rect l="0" t="0" r="0" b="0"/>
            <a:pathLst>
              <a:path w="618817">
                <a:moveTo>
                  <a:pt x="618817" y="0"/>
                </a:moveTo>
                <a:lnTo>
                  <a:pt x="0" y="0"/>
                </a:lnTo>
              </a:path>
            </a:pathLst>
          </a:custGeom>
          <a:ln w="13550" cap="flat">
            <a:solidFill>
              <a:srgbClr val="ABD9E9">
                <a:alpha val="100000"/>
              </a:srgbClr>
            </a:solidFill>
            <a:prstDash val="solid"/>
            <a:round/>
          </a:ln>
        </p:spPr>
        <p:txBody>
          <a:bodyPr/>
          <a:lstStyle/>
          <a:p>
            <a:endParaRPr/>
          </a:p>
        </p:txBody>
      </p:sp>
      <p:sp>
        <p:nvSpPr>
          <p:cNvPr id="247" name="pl68"/>
          <p:cNvSpPr/>
          <p:nvPr/>
        </p:nvSpPr>
        <p:spPr>
          <a:xfrm>
            <a:off x="5180493" y="2366732"/>
            <a:ext cx="0" cy="46623"/>
          </a:xfrm>
          <a:custGeom>
            <a:avLst/>
            <a:gdLst/>
            <a:ahLst/>
            <a:cxnLst/>
            <a:rect l="0" t="0" r="0" b="0"/>
            <a:pathLst>
              <a:path h="46623">
                <a:moveTo>
                  <a:pt x="0" y="46623"/>
                </a:moveTo>
                <a:lnTo>
                  <a:pt x="0" y="0"/>
                </a:lnTo>
              </a:path>
            </a:pathLst>
          </a:custGeom>
          <a:ln w="13550" cap="flat">
            <a:solidFill>
              <a:srgbClr val="ABD9E9">
                <a:alpha val="100000"/>
              </a:srgbClr>
            </a:solidFill>
            <a:prstDash val="solid"/>
            <a:round/>
          </a:ln>
        </p:spPr>
        <p:txBody>
          <a:bodyPr/>
          <a:lstStyle/>
          <a:p>
            <a:endParaRPr/>
          </a:p>
        </p:txBody>
      </p:sp>
      <p:sp>
        <p:nvSpPr>
          <p:cNvPr id="248" name="pl69"/>
          <p:cNvSpPr/>
          <p:nvPr/>
        </p:nvSpPr>
        <p:spPr>
          <a:xfrm>
            <a:off x="6408413" y="2366732"/>
            <a:ext cx="0" cy="46623"/>
          </a:xfrm>
          <a:custGeom>
            <a:avLst/>
            <a:gdLst/>
            <a:ahLst/>
            <a:cxnLst/>
            <a:rect l="0" t="0" r="0" b="0"/>
            <a:pathLst>
              <a:path h="46623">
                <a:moveTo>
                  <a:pt x="0" y="46623"/>
                </a:moveTo>
                <a:lnTo>
                  <a:pt x="0" y="0"/>
                </a:lnTo>
              </a:path>
            </a:pathLst>
          </a:custGeom>
          <a:ln w="13550" cap="flat">
            <a:solidFill>
              <a:srgbClr val="EA484B">
                <a:alpha val="100000"/>
              </a:srgbClr>
            </a:solidFill>
            <a:prstDash val="solid"/>
            <a:round/>
          </a:ln>
        </p:spPr>
        <p:txBody>
          <a:bodyPr/>
          <a:lstStyle/>
          <a:p>
            <a:endParaRPr/>
          </a:p>
        </p:txBody>
      </p:sp>
      <p:sp>
        <p:nvSpPr>
          <p:cNvPr id="249" name="pl70"/>
          <p:cNvSpPr/>
          <p:nvPr/>
        </p:nvSpPr>
        <p:spPr>
          <a:xfrm>
            <a:off x="5794034" y="2390043"/>
            <a:ext cx="614379" cy="0"/>
          </a:xfrm>
          <a:custGeom>
            <a:avLst/>
            <a:gdLst/>
            <a:ahLst/>
            <a:cxnLst/>
            <a:rect l="0" t="0" r="0" b="0"/>
            <a:pathLst>
              <a:path w="614379">
                <a:moveTo>
                  <a:pt x="614379" y="0"/>
                </a:moveTo>
                <a:lnTo>
                  <a:pt x="0" y="0"/>
                </a:lnTo>
              </a:path>
            </a:pathLst>
          </a:custGeom>
          <a:ln w="13550" cap="flat">
            <a:solidFill>
              <a:srgbClr val="EA484B">
                <a:alpha val="100000"/>
              </a:srgbClr>
            </a:solidFill>
            <a:prstDash val="solid"/>
            <a:round/>
          </a:ln>
        </p:spPr>
        <p:txBody>
          <a:bodyPr/>
          <a:lstStyle/>
          <a:p>
            <a:endParaRPr/>
          </a:p>
        </p:txBody>
      </p:sp>
      <p:sp>
        <p:nvSpPr>
          <p:cNvPr id="250" name="pl71"/>
          <p:cNvSpPr/>
          <p:nvPr/>
        </p:nvSpPr>
        <p:spPr>
          <a:xfrm>
            <a:off x="5794034" y="2366732"/>
            <a:ext cx="0" cy="46623"/>
          </a:xfrm>
          <a:custGeom>
            <a:avLst/>
            <a:gdLst/>
            <a:ahLst/>
            <a:cxnLst/>
            <a:rect l="0" t="0" r="0" b="0"/>
            <a:pathLst>
              <a:path h="46623">
                <a:moveTo>
                  <a:pt x="0" y="46623"/>
                </a:moveTo>
                <a:lnTo>
                  <a:pt x="0" y="0"/>
                </a:lnTo>
              </a:path>
            </a:pathLst>
          </a:custGeom>
          <a:ln w="13550" cap="flat">
            <a:solidFill>
              <a:srgbClr val="EA484B">
                <a:alpha val="100000"/>
              </a:srgbClr>
            </a:solidFill>
            <a:prstDash val="solid"/>
            <a:round/>
          </a:ln>
        </p:spPr>
        <p:txBody>
          <a:bodyPr/>
          <a:lstStyle/>
          <a:p>
            <a:endParaRPr/>
          </a:p>
        </p:txBody>
      </p:sp>
      <p:sp>
        <p:nvSpPr>
          <p:cNvPr id="251" name="pl72"/>
          <p:cNvSpPr/>
          <p:nvPr/>
        </p:nvSpPr>
        <p:spPr>
          <a:xfrm>
            <a:off x="6159721" y="1900501"/>
            <a:ext cx="0" cy="46623"/>
          </a:xfrm>
          <a:custGeom>
            <a:avLst/>
            <a:gdLst/>
            <a:ahLst/>
            <a:cxnLst/>
            <a:rect l="0" t="0" r="0" b="0"/>
            <a:pathLst>
              <a:path h="46623">
                <a:moveTo>
                  <a:pt x="0" y="46623"/>
                </a:moveTo>
                <a:lnTo>
                  <a:pt x="0" y="0"/>
                </a:lnTo>
              </a:path>
            </a:pathLst>
          </a:custGeom>
          <a:ln w="13550" cap="flat">
            <a:solidFill>
              <a:srgbClr val="ABD9E9">
                <a:alpha val="100000"/>
              </a:srgbClr>
            </a:solidFill>
            <a:prstDash val="solid"/>
            <a:round/>
          </a:ln>
        </p:spPr>
        <p:txBody>
          <a:bodyPr/>
          <a:lstStyle/>
          <a:p>
            <a:endParaRPr/>
          </a:p>
        </p:txBody>
      </p:sp>
      <p:sp>
        <p:nvSpPr>
          <p:cNvPr id="252" name="pl73"/>
          <p:cNvSpPr/>
          <p:nvPr/>
        </p:nvSpPr>
        <p:spPr>
          <a:xfrm>
            <a:off x="5649706" y="1923813"/>
            <a:ext cx="510014" cy="0"/>
          </a:xfrm>
          <a:custGeom>
            <a:avLst/>
            <a:gdLst/>
            <a:ahLst/>
            <a:cxnLst/>
            <a:rect l="0" t="0" r="0" b="0"/>
            <a:pathLst>
              <a:path w="510014">
                <a:moveTo>
                  <a:pt x="510014" y="0"/>
                </a:moveTo>
                <a:lnTo>
                  <a:pt x="0" y="0"/>
                </a:lnTo>
              </a:path>
            </a:pathLst>
          </a:custGeom>
          <a:ln w="13550" cap="flat">
            <a:solidFill>
              <a:srgbClr val="ABD9E9">
                <a:alpha val="100000"/>
              </a:srgbClr>
            </a:solidFill>
            <a:prstDash val="solid"/>
            <a:round/>
          </a:ln>
        </p:spPr>
        <p:txBody>
          <a:bodyPr/>
          <a:lstStyle/>
          <a:p>
            <a:endParaRPr/>
          </a:p>
        </p:txBody>
      </p:sp>
      <p:sp>
        <p:nvSpPr>
          <p:cNvPr id="253" name="pl74"/>
          <p:cNvSpPr/>
          <p:nvPr/>
        </p:nvSpPr>
        <p:spPr>
          <a:xfrm>
            <a:off x="5649706" y="1900501"/>
            <a:ext cx="0" cy="46623"/>
          </a:xfrm>
          <a:custGeom>
            <a:avLst/>
            <a:gdLst/>
            <a:ahLst/>
            <a:cxnLst/>
            <a:rect l="0" t="0" r="0" b="0"/>
            <a:pathLst>
              <a:path h="46623">
                <a:moveTo>
                  <a:pt x="0" y="46623"/>
                </a:moveTo>
                <a:lnTo>
                  <a:pt x="0" y="0"/>
                </a:lnTo>
              </a:path>
            </a:pathLst>
          </a:custGeom>
          <a:ln w="13550" cap="flat">
            <a:solidFill>
              <a:srgbClr val="ABD9E9">
                <a:alpha val="100000"/>
              </a:srgbClr>
            </a:solidFill>
            <a:prstDash val="solid"/>
            <a:round/>
          </a:ln>
        </p:spPr>
        <p:txBody>
          <a:bodyPr/>
          <a:lstStyle/>
          <a:p>
            <a:endParaRPr/>
          </a:p>
        </p:txBody>
      </p:sp>
      <p:sp>
        <p:nvSpPr>
          <p:cNvPr id="254" name="pl75"/>
          <p:cNvSpPr/>
          <p:nvPr/>
        </p:nvSpPr>
        <p:spPr>
          <a:xfrm>
            <a:off x="5434441" y="1900501"/>
            <a:ext cx="0" cy="46623"/>
          </a:xfrm>
          <a:custGeom>
            <a:avLst/>
            <a:gdLst/>
            <a:ahLst/>
            <a:cxnLst/>
            <a:rect l="0" t="0" r="0" b="0"/>
            <a:pathLst>
              <a:path h="46623">
                <a:moveTo>
                  <a:pt x="0" y="46623"/>
                </a:moveTo>
                <a:lnTo>
                  <a:pt x="0" y="0"/>
                </a:lnTo>
              </a:path>
            </a:pathLst>
          </a:custGeom>
          <a:ln w="13550" cap="flat">
            <a:solidFill>
              <a:srgbClr val="EA484B">
                <a:alpha val="100000"/>
              </a:srgbClr>
            </a:solidFill>
            <a:prstDash val="solid"/>
            <a:round/>
          </a:ln>
        </p:spPr>
        <p:txBody>
          <a:bodyPr/>
          <a:lstStyle/>
          <a:p>
            <a:endParaRPr/>
          </a:p>
        </p:txBody>
      </p:sp>
      <p:sp>
        <p:nvSpPr>
          <p:cNvPr id="255" name="pl76"/>
          <p:cNvSpPr/>
          <p:nvPr/>
        </p:nvSpPr>
        <p:spPr>
          <a:xfrm>
            <a:off x="4904755" y="1923813"/>
            <a:ext cx="529685" cy="0"/>
          </a:xfrm>
          <a:custGeom>
            <a:avLst/>
            <a:gdLst/>
            <a:ahLst/>
            <a:cxnLst/>
            <a:rect l="0" t="0" r="0" b="0"/>
            <a:pathLst>
              <a:path w="529685">
                <a:moveTo>
                  <a:pt x="529685" y="0"/>
                </a:moveTo>
                <a:lnTo>
                  <a:pt x="0" y="0"/>
                </a:lnTo>
              </a:path>
            </a:pathLst>
          </a:custGeom>
          <a:ln w="13550" cap="flat">
            <a:solidFill>
              <a:srgbClr val="EA484B">
                <a:alpha val="100000"/>
              </a:srgbClr>
            </a:solidFill>
            <a:prstDash val="solid"/>
            <a:round/>
          </a:ln>
        </p:spPr>
        <p:txBody>
          <a:bodyPr/>
          <a:lstStyle/>
          <a:p>
            <a:endParaRPr/>
          </a:p>
        </p:txBody>
      </p:sp>
      <p:sp>
        <p:nvSpPr>
          <p:cNvPr id="256" name="pl77"/>
          <p:cNvSpPr/>
          <p:nvPr/>
        </p:nvSpPr>
        <p:spPr>
          <a:xfrm>
            <a:off x="4904755" y="1900501"/>
            <a:ext cx="0" cy="46623"/>
          </a:xfrm>
          <a:custGeom>
            <a:avLst/>
            <a:gdLst/>
            <a:ahLst/>
            <a:cxnLst/>
            <a:rect l="0" t="0" r="0" b="0"/>
            <a:pathLst>
              <a:path h="46623">
                <a:moveTo>
                  <a:pt x="0" y="46623"/>
                </a:moveTo>
                <a:lnTo>
                  <a:pt x="0" y="0"/>
                </a:lnTo>
              </a:path>
            </a:pathLst>
          </a:custGeom>
          <a:ln w="13550" cap="flat">
            <a:solidFill>
              <a:srgbClr val="EA484B">
                <a:alpha val="100000"/>
              </a:srgbClr>
            </a:solidFill>
            <a:prstDash val="solid"/>
            <a:round/>
          </a:ln>
        </p:spPr>
        <p:txBody>
          <a:bodyPr/>
          <a:lstStyle/>
          <a:p>
            <a:endParaRPr/>
          </a:p>
        </p:txBody>
      </p:sp>
      <p:sp>
        <p:nvSpPr>
          <p:cNvPr id="257" name="pt78"/>
          <p:cNvSpPr/>
          <p:nvPr/>
        </p:nvSpPr>
        <p:spPr>
          <a:xfrm>
            <a:off x="4625327" y="5608502"/>
            <a:ext cx="90303" cy="90303"/>
          </a:xfrm>
          <a:prstGeom prst="ellipse">
            <a:avLst/>
          </a:prstGeom>
          <a:solidFill>
            <a:srgbClr val="ABD9E9">
              <a:alpha val="100000"/>
            </a:srgbClr>
          </a:solidFill>
          <a:ln w="9000" cap="rnd">
            <a:solidFill>
              <a:srgbClr val="ABD9E9">
                <a:alpha val="100000"/>
              </a:srgbClr>
            </a:solidFill>
            <a:prstDash val="solid"/>
            <a:round/>
          </a:ln>
        </p:spPr>
        <p:txBody>
          <a:bodyPr/>
          <a:lstStyle/>
          <a:p>
            <a:endParaRPr/>
          </a:p>
        </p:txBody>
      </p:sp>
      <p:sp>
        <p:nvSpPr>
          <p:cNvPr id="258" name="pt79"/>
          <p:cNvSpPr/>
          <p:nvPr/>
        </p:nvSpPr>
        <p:spPr>
          <a:xfrm>
            <a:off x="5311477" y="5608502"/>
            <a:ext cx="90303" cy="90303"/>
          </a:xfrm>
          <a:prstGeom prst="ellipse">
            <a:avLst/>
          </a:prstGeom>
          <a:solidFill>
            <a:srgbClr val="EA484B">
              <a:alpha val="100000"/>
            </a:srgbClr>
          </a:solidFill>
          <a:ln w="9000" cap="rnd">
            <a:solidFill>
              <a:srgbClr val="EA484B">
                <a:alpha val="100000"/>
              </a:srgbClr>
            </a:solidFill>
            <a:prstDash val="solid"/>
            <a:round/>
          </a:ln>
        </p:spPr>
        <p:txBody>
          <a:bodyPr/>
          <a:lstStyle/>
          <a:p>
            <a:endParaRPr/>
          </a:p>
        </p:txBody>
      </p:sp>
      <p:sp>
        <p:nvSpPr>
          <p:cNvPr id="259" name="pt80"/>
          <p:cNvSpPr/>
          <p:nvPr/>
        </p:nvSpPr>
        <p:spPr>
          <a:xfrm>
            <a:off x="4088112" y="5142272"/>
            <a:ext cx="90303" cy="90303"/>
          </a:xfrm>
          <a:prstGeom prst="ellipse">
            <a:avLst/>
          </a:prstGeom>
          <a:solidFill>
            <a:srgbClr val="ABD9E9">
              <a:alpha val="100000"/>
            </a:srgbClr>
          </a:solidFill>
          <a:ln w="9000" cap="rnd">
            <a:solidFill>
              <a:srgbClr val="ABD9E9">
                <a:alpha val="100000"/>
              </a:srgbClr>
            </a:solidFill>
            <a:prstDash val="solid"/>
            <a:round/>
          </a:ln>
        </p:spPr>
        <p:txBody>
          <a:bodyPr/>
          <a:lstStyle/>
          <a:p>
            <a:endParaRPr/>
          </a:p>
        </p:txBody>
      </p:sp>
      <p:sp>
        <p:nvSpPr>
          <p:cNvPr id="260" name="pt81"/>
          <p:cNvSpPr/>
          <p:nvPr/>
        </p:nvSpPr>
        <p:spPr>
          <a:xfrm>
            <a:off x="5572614" y="5142272"/>
            <a:ext cx="90303" cy="90303"/>
          </a:xfrm>
          <a:prstGeom prst="ellipse">
            <a:avLst/>
          </a:prstGeom>
          <a:solidFill>
            <a:srgbClr val="EA484B">
              <a:alpha val="100000"/>
            </a:srgbClr>
          </a:solidFill>
          <a:ln w="9000" cap="rnd">
            <a:solidFill>
              <a:srgbClr val="EA484B">
                <a:alpha val="100000"/>
              </a:srgbClr>
            </a:solidFill>
            <a:prstDash val="solid"/>
            <a:round/>
          </a:ln>
        </p:spPr>
        <p:txBody>
          <a:bodyPr/>
          <a:lstStyle/>
          <a:p>
            <a:endParaRPr/>
          </a:p>
        </p:txBody>
      </p:sp>
      <p:sp>
        <p:nvSpPr>
          <p:cNvPr id="261" name="pt82"/>
          <p:cNvSpPr/>
          <p:nvPr/>
        </p:nvSpPr>
        <p:spPr>
          <a:xfrm>
            <a:off x="4360120" y="4676042"/>
            <a:ext cx="90303" cy="90303"/>
          </a:xfrm>
          <a:prstGeom prst="ellipse">
            <a:avLst/>
          </a:prstGeom>
          <a:solidFill>
            <a:srgbClr val="ABD9E9">
              <a:alpha val="100000"/>
            </a:srgbClr>
          </a:solidFill>
          <a:ln w="9000" cap="rnd">
            <a:solidFill>
              <a:srgbClr val="ABD9E9">
                <a:alpha val="100000"/>
              </a:srgbClr>
            </a:solidFill>
            <a:prstDash val="solid"/>
            <a:round/>
          </a:ln>
        </p:spPr>
        <p:txBody>
          <a:bodyPr/>
          <a:lstStyle/>
          <a:p>
            <a:endParaRPr/>
          </a:p>
        </p:txBody>
      </p:sp>
      <p:sp>
        <p:nvSpPr>
          <p:cNvPr id="262" name="pt83"/>
          <p:cNvSpPr/>
          <p:nvPr/>
        </p:nvSpPr>
        <p:spPr>
          <a:xfrm>
            <a:off x="5410286" y="4676042"/>
            <a:ext cx="90303" cy="90303"/>
          </a:xfrm>
          <a:prstGeom prst="ellipse">
            <a:avLst/>
          </a:prstGeom>
          <a:solidFill>
            <a:srgbClr val="EA484B">
              <a:alpha val="100000"/>
            </a:srgbClr>
          </a:solidFill>
          <a:ln w="9000" cap="rnd">
            <a:solidFill>
              <a:srgbClr val="EA484B">
                <a:alpha val="100000"/>
              </a:srgbClr>
            </a:solidFill>
            <a:prstDash val="solid"/>
            <a:round/>
          </a:ln>
        </p:spPr>
        <p:txBody>
          <a:bodyPr/>
          <a:lstStyle/>
          <a:p>
            <a:endParaRPr/>
          </a:p>
        </p:txBody>
      </p:sp>
      <p:sp>
        <p:nvSpPr>
          <p:cNvPr id="263" name="pt84"/>
          <p:cNvSpPr/>
          <p:nvPr/>
        </p:nvSpPr>
        <p:spPr>
          <a:xfrm>
            <a:off x="4720530" y="4209812"/>
            <a:ext cx="90303" cy="90303"/>
          </a:xfrm>
          <a:prstGeom prst="ellipse">
            <a:avLst/>
          </a:prstGeom>
          <a:solidFill>
            <a:srgbClr val="ABD9E9">
              <a:alpha val="100000"/>
            </a:srgbClr>
          </a:solidFill>
          <a:ln w="9000" cap="rnd">
            <a:solidFill>
              <a:srgbClr val="ABD9E9">
                <a:alpha val="100000"/>
              </a:srgbClr>
            </a:solidFill>
            <a:prstDash val="solid"/>
            <a:round/>
          </a:ln>
        </p:spPr>
        <p:txBody>
          <a:bodyPr/>
          <a:lstStyle/>
          <a:p>
            <a:endParaRPr/>
          </a:p>
        </p:txBody>
      </p:sp>
      <p:sp>
        <p:nvSpPr>
          <p:cNvPr id="264" name="pt85"/>
          <p:cNvSpPr/>
          <p:nvPr/>
        </p:nvSpPr>
        <p:spPr>
          <a:xfrm>
            <a:off x="5869041" y="4209812"/>
            <a:ext cx="90303" cy="90303"/>
          </a:xfrm>
          <a:prstGeom prst="ellipse">
            <a:avLst/>
          </a:prstGeom>
          <a:solidFill>
            <a:srgbClr val="EA484B">
              <a:alpha val="100000"/>
            </a:srgbClr>
          </a:solidFill>
          <a:ln w="9000" cap="rnd">
            <a:solidFill>
              <a:srgbClr val="EA484B">
                <a:alpha val="100000"/>
              </a:srgbClr>
            </a:solidFill>
            <a:prstDash val="solid"/>
            <a:round/>
          </a:ln>
        </p:spPr>
        <p:txBody>
          <a:bodyPr/>
          <a:lstStyle/>
          <a:p>
            <a:endParaRPr/>
          </a:p>
        </p:txBody>
      </p:sp>
      <p:sp>
        <p:nvSpPr>
          <p:cNvPr id="265" name="pt86"/>
          <p:cNvSpPr/>
          <p:nvPr/>
        </p:nvSpPr>
        <p:spPr>
          <a:xfrm>
            <a:off x="4584526" y="3743582"/>
            <a:ext cx="90303" cy="90303"/>
          </a:xfrm>
          <a:prstGeom prst="ellipse">
            <a:avLst/>
          </a:prstGeom>
          <a:solidFill>
            <a:srgbClr val="ABD9E9">
              <a:alpha val="100000"/>
            </a:srgbClr>
          </a:solidFill>
          <a:ln w="9000" cap="rnd">
            <a:solidFill>
              <a:srgbClr val="ABD9E9">
                <a:alpha val="100000"/>
              </a:srgbClr>
            </a:solidFill>
            <a:prstDash val="solid"/>
            <a:round/>
          </a:ln>
        </p:spPr>
        <p:txBody>
          <a:bodyPr/>
          <a:lstStyle/>
          <a:p>
            <a:endParaRPr/>
          </a:p>
        </p:txBody>
      </p:sp>
      <p:sp>
        <p:nvSpPr>
          <p:cNvPr id="266" name="pt87"/>
          <p:cNvSpPr/>
          <p:nvPr/>
        </p:nvSpPr>
        <p:spPr>
          <a:xfrm>
            <a:off x="6003138" y="3743582"/>
            <a:ext cx="90303" cy="90303"/>
          </a:xfrm>
          <a:prstGeom prst="ellipse">
            <a:avLst/>
          </a:prstGeom>
          <a:solidFill>
            <a:srgbClr val="EA484B">
              <a:alpha val="100000"/>
            </a:srgbClr>
          </a:solidFill>
          <a:ln w="9000" cap="rnd">
            <a:solidFill>
              <a:srgbClr val="EA484B">
                <a:alpha val="100000"/>
              </a:srgbClr>
            </a:solidFill>
            <a:prstDash val="solid"/>
            <a:round/>
          </a:ln>
        </p:spPr>
        <p:txBody>
          <a:bodyPr/>
          <a:lstStyle/>
          <a:p>
            <a:endParaRPr/>
          </a:p>
        </p:txBody>
      </p:sp>
      <p:sp>
        <p:nvSpPr>
          <p:cNvPr id="267" name="pt88"/>
          <p:cNvSpPr/>
          <p:nvPr/>
        </p:nvSpPr>
        <p:spPr>
          <a:xfrm>
            <a:off x="5835761" y="3277351"/>
            <a:ext cx="90303" cy="90303"/>
          </a:xfrm>
          <a:prstGeom prst="ellipse">
            <a:avLst/>
          </a:prstGeom>
          <a:solidFill>
            <a:srgbClr val="ABD9E9">
              <a:alpha val="100000"/>
            </a:srgbClr>
          </a:solidFill>
          <a:ln w="9000" cap="rnd">
            <a:solidFill>
              <a:srgbClr val="ABD9E9">
                <a:alpha val="100000"/>
              </a:srgbClr>
            </a:solidFill>
            <a:prstDash val="solid"/>
            <a:round/>
          </a:ln>
        </p:spPr>
        <p:txBody>
          <a:bodyPr/>
          <a:lstStyle/>
          <a:p>
            <a:endParaRPr/>
          </a:p>
        </p:txBody>
      </p:sp>
      <p:sp>
        <p:nvSpPr>
          <p:cNvPr id="268" name="pt89"/>
          <p:cNvSpPr/>
          <p:nvPr/>
        </p:nvSpPr>
        <p:spPr>
          <a:xfrm>
            <a:off x="6292507" y="3277351"/>
            <a:ext cx="90303" cy="90303"/>
          </a:xfrm>
          <a:prstGeom prst="ellipse">
            <a:avLst/>
          </a:prstGeom>
          <a:solidFill>
            <a:srgbClr val="EA484B">
              <a:alpha val="100000"/>
            </a:srgbClr>
          </a:solidFill>
          <a:ln w="9000" cap="rnd">
            <a:solidFill>
              <a:srgbClr val="EA484B">
                <a:alpha val="100000"/>
              </a:srgbClr>
            </a:solidFill>
            <a:prstDash val="solid"/>
            <a:round/>
          </a:ln>
        </p:spPr>
        <p:txBody>
          <a:bodyPr/>
          <a:lstStyle/>
          <a:p>
            <a:endParaRPr/>
          </a:p>
        </p:txBody>
      </p:sp>
      <p:sp>
        <p:nvSpPr>
          <p:cNvPr id="269" name="pt90"/>
          <p:cNvSpPr/>
          <p:nvPr/>
        </p:nvSpPr>
        <p:spPr>
          <a:xfrm>
            <a:off x="6141770" y="2811121"/>
            <a:ext cx="90303" cy="90303"/>
          </a:xfrm>
          <a:prstGeom prst="ellipse">
            <a:avLst/>
          </a:prstGeom>
          <a:solidFill>
            <a:srgbClr val="ABD9E9">
              <a:alpha val="100000"/>
            </a:srgbClr>
          </a:solidFill>
          <a:ln w="9000" cap="rnd">
            <a:solidFill>
              <a:srgbClr val="ABD9E9">
                <a:alpha val="100000"/>
              </a:srgbClr>
            </a:solidFill>
            <a:prstDash val="solid"/>
            <a:round/>
          </a:ln>
        </p:spPr>
        <p:txBody>
          <a:bodyPr/>
          <a:lstStyle/>
          <a:p>
            <a:endParaRPr/>
          </a:p>
        </p:txBody>
      </p:sp>
      <p:sp>
        <p:nvSpPr>
          <p:cNvPr id="270" name="pt91"/>
          <p:cNvSpPr/>
          <p:nvPr/>
        </p:nvSpPr>
        <p:spPr>
          <a:xfrm>
            <a:off x="6059601" y="2811121"/>
            <a:ext cx="90303" cy="90303"/>
          </a:xfrm>
          <a:prstGeom prst="ellipse">
            <a:avLst/>
          </a:prstGeom>
          <a:solidFill>
            <a:srgbClr val="EA484B">
              <a:alpha val="100000"/>
            </a:srgbClr>
          </a:solidFill>
          <a:ln w="9000" cap="rnd">
            <a:solidFill>
              <a:srgbClr val="EA484B">
                <a:alpha val="100000"/>
              </a:srgbClr>
            </a:solidFill>
            <a:prstDash val="solid"/>
            <a:round/>
          </a:ln>
        </p:spPr>
        <p:txBody>
          <a:bodyPr/>
          <a:lstStyle/>
          <a:p>
            <a:endParaRPr/>
          </a:p>
        </p:txBody>
      </p:sp>
      <p:sp>
        <p:nvSpPr>
          <p:cNvPr id="271" name="pt92"/>
          <p:cNvSpPr/>
          <p:nvPr/>
        </p:nvSpPr>
        <p:spPr>
          <a:xfrm>
            <a:off x="5448150" y="2344891"/>
            <a:ext cx="90303" cy="90303"/>
          </a:xfrm>
          <a:prstGeom prst="ellipse">
            <a:avLst/>
          </a:prstGeom>
          <a:solidFill>
            <a:srgbClr val="ABD9E9">
              <a:alpha val="100000"/>
            </a:srgbClr>
          </a:solidFill>
          <a:ln w="9000" cap="rnd">
            <a:solidFill>
              <a:srgbClr val="ABD9E9">
                <a:alpha val="100000"/>
              </a:srgbClr>
            </a:solidFill>
            <a:prstDash val="solid"/>
            <a:round/>
          </a:ln>
        </p:spPr>
        <p:txBody>
          <a:bodyPr/>
          <a:lstStyle/>
          <a:p>
            <a:endParaRPr/>
          </a:p>
        </p:txBody>
      </p:sp>
      <p:sp>
        <p:nvSpPr>
          <p:cNvPr id="272" name="pt93"/>
          <p:cNvSpPr/>
          <p:nvPr/>
        </p:nvSpPr>
        <p:spPr>
          <a:xfrm>
            <a:off x="6045485" y="2344891"/>
            <a:ext cx="90303" cy="90303"/>
          </a:xfrm>
          <a:prstGeom prst="ellipse">
            <a:avLst/>
          </a:prstGeom>
          <a:solidFill>
            <a:srgbClr val="EA484B">
              <a:alpha val="100000"/>
            </a:srgbClr>
          </a:solidFill>
          <a:ln w="9000" cap="rnd">
            <a:solidFill>
              <a:srgbClr val="EA484B">
                <a:alpha val="100000"/>
              </a:srgbClr>
            </a:solidFill>
            <a:prstDash val="solid"/>
            <a:round/>
          </a:ln>
        </p:spPr>
        <p:txBody>
          <a:bodyPr/>
          <a:lstStyle/>
          <a:p>
            <a:endParaRPr/>
          </a:p>
        </p:txBody>
      </p:sp>
      <p:sp>
        <p:nvSpPr>
          <p:cNvPr id="273" name="pt94"/>
          <p:cNvSpPr/>
          <p:nvPr/>
        </p:nvSpPr>
        <p:spPr>
          <a:xfrm>
            <a:off x="5856162" y="1878661"/>
            <a:ext cx="90303" cy="90303"/>
          </a:xfrm>
          <a:prstGeom prst="ellipse">
            <a:avLst/>
          </a:prstGeom>
          <a:solidFill>
            <a:srgbClr val="ABD9E9">
              <a:alpha val="100000"/>
            </a:srgbClr>
          </a:solidFill>
          <a:ln w="9000" cap="rnd">
            <a:solidFill>
              <a:srgbClr val="ABD9E9">
                <a:alpha val="100000"/>
              </a:srgbClr>
            </a:solidFill>
            <a:prstDash val="solid"/>
            <a:round/>
          </a:ln>
        </p:spPr>
        <p:txBody>
          <a:bodyPr/>
          <a:lstStyle/>
          <a:p>
            <a:endParaRPr/>
          </a:p>
        </p:txBody>
      </p:sp>
      <p:sp>
        <p:nvSpPr>
          <p:cNvPr id="274" name="pt95"/>
          <p:cNvSpPr/>
          <p:nvPr/>
        </p:nvSpPr>
        <p:spPr>
          <a:xfrm>
            <a:off x="5120917" y="1878661"/>
            <a:ext cx="90303" cy="90303"/>
          </a:xfrm>
          <a:prstGeom prst="ellipse">
            <a:avLst/>
          </a:prstGeom>
          <a:solidFill>
            <a:srgbClr val="EA484B">
              <a:alpha val="100000"/>
            </a:srgbClr>
          </a:solidFill>
          <a:ln w="9000" cap="rnd">
            <a:solidFill>
              <a:srgbClr val="EA484B">
                <a:alpha val="100000"/>
              </a:srgbClr>
            </a:solidFill>
            <a:prstDash val="solid"/>
            <a:round/>
          </a:ln>
        </p:spPr>
        <p:txBody>
          <a:bodyPr/>
          <a:lstStyle/>
          <a:p>
            <a:endParaRPr/>
          </a:p>
        </p:txBody>
      </p:sp>
      <p:sp>
        <p:nvSpPr>
          <p:cNvPr id="275" name="rc96"/>
          <p:cNvSpPr/>
          <p:nvPr/>
        </p:nvSpPr>
        <p:spPr>
          <a:xfrm>
            <a:off x="2393776" y="1644075"/>
            <a:ext cx="8198308" cy="4289317"/>
          </a:xfrm>
          <a:prstGeom prst="rect">
            <a:avLst/>
          </a:prstGeom>
          <a:ln w="13550" cap="rnd">
            <a:solidFill>
              <a:srgbClr val="272822">
                <a:alpha val="100000"/>
              </a:srgbClr>
            </a:solidFill>
            <a:prstDash val="solid"/>
            <a:round/>
          </a:ln>
        </p:spPr>
        <p:txBody>
          <a:bodyPr/>
          <a:lstStyle/>
          <a:p>
            <a:endParaRPr/>
          </a:p>
        </p:txBody>
      </p:sp>
      <p:sp>
        <p:nvSpPr>
          <p:cNvPr id="276" name="tx97"/>
          <p:cNvSpPr/>
          <p:nvPr/>
        </p:nvSpPr>
        <p:spPr>
          <a:xfrm>
            <a:off x="1940582" y="5586582"/>
            <a:ext cx="384869" cy="108743"/>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Germy</a:t>
            </a:r>
          </a:p>
        </p:txBody>
      </p:sp>
      <p:sp>
        <p:nvSpPr>
          <p:cNvPr id="277" name="tx98"/>
          <p:cNvSpPr/>
          <p:nvPr/>
        </p:nvSpPr>
        <p:spPr>
          <a:xfrm>
            <a:off x="1739274" y="5118368"/>
            <a:ext cx="586178" cy="110728"/>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Disfigured</a:t>
            </a:r>
          </a:p>
        </p:txBody>
      </p:sp>
      <p:sp>
        <p:nvSpPr>
          <p:cNvPr id="278" name="tx99"/>
          <p:cNvSpPr/>
          <p:nvPr/>
        </p:nvSpPr>
        <p:spPr>
          <a:xfrm>
            <a:off x="1963855" y="4655709"/>
            <a:ext cx="361596" cy="107156"/>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Heavy</a:t>
            </a:r>
          </a:p>
        </p:txBody>
      </p:sp>
      <p:sp>
        <p:nvSpPr>
          <p:cNvPr id="279" name="tx100"/>
          <p:cNvSpPr/>
          <p:nvPr/>
        </p:nvSpPr>
        <p:spPr>
          <a:xfrm>
            <a:off x="2131175" y="4208132"/>
            <a:ext cx="194276" cy="88503"/>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Old</a:t>
            </a:r>
          </a:p>
        </p:txBody>
      </p:sp>
      <p:sp>
        <p:nvSpPr>
          <p:cNvPr id="280" name="tx101"/>
          <p:cNvSpPr/>
          <p:nvPr/>
        </p:nvSpPr>
        <p:spPr>
          <a:xfrm>
            <a:off x="1895711" y="3719677"/>
            <a:ext cx="429741" cy="110728"/>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Foreign</a:t>
            </a:r>
          </a:p>
        </p:txBody>
      </p:sp>
      <p:sp>
        <p:nvSpPr>
          <p:cNvPr id="281" name="tx102"/>
          <p:cNvSpPr/>
          <p:nvPr/>
        </p:nvSpPr>
        <p:spPr>
          <a:xfrm>
            <a:off x="1926239" y="3275672"/>
            <a:ext cx="399212" cy="88503"/>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Violent</a:t>
            </a:r>
          </a:p>
        </p:txBody>
      </p:sp>
      <p:sp>
        <p:nvSpPr>
          <p:cNvPr id="282" name="tx103"/>
          <p:cNvSpPr/>
          <p:nvPr/>
        </p:nvSpPr>
        <p:spPr>
          <a:xfrm>
            <a:off x="1823492" y="2790789"/>
            <a:ext cx="501960" cy="107156"/>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Arrogant</a:t>
            </a:r>
          </a:p>
        </p:txBody>
      </p:sp>
      <p:sp>
        <p:nvSpPr>
          <p:cNvPr id="283" name="tx104"/>
          <p:cNvSpPr/>
          <p:nvPr/>
        </p:nvSpPr>
        <p:spPr>
          <a:xfrm>
            <a:off x="1599915" y="2324559"/>
            <a:ext cx="725537" cy="107156"/>
          </a:xfrm>
          <a:prstGeom prst="rect">
            <a:avLst/>
          </a:prstGeom>
          <a:noFill/>
        </p:spPr>
        <p:txBody>
          <a:bodyPr wrap="none" lIns="0" tIns="0" rIns="0" bIns="0" anchor="ctr" anchorCtr="1"/>
          <a:lstStyle/>
          <a:p>
            <a:pPr marL="0" marR="0" indent="0" algn="l">
              <a:lnSpc>
                <a:spcPts val="912"/>
              </a:lnSpc>
              <a:spcBef>
                <a:spcPts val="0"/>
              </a:spcBef>
              <a:spcAft>
                <a:spcPts val="0"/>
              </a:spcAft>
            </a:pPr>
            <a:r>
              <a:rPr sz="912" dirty="0">
                <a:solidFill>
                  <a:srgbClr val="F8F8F2">
                    <a:alpha val="100000"/>
                  </a:srgbClr>
                </a:solidFill>
                <a:latin typeface="Bitstream Vera Sans"/>
                <a:cs typeface="Bitstream Vera Sans"/>
              </a:rPr>
              <a:t>Incompetent</a:t>
            </a:r>
          </a:p>
        </p:txBody>
      </p:sp>
      <p:sp>
        <p:nvSpPr>
          <p:cNvPr id="284" name="tx105"/>
          <p:cNvSpPr/>
          <p:nvPr/>
        </p:nvSpPr>
        <p:spPr>
          <a:xfrm>
            <a:off x="1636527" y="1854757"/>
            <a:ext cx="688925" cy="110728"/>
          </a:xfrm>
          <a:prstGeom prst="rect">
            <a:avLst/>
          </a:prstGeom>
          <a:noFill/>
        </p:spPr>
        <p:txBody>
          <a:bodyPr wrap="none" lIns="0" tIns="0" rIns="0" bIns="0" anchor="ctr" anchorCtr="1"/>
          <a:lstStyle/>
          <a:p>
            <a:pPr marL="0" marR="0" indent="0" algn="l">
              <a:lnSpc>
                <a:spcPts val="912"/>
              </a:lnSpc>
              <a:spcBef>
                <a:spcPts val="0"/>
              </a:spcBef>
              <a:spcAft>
                <a:spcPts val="0"/>
              </a:spcAft>
            </a:pPr>
            <a:r>
              <a:rPr sz="912" dirty="0">
                <a:solidFill>
                  <a:srgbClr val="F8F8F2">
                    <a:alpha val="100000"/>
                  </a:srgbClr>
                </a:solidFill>
                <a:latin typeface="Bitstream Vera Sans"/>
                <a:cs typeface="Bitstream Vera Sans"/>
              </a:rPr>
              <a:t>Trustworthy</a:t>
            </a:r>
          </a:p>
        </p:txBody>
      </p:sp>
      <p:sp>
        <p:nvSpPr>
          <p:cNvPr id="285" name="pl106"/>
          <p:cNvSpPr/>
          <p:nvPr/>
        </p:nvSpPr>
        <p:spPr>
          <a:xfrm>
            <a:off x="2355818" y="5653654"/>
            <a:ext cx="37957" cy="0"/>
          </a:xfrm>
          <a:custGeom>
            <a:avLst/>
            <a:gdLst/>
            <a:ahLst/>
            <a:cxnLst/>
            <a:rect l="0" t="0" r="0" b="0"/>
            <a:pathLst>
              <a:path w="37957">
                <a:moveTo>
                  <a:pt x="0" y="0"/>
                </a:moveTo>
                <a:lnTo>
                  <a:pt x="37957" y="0"/>
                </a:lnTo>
              </a:path>
            </a:pathLst>
          </a:custGeom>
        </p:spPr>
        <p:txBody>
          <a:bodyPr/>
          <a:lstStyle/>
          <a:p>
            <a:endParaRPr/>
          </a:p>
        </p:txBody>
      </p:sp>
      <p:sp>
        <p:nvSpPr>
          <p:cNvPr id="286" name="pl107"/>
          <p:cNvSpPr/>
          <p:nvPr/>
        </p:nvSpPr>
        <p:spPr>
          <a:xfrm>
            <a:off x="2355818" y="5187424"/>
            <a:ext cx="37957" cy="0"/>
          </a:xfrm>
          <a:custGeom>
            <a:avLst/>
            <a:gdLst/>
            <a:ahLst/>
            <a:cxnLst/>
            <a:rect l="0" t="0" r="0" b="0"/>
            <a:pathLst>
              <a:path w="37957">
                <a:moveTo>
                  <a:pt x="0" y="0"/>
                </a:moveTo>
                <a:lnTo>
                  <a:pt x="37957" y="0"/>
                </a:lnTo>
              </a:path>
            </a:pathLst>
          </a:custGeom>
        </p:spPr>
        <p:txBody>
          <a:bodyPr/>
          <a:lstStyle/>
          <a:p>
            <a:endParaRPr/>
          </a:p>
        </p:txBody>
      </p:sp>
      <p:sp>
        <p:nvSpPr>
          <p:cNvPr id="287" name="pl108"/>
          <p:cNvSpPr/>
          <p:nvPr/>
        </p:nvSpPr>
        <p:spPr>
          <a:xfrm>
            <a:off x="2355818" y="4721194"/>
            <a:ext cx="37957" cy="0"/>
          </a:xfrm>
          <a:custGeom>
            <a:avLst/>
            <a:gdLst/>
            <a:ahLst/>
            <a:cxnLst/>
            <a:rect l="0" t="0" r="0" b="0"/>
            <a:pathLst>
              <a:path w="37957">
                <a:moveTo>
                  <a:pt x="0" y="0"/>
                </a:moveTo>
                <a:lnTo>
                  <a:pt x="37957" y="0"/>
                </a:lnTo>
              </a:path>
            </a:pathLst>
          </a:custGeom>
        </p:spPr>
        <p:txBody>
          <a:bodyPr/>
          <a:lstStyle/>
          <a:p>
            <a:endParaRPr/>
          </a:p>
        </p:txBody>
      </p:sp>
      <p:sp>
        <p:nvSpPr>
          <p:cNvPr id="288" name="pl109"/>
          <p:cNvSpPr/>
          <p:nvPr/>
        </p:nvSpPr>
        <p:spPr>
          <a:xfrm>
            <a:off x="2355818" y="4254964"/>
            <a:ext cx="37957" cy="0"/>
          </a:xfrm>
          <a:custGeom>
            <a:avLst/>
            <a:gdLst/>
            <a:ahLst/>
            <a:cxnLst/>
            <a:rect l="0" t="0" r="0" b="0"/>
            <a:pathLst>
              <a:path w="37957">
                <a:moveTo>
                  <a:pt x="0" y="0"/>
                </a:moveTo>
                <a:lnTo>
                  <a:pt x="37957" y="0"/>
                </a:lnTo>
              </a:path>
            </a:pathLst>
          </a:custGeom>
        </p:spPr>
        <p:txBody>
          <a:bodyPr/>
          <a:lstStyle/>
          <a:p>
            <a:endParaRPr/>
          </a:p>
        </p:txBody>
      </p:sp>
      <p:sp>
        <p:nvSpPr>
          <p:cNvPr id="289" name="pl110"/>
          <p:cNvSpPr/>
          <p:nvPr/>
        </p:nvSpPr>
        <p:spPr>
          <a:xfrm>
            <a:off x="2355818" y="3788733"/>
            <a:ext cx="37957" cy="0"/>
          </a:xfrm>
          <a:custGeom>
            <a:avLst/>
            <a:gdLst/>
            <a:ahLst/>
            <a:cxnLst/>
            <a:rect l="0" t="0" r="0" b="0"/>
            <a:pathLst>
              <a:path w="37957">
                <a:moveTo>
                  <a:pt x="0" y="0"/>
                </a:moveTo>
                <a:lnTo>
                  <a:pt x="37957" y="0"/>
                </a:lnTo>
              </a:path>
            </a:pathLst>
          </a:custGeom>
        </p:spPr>
        <p:txBody>
          <a:bodyPr/>
          <a:lstStyle/>
          <a:p>
            <a:endParaRPr/>
          </a:p>
        </p:txBody>
      </p:sp>
      <p:sp>
        <p:nvSpPr>
          <p:cNvPr id="290" name="pl111"/>
          <p:cNvSpPr/>
          <p:nvPr/>
        </p:nvSpPr>
        <p:spPr>
          <a:xfrm>
            <a:off x="2355818" y="3322503"/>
            <a:ext cx="37957" cy="0"/>
          </a:xfrm>
          <a:custGeom>
            <a:avLst/>
            <a:gdLst/>
            <a:ahLst/>
            <a:cxnLst/>
            <a:rect l="0" t="0" r="0" b="0"/>
            <a:pathLst>
              <a:path w="37957">
                <a:moveTo>
                  <a:pt x="0" y="0"/>
                </a:moveTo>
                <a:lnTo>
                  <a:pt x="37957" y="0"/>
                </a:lnTo>
              </a:path>
            </a:pathLst>
          </a:custGeom>
        </p:spPr>
        <p:txBody>
          <a:bodyPr/>
          <a:lstStyle/>
          <a:p>
            <a:endParaRPr/>
          </a:p>
        </p:txBody>
      </p:sp>
      <p:sp>
        <p:nvSpPr>
          <p:cNvPr id="291" name="pl112"/>
          <p:cNvSpPr/>
          <p:nvPr/>
        </p:nvSpPr>
        <p:spPr>
          <a:xfrm>
            <a:off x="2355818" y="2856273"/>
            <a:ext cx="37957" cy="0"/>
          </a:xfrm>
          <a:custGeom>
            <a:avLst/>
            <a:gdLst/>
            <a:ahLst/>
            <a:cxnLst/>
            <a:rect l="0" t="0" r="0" b="0"/>
            <a:pathLst>
              <a:path w="37957">
                <a:moveTo>
                  <a:pt x="0" y="0"/>
                </a:moveTo>
                <a:lnTo>
                  <a:pt x="37957" y="0"/>
                </a:lnTo>
              </a:path>
            </a:pathLst>
          </a:custGeom>
        </p:spPr>
        <p:txBody>
          <a:bodyPr/>
          <a:lstStyle/>
          <a:p>
            <a:endParaRPr/>
          </a:p>
        </p:txBody>
      </p:sp>
      <p:sp>
        <p:nvSpPr>
          <p:cNvPr id="292" name="pl113"/>
          <p:cNvSpPr/>
          <p:nvPr/>
        </p:nvSpPr>
        <p:spPr>
          <a:xfrm>
            <a:off x="2355818" y="2390043"/>
            <a:ext cx="37957" cy="0"/>
          </a:xfrm>
          <a:custGeom>
            <a:avLst/>
            <a:gdLst/>
            <a:ahLst/>
            <a:cxnLst/>
            <a:rect l="0" t="0" r="0" b="0"/>
            <a:pathLst>
              <a:path w="37957">
                <a:moveTo>
                  <a:pt x="0" y="0"/>
                </a:moveTo>
                <a:lnTo>
                  <a:pt x="37957" y="0"/>
                </a:lnTo>
              </a:path>
            </a:pathLst>
          </a:custGeom>
        </p:spPr>
        <p:txBody>
          <a:bodyPr/>
          <a:lstStyle/>
          <a:p>
            <a:endParaRPr/>
          </a:p>
        </p:txBody>
      </p:sp>
      <p:sp>
        <p:nvSpPr>
          <p:cNvPr id="293" name="pl114"/>
          <p:cNvSpPr/>
          <p:nvPr/>
        </p:nvSpPr>
        <p:spPr>
          <a:xfrm>
            <a:off x="2355818" y="1923813"/>
            <a:ext cx="37957" cy="0"/>
          </a:xfrm>
          <a:custGeom>
            <a:avLst/>
            <a:gdLst/>
            <a:ahLst/>
            <a:cxnLst/>
            <a:rect l="0" t="0" r="0" b="0"/>
            <a:pathLst>
              <a:path w="37957">
                <a:moveTo>
                  <a:pt x="0" y="0"/>
                </a:moveTo>
                <a:lnTo>
                  <a:pt x="37957" y="0"/>
                </a:lnTo>
              </a:path>
            </a:pathLst>
          </a:custGeom>
        </p:spPr>
        <p:txBody>
          <a:bodyPr/>
          <a:lstStyle/>
          <a:p>
            <a:endParaRPr/>
          </a:p>
        </p:txBody>
      </p:sp>
      <p:sp>
        <p:nvSpPr>
          <p:cNvPr id="294" name="pl115"/>
          <p:cNvSpPr/>
          <p:nvPr/>
        </p:nvSpPr>
        <p:spPr>
          <a:xfrm>
            <a:off x="2766426" y="5933392"/>
            <a:ext cx="0" cy="37957"/>
          </a:xfrm>
          <a:custGeom>
            <a:avLst/>
            <a:gdLst/>
            <a:ahLst/>
            <a:cxnLst/>
            <a:rect l="0" t="0" r="0" b="0"/>
            <a:pathLst>
              <a:path h="37957">
                <a:moveTo>
                  <a:pt x="0" y="37957"/>
                </a:moveTo>
                <a:lnTo>
                  <a:pt x="0" y="0"/>
                </a:lnTo>
              </a:path>
            </a:pathLst>
          </a:custGeom>
        </p:spPr>
        <p:txBody>
          <a:bodyPr/>
          <a:lstStyle/>
          <a:p>
            <a:endParaRPr/>
          </a:p>
        </p:txBody>
      </p:sp>
      <p:sp>
        <p:nvSpPr>
          <p:cNvPr id="295" name="pl116"/>
          <p:cNvSpPr/>
          <p:nvPr/>
        </p:nvSpPr>
        <p:spPr>
          <a:xfrm>
            <a:off x="3698052" y="5933392"/>
            <a:ext cx="0" cy="37957"/>
          </a:xfrm>
          <a:custGeom>
            <a:avLst/>
            <a:gdLst/>
            <a:ahLst/>
            <a:cxnLst/>
            <a:rect l="0" t="0" r="0" b="0"/>
            <a:pathLst>
              <a:path h="37957">
                <a:moveTo>
                  <a:pt x="0" y="37957"/>
                </a:moveTo>
                <a:lnTo>
                  <a:pt x="0" y="0"/>
                </a:lnTo>
              </a:path>
            </a:pathLst>
          </a:custGeom>
        </p:spPr>
        <p:txBody>
          <a:bodyPr/>
          <a:lstStyle/>
          <a:p>
            <a:endParaRPr/>
          </a:p>
        </p:txBody>
      </p:sp>
      <p:sp>
        <p:nvSpPr>
          <p:cNvPr id="296" name="pl117"/>
          <p:cNvSpPr/>
          <p:nvPr/>
        </p:nvSpPr>
        <p:spPr>
          <a:xfrm>
            <a:off x="4629678" y="5933392"/>
            <a:ext cx="0" cy="37957"/>
          </a:xfrm>
          <a:custGeom>
            <a:avLst/>
            <a:gdLst/>
            <a:ahLst/>
            <a:cxnLst/>
            <a:rect l="0" t="0" r="0" b="0"/>
            <a:pathLst>
              <a:path h="37957">
                <a:moveTo>
                  <a:pt x="0" y="37957"/>
                </a:moveTo>
                <a:lnTo>
                  <a:pt x="0" y="0"/>
                </a:lnTo>
              </a:path>
            </a:pathLst>
          </a:custGeom>
        </p:spPr>
        <p:txBody>
          <a:bodyPr/>
          <a:lstStyle/>
          <a:p>
            <a:endParaRPr/>
          </a:p>
        </p:txBody>
      </p:sp>
      <p:sp>
        <p:nvSpPr>
          <p:cNvPr id="297" name="pl118"/>
          <p:cNvSpPr/>
          <p:nvPr/>
        </p:nvSpPr>
        <p:spPr>
          <a:xfrm>
            <a:off x="5561304" y="5933392"/>
            <a:ext cx="0" cy="37957"/>
          </a:xfrm>
          <a:custGeom>
            <a:avLst/>
            <a:gdLst/>
            <a:ahLst/>
            <a:cxnLst/>
            <a:rect l="0" t="0" r="0" b="0"/>
            <a:pathLst>
              <a:path h="37957">
                <a:moveTo>
                  <a:pt x="0" y="37957"/>
                </a:moveTo>
                <a:lnTo>
                  <a:pt x="0" y="0"/>
                </a:lnTo>
              </a:path>
            </a:pathLst>
          </a:custGeom>
        </p:spPr>
        <p:txBody>
          <a:bodyPr/>
          <a:lstStyle/>
          <a:p>
            <a:endParaRPr/>
          </a:p>
        </p:txBody>
      </p:sp>
      <p:sp>
        <p:nvSpPr>
          <p:cNvPr id="298" name="pl119"/>
          <p:cNvSpPr/>
          <p:nvPr/>
        </p:nvSpPr>
        <p:spPr>
          <a:xfrm>
            <a:off x="6492930" y="5933392"/>
            <a:ext cx="0" cy="37957"/>
          </a:xfrm>
          <a:custGeom>
            <a:avLst/>
            <a:gdLst/>
            <a:ahLst/>
            <a:cxnLst/>
            <a:rect l="0" t="0" r="0" b="0"/>
            <a:pathLst>
              <a:path h="37957">
                <a:moveTo>
                  <a:pt x="0" y="37957"/>
                </a:moveTo>
                <a:lnTo>
                  <a:pt x="0" y="0"/>
                </a:lnTo>
              </a:path>
            </a:pathLst>
          </a:custGeom>
        </p:spPr>
        <p:txBody>
          <a:bodyPr/>
          <a:lstStyle/>
          <a:p>
            <a:endParaRPr/>
          </a:p>
        </p:txBody>
      </p:sp>
      <p:sp>
        <p:nvSpPr>
          <p:cNvPr id="299" name="pl120"/>
          <p:cNvSpPr/>
          <p:nvPr/>
        </p:nvSpPr>
        <p:spPr>
          <a:xfrm>
            <a:off x="7424556" y="5933392"/>
            <a:ext cx="0" cy="37957"/>
          </a:xfrm>
          <a:custGeom>
            <a:avLst/>
            <a:gdLst/>
            <a:ahLst/>
            <a:cxnLst/>
            <a:rect l="0" t="0" r="0" b="0"/>
            <a:pathLst>
              <a:path h="37957">
                <a:moveTo>
                  <a:pt x="0" y="37957"/>
                </a:moveTo>
                <a:lnTo>
                  <a:pt x="0" y="0"/>
                </a:lnTo>
              </a:path>
            </a:pathLst>
          </a:custGeom>
        </p:spPr>
        <p:txBody>
          <a:bodyPr/>
          <a:lstStyle/>
          <a:p>
            <a:endParaRPr/>
          </a:p>
        </p:txBody>
      </p:sp>
      <p:sp>
        <p:nvSpPr>
          <p:cNvPr id="300" name="pl121"/>
          <p:cNvSpPr/>
          <p:nvPr/>
        </p:nvSpPr>
        <p:spPr>
          <a:xfrm>
            <a:off x="8356182" y="5933392"/>
            <a:ext cx="0" cy="37957"/>
          </a:xfrm>
          <a:custGeom>
            <a:avLst/>
            <a:gdLst/>
            <a:ahLst/>
            <a:cxnLst/>
            <a:rect l="0" t="0" r="0" b="0"/>
            <a:pathLst>
              <a:path h="37957">
                <a:moveTo>
                  <a:pt x="0" y="37957"/>
                </a:moveTo>
                <a:lnTo>
                  <a:pt x="0" y="0"/>
                </a:lnTo>
              </a:path>
            </a:pathLst>
          </a:custGeom>
        </p:spPr>
        <p:txBody>
          <a:bodyPr/>
          <a:lstStyle/>
          <a:p>
            <a:endParaRPr/>
          </a:p>
        </p:txBody>
      </p:sp>
      <p:sp>
        <p:nvSpPr>
          <p:cNvPr id="301" name="pl122"/>
          <p:cNvSpPr/>
          <p:nvPr/>
        </p:nvSpPr>
        <p:spPr>
          <a:xfrm>
            <a:off x="9287808" y="5933392"/>
            <a:ext cx="0" cy="37957"/>
          </a:xfrm>
          <a:custGeom>
            <a:avLst/>
            <a:gdLst/>
            <a:ahLst/>
            <a:cxnLst/>
            <a:rect l="0" t="0" r="0" b="0"/>
            <a:pathLst>
              <a:path h="37957">
                <a:moveTo>
                  <a:pt x="0" y="37957"/>
                </a:moveTo>
                <a:lnTo>
                  <a:pt x="0" y="0"/>
                </a:lnTo>
              </a:path>
            </a:pathLst>
          </a:custGeom>
        </p:spPr>
        <p:txBody>
          <a:bodyPr/>
          <a:lstStyle/>
          <a:p>
            <a:endParaRPr/>
          </a:p>
        </p:txBody>
      </p:sp>
      <p:sp>
        <p:nvSpPr>
          <p:cNvPr id="302" name="pl123"/>
          <p:cNvSpPr/>
          <p:nvPr/>
        </p:nvSpPr>
        <p:spPr>
          <a:xfrm>
            <a:off x="10219434" y="5933392"/>
            <a:ext cx="0" cy="37957"/>
          </a:xfrm>
          <a:custGeom>
            <a:avLst/>
            <a:gdLst/>
            <a:ahLst/>
            <a:cxnLst/>
            <a:rect l="0" t="0" r="0" b="0"/>
            <a:pathLst>
              <a:path h="37957">
                <a:moveTo>
                  <a:pt x="0" y="37957"/>
                </a:moveTo>
                <a:lnTo>
                  <a:pt x="0" y="0"/>
                </a:lnTo>
              </a:path>
            </a:pathLst>
          </a:custGeom>
        </p:spPr>
        <p:txBody>
          <a:bodyPr/>
          <a:lstStyle/>
          <a:p>
            <a:endParaRPr/>
          </a:p>
        </p:txBody>
      </p:sp>
      <p:sp>
        <p:nvSpPr>
          <p:cNvPr id="303" name="tx124"/>
          <p:cNvSpPr/>
          <p:nvPr/>
        </p:nvSpPr>
        <p:spPr>
          <a:xfrm>
            <a:off x="2730066" y="5998541"/>
            <a:ext cx="72721" cy="86518"/>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0</a:t>
            </a:r>
          </a:p>
        </p:txBody>
      </p:sp>
      <p:sp>
        <p:nvSpPr>
          <p:cNvPr id="304" name="tx125"/>
          <p:cNvSpPr/>
          <p:nvPr/>
        </p:nvSpPr>
        <p:spPr>
          <a:xfrm>
            <a:off x="3661691" y="6001716"/>
            <a:ext cx="72721" cy="83343"/>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1</a:t>
            </a:r>
          </a:p>
        </p:txBody>
      </p:sp>
      <p:sp>
        <p:nvSpPr>
          <p:cNvPr id="305" name="tx126"/>
          <p:cNvSpPr/>
          <p:nvPr/>
        </p:nvSpPr>
        <p:spPr>
          <a:xfrm>
            <a:off x="4593317" y="6000128"/>
            <a:ext cx="72721" cy="84931"/>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2</a:t>
            </a:r>
          </a:p>
        </p:txBody>
      </p:sp>
      <p:sp>
        <p:nvSpPr>
          <p:cNvPr id="306" name="tx127"/>
          <p:cNvSpPr/>
          <p:nvPr/>
        </p:nvSpPr>
        <p:spPr>
          <a:xfrm>
            <a:off x="5524943" y="5998541"/>
            <a:ext cx="72721" cy="86518"/>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3</a:t>
            </a:r>
          </a:p>
        </p:txBody>
      </p:sp>
      <p:sp>
        <p:nvSpPr>
          <p:cNvPr id="307" name="tx128"/>
          <p:cNvSpPr/>
          <p:nvPr/>
        </p:nvSpPr>
        <p:spPr>
          <a:xfrm>
            <a:off x="6456569" y="6001716"/>
            <a:ext cx="72721" cy="83343"/>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4</a:t>
            </a:r>
          </a:p>
        </p:txBody>
      </p:sp>
      <p:sp>
        <p:nvSpPr>
          <p:cNvPr id="308" name="tx129"/>
          <p:cNvSpPr/>
          <p:nvPr/>
        </p:nvSpPr>
        <p:spPr>
          <a:xfrm>
            <a:off x="7388195" y="6000128"/>
            <a:ext cx="72721" cy="84931"/>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5</a:t>
            </a:r>
          </a:p>
        </p:txBody>
      </p:sp>
      <p:sp>
        <p:nvSpPr>
          <p:cNvPr id="309" name="tx130"/>
          <p:cNvSpPr/>
          <p:nvPr/>
        </p:nvSpPr>
        <p:spPr>
          <a:xfrm>
            <a:off x="8319821" y="5998541"/>
            <a:ext cx="72721" cy="86518"/>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6</a:t>
            </a:r>
          </a:p>
        </p:txBody>
      </p:sp>
      <p:sp>
        <p:nvSpPr>
          <p:cNvPr id="310" name="tx131"/>
          <p:cNvSpPr/>
          <p:nvPr/>
        </p:nvSpPr>
        <p:spPr>
          <a:xfrm>
            <a:off x="9251447" y="6001716"/>
            <a:ext cx="72721" cy="83343"/>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7</a:t>
            </a:r>
          </a:p>
        </p:txBody>
      </p:sp>
      <p:sp>
        <p:nvSpPr>
          <p:cNvPr id="311" name="tx132"/>
          <p:cNvSpPr/>
          <p:nvPr/>
        </p:nvSpPr>
        <p:spPr>
          <a:xfrm>
            <a:off x="10183073" y="5998541"/>
            <a:ext cx="72721" cy="86518"/>
          </a:xfrm>
          <a:prstGeom prst="rect">
            <a:avLst/>
          </a:prstGeom>
          <a:noFill/>
        </p:spPr>
        <p:txBody>
          <a:bodyPr wrap="none" lIns="0" tIns="0" rIns="0" bIns="0" anchor="ctr" anchorCtr="1"/>
          <a:lstStyle/>
          <a:p>
            <a:pPr marL="0" marR="0" indent="0" algn="l">
              <a:lnSpc>
                <a:spcPts val="912"/>
              </a:lnSpc>
              <a:spcBef>
                <a:spcPts val="0"/>
              </a:spcBef>
              <a:spcAft>
                <a:spcPts val="0"/>
              </a:spcAft>
            </a:pPr>
            <a:r>
              <a:rPr sz="912">
                <a:solidFill>
                  <a:srgbClr val="F8F8F2">
                    <a:alpha val="100000"/>
                  </a:srgbClr>
                </a:solidFill>
                <a:latin typeface="Bitstream Vera Sans"/>
                <a:cs typeface="Bitstream Vera Sans"/>
              </a:rPr>
              <a:t>8</a:t>
            </a:r>
          </a:p>
        </p:txBody>
      </p:sp>
      <p:sp>
        <p:nvSpPr>
          <p:cNvPr id="312" name="tx133"/>
          <p:cNvSpPr/>
          <p:nvPr/>
        </p:nvSpPr>
        <p:spPr>
          <a:xfrm>
            <a:off x="6220038" y="6376310"/>
            <a:ext cx="545781" cy="15391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smtClean="0">
                <a:solidFill>
                  <a:srgbClr val="F8F8F2">
                    <a:alpha val="100000"/>
                  </a:srgbClr>
                </a:solidFill>
                <a:latin typeface="Bitstream Vera Sans"/>
                <a:cs typeface="Bitstream Vera Sans"/>
              </a:rPr>
              <a:t>Rating</a:t>
            </a:r>
            <a:endParaRPr sz="1200" dirty="0">
              <a:solidFill>
                <a:srgbClr val="F8F8F2">
                  <a:alpha val="100000"/>
                </a:srgbClr>
              </a:solidFill>
              <a:latin typeface="Bitstream Vera Sans"/>
              <a:cs typeface="Bitstream Vera Sans"/>
            </a:endParaRPr>
          </a:p>
        </p:txBody>
      </p:sp>
      <p:sp>
        <p:nvSpPr>
          <p:cNvPr id="313" name="rc134"/>
          <p:cNvSpPr/>
          <p:nvPr/>
        </p:nvSpPr>
        <p:spPr>
          <a:xfrm>
            <a:off x="4601566" y="990315"/>
            <a:ext cx="3782728" cy="509759"/>
          </a:xfrm>
          <a:prstGeom prst="rect">
            <a:avLst/>
          </a:prstGeom>
          <a:solidFill>
            <a:srgbClr val="272822">
              <a:alpha val="100000"/>
            </a:srgbClr>
          </a:solidFill>
        </p:spPr>
        <p:txBody>
          <a:bodyPr/>
          <a:lstStyle/>
          <a:p>
            <a:endParaRPr/>
          </a:p>
        </p:txBody>
      </p:sp>
      <p:sp>
        <p:nvSpPr>
          <p:cNvPr id="314" name="tx135"/>
          <p:cNvSpPr/>
          <p:nvPr/>
        </p:nvSpPr>
        <p:spPr>
          <a:xfrm>
            <a:off x="4673566" y="1153120"/>
            <a:ext cx="1534120" cy="1476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F8F8F2">
                    <a:alpha val="100000"/>
                  </a:srgbClr>
                </a:solidFill>
                <a:latin typeface="Bitstream Vera Sans"/>
                <a:cs typeface="Bitstream Vera Sans"/>
              </a:rPr>
              <a:t>Classification Image</a:t>
            </a:r>
          </a:p>
        </p:txBody>
      </p:sp>
      <p:sp>
        <p:nvSpPr>
          <p:cNvPr id="315" name="rc136"/>
          <p:cNvSpPr/>
          <p:nvPr/>
        </p:nvSpPr>
        <p:spPr>
          <a:xfrm>
            <a:off x="6299126" y="1062315"/>
            <a:ext cx="365760" cy="365760"/>
          </a:xfrm>
          <a:prstGeom prst="rect">
            <a:avLst/>
          </a:prstGeom>
          <a:solidFill>
            <a:srgbClr val="272822">
              <a:alpha val="100000"/>
            </a:srgbClr>
          </a:solidFill>
        </p:spPr>
        <p:txBody>
          <a:bodyPr/>
          <a:lstStyle/>
          <a:p>
            <a:endParaRPr/>
          </a:p>
        </p:txBody>
      </p:sp>
      <p:sp>
        <p:nvSpPr>
          <p:cNvPr id="316" name="pl137"/>
          <p:cNvSpPr/>
          <p:nvPr/>
        </p:nvSpPr>
        <p:spPr>
          <a:xfrm>
            <a:off x="6335702" y="1245195"/>
            <a:ext cx="292608" cy="0"/>
          </a:xfrm>
          <a:custGeom>
            <a:avLst/>
            <a:gdLst/>
            <a:ahLst/>
            <a:cxnLst/>
            <a:rect l="0" t="0" r="0" b="0"/>
            <a:pathLst>
              <a:path w="292608">
                <a:moveTo>
                  <a:pt x="0" y="0"/>
                </a:moveTo>
                <a:lnTo>
                  <a:pt x="292608" y="0"/>
                </a:lnTo>
              </a:path>
            </a:pathLst>
          </a:custGeom>
          <a:ln w="13550" cap="flat">
            <a:solidFill>
              <a:srgbClr val="ABD9E9">
                <a:alpha val="100000"/>
              </a:srgbClr>
            </a:solidFill>
            <a:prstDash val="solid"/>
            <a:round/>
          </a:ln>
        </p:spPr>
        <p:txBody>
          <a:bodyPr/>
          <a:lstStyle/>
          <a:p>
            <a:endParaRPr/>
          </a:p>
        </p:txBody>
      </p:sp>
      <p:sp>
        <p:nvSpPr>
          <p:cNvPr id="317" name="pt138"/>
          <p:cNvSpPr/>
          <p:nvPr/>
        </p:nvSpPr>
        <p:spPr>
          <a:xfrm>
            <a:off x="6436854" y="1200043"/>
            <a:ext cx="90303" cy="90303"/>
          </a:xfrm>
          <a:prstGeom prst="ellipse">
            <a:avLst/>
          </a:prstGeom>
          <a:solidFill>
            <a:srgbClr val="ABD9E9">
              <a:alpha val="100000"/>
            </a:srgbClr>
          </a:solidFill>
          <a:ln w="9000" cap="rnd">
            <a:solidFill>
              <a:srgbClr val="ABD9E9">
                <a:alpha val="100000"/>
              </a:srgbClr>
            </a:solidFill>
            <a:prstDash val="solid"/>
            <a:round/>
          </a:ln>
        </p:spPr>
        <p:txBody>
          <a:bodyPr/>
          <a:lstStyle/>
          <a:p>
            <a:endParaRPr/>
          </a:p>
        </p:txBody>
      </p:sp>
      <p:sp>
        <p:nvSpPr>
          <p:cNvPr id="318" name="rc139"/>
          <p:cNvSpPr/>
          <p:nvPr/>
        </p:nvSpPr>
        <p:spPr>
          <a:xfrm>
            <a:off x="7473181" y="1062315"/>
            <a:ext cx="365760" cy="365760"/>
          </a:xfrm>
          <a:prstGeom prst="rect">
            <a:avLst/>
          </a:prstGeom>
          <a:solidFill>
            <a:srgbClr val="272822">
              <a:alpha val="100000"/>
            </a:srgbClr>
          </a:solidFill>
        </p:spPr>
        <p:txBody>
          <a:bodyPr/>
          <a:lstStyle/>
          <a:p>
            <a:endParaRPr/>
          </a:p>
        </p:txBody>
      </p:sp>
      <p:sp>
        <p:nvSpPr>
          <p:cNvPr id="319" name="pl140"/>
          <p:cNvSpPr/>
          <p:nvPr/>
        </p:nvSpPr>
        <p:spPr>
          <a:xfrm>
            <a:off x="7509757" y="1245195"/>
            <a:ext cx="292607" cy="0"/>
          </a:xfrm>
          <a:custGeom>
            <a:avLst/>
            <a:gdLst/>
            <a:ahLst/>
            <a:cxnLst/>
            <a:rect l="0" t="0" r="0" b="0"/>
            <a:pathLst>
              <a:path w="292607">
                <a:moveTo>
                  <a:pt x="0" y="0"/>
                </a:moveTo>
                <a:lnTo>
                  <a:pt x="292607" y="0"/>
                </a:lnTo>
              </a:path>
            </a:pathLst>
          </a:custGeom>
          <a:ln w="13550" cap="flat">
            <a:solidFill>
              <a:srgbClr val="EA484B">
                <a:alpha val="100000"/>
              </a:srgbClr>
            </a:solidFill>
            <a:prstDash val="solid"/>
            <a:round/>
          </a:ln>
        </p:spPr>
        <p:txBody>
          <a:bodyPr/>
          <a:lstStyle/>
          <a:p>
            <a:endParaRPr/>
          </a:p>
        </p:txBody>
      </p:sp>
      <p:sp>
        <p:nvSpPr>
          <p:cNvPr id="320" name="pt141"/>
          <p:cNvSpPr/>
          <p:nvPr/>
        </p:nvSpPr>
        <p:spPr>
          <a:xfrm>
            <a:off x="7610910" y="1200043"/>
            <a:ext cx="90303" cy="90303"/>
          </a:xfrm>
          <a:prstGeom prst="ellipse">
            <a:avLst/>
          </a:prstGeom>
          <a:solidFill>
            <a:srgbClr val="EA484B">
              <a:alpha val="100000"/>
            </a:srgbClr>
          </a:solidFill>
          <a:ln w="9000" cap="rnd">
            <a:solidFill>
              <a:srgbClr val="EA484B">
                <a:alpha val="100000"/>
              </a:srgbClr>
            </a:solidFill>
            <a:prstDash val="solid"/>
            <a:round/>
          </a:ln>
        </p:spPr>
        <p:txBody>
          <a:bodyPr/>
          <a:lstStyle/>
          <a:p>
            <a:endParaRPr/>
          </a:p>
        </p:txBody>
      </p:sp>
      <p:sp>
        <p:nvSpPr>
          <p:cNvPr id="321" name="tx142"/>
          <p:cNvSpPr/>
          <p:nvPr/>
        </p:nvSpPr>
        <p:spPr>
          <a:xfrm>
            <a:off x="6710606" y="1168697"/>
            <a:ext cx="716855" cy="122832"/>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F8F8F2">
                    <a:alpha val="100000"/>
                  </a:srgbClr>
                </a:solidFill>
                <a:latin typeface="Bitstream Vera Sans"/>
                <a:cs typeface="Bitstream Vera Sans"/>
              </a:rPr>
              <a:t>anti-Germy</a:t>
            </a:r>
          </a:p>
        </p:txBody>
      </p:sp>
      <p:sp>
        <p:nvSpPr>
          <p:cNvPr id="322" name="tx143"/>
          <p:cNvSpPr/>
          <p:nvPr/>
        </p:nvSpPr>
        <p:spPr>
          <a:xfrm>
            <a:off x="7884661" y="1170880"/>
            <a:ext cx="427632" cy="120650"/>
          </a:xfrm>
          <a:prstGeom prst="rect">
            <a:avLst/>
          </a:prstGeom>
          <a:noFill/>
        </p:spPr>
        <p:txBody>
          <a:bodyPr wrap="none" lIns="0" tIns="0" rIns="0" bIns="0" anchor="ctr" anchorCtr="1"/>
          <a:lstStyle/>
          <a:p>
            <a:pPr marL="0" marR="0" indent="0" algn="l">
              <a:lnSpc>
                <a:spcPts val="960"/>
              </a:lnSpc>
              <a:spcBef>
                <a:spcPts val="0"/>
              </a:spcBef>
              <a:spcAft>
                <a:spcPts val="0"/>
              </a:spcAft>
            </a:pPr>
            <a:r>
              <a:rPr sz="960">
                <a:solidFill>
                  <a:srgbClr val="F8F8F2">
                    <a:alpha val="100000"/>
                  </a:srgbClr>
                </a:solidFill>
                <a:latin typeface="Bitstream Vera Sans"/>
                <a:cs typeface="Bitstream Vera Sans"/>
              </a:rPr>
              <a:t>Germy</a:t>
            </a:r>
          </a:p>
        </p:txBody>
      </p:sp>
      <p:pic>
        <p:nvPicPr>
          <p:cNvPr id="180" name="Picture 1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2193" y="371447"/>
            <a:ext cx="722376" cy="722376"/>
          </a:xfrm>
          <a:prstGeom prst="rect">
            <a:avLst/>
          </a:prstGeom>
        </p:spPr>
      </p:pic>
      <p:pic>
        <p:nvPicPr>
          <p:cNvPr id="179" name="Picture 1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5702" y="371447"/>
            <a:ext cx="718024" cy="718024"/>
          </a:xfrm>
          <a:prstGeom prst="rect">
            <a:avLst/>
          </a:prstGeom>
        </p:spPr>
      </p:pic>
      <p:sp>
        <p:nvSpPr>
          <p:cNvPr id="323" name="tx133"/>
          <p:cNvSpPr/>
          <p:nvPr/>
        </p:nvSpPr>
        <p:spPr>
          <a:xfrm>
            <a:off x="2445780" y="6150208"/>
            <a:ext cx="641291" cy="162262"/>
          </a:xfrm>
          <a:prstGeom prst="rect">
            <a:avLst/>
          </a:prstGeom>
          <a:noFill/>
        </p:spPr>
        <p:txBody>
          <a:bodyPr wrap="none" lIns="0" tIns="0" rIns="0" bIns="0" anchor="ctr" anchorCtr="1"/>
          <a:lstStyle/>
          <a:p>
            <a:pPr marL="0" marR="0" indent="0" algn="l">
              <a:lnSpc>
                <a:spcPts val="1200"/>
              </a:lnSpc>
              <a:spcBef>
                <a:spcPts val="0"/>
              </a:spcBef>
              <a:spcAft>
                <a:spcPts val="0"/>
              </a:spcAft>
            </a:pPr>
            <a:r>
              <a:rPr lang="en-US" sz="1200" smtClean="0">
                <a:solidFill>
                  <a:srgbClr val="F8F8F2">
                    <a:alpha val="100000"/>
                  </a:srgbClr>
                </a:solidFill>
                <a:latin typeface="Bitstream Vera Sans"/>
                <a:cs typeface="Bitstream Vera Sans"/>
              </a:rPr>
              <a:t>Not at all</a:t>
            </a:r>
            <a:endParaRPr sz="1200" dirty="0">
              <a:solidFill>
                <a:srgbClr val="F8F8F2">
                  <a:alpha val="100000"/>
                </a:srgbClr>
              </a:solidFill>
              <a:latin typeface="Bitstream Vera Sans"/>
              <a:cs typeface="Bitstream Vera Sans"/>
            </a:endParaRPr>
          </a:p>
        </p:txBody>
      </p:sp>
      <p:sp>
        <p:nvSpPr>
          <p:cNvPr id="324" name="tx133"/>
          <p:cNvSpPr/>
          <p:nvPr/>
        </p:nvSpPr>
        <p:spPr>
          <a:xfrm>
            <a:off x="9898789" y="6147864"/>
            <a:ext cx="641291" cy="162262"/>
          </a:xfrm>
          <a:prstGeom prst="rect">
            <a:avLst/>
          </a:prstGeom>
          <a:noFill/>
        </p:spPr>
        <p:txBody>
          <a:bodyPr wrap="none" lIns="0" tIns="0" rIns="0" bIns="0" anchor="ctr" anchorCtr="1"/>
          <a:lstStyle/>
          <a:p>
            <a:pPr marL="0" marR="0" indent="0" algn="l">
              <a:lnSpc>
                <a:spcPts val="1200"/>
              </a:lnSpc>
              <a:spcBef>
                <a:spcPts val="0"/>
              </a:spcBef>
              <a:spcAft>
                <a:spcPts val="0"/>
              </a:spcAft>
            </a:pPr>
            <a:r>
              <a:rPr lang="en-US" sz="1200" smtClean="0">
                <a:solidFill>
                  <a:srgbClr val="F8F8F2">
                    <a:alpha val="100000"/>
                  </a:srgbClr>
                </a:solidFill>
                <a:latin typeface="Bitstream Vera Sans"/>
                <a:cs typeface="Bitstream Vera Sans"/>
              </a:rPr>
              <a:t>Extremely</a:t>
            </a:r>
            <a:endParaRPr sz="1200" dirty="0">
              <a:solidFill>
                <a:srgbClr val="F8F8F2">
                  <a:alpha val="100000"/>
                </a:srgbClr>
              </a:solidFill>
              <a:latin typeface="Bitstream Vera Sans"/>
              <a:cs typeface="Bitstream Ver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dissolve">
                                      <p:cBhvr>
                                        <p:cTn id="7" dur="500"/>
                                        <p:tgtEl>
                                          <p:spTgt spid="20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4"/>
                                        </p:tgtEl>
                                        <p:attrNameLst>
                                          <p:attrName>style.visibility</p:attrName>
                                        </p:attrNameLst>
                                      </p:cBhvr>
                                      <p:to>
                                        <p:strVal val="visible"/>
                                      </p:to>
                                    </p:set>
                                    <p:animEffect transition="in" filter="dissolve">
                                      <p:cBhvr>
                                        <p:cTn id="10" dur="500"/>
                                        <p:tgtEl>
                                          <p:spTgt spid="20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5"/>
                                        </p:tgtEl>
                                        <p:attrNameLst>
                                          <p:attrName>style.visibility</p:attrName>
                                        </p:attrNameLst>
                                      </p:cBhvr>
                                      <p:to>
                                        <p:strVal val="visible"/>
                                      </p:to>
                                    </p:set>
                                    <p:animEffect transition="in" filter="dissolve">
                                      <p:cBhvr>
                                        <p:cTn id="13" dur="500"/>
                                        <p:tgtEl>
                                          <p:spTgt spid="20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6"/>
                                        </p:tgtEl>
                                        <p:attrNameLst>
                                          <p:attrName>style.visibility</p:attrName>
                                        </p:attrNameLst>
                                      </p:cBhvr>
                                      <p:to>
                                        <p:strVal val="visible"/>
                                      </p:to>
                                    </p:set>
                                    <p:animEffect transition="in" filter="dissolve">
                                      <p:cBhvr>
                                        <p:cTn id="16" dur="500"/>
                                        <p:tgtEl>
                                          <p:spTgt spid="20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07"/>
                                        </p:tgtEl>
                                        <p:attrNameLst>
                                          <p:attrName>style.visibility</p:attrName>
                                        </p:attrNameLst>
                                      </p:cBhvr>
                                      <p:to>
                                        <p:strVal val="visible"/>
                                      </p:to>
                                    </p:set>
                                    <p:animEffect transition="in" filter="dissolve">
                                      <p:cBhvr>
                                        <p:cTn id="19" dur="500"/>
                                        <p:tgtEl>
                                          <p:spTgt spid="20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08"/>
                                        </p:tgtEl>
                                        <p:attrNameLst>
                                          <p:attrName>style.visibility</p:attrName>
                                        </p:attrNameLst>
                                      </p:cBhvr>
                                      <p:to>
                                        <p:strVal val="visible"/>
                                      </p:to>
                                    </p:set>
                                    <p:animEffect transition="in" filter="dissolve">
                                      <p:cBhvr>
                                        <p:cTn id="22" dur="500"/>
                                        <p:tgtEl>
                                          <p:spTgt spid="20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09"/>
                                        </p:tgtEl>
                                        <p:attrNameLst>
                                          <p:attrName>style.visibility</p:attrName>
                                        </p:attrNameLst>
                                      </p:cBhvr>
                                      <p:to>
                                        <p:strVal val="visible"/>
                                      </p:to>
                                    </p:set>
                                    <p:animEffect transition="in" filter="dissolve">
                                      <p:cBhvr>
                                        <p:cTn id="25" dur="500"/>
                                        <p:tgtEl>
                                          <p:spTgt spid="20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10"/>
                                        </p:tgtEl>
                                        <p:attrNameLst>
                                          <p:attrName>style.visibility</p:attrName>
                                        </p:attrNameLst>
                                      </p:cBhvr>
                                      <p:to>
                                        <p:strVal val="visible"/>
                                      </p:to>
                                    </p:set>
                                    <p:animEffect transition="in" filter="dissolve">
                                      <p:cBhvr>
                                        <p:cTn id="28" dur="500"/>
                                        <p:tgtEl>
                                          <p:spTgt spid="210"/>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11"/>
                                        </p:tgtEl>
                                        <p:attrNameLst>
                                          <p:attrName>style.visibility</p:attrName>
                                        </p:attrNameLst>
                                      </p:cBhvr>
                                      <p:to>
                                        <p:strVal val="visible"/>
                                      </p:to>
                                    </p:set>
                                    <p:animEffect transition="in" filter="dissolve">
                                      <p:cBhvr>
                                        <p:cTn id="31" dur="500"/>
                                        <p:tgtEl>
                                          <p:spTgt spid="21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12"/>
                                        </p:tgtEl>
                                        <p:attrNameLst>
                                          <p:attrName>style.visibility</p:attrName>
                                        </p:attrNameLst>
                                      </p:cBhvr>
                                      <p:to>
                                        <p:strVal val="visible"/>
                                      </p:to>
                                    </p:set>
                                    <p:animEffect transition="in" filter="dissolve">
                                      <p:cBhvr>
                                        <p:cTn id="34" dur="500"/>
                                        <p:tgtEl>
                                          <p:spTgt spid="21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13"/>
                                        </p:tgtEl>
                                        <p:attrNameLst>
                                          <p:attrName>style.visibility</p:attrName>
                                        </p:attrNameLst>
                                      </p:cBhvr>
                                      <p:to>
                                        <p:strVal val="visible"/>
                                      </p:to>
                                    </p:set>
                                    <p:animEffect transition="in" filter="dissolve">
                                      <p:cBhvr>
                                        <p:cTn id="37" dur="500"/>
                                        <p:tgtEl>
                                          <p:spTgt spid="213"/>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14"/>
                                        </p:tgtEl>
                                        <p:attrNameLst>
                                          <p:attrName>style.visibility</p:attrName>
                                        </p:attrNameLst>
                                      </p:cBhvr>
                                      <p:to>
                                        <p:strVal val="visible"/>
                                      </p:to>
                                    </p:set>
                                    <p:animEffect transition="in" filter="dissolve">
                                      <p:cBhvr>
                                        <p:cTn id="40" dur="500"/>
                                        <p:tgtEl>
                                          <p:spTgt spid="214"/>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Effect transition="in" filter="dissolve">
                                      <p:cBhvr>
                                        <p:cTn id="43" dur="500"/>
                                        <p:tgtEl>
                                          <p:spTgt spid="21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16"/>
                                        </p:tgtEl>
                                        <p:attrNameLst>
                                          <p:attrName>style.visibility</p:attrName>
                                        </p:attrNameLst>
                                      </p:cBhvr>
                                      <p:to>
                                        <p:strVal val="visible"/>
                                      </p:to>
                                    </p:set>
                                    <p:animEffect transition="in" filter="dissolve">
                                      <p:cBhvr>
                                        <p:cTn id="46" dur="500"/>
                                        <p:tgtEl>
                                          <p:spTgt spid="216"/>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17"/>
                                        </p:tgtEl>
                                        <p:attrNameLst>
                                          <p:attrName>style.visibility</p:attrName>
                                        </p:attrNameLst>
                                      </p:cBhvr>
                                      <p:to>
                                        <p:strVal val="visible"/>
                                      </p:to>
                                    </p:set>
                                    <p:animEffect transition="in" filter="dissolve">
                                      <p:cBhvr>
                                        <p:cTn id="49" dur="500"/>
                                        <p:tgtEl>
                                          <p:spTgt spid="217"/>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18"/>
                                        </p:tgtEl>
                                        <p:attrNameLst>
                                          <p:attrName>style.visibility</p:attrName>
                                        </p:attrNameLst>
                                      </p:cBhvr>
                                      <p:to>
                                        <p:strVal val="visible"/>
                                      </p:to>
                                    </p:set>
                                    <p:animEffect transition="in" filter="dissolve">
                                      <p:cBhvr>
                                        <p:cTn id="52" dur="500"/>
                                        <p:tgtEl>
                                          <p:spTgt spid="218"/>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19"/>
                                        </p:tgtEl>
                                        <p:attrNameLst>
                                          <p:attrName>style.visibility</p:attrName>
                                        </p:attrNameLst>
                                      </p:cBhvr>
                                      <p:to>
                                        <p:strVal val="visible"/>
                                      </p:to>
                                    </p:set>
                                    <p:animEffect transition="in" filter="dissolve">
                                      <p:cBhvr>
                                        <p:cTn id="55" dur="500"/>
                                        <p:tgtEl>
                                          <p:spTgt spid="219"/>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Effect transition="in" filter="dissolve">
                                      <p:cBhvr>
                                        <p:cTn id="58" dur="500"/>
                                        <p:tgtEl>
                                          <p:spTgt spid="220"/>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21"/>
                                        </p:tgtEl>
                                        <p:attrNameLst>
                                          <p:attrName>style.visibility</p:attrName>
                                        </p:attrNameLst>
                                      </p:cBhvr>
                                      <p:to>
                                        <p:strVal val="visible"/>
                                      </p:to>
                                    </p:set>
                                    <p:animEffect transition="in" filter="dissolve">
                                      <p:cBhvr>
                                        <p:cTn id="61" dur="500"/>
                                        <p:tgtEl>
                                          <p:spTgt spid="221"/>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22"/>
                                        </p:tgtEl>
                                        <p:attrNameLst>
                                          <p:attrName>style.visibility</p:attrName>
                                        </p:attrNameLst>
                                      </p:cBhvr>
                                      <p:to>
                                        <p:strVal val="visible"/>
                                      </p:to>
                                    </p:set>
                                    <p:animEffect transition="in" filter="dissolve">
                                      <p:cBhvr>
                                        <p:cTn id="64" dur="500"/>
                                        <p:tgtEl>
                                          <p:spTgt spid="222"/>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23"/>
                                        </p:tgtEl>
                                        <p:attrNameLst>
                                          <p:attrName>style.visibility</p:attrName>
                                        </p:attrNameLst>
                                      </p:cBhvr>
                                      <p:to>
                                        <p:strVal val="visible"/>
                                      </p:to>
                                    </p:set>
                                    <p:animEffect transition="in" filter="dissolve">
                                      <p:cBhvr>
                                        <p:cTn id="67" dur="500"/>
                                        <p:tgtEl>
                                          <p:spTgt spid="223"/>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24"/>
                                        </p:tgtEl>
                                        <p:attrNameLst>
                                          <p:attrName>style.visibility</p:attrName>
                                        </p:attrNameLst>
                                      </p:cBhvr>
                                      <p:to>
                                        <p:strVal val="visible"/>
                                      </p:to>
                                    </p:set>
                                    <p:animEffect transition="in" filter="dissolve">
                                      <p:cBhvr>
                                        <p:cTn id="70" dur="500"/>
                                        <p:tgtEl>
                                          <p:spTgt spid="224"/>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225"/>
                                        </p:tgtEl>
                                        <p:attrNameLst>
                                          <p:attrName>style.visibility</p:attrName>
                                        </p:attrNameLst>
                                      </p:cBhvr>
                                      <p:to>
                                        <p:strVal val="visible"/>
                                      </p:to>
                                    </p:set>
                                    <p:animEffect transition="in" filter="dissolve">
                                      <p:cBhvr>
                                        <p:cTn id="73" dur="500"/>
                                        <p:tgtEl>
                                          <p:spTgt spid="225"/>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26"/>
                                        </p:tgtEl>
                                        <p:attrNameLst>
                                          <p:attrName>style.visibility</p:attrName>
                                        </p:attrNameLst>
                                      </p:cBhvr>
                                      <p:to>
                                        <p:strVal val="visible"/>
                                      </p:to>
                                    </p:set>
                                    <p:animEffect transition="in" filter="dissolve">
                                      <p:cBhvr>
                                        <p:cTn id="76" dur="500"/>
                                        <p:tgtEl>
                                          <p:spTgt spid="226"/>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227"/>
                                        </p:tgtEl>
                                        <p:attrNameLst>
                                          <p:attrName>style.visibility</p:attrName>
                                        </p:attrNameLst>
                                      </p:cBhvr>
                                      <p:to>
                                        <p:strVal val="visible"/>
                                      </p:to>
                                    </p:set>
                                    <p:animEffect transition="in" filter="dissolve">
                                      <p:cBhvr>
                                        <p:cTn id="79" dur="500"/>
                                        <p:tgtEl>
                                          <p:spTgt spid="227"/>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228"/>
                                        </p:tgtEl>
                                        <p:attrNameLst>
                                          <p:attrName>style.visibility</p:attrName>
                                        </p:attrNameLst>
                                      </p:cBhvr>
                                      <p:to>
                                        <p:strVal val="visible"/>
                                      </p:to>
                                    </p:set>
                                    <p:animEffect transition="in" filter="dissolve">
                                      <p:cBhvr>
                                        <p:cTn id="82" dur="500"/>
                                        <p:tgtEl>
                                          <p:spTgt spid="228"/>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229"/>
                                        </p:tgtEl>
                                        <p:attrNameLst>
                                          <p:attrName>style.visibility</p:attrName>
                                        </p:attrNameLst>
                                      </p:cBhvr>
                                      <p:to>
                                        <p:strVal val="visible"/>
                                      </p:to>
                                    </p:set>
                                    <p:animEffect transition="in" filter="dissolve">
                                      <p:cBhvr>
                                        <p:cTn id="85" dur="500"/>
                                        <p:tgtEl>
                                          <p:spTgt spid="229"/>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230"/>
                                        </p:tgtEl>
                                        <p:attrNameLst>
                                          <p:attrName>style.visibility</p:attrName>
                                        </p:attrNameLst>
                                      </p:cBhvr>
                                      <p:to>
                                        <p:strVal val="visible"/>
                                      </p:to>
                                    </p:set>
                                    <p:animEffect transition="in" filter="dissolve">
                                      <p:cBhvr>
                                        <p:cTn id="88" dur="500"/>
                                        <p:tgtEl>
                                          <p:spTgt spid="230"/>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231"/>
                                        </p:tgtEl>
                                        <p:attrNameLst>
                                          <p:attrName>style.visibility</p:attrName>
                                        </p:attrNameLst>
                                      </p:cBhvr>
                                      <p:to>
                                        <p:strVal val="visible"/>
                                      </p:to>
                                    </p:set>
                                    <p:animEffect transition="in" filter="dissolve">
                                      <p:cBhvr>
                                        <p:cTn id="91" dur="500"/>
                                        <p:tgtEl>
                                          <p:spTgt spid="231"/>
                                        </p:tgtEl>
                                      </p:cBhvr>
                                    </p:animEffect>
                                  </p:childTnLst>
                                </p:cTn>
                              </p:par>
                              <p:par>
                                <p:cTn id="92" presetID="9" presetClass="entr" presetSubtype="0" fill="hold" grpId="0" nodeType="withEffect">
                                  <p:stCondLst>
                                    <p:cond delay="0"/>
                                  </p:stCondLst>
                                  <p:childTnLst>
                                    <p:set>
                                      <p:cBhvr>
                                        <p:cTn id="93" dur="1" fill="hold">
                                          <p:stCondLst>
                                            <p:cond delay="0"/>
                                          </p:stCondLst>
                                        </p:cTn>
                                        <p:tgtEl>
                                          <p:spTgt spid="232"/>
                                        </p:tgtEl>
                                        <p:attrNameLst>
                                          <p:attrName>style.visibility</p:attrName>
                                        </p:attrNameLst>
                                      </p:cBhvr>
                                      <p:to>
                                        <p:strVal val="visible"/>
                                      </p:to>
                                    </p:set>
                                    <p:animEffect transition="in" filter="dissolve">
                                      <p:cBhvr>
                                        <p:cTn id="94" dur="500"/>
                                        <p:tgtEl>
                                          <p:spTgt spid="232"/>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257"/>
                                        </p:tgtEl>
                                        <p:attrNameLst>
                                          <p:attrName>style.visibility</p:attrName>
                                        </p:attrNameLst>
                                      </p:cBhvr>
                                      <p:to>
                                        <p:strVal val="visible"/>
                                      </p:to>
                                    </p:set>
                                    <p:animEffect transition="in" filter="dissolve">
                                      <p:cBhvr>
                                        <p:cTn id="97" dur="500"/>
                                        <p:tgtEl>
                                          <p:spTgt spid="257"/>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258"/>
                                        </p:tgtEl>
                                        <p:attrNameLst>
                                          <p:attrName>style.visibility</p:attrName>
                                        </p:attrNameLst>
                                      </p:cBhvr>
                                      <p:to>
                                        <p:strVal val="visible"/>
                                      </p:to>
                                    </p:set>
                                    <p:animEffect transition="in" filter="dissolve">
                                      <p:cBhvr>
                                        <p:cTn id="100" dur="500"/>
                                        <p:tgtEl>
                                          <p:spTgt spid="258"/>
                                        </p:tgtEl>
                                      </p:cBhvr>
                                    </p:animEffect>
                                  </p:childTnLst>
                                </p:cTn>
                              </p:par>
                              <p:par>
                                <p:cTn id="101" presetID="9" presetClass="entr" presetSubtype="0" fill="hold" grpId="0" nodeType="withEffect">
                                  <p:stCondLst>
                                    <p:cond delay="0"/>
                                  </p:stCondLst>
                                  <p:childTnLst>
                                    <p:set>
                                      <p:cBhvr>
                                        <p:cTn id="102" dur="1" fill="hold">
                                          <p:stCondLst>
                                            <p:cond delay="0"/>
                                          </p:stCondLst>
                                        </p:cTn>
                                        <p:tgtEl>
                                          <p:spTgt spid="259"/>
                                        </p:tgtEl>
                                        <p:attrNameLst>
                                          <p:attrName>style.visibility</p:attrName>
                                        </p:attrNameLst>
                                      </p:cBhvr>
                                      <p:to>
                                        <p:strVal val="visible"/>
                                      </p:to>
                                    </p:set>
                                    <p:animEffect transition="in" filter="dissolve">
                                      <p:cBhvr>
                                        <p:cTn id="103" dur="500"/>
                                        <p:tgtEl>
                                          <p:spTgt spid="259"/>
                                        </p:tgtEl>
                                      </p:cBhvr>
                                    </p:animEffect>
                                  </p:childTnLst>
                                </p:cTn>
                              </p:par>
                              <p:par>
                                <p:cTn id="104" presetID="9" presetClass="entr" presetSubtype="0" fill="hold" grpId="0" nodeType="withEffect">
                                  <p:stCondLst>
                                    <p:cond delay="0"/>
                                  </p:stCondLst>
                                  <p:childTnLst>
                                    <p:set>
                                      <p:cBhvr>
                                        <p:cTn id="105" dur="1" fill="hold">
                                          <p:stCondLst>
                                            <p:cond delay="0"/>
                                          </p:stCondLst>
                                        </p:cTn>
                                        <p:tgtEl>
                                          <p:spTgt spid="260"/>
                                        </p:tgtEl>
                                        <p:attrNameLst>
                                          <p:attrName>style.visibility</p:attrName>
                                        </p:attrNameLst>
                                      </p:cBhvr>
                                      <p:to>
                                        <p:strVal val="visible"/>
                                      </p:to>
                                    </p:set>
                                    <p:animEffect transition="in" filter="dissolve">
                                      <p:cBhvr>
                                        <p:cTn id="106" dur="500"/>
                                        <p:tgtEl>
                                          <p:spTgt spid="260"/>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261"/>
                                        </p:tgtEl>
                                        <p:attrNameLst>
                                          <p:attrName>style.visibility</p:attrName>
                                        </p:attrNameLst>
                                      </p:cBhvr>
                                      <p:to>
                                        <p:strVal val="visible"/>
                                      </p:to>
                                    </p:set>
                                    <p:animEffect transition="in" filter="dissolve">
                                      <p:cBhvr>
                                        <p:cTn id="109" dur="500"/>
                                        <p:tgtEl>
                                          <p:spTgt spid="261"/>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262"/>
                                        </p:tgtEl>
                                        <p:attrNameLst>
                                          <p:attrName>style.visibility</p:attrName>
                                        </p:attrNameLst>
                                      </p:cBhvr>
                                      <p:to>
                                        <p:strVal val="visible"/>
                                      </p:to>
                                    </p:set>
                                    <p:animEffect transition="in" filter="dissolve">
                                      <p:cBhvr>
                                        <p:cTn id="112" dur="500"/>
                                        <p:tgtEl>
                                          <p:spTgt spid="262"/>
                                        </p:tgtEl>
                                      </p:cBhvr>
                                    </p:animEffect>
                                  </p:childTnLst>
                                </p:cTn>
                              </p:par>
                              <p:par>
                                <p:cTn id="113" presetID="9" presetClass="entr" presetSubtype="0" fill="hold" grpId="0" nodeType="withEffect">
                                  <p:stCondLst>
                                    <p:cond delay="0"/>
                                  </p:stCondLst>
                                  <p:childTnLst>
                                    <p:set>
                                      <p:cBhvr>
                                        <p:cTn id="114" dur="1" fill="hold">
                                          <p:stCondLst>
                                            <p:cond delay="0"/>
                                          </p:stCondLst>
                                        </p:cTn>
                                        <p:tgtEl>
                                          <p:spTgt spid="263"/>
                                        </p:tgtEl>
                                        <p:attrNameLst>
                                          <p:attrName>style.visibility</p:attrName>
                                        </p:attrNameLst>
                                      </p:cBhvr>
                                      <p:to>
                                        <p:strVal val="visible"/>
                                      </p:to>
                                    </p:set>
                                    <p:animEffect transition="in" filter="dissolve">
                                      <p:cBhvr>
                                        <p:cTn id="115" dur="500"/>
                                        <p:tgtEl>
                                          <p:spTgt spid="263"/>
                                        </p:tgtEl>
                                      </p:cBhvr>
                                    </p:animEffect>
                                  </p:childTnLst>
                                </p:cTn>
                              </p:par>
                              <p:par>
                                <p:cTn id="116" presetID="9" presetClass="entr" presetSubtype="0" fill="hold" grpId="0" nodeType="withEffect">
                                  <p:stCondLst>
                                    <p:cond delay="0"/>
                                  </p:stCondLst>
                                  <p:childTnLst>
                                    <p:set>
                                      <p:cBhvr>
                                        <p:cTn id="117" dur="1" fill="hold">
                                          <p:stCondLst>
                                            <p:cond delay="0"/>
                                          </p:stCondLst>
                                        </p:cTn>
                                        <p:tgtEl>
                                          <p:spTgt spid="264"/>
                                        </p:tgtEl>
                                        <p:attrNameLst>
                                          <p:attrName>style.visibility</p:attrName>
                                        </p:attrNameLst>
                                      </p:cBhvr>
                                      <p:to>
                                        <p:strVal val="visible"/>
                                      </p:to>
                                    </p:set>
                                    <p:animEffect transition="in" filter="dissolve">
                                      <p:cBhvr>
                                        <p:cTn id="118" dur="500"/>
                                        <p:tgtEl>
                                          <p:spTgt spid="264"/>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265"/>
                                        </p:tgtEl>
                                        <p:attrNameLst>
                                          <p:attrName>style.visibility</p:attrName>
                                        </p:attrNameLst>
                                      </p:cBhvr>
                                      <p:to>
                                        <p:strVal val="visible"/>
                                      </p:to>
                                    </p:set>
                                    <p:animEffect transition="in" filter="dissolve">
                                      <p:cBhvr>
                                        <p:cTn id="121" dur="500"/>
                                        <p:tgtEl>
                                          <p:spTgt spid="265"/>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266"/>
                                        </p:tgtEl>
                                        <p:attrNameLst>
                                          <p:attrName>style.visibility</p:attrName>
                                        </p:attrNameLst>
                                      </p:cBhvr>
                                      <p:to>
                                        <p:strVal val="visible"/>
                                      </p:to>
                                    </p:set>
                                    <p:animEffect transition="in" filter="dissolve">
                                      <p:cBhvr>
                                        <p:cTn id="124" dur="500"/>
                                        <p:tgtEl>
                                          <p:spTgt spid="266"/>
                                        </p:tgtEl>
                                      </p:cBhvr>
                                    </p:animEffect>
                                  </p:childTnLst>
                                </p:cTn>
                              </p:par>
                            </p:childTnLst>
                          </p:cTn>
                        </p:par>
                      </p:childTnLst>
                    </p:cTn>
                  </p:par>
                  <p:par>
                    <p:cTn id="125" fill="hold">
                      <p:stCondLst>
                        <p:cond delay="indefinite"/>
                      </p:stCondLst>
                      <p:childTnLst>
                        <p:par>
                          <p:cTn id="126" fill="hold">
                            <p:stCondLst>
                              <p:cond delay="0"/>
                            </p:stCondLst>
                            <p:childTnLst>
                              <p:par>
                                <p:cTn id="127" presetID="9" presetClass="entr" presetSubtype="0" fill="hold" grpId="0" nodeType="clickEffect">
                                  <p:stCondLst>
                                    <p:cond delay="0"/>
                                  </p:stCondLst>
                                  <p:childTnLst>
                                    <p:set>
                                      <p:cBhvr>
                                        <p:cTn id="128" dur="1" fill="hold">
                                          <p:stCondLst>
                                            <p:cond delay="0"/>
                                          </p:stCondLst>
                                        </p:cTn>
                                        <p:tgtEl>
                                          <p:spTgt spid="233"/>
                                        </p:tgtEl>
                                        <p:attrNameLst>
                                          <p:attrName>style.visibility</p:attrName>
                                        </p:attrNameLst>
                                      </p:cBhvr>
                                      <p:to>
                                        <p:strVal val="visible"/>
                                      </p:to>
                                    </p:set>
                                    <p:animEffect transition="in" filter="dissolve">
                                      <p:cBhvr>
                                        <p:cTn id="129" dur="500"/>
                                        <p:tgtEl>
                                          <p:spTgt spid="233"/>
                                        </p:tgtEl>
                                      </p:cBhvr>
                                    </p:animEffect>
                                  </p:childTnLst>
                                </p:cTn>
                              </p:par>
                              <p:par>
                                <p:cTn id="130" presetID="9" presetClass="entr" presetSubtype="0" fill="hold" grpId="0" nodeType="withEffect">
                                  <p:stCondLst>
                                    <p:cond delay="0"/>
                                  </p:stCondLst>
                                  <p:childTnLst>
                                    <p:set>
                                      <p:cBhvr>
                                        <p:cTn id="131" dur="1" fill="hold">
                                          <p:stCondLst>
                                            <p:cond delay="0"/>
                                          </p:stCondLst>
                                        </p:cTn>
                                        <p:tgtEl>
                                          <p:spTgt spid="234"/>
                                        </p:tgtEl>
                                        <p:attrNameLst>
                                          <p:attrName>style.visibility</p:attrName>
                                        </p:attrNameLst>
                                      </p:cBhvr>
                                      <p:to>
                                        <p:strVal val="visible"/>
                                      </p:to>
                                    </p:set>
                                    <p:animEffect transition="in" filter="dissolve">
                                      <p:cBhvr>
                                        <p:cTn id="132" dur="500"/>
                                        <p:tgtEl>
                                          <p:spTgt spid="234"/>
                                        </p:tgtEl>
                                      </p:cBhvr>
                                    </p:animEffect>
                                  </p:childTnLst>
                                </p:cTn>
                              </p:par>
                              <p:par>
                                <p:cTn id="133" presetID="9" presetClass="entr" presetSubtype="0" fill="hold" grpId="0" nodeType="withEffect">
                                  <p:stCondLst>
                                    <p:cond delay="0"/>
                                  </p:stCondLst>
                                  <p:childTnLst>
                                    <p:set>
                                      <p:cBhvr>
                                        <p:cTn id="134" dur="1" fill="hold">
                                          <p:stCondLst>
                                            <p:cond delay="0"/>
                                          </p:stCondLst>
                                        </p:cTn>
                                        <p:tgtEl>
                                          <p:spTgt spid="235"/>
                                        </p:tgtEl>
                                        <p:attrNameLst>
                                          <p:attrName>style.visibility</p:attrName>
                                        </p:attrNameLst>
                                      </p:cBhvr>
                                      <p:to>
                                        <p:strVal val="visible"/>
                                      </p:to>
                                    </p:set>
                                    <p:animEffect transition="in" filter="dissolve">
                                      <p:cBhvr>
                                        <p:cTn id="135" dur="500"/>
                                        <p:tgtEl>
                                          <p:spTgt spid="235"/>
                                        </p:tgtEl>
                                      </p:cBhvr>
                                    </p:animEffect>
                                  </p:childTnLst>
                                </p:cTn>
                              </p:par>
                              <p:par>
                                <p:cTn id="136" presetID="9" presetClass="entr" presetSubtype="0" fill="hold" grpId="0" nodeType="withEffect">
                                  <p:stCondLst>
                                    <p:cond delay="0"/>
                                  </p:stCondLst>
                                  <p:childTnLst>
                                    <p:set>
                                      <p:cBhvr>
                                        <p:cTn id="137" dur="1" fill="hold">
                                          <p:stCondLst>
                                            <p:cond delay="0"/>
                                          </p:stCondLst>
                                        </p:cTn>
                                        <p:tgtEl>
                                          <p:spTgt spid="236"/>
                                        </p:tgtEl>
                                        <p:attrNameLst>
                                          <p:attrName>style.visibility</p:attrName>
                                        </p:attrNameLst>
                                      </p:cBhvr>
                                      <p:to>
                                        <p:strVal val="visible"/>
                                      </p:to>
                                    </p:set>
                                    <p:animEffect transition="in" filter="dissolve">
                                      <p:cBhvr>
                                        <p:cTn id="138" dur="500"/>
                                        <p:tgtEl>
                                          <p:spTgt spid="236"/>
                                        </p:tgtEl>
                                      </p:cBhvr>
                                    </p:animEffect>
                                  </p:childTnLst>
                                </p:cTn>
                              </p:par>
                              <p:par>
                                <p:cTn id="139" presetID="9" presetClass="entr" presetSubtype="0" fill="hold" grpId="0" nodeType="withEffect">
                                  <p:stCondLst>
                                    <p:cond delay="0"/>
                                  </p:stCondLst>
                                  <p:childTnLst>
                                    <p:set>
                                      <p:cBhvr>
                                        <p:cTn id="140" dur="1" fill="hold">
                                          <p:stCondLst>
                                            <p:cond delay="0"/>
                                          </p:stCondLst>
                                        </p:cTn>
                                        <p:tgtEl>
                                          <p:spTgt spid="237"/>
                                        </p:tgtEl>
                                        <p:attrNameLst>
                                          <p:attrName>style.visibility</p:attrName>
                                        </p:attrNameLst>
                                      </p:cBhvr>
                                      <p:to>
                                        <p:strVal val="visible"/>
                                      </p:to>
                                    </p:set>
                                    <p:animEffect transition="in" filter="dissolve">
                                      <p:cBhvr>
                                        <p:cTn id="141" dur="500"/>
                                        <p:tgtEl>
                                          <p:spTgt spid="237"/>
                                        </p:tgtEl>
                                      </p:cBhvr>
                                    </p:animEffect>
                                  </p:childTnLst>
                                </p:cTn>
                              </p:par>
                              <p:par>
                                <p:cTn id="142" presetID="9" presetClass="entr" presetSubtype="0" fill="hold" grpId="0" nodeType="withEffect">
                                  <p:stCondLst>
                                    <p:cond delay="0"/>
                                  </p:stCondLst>
                                  <p:childTnLst>
                                    <p:set>
                                      <p:cBhvr>
                                        <p:cTn id="143" dur="1" fill="hold">
                                          <p:stCondLst>
                                            <p:cond delay="0"/>
                                          </p:stCondLst>
                                        </p:cTn>
                                        <p:tgtEl>
                                          <p:spTgt spid="238"/>
                                        </p:tgtEl>
                                        <p:attrNameLst>
                                          <p:attrName>style.visibility</p:attrName>
                                        </p:attrNameLst>
                                      </p:cBhvr>
                                      <p:to>
                                        <p:strVal val="visible"/>
                                      </p:to>
                                    </p:set>
                                    <p:animEffect transition="in" filter="dissolve">
                                      <p:cBhvr>
                                        <p:cTn id="144" dur="500"/>
                                        <p:tgtEl>
                                          <p:spTgt spid="238"/>
                                        </p:tgtEl>
                                      </p:cBhvr>
                                    </p:animEffect>
                                  </p:childTnLst>
                                </p:cTn>
                              </p:par>
                              <p:par>
                                <p:cTn id="145" presetID="9" presetClass="entr" presetSubtype="0" fill="hold" grpId="0" nodeType="withEffect">
                                  <p:stCondLst>
                                    <p:cond delay="0"/>
                                  </p:stCondLst>
                                  <p:childTnLst>
                                    <p:set>
                                      <p:cBhvr>
                                        <p:cTn id="146" dur="1" fill="hold">
                                          <p:stCondLst>
                                            <p:cond delay="0"/>
                                          </p:stCondLst>
                                        </p:cTn>
                                        <p:tgtEl>
                                          <p:spTgt spid="239"/>
                                        </p:tgtEl>
                                        <p:attrNameLst>
                                          <p:attrName>style.visibility</p:attrName>
                                        </p:attrNameLst>
                                      </p:cBhvr>
                                      <p:to>
                                        <p:strVal val="visible"/>
                                      </p:to>
                                    </p:set>
                                    <p:animEffect transition="in" filter="dissolve">
                                      <p:cBhvr>
                                        <p:cTn id="147" dur="500"/>
                                        <p:tgtEl>
                                          <p:spTgt spid="239"/>
                                        </p:tgtEl>
                                      </p:cBhvr>
                                    </p:animEffect>
                                  </p:childTnLst>
                                </p:cTn>
                              </p:par>
                              <p:par>
                                <p:cTn id="148" presetID="9" presetClass="entr" presetSubtype="0" fill="hold" grpId="0" nodeType="withEffect">
                                  <p:stCondLst>
                                    <p:cond delay="0"/>
                                  </p:stCondLst>
                                  <p:childTnLst>
                                    <p:set>
                                      <p:cBhvr>
                                        <p:cTn id="149" dur="1" fill="hold">
                                          <p:stCondLst>
                                            <p:cond delay="0"/>
                                          </p:stCondLst>
                                        </p:cTn>
                                        <p:tgtEl>
                                          <p:spTgt spid="240"/>
                                        </p:tgtEl>
                                        <p:attrNameLst>
                                          <p:attrName>style.visibility</p:attrName>
                                        </p:attrNameLst>
                                      </p:cBhvr>
                                      <p:to>
                                        <p:strVal val="visible"/>
                                      </p:to>
                                    </p:set>
                                    <p:animEffect transition="in" filter="dissolve">
                                      <p:cBhvr>
                                        <p:cTn id="150" dur="500"/>
                                        <p:tgtEl>
                                          <p:spTgt spid="240"/>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241"/>
                                        </p:tgtEl>
                                        <p:attrNameLst>
                                          <p:attrName>style.visibility</p:attrName>
                                        </p:attrNameLst>
                                      </p:cBhvr>
                                      <p:to>
                                        <p:strVal val="visible"/>
                                      </p:to>
                                    </p:set>
                                    <p:animEffect transition="in" filter="dissolve">
                                      <p:cBhvr>
                                        <p:cTn id="153" dur="500"/>
                                        <p:tgtEl>
                                          <p:spTgt spid="241"/>
                                        </p:tgtEl>
                                      </p:cBhvr>
                                    </p:animEffect>
                                  </p:childTnLst>
                                </p:cTn>
                              </p:par>
                              <p:par>
                                <p:cTn id="154" presetID="9" presetClass="entr" presetSubtype="0" fill="hold" grpId="0" nodeType="withEffect">
                                  <p:stCondLst>
                                    <p:cond delay="0"/>
                                  </p:stCondLst>
                                  <p:childTnLst>
                                    <p:set>
                                      <p:cBhvr>
                                        <p:cTn id="155" dur="1" fill="hold">
                                          <p:stCondLst>
                                            <p:cond delay="0"/>
                                          </p:stCondLst>
                                        </p:cTn>
                                        <p:tgtEl>
                                          <p:spTgt spid="242"/>
                                        </p:tgtEl>
                                        <p:attrNameLst>
                                          <p:attrName>style.visibility</p:attrName>
                                        </p:attrNameLst>
                                      </p:cBhvr>
                                      <p:to>
                                        <p:strVal val="visible"/>
                                      </p:to>
                                    </p:set>
                                    <p:animEffect transition="in" filter="dissolve">
                                      <p:cBhvr>
                                        <p:cTn id="156" dur="500"/>
                                        <p:tgtEl>
                                          <p:spTgt spid="242"/>
                                        </p:tgtEl>
                                      </p:cBhvr>
                                    </p:animEffect>
                                  </p:childTnLst>
                                </p:cTn>
                              </p:par>
                              <p:par>
                                <p:cTn id="157" presetID="9" presetClass="entr" presetSubtype="0" fill="hold" grpId="0" nodeType="withEffect">
                                  <p:stCondLst>
                                    <p:cond delay="0"/>
                                  </p:stCondLst>
                                  <p:childTnLst>
                                    <p:set>
                                      <p:cBhvr>
                                        <p:cTn id="158" dur="1" fill="hold">
                                          <p:stCondLst>
                                            <p:cond delay="0"/>
                                          </p:stCondLst>
                                        </p:cTn>
                                        <p:tgtEl>
                                          <p:spTgt spid="243"/>
                                        </p:tgtEl>
                                        <p:attrNameLst>
                                          <p:attrName>style.visibility</p:attrName>
                                        </p:attrNameLst>
                                      </p:cBhvr>
                                      <p:to>
                                        <p:strVal val="visible"/>
                                      </p:to>
                                    </p:set>
                                    <p:animEffect transition="in" filter="dissolve">
                                      <p:cBhvr>
                                        <p:cTn id="159" dur="500"/>
                                        <p:tgtEl>
                                          <p:spTgt spid="243"/>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244"/>
                                        </p:tgtEl>
                                        <p:attrNameLst>
                                          <p:attrName>style.visibility</p:attrName>
                                        </p:attrNameLst>
                                      </p:cBhvr>
                                      <p:to>
                                        <p:strVal val="visible"/>
                                      </p:to>
                                    </p:set>
                                    <p:animEffect transition="in" filter="dissolve">
                                      <p:cBhvr>
                                        <p:cTn id="162" dur="500"/>
                                        <p:tgtEl>
                                          <p:spTgt spid="244"/>
                                        </p:tgtEl>
                                      </p:cBhvr>
                                    </p:animEffect>
                                  </p:childTnLst>
                                </p:cTn>
                              </p:par>
                              <p:par>
                                <p:cTn id="163" presetID="9" presetClass="entr" presetSubtype="0" fill="hold" grpId="0" nodeType="withEffect">
                                  <p:stCondLst>
                                    <p:cond delay="0"/>
                                  </p:stCondLst>
                                  <p:childTnLst>
                                    <p:set>
                                      <p:cBhvr>
                                        <p:cTn id="164" dur="1" fill="hold">
                                          <p:stCondLst>
                                            <p:cond delay="0"/>
                                          </p:stCondLst>
                                        </p:cTn>
                                        <p:tgtEl>
                                          <p:spTgt spid="245"/>
                                        </p:tgtEl>
                                        <p:attrNameLst>
                                          <p:attrName>style.visibility</p:attrName>
                                        </p:attrNameLst>
                                      </p:cBhvr>
                                      <p:to>
                                        <p:strVal val="visible"/>
                                      </p:to>
                                    </p:set>
                                    <p:animEffect transition="in" filter="dissolve">
                                      <p:cBhvr>
                                        <p:cTn id="165" dur="500"/>
                                        <p:tgtEl>
                                          <p:spTgt spid="245"/>
                                        </p:tgtEl>
                                      </p:cBhvr>
                                    </p:animEffect>
                                  </p:childTnLst>
                                </p:cTn>
                              </p:par>
                              <p:par>
                                <p:cTn id="166" presetID="9" presetClass="entr" presetSubtype="0" fill="hold" grpId="0" nodeType="withEffect">
                                  <p:stCondLst>
                                    <p:cond delay="0"/>
                                  </p:stCondLst>
                                  <p:childTnLst>
                                    <p:set>
                                      <p:cBhvr>
                                        <p:cTn id="167" dur="1" fill="hold">
                                          <p:stCondLst>
                                            <p:cond delay="0"/>
                                          </p:stCondLst>
                                        </p:cTn>
                                        <p:tgtEl>
                                          <p:spTgt spid="246"/>
                                        </p:tgtEl>
                                        <p:attrNameLst>
                                          <p:attrName>style.visibility</p:attrName>
                                        </p:attrNameLst>
                                      </p:cBhvr>
                                      <p:to>
                                        <p:strVal val="visible"/>
                                      </p:to>
                                    </p:set>
                                    <p:animEffect transition="in" filter="dissolve">
                                      <p:cBhvr>
                                        <p:cTn id="168" dur="500"/>
                                        <p:tgtEl>
                                          <p:spTgt spid="246"/>
                                        </p:tgtEl>
                                      </p:cBhvr>
                                    </p:animEffect>
                                  </p:childTnLst>
                                </p:cTn>
                              </p:par>
                              <p:par>
                                <p:cTn id="169" presetID="9" presetClass="entr" presetSubtype="0" fill="hold" grpId="0" nodeType="withEffect">
                                  <p:stCondLst>
                                    <p:cond delay="0"/>
                                  </p:stCondLst>
                                  <p:childTnLst>
                                    <p:set>
                                      <p:cBhvr>
                                        <p:cTn id="170" dur="1" fill="hold">
                                          <p:stCondLst>
                                            <p:cond delay="0"/>
                                          </p:stCondLst>
                                        </p:cTn>
                                        <p:tgtEl>
                                          <p:spTgt spid="247"/>
                                        </p:tgtEl>
                                        <p:attrNameLst>
                                          <p:attrName>style.visibility</p:attrName>
                                        </p:attrNameLst>
                                      </p:cBhvr>
                                      <p:to>
                                        <p:strVal val="visible"/>
                                      </p:to>
                                    </p:set>
                                    <p:animEffect transition="in" filter="dissolve">
                                      <p:cBhvr>
                                        <p:cTn id="171" dur="500"/>
                                        <p:tgtEl>
                                          <p:spTgt spid="247"/>
                                        </p:tgtEl>
                                      </p:cBhvr>
                                    </p:animEffect>
                                  </p:childTnLst>
                                </p:cTn>
                              </p:par>
                              <p:par>
                                <p:cTn id="172" presetID="9" presetClass="entr" presetSubtype="0" fill="hold" grpId="0" nodeType="withEffect">
                                  <p:stCondLst>
                                    <p:cond delay="0"/>
                                  </p:stCondLst>
                                  <p:childTnLst>
                                    <p:set>
                                      <p:cBhvr>
                                        <p:cTn id="173" dur="1" fill="hold">
                                          <p:stCondLst>
                                            <p:cond delay="0"/>
                                          </p:stCondLst>
                                        </p:cTn>
                                        <p:tgtEl>
                                          <p:spTgt spid="248"/>
                                        </p:tgtEl>
                                        <p:attrNameLst>
                                          <p:attrName>style.visibility</p:attrName>
                                        </p:attrNameLst>
                                      </p:cBhvr>
                                      <p:to>
                                        <p:strVal val="visible"/>
                                      </p:to>
                                    </p:set>
                                    <p:animEffect transition="in" filter="dissolve">
                                      <p:cBhvr>
                                        <p:cTn id="174" dur="500"/>
                                        <p:tgtEl>
                                          <p:spTgt spid="248"/>
                                        </p:tgtEl>
                                      </p:cBhvr>
                                    </p:animEffect>
                                  </p:childTnLst>
                                </p:cTn>
                              </p:par>
                              <p:par>
                                <p:cTn id="175" presetID="9" presetClass="entr" presetSubtype="0" fill="hold" grpId="0" nodeType="withEffect">
                                  <p:stCondLst>
                                    <p:cond delay="0"/>
                                  </p:stCondLst>
                                  <p:childTnLst>
                                    <p:set>
                                      <p:cBhvr>
                                        <p:cTn id="176" dur="1" fill="hold">
                                          <p:stCondLst>
                                            <p:cond delay="0"/>
                                          </p:stCondLst>
                                        </p:cTn>
                                        <p:tgtEl>
                                          <p:spTgt spid="249"/>
                                        </p:tgtEl>
                                        <p:attrNameLst>
                                          <p:attrName>style.visibility</p:attrName>
                                        </p:attrNameLst>
                                      </p:cBhvr>
                                      <p:to>
                                        <p:strVal val="visible"/>
                                      </p:to>
                                    </p:set>
                                    <p:animEffect transition="in" filter="dissolve">
                                      <p:cBhvr>
                                        <p:cTn id="177" dur="500"/>
                                        <p:tgtEl>
                                          <p:spTgt spid="249"/>
                                        </p:tgtEl>
                                      </p:cBhvr>
                                    </p:animEffect>
                                  </p:childTnLst>
                                </p:cTn>
                              </p:par>
                              <p:par>
                                <p:cTn id="178" presetID="9" presetClass="entr" presetSubtype="0" fill="hold" grpId="0" nodeType="withEffect">
                                  <p:stCondLst>
                                    <p:cond delay="0"/>
                                  </p:stCondLst>
                                  <p:childTnLst>
                                    <p:set>
                                      <p:cBhvr>
                                        <p:cTn id="179" dur="1" fill="hold">
                                          <p:stCondLst>
                                            <p:cond delay="0"/>
                                          </p:stCondLst>
                                        </p:cTn>
                                        <p:tgtEl>
                                          <p:spTgt spid="250"/>
                                        </p:tgtEl>
                                        <p:attrNameLst>
                                          <p:attrName>style.visibility</p:attrName>
                                        </p:attrNameLst>
                                      </p:cBhvr>
                                      <p:to>
                                        <p:strVal val="visible"/>
                                      </p:to>
                                    </p:set>
                                    <p:animEffect transition="in" filter="dissolve">
                                      <p:cBhvr>
                                        <p:cTn id="180" dur="500"/>
                                        <p:tgtEl>
                                          <p:spTgt spid="250"/>
                                        </p:tgtEl>
                                      </p:cBhvr>
                                    </p:animEffect>
                                  </p:childTnLst>
                                </p:cTn>
                              </p:par>
                              <p:par>
                                <p:cTn id="181" presetID="9" presetClass="entr" presetSubtype="0" fill="hold" grpId="0" nodeType="withEffect">
                                  <p:stCondLst>
                                    <p:cond delay="0"/>
                                  </p:stCondLst>
                                  <p:childTnLst>
                                    <p:set>
                                      <p:cBhvr>
                                        <p:cTn id="182" dur="1" fill="hold">
                                          <p:stCondLst>
                                            <p:cond delay="0"/>
                                          </p:stCondLst>
                                        </p:cTn>
                                        <p:tgtEl>
                                          <p:spTgt spid="251"/>
                                        </p:tgtEl>
                                        <p:attrNameLst>
                                          <p:attrName>style.visibility</p:attrName>
                                        </p:attrNameLst>
                                      </p:cBhvr>
                                      <p:to>
                                        <p:strVal val="visible"/>
                                      </p:to>
                                    </p:set>
                                    <p:animEffect transition="in" filter="dissolve">
                                      <p:cBhvr>
                                        <p:cTn id="183" dur="500"/>
                                        <p:tgtEl>
                                          <p:spTgt spid="251"/>
                                        </p:tgtEl>
                                      </p:cBhvr>
                                    </p:animEffect>
                                  </p:childTnLst>
                                </p:cTn>
                              </p:par>
                              <p:par>
                                <p:cTn id="184" presetID="9" presetClass="entr" presetSubtype="0" fill="hold" grpId="0" nodeType="withEffect">
                                  <p:stCondLst>
                                    <p:cond delay="0"/>
                                  </p:stCondLst>
                                  <p:childTnLst>
                                    <p:set>
                                      <p:cBhvr>
                                        <p:cTn id="185" dur="1" fill="hold">
                                          <p:stCondLst>
                                            <p:cond delay="0"/>
                                          </p:stCondLst>
                                        </p:cTn>
                                        <p:tgtEl>
                                          <p:spTgt spid="252"/>
                                        </p:tgtEl>
                                        <p:attrNameLst>
                                          <p:attrName>style.visibility</p:attrName>
                                        </p:attrNameLst>
                                      </p:cBhvr>
                                      <p:to>
                                        <p:strVal val="visible"/>
                                      </p:to>
                                    </p:set>
                                    <p:animEffect transition="in" filter="dissolve">
                                      <p:cBhvr>
                                        <p:cTn id="186" dur="500"/>
                                        <p:tgtEl>
                                          <p:spTgt spid="252"/>
                                        </p:tgtEl>
                                      </p:cBhvr>
                                    </p:animEffect>
                                  </p:childTnLst>
                                </p:cTn>
                              </p:par>
                              <p:par>
                                <p:cTn id="187" presetID="9" presetClass="entr" presetSubtype="0" fill="hold" grpId="0" nodeType="withEffect">
                                  <p:stCondLst>
                                    <p:cond delay="0"/>
                                  </p:stCondLst>
                                  <p:childTnLst>
                                    <p:set>
                                      <p:cBhvr>
                                        <p:cTn id="188" dur="1" fill="hold">
                                          <p:stCondLst>
                                            <p:cond delay="0"/>
                                          </p:stCondLst>
                                        </p:cTn>
                                        <p:tgtEl>
                                          <p:spTgt spid="253"/>
                                        </p:tgtEl>
                                        <p:attrNameLst>
                                          <p:attrName>style.visibility</p:attrName>
                                        </p:attrNameLst>
                                      </p:cBhvr>
                                      <p:to>
                                        <p:strVal val="visible"/>
                                      </p:to>
                                    </p:set>
                                    <p:animEffect transition="in" filter="dissolve">
                                      <p:cBhvr>
                                        <p:cTn id="189" dur="500"/>
                                        <p:tgtEl>
                                          <p:spTgt spid="253"/>
                                        </p:tgtEl>
                                      </p:cBhvr>
                                    </p:animEffect>
                                  </p:childTnLst>
                                </p:cTn>
                              </p:par>
                              <p:par>
                                <p:cTn id="190" presetID="9" presetClass="entr" presetSubtype="0" fill="hold" grpId="0" nodeType="withEffect">
                                  <p:stCondLst>
                                    <p:cond delay="0"/>
                                  </p:stCondLst>
                                  <p:childTnLst>
                                    <p:set>
                                      <p:cBhvr>
                                        <p:cTn id="191" dur="1" fill="hold">
                                          <p:stCondLst>
                                            <p:cond delay="0"/>
                                          </p:stCondLst>
                                        </p:cTn>
                                        <p:tgtEl>
                                          <p:spTgt spid="254"/>
                                        </p:tgtEl>
                                        <p:attrNameLst>
                                          <p:attrName>style.visibility</p:attrName>
                                        </p:attrNameLst>
                                      </p:cBhvr>
                                      <p:to>
                                        <p:strVal val="visible"/>
                                      </p:to>
                                    </p:set>
                                    <p:animEffect transition="in" filter="dissolve">
                                      <p:cBhvr>
                                        <p:cTn id="192" dur="500"/>
                                        <p:tgtEl>
                                          <p:spTgt spid="254"/>
                                        </p:tgtEl>
                                      </p:cBhvr>
                                    </p:animEffect>
                                  </p:childTnLst>
                                </p:cTn>
                              </p:par>
                              <p:par>
                                <p:cTn id="193" presetID="9" presetClass="entr" presetSubtype="0" fill="hold" grpId="0" nodeType="withEffect">
                                  <p:stCondLst>
                                    <p:cond delay="0"/>
                                  </p:stCondLst>
                                  <p:childTnLst>
                                    <p:set>
                                      <p:cBhvr>
                                        <p:cTn id="194" dur="1" fill="hold">
                                          <p:stCondLst>
                                            <p:cond delay="0"/>
                                          </p:stCondLst>
                                        </p:cTn>
                                        <p:tgtEl>
                                          <p:spTgt spid="255"/>
                                        </p:tgtEl>
                                        <p:attrNameLst>
                                          <p:attrName>style.visibility</p:attrName>
                                        </p:attrNameLst>
                                      </p:cBhvr>
                                      <p:to>
                                        <p:strVal val="visible"/>
                                      </p:to>
                                    </p:set>
                                    <p:animEffect transition="in" filter="dissolve">
                                      <p:cBhvr>
                                        <p:cTn id="195" dur="500"/>
                                        <p:tgtEl>
                                          <p:spTgt spid="255"/>
                                        </p:tgtEl>
                                      </p:cBhvr>
                                    </p:animEffect>
                                  </p:childTnLst>
                                </p:cTn>
                              </p:par>
                              <p:par>
                                <p:cTn id="196" presetID="9" presetClass="entr" presetSubtype="0" fill="hold" grpId="0" nodeType="withEffect">
                                  <p:stCondLst>
                                    <p:cond delay="0"/>
                                  </p:stCondLst>
                                  <p:childTnLst>
                                    <p:set>
                                      <p:cBhvr>
                                        <p:cTn id="197" dur="1" fill="hold">
                                          <p:stCondLst>
                                            <p:cond delay="0"/>
                                          </p:stCondLst>
                                        </p:cTn>
                                        <p:tgtEl>
                                          <p:spTgt spid="256"/>
                                        </p:tgtEl>
                                        <p:attrNameLst>
                                          <p:attrName>style.visibility</p:attrName>
                                        </p:attrNameLst>
                                      </p:cBhvr>
                                      <p:to>
                                        <p:strVal val="visible"/>
                                      </p:to>
                                    </p:set>
                                    <p:animEffect transition="in" filter="dissolve">
                                      <p:cBhvr>
                                        <p:cTn id="198" dur="500"/>
                                        <p:tgtEl>
                                          <p:spTgt spid="256"/>
                                        </p:tgtEl>
                                      </p:cBhvr>
                                    </p:animEffect>
                                  </p:childTnLst>
                                </p:cTn>
                              </p:par>
                              <p:par>
                                <p:cTn id="199" presetID="9" presetClass="entr" presetSubtype="0" fill="hold" grpId="0" nodeType="withEffect">
                                  <p:stCondLst>
                                    <p:cond delay="0"/>
                                  </p:stCondLst>
                                  <p:childTnLst>
                                    <p:set>
                                      <p:cBhvr>
                                        <p:cTn id="200" dur="1" fill="hold">
                                          <p:stCondLst>
                                            <p:cond delay="0"/>
                                          </p:stCondLst>
                                        </p:cTn>
                                        <p:tgtEl>
                                          <p:spTgt spid="267"/>
                                        </p:tgtEl>
                                        <p:attrNameLst>
                                          <p:attrName>style.visibility</p:attrName>
                                        </p:attrNameLst>
                                      </p:cBhvr>
                                      <p:to>
                                        <p:strVal val="visible"/>
                                      </p:to>
                                    </p:set>
                                    <p:animEffect transition="in" filter="dissolve">
                                      <p:cBhvr>
                                        <p:cTn id="201" dur="500"/>
                                        <p:tgtEl>
                                          <p:spTgt spid="267"/>
                                        </p:tgtEl>
                                      </p:cBhvr>
                                    </p:animEffect>
                                  </p:childTnLst>
                                </p:cTn>
                              </p:par>
                              <p:par>
                                <p:cTn id="202" presetID="9" presetClass="entr" presetSubtype="0" fill="hold" grpId="0" nodeType="withEffect">
                                  <p:stCondLst>
                                    <p:cond delay="0"/>
                                  </p:stCondLst>
                                  <p:childTnLst>
                                    <p:set>
                                      <p:cBhvr>
                                        <p:cTn id="203" dur="1" fill="hold">
                                          <p:stCondLst>
                                            <p:cond delay="0"/>
                                          </p:stCondLst>
                                        </p:cTn>
                                        <p:tgtEl>
                                          <p:spTgt spid="268"/>
                                        </p:tgtEl>
                                        <p:attrNameLst>
                                          <p:attrName>style.visibility</p:attrName>
                                        </p:attrNameLst>
                                      </p:cBhvr>
                                      <p:to>
                                        <p:strVal val="visible"/>
                                      </p:to>
                                    </p:set>
                                    <p:animEffect transition="in" filter="dissolve">
                                      <p:cBhvr>
                                        <p:cTn id="204" dur="500"/>
                                        <p:tgtEl>
                                          <p:spTgt spid="268"/>
                                        </p:tgtEl>
                                      </p:cBhvr>
                                    </p:animEffect>
                                  </p:childTnLst>
                                </p:cTn>
                              </p:par>
                              <p:par>
                                <p:cTn id="205" presetID="9" presetClass="entr" presetSubtype="0" fill="hold" grpId="0" nodeType="withEffect">
                                  <p:stCondLst>
                                    <p:cond delay="0"/>
                                  </p:stCondLst>
                                  <p:childTnLst>
                                    <p:set>
                                      <p:cBhvr>
                                        <p:cTn id="206" dur="1" fill="hold">
                                          <p:stCondLst>
                                            <p:cond delay="0"/>
                                          </p:stCondLst>
                                        </p:cTn>
                                        <p:tgtEl>
                                          <p:spTgt spid="269"/>
                                        </p:tgtEl>
                                        <p:attrNameLst>
                                          <p:attrName>style.visibility</p:attrName>
                                        </p:attrNameLst>
                                      </p:cBhvr>
                                      <p:to>
                                        <p:strVal val="visible"/>
                                      </p:to>
                                    </p:set>
                                    <p:animEffect transition="in" filter="dissolve">
                                      <p:cBhvr>
                                        <p:cTn id="207" dur="500"/>
                                        <p:tgtEl>
                                          <p:spTgt spid="269"/>
                                        </p:tgtEl>
                                      </p:cBhvr>
                                    </p:animEffect>
                                  </p:childTnLst>
                                </p:cTn>
                              </p:par>
                              <p:par>
                                <p:cTn id="208" presetID="9" presetClass="entr" presetSubtype="0" fill="hold" grpId="0" nodeType="withEffect">
                                  <p:stCondLst>
                                    <p:cond delay="0"/>
                                  </p:stCondLst>
                                  <p:childTnLst>
                                    <p:set>
                                      <p:cBhvr>
                                        <p:cTn id="209" dur="1" fill="hold">
                                          <p:stCondLst>
                                            <p:cond delay="0"/>
                                          </p:stCondLst>
                                        </p:cTn>
                                        <p:tgtEl>
                                          <p:spTgt spid="270"/>
                                        </p:tgtEl>
                                        <p:attrNameLst>
                                          <p:attrName>style.visibility</p:attrName>
                                        </p:attrNameLst>
                                      </p:cBhvr>
                                      <p:to>
                                        <p:strVal val="visible"/>
                                      </p:to>
                                    </p:set>
                                    <p:animEffect transition="in" filter="dissolve">
                                      <p:cBhvr>
                                        <p:cTn id="210" dur="500"/>
                                        <p:tgtEl>
                                          <p:spTgt spid="270"/>
                                        </p:tgtEl>
                                      </p:cBhvr>
                                    </p:animEffect>
                                  </p:childTnLst>
                                </p:cTn>
                              </p:par>
                              <p:par>
                                <p:cTn id="211" presetID="9" presetClass="entr" presetSubtype="0" fill="hold" grpId="0" nodeType="withEffect">
                                  <p:stCondLst>
                                    <p:cond delay="0"/>
                                  </p:stCondLst>
                                  <p:childTnLst>
                                    <p:set>
                                      <p:cBhvr>
                                        <p:cTn id="212" dur="1" fill="hold">
                                          <p:stCondLst>
                                            <p:cond delay="0"/>
                                          </p:stCondLst>
                                        </p:cTn>
                                        <p:tgtEl>
                                          <p:spTgt spid="271"/>
                                        </p:tgtEl>
                                        <p:attrNameLst>
                                          <p:attrName>style.visibility</p:attrName>
                                        </p:attrNameLst>
                                      </p:cBhvr>
                                      <p:to>
                                        <p:strVal val="visible"/>
                                      </p:to>
                                    </p:set>
                                    <p:animEffect transition="in" filter="dissolve">
                                      <p:cBhvr>
                                        <p:cTn id="213" dur="500"/>
                                        <p:tgtEl>
                                          <p:spTgt spid="271"/>
                                        </p:tgtEl>
                                      </p:cBhvr>
                                    </p:animEffect>
                                  </p:childTnLst>
                                </p:cTn>
                              </p:par>
                              <p:par>
                                <p:cTn id="214" presetID="9" presetClass="entr" presetSubtype="0" fill="hold" grpId="0" nodeType="withEffect">
                                  <p:stCondLst>
                                    <p:cond delay="0"/>
                                  </p:stCondLst>
                                  <p:childTnLst>
                                    <p:set>
                                      <p:cBhvr>
                                        <p:cTn id="215" dur="1" fill="hold">
                                          <p:stCondLst>
                                            <p:cond delay="0"/>
                                          </p:stCondLst>
                                        </p:cTn>
                                        <p:tgtEl>
                                          <p:spTgt spid="272"/>
                                        </p:tgtEl>
                                        <p:attrNameLst>
                                          <p:attrName>style.visibility</p:attrName>
                                        </p:attrNameLst>
                                      </p:cBhvr>
                                      <p:to>
                                        <p:strVal val="visible"/>
                                      </p:to>
                                    </p:set>
                                    <p:animEffect transition="in" filter="dissolve">
                                      <p:cBhvr>
                                        <p:cTn id="216" dur="500"/>
                                        <p:tgtEl>
                                          <p:spTgt spid="272"/>
                                        </p:tgtEl>
                                      </p:cBhvr>
                                    </p:animEffect>
                                  </p:childTnLst>
                                </p:cTn>
                              </p:par>
                              <p:par>
                                <p:cTn id="217" presetID="9" presetClass="entr" presetSubtype="0" fill="hold" grpId="0" nodeType="withEffect">
                                  <p:stCondLst>
                                    <p:cond delay="0"/>
                                  </p:stCondLst>
                                  <p:childTnLst>
                                    <p:set>
                                      <p:cBhvr>
                                        <p:cTn id="218" dur="1" fill="hold">
                                          <p:stCondLst>
                                            <p:cond delay="0"/>
                                          </p:stCondLst>
                                        </p:cTn>
                                        <p:tgtEl>
                                          <p:spTgt spid="273"/>
                                        </p:tgtEl>
                                        <p:attrNameLst>
                                          <p:attrName>style.visibility</p:attrName>
                                        </p:attrNameLst>
                                      </p:cBhvr>
                                      <p:to>
                                        <p:strVal val="visible"/>
                                      </p:to>
                                    </p:set>
                                    <p:animEffect transition="in" filter="dissolve">
                                      <p:cBhvr>
                                        <p:cTn id="219" dur="500"/>
                                        <p:tgtEl>
                                          <p:spTgt spid="273"/>
                                        </p:tgtEl>
                                      </p:cBhvr>
                                    </p:animEffect>
                                  </p:childTnLst>
                                </p:cTn>
                              </p:par>
                              <p:par>
                                <p:cTn id="220" presetID="9" presetClass="entr" presetSubtype="0" fill="hold" grpId="0" nodeType="withEffect">
                                  <p:stCondLst>
                                    <p:cond delay="0"/>
                                  </p:stCondLst>
                                  <p:childTnLst>
                                    <p:set>
                                      <p:cBhvr>
                                        <p:cTn id="221" dur="1" fill="hold">
                                          <p:stCondLst>
                                            <p:cond delay="0"/>
                                          </p:stCondLst>
                                        </p:cTn>
                                        <p:tgtEl>
                                          <p:spTgt spid="274"/>
                                        </p:tgtEl>
                                        <p:attrNameLst>
                                          <p:attrName>style.visibility</p:attrName>
                                        </p:attrNameLst>
                                      </p:cBhvr>
                                      <p:to>
                                        <p:strVal val="visible"/>
                                      </p:to>
                                    </p:set>
                                    <p:animEffect transition="in" filter="dissolve">
                                      <p:cBhvr>
                                        <p:cTn id="222" dur="5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024" y="358588"/>
            <a:ext cx="2133600" cy="118334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45459" y="627092"/>
            <a:ext cx="1990165" cy="584775"/>
          </a:xfrm>
          <a:prstGeom prst="rect">
            <a:avLst/>
          </a:prstGeom>
          <a:noFill/>
        </p:spPr>
        <p:txBody>
          <a:bodyPr wrap="square" rtlCol="0">
            <a:spAutoFit/>
          </a:bodyPr>
          <a:lstStyle/>
          <a:p>
            <a:r>
              <a:rPr lang="en-US" sz="1600" b="1" dirty="0" smtClean="0">
                <a:solidFill>
                  <a:schemeClr val="bg1"/>
                </a:solidFill>
                <a:latin typeface="MS Reference Sans Serif" charset="0"/>
                <a:ea typeface="MS Reference Sans Serif" charset="0"/>
                <a:cs typeface="MS Reference Sans Serif" charset="0"/>
              </a:rPr>
              <a:t>Germy = 1</a:t>
            </a:r>
          </a:p>
          <a:p>
            <a:r>
              <a:rPr lang="en-US" sz="1600" b="1" dirty="0" smtClean="0">
                <a:solidFill>
                  <a:schemeClr val="bg1"/>
                </a:solidFill>
                <a:latin typeface="MS Reference Sans Serif" charset="0"/>
                <a:ea typeface="MS Reference Sans Serif" charset="0"/>
                <a:cs typeface="MS Reference Sans Serif" charset="0"/>
              </a:rPr>
              <a:t>anti-Germy = -1</a:t>
            </a:r>
            <a:endParaRPr lang="en-US" sz="1600" b="1" dirty="0">
              <a:solidFill>
                <a:schemeClr val="bg1"/>
              </a:solidFill>
              <a:latin typeface="MS Reference Sans Serif" charset="0"/>
              <a:ea typeface="MS Reference Sans Serif" charset="0"/>
              <a:cs typeface="MS Reference Sans Serif" charset="0"/>
            </a:endParaRPr>
          </a:p>
        </p:txBody>
      </p:sp>
      <p:sp>
        <p:nvSpPr>
          <p:cNvPr id="4" name="Rectangle 3"/>
          <p:cNvSpPr/>
          <p:nvPr/>
        </p:nvSpPr>
        <p:spPr>
          <a:xfrm>
            <a:off x="9368118" y="358588"/>
            <a:ext cx="2133600" cy="118334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11553" y="765591"/>
            <a:ext cx="1990165" cy="338554"/>
          </a:xfrm>
          <a:prstGeom prst="rect">
            <a:avLst/>
          </a:prstGeom>
          <a:noFill/>
        </p:spPr>
        <p:txBody>
          <a:bodyPr wrap="square" rtlCol="0">
            <a:spAutoFit/>
          </a:bodyPr>
          <a:lstStyle/>
          <a:p>
            <a:r>
              <a:rPr lang="en-US" sz="1600" b="1" dirty="0" smtClean="0">
                <a:solidFill>
                  <a:schemeClr val="bg1"/>
                </a:solidFill>
                <a:latin typeface="MS Reference Sans Serif" charset="0"/>
                <a:ea typeface="MS Reference Sans Serif" charset="0"/>
                <a:cs typeface="MS Reference Sans Serif" charset="0"/>
              </a:rPr>
              <a:t>Avoidance Index</a:t>
            </a:r>
            <a:endParaRPr lang="en-US" sz="1600" b="1" dirty="0">
              <a:solidFill>
                <a:schemeClr val="bg1"/>
              </a:solidFill>
              <a:latin typeface="MS Reference Sans Serif" charset="0"/>
              <a:ea typeface="MS Reference Sans Serif" charset="0"/>
              <a:cs typeface="MS Reference Sans Serif" charset="0"/>
            </a:endParaRPr>
          </a:p>
        </p:txBody>
      </p:sp>
      <p:cxnSp>
        <p:nvCxnSpPr>
          <p:cNvPr id="7" name="Straight Arrow Connector 6"/>
          <p:cNvCxnSpPr>
            <a:stCxn id="3" idx="3"/>
            <a:endCxn id="4" idx="1"/>
          </p:cNvCxnSpPr>
          <p:nvPr/>
        </p:nvCxnSpPr>
        <p:spPr>
          <a:xfrm>
            <a:off x="2635624" y="919480"/>
            <a:ext cx="6732494" cy="3077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02024" y="3254188"/>
            <a:ext cx="2133600" cy="118334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5459" y="3522692"/>
            <a:ext cx="1990165" cy="584775"/>
          </a:xfrm>
          <a:prstGeom prst="rect">
            <a:avLst/>
          </a:prstGeom>
          <a:noFill/>
        </p:spPr>
        <p:txBody>
          <a:bodyPr wrap="square" rtlCol="0">
            <a:spAutoFit/>
          </a:bodyPr>
          <a:lstStyle/>
          <a:p>
            <a:r>
              <a:rPr lang="en-US" sz="1600" b="1" dirty="0" smtClean="0">
                <a:solidFill>
                  <a:schemeClr val="bg1"/>
                </a:solidFill>
                <a:latin typeface="MS Reference Sans Serif" charset="0"/>
                <a:ea typeface="MS Reference Sans Serif" charset="0"/>
                <a:cs typeface="MS Reference Sans Serif" charset="0"/>
              </a:rPr>
              <a:t>Germy = 1</a:t>
            </a:r>
          </a:p>
          <a:p>
            <a:r>
              <a:rPr lang="en-US" sz="1600" b="1" dirty="0" smtClean="0">
                <a:solidFill>
                  <a:schemeClr val="bg1"/>
                </a:solidFill>
                <a:latin typeface="MS Reference Sans Serif" charset="0"/>
                <a:ea typeface="MS Reference Sans Serif" charset="0"/>
                <a:cs typeface="MS Reference Sans Serif" charset="0"/>
              </a:rPr>
              <a:t>anti-Germy = -1</a:t>
            </a:r>
            <a:endParaRPr lang="en-US" sz="1600" b="1" dirty="0">
              <a:solidFill>
                <a:schemeClr val="bg1"/>
              </a:solidFill>
              <a:latin typeface="MS Reference Sans Serif" charset="0"/>
              <a:ea typeface="MS Reference Sans Serif" charset="0"/>
              <a:cs typeface="MS Reference Sans Serif" charset="0"/>
            </a:endParaRPr>
          </a:p>
        </p:txBody>
      </p:sp>
      <p:sp>
        <p:nvSpPr>
          <p:cNvPr id="10" name="Rectangle 9"/>
          <p:cNvSpPr/>
          <p:nvPr/>
        </p:nvSpPr>
        <p:spPr>
          <a:xfrm>
            <a:off x="5065059" y="2070847"/>
            <a:ext cx="2133600" cy="118334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368118" y="3254188"/>
            <a:ext cx="2133600" cy="118334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11553" y="3661191"/>
            <a:ext cx="1990165" cy="338554"/>
          </a:xfrm>
          <a:prstGeom prst="rect">
            <a:avLst/>
          </a:prstGeom>
          <a:noFill/>
        </p:spPr>
        <p:txBody>
          <a:bodyPr wrap="square" rtlCol="0">
            <a:spAutoFit/>
          </a:bodyPr>
          <a:lstStyle/>
          <a:p>
            <a:r>
              <a:rPr lang="en-US" sz="1600" b="1" dirty="0" smtClean="0">
                <a:solidFill>
                  <a:schemeClr val="bg1"/>
                </a:solidFill>
                <a:latin typeface="MS Reference Sans Serif" charset="0"/>
                <a:ea typeface="MS Reference Sans Serif" charset="0"/>
                <a:cs typeface="MS Reference Sans Serif" charset="0"/>
              </a:rPr>
              <a:t>Avoidance Index</a:t>
            </a:r>
            <a:endParaRPr lang="en-US" sz="1600" b="1" dirty="0">
              <a:solidFill>
                <a:schemeClr val="bg1"/>
              </a:solidFill>
              <a:latin typeface="MS Reference Sans Serif" charset="0"/>
              <a:ea typeface="MS Reference Sans Serif" charset="0"/>
              <a:cs typeface="MS Reference Sans Serif" charset="0"/>
            </a:endParaRPr>
          </a:p>
        </p:txBody>
      </p:sp>
      <p:cxnSp>
        <p:nvCxnSpPr>
          <p:cNvPr id="16" name="Straight Arrow Connector 15"/>
          <p:cNvCxnSpPr>
            <a:stCxn id="9" idx="3"/>
            <a:endCxn id="10" idx="1"/>
          </p:cNvCxnSpPr>
          <p:nvPr/>
        </p:nvCxnSpPr>
        <p:spPr>
          <a:xfrm flipV="1">
            <a:off x="2635624" y="2662518"/>
            <a:ext cx="2429435" cy="115256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3"/>
            <a:endCxn id="14" idx="1"/>
          </p:cNvCxnSpPr>
          <p:nvPr/>
        </p:nvCxnSpPr>
        <p:spPr>
          <a:xfrm>
            <a:off x="7198659" y="2662518"/>
            <a:ext cx="2169459" cy="118334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667001" y="3863347"/>
            <a:ext cx="6732494" cy="1"/>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583642" y="2801016"/>
            <a:ext cx="533400" cy="338554"/>
          </a:xfrm>
          <a:prstGeom prst="rect">
            <a:avLst/>
          </a:prstGeom>
          <a:noFill/>
        </p:spPr>
        <p:txBody>
          <a:bodyPr wrap="square" rtlCol="0">
            <a:spAutoFit/>
          </a:bodyPr>
          <a:lstStyle/>
          <a:p>
            <a:r>
              <a:rPr lang="en-US" sz="1600" b="1" i="1" dirty="0" smtClean="0">
                <a:solidFill>
                  <a:schemeClr val="bg1"/>
                </a:solidFill>
                <a:latin typeface="MS Reference Sans Serif" charset="0"/>
                <a:ea typeface="MS Reference Sans Serif" charset="0"/>
                <a:cs typeface="MS Reference Sans Serif" charset="0"/>
              </a:rPr>
              <a:t>a</a:t>
            </a:r>
            <a:r>
              <a:rPr lang="en-US" sz="1600" b="1" i="1" baseline="-25000" dirty="0" smtClean="0">
                <a:solidFill>
                  <a:schemeClr val="bg1"/>
                </a:solidFill>
                <a:latin typeface="MS Reference Sans Serif" charset="0"/>
                <a:ea typeface="MS Reference Sans Serif" charset="0"/>
                <a:cs typeface="MS Reference Sans Serif" charset="0"/>
              </a:rPr>
              <a:t>1</a:t>
            </a:r>
            <a:endParaRPr lang="en-US" sz="1600" b="1" i="1" dirty="0">
              <a:solidFill>
                <a:schemeClr val="bg1"/>
              </a:solidFill>
              <a:latin typeface="MS Reference Sans Serif" charset="0"/>
              <a:ea typeface="MS Reference Sans Serif" charset="0"/>
              <a:cs typeface="MS Reference Sans Serif" charset="0"/>
            </a:endParaRPr>
          </a:p>
        </p:txBody>
      </p:sp>
      <p:sp>
        <p:nvSpPr>
          <p:cNvPr id="31" name="TextBox 30"/>
          <p:cNvSpPr txBox="1"/>
          <p:nvPr/>
        </p:nvSpPr>
        <p:spPr>
          <a:xfrm>
            <a:off x="8018929" y="2797858"/>
            <a:ext cx="533400" cy="338554"/>
          </a:xfrm>
          <a:prstGeom prst="rect">
            <a:avLst/>
          </a:prstGeom>
          <a:noFill/>
        </p:spPr>
        <p:txBody>
          <a:bodyPr wrap="square" rtlCol="0">
            <a:spAutoFit/>
          </a:bodyPr>
          <a:lstStyle/>
          <a:p>
            <a:r>
              <a:rPr lang="en-US" sz="1600" b="1" i="1" dirty="0">
                <a:solidFill>
                  <a:schemeClr val="bg1"/>
                </a:solidFill>
                <a:latin typeface="MS Reference Sans Serif" charset="0"/>
                <a:ea typeface="MS Reference Sans Serif" charset="0"/>
                <a:cs typeface="MS Reference Sans Serif" charset="0"/>
              </a:rPr>
              <a:t>b</a:t>
            </a:r>
            <a:r>
              <a:rPr lang="en-US" sz="1600" b="1" i="1" baseline="-25000" smtClean="0">
                <a:solidFill>
                  <a:schemeClr val="bg1"/>
                </a:solidFill>
                <a:latin typeface="MS Reference Sans Serif" charset="0"/>
                <a:ea typeface="MS Reference Sans Serif" charset="0"/>
                <a:cs typeface="MS Reference Sans Serif" charset="0"/>
              </a:rPr>
              <a:t>1</a:t>
            </a:r>
            <a:endParaRPr lang="en-US" sz="1600" b="1" i="1" dirty="0">
              <a:solidFill>
                <a:schemeClr val="bg1"/>
              </a:solidFill>
              <a:latin typeface="MS Reference Sans Serif" charset="0"/>
              <a:ea typeface="MS Reference Sans Serif" charset="0"/>
              <a:cs typeface="MS Reference Sans Serif" charset="0"/>
            </a:endParaRPr>
          </a:p>
        </p:txBody>
      </p:sp>
      <p:sp>
        <p:nvSpPr>
          <p:cNvPr id="33" name="TextBox 32"/>
          <p:cNvSpPr txBox="1"/>
          <p:nvPr/>
        </p:nvSpPr>
        <p:spPr>
          <a:xfrm>
            <a:off x="6001871" y="581359"/>
            <a:ext cx="533400" cy="338554"/>
          </a:xfrm>
          <a:prstGeom prst="rect">
            <a:avLst/>
          </a:prstGeom>
          <a:noFill/>
        </p:spPr>
        <p:txBody>
          <a:bodyPr wrap="square" rtlCol="0">
            <a:spAutoFit/>
          </a:bodyPr>
          <a:lstStyle/>
          <a:p>
            <a:r>
              <a:rPr lang="en-US" sz="1600" b="1" i="1">
                <a:solidFill>
                  <a:schemeClr val="bg1"/>
                </a:solidFill>
                <a:latin typeface="MS Reference Sans Serif" charset="0"/>
                <a:ea typeface="MS Reference Sans Serif" charset="0"/>
                <a:cs typeface="MS Reference Sans Serif" charset="0"/>
              </a:rPr>
              <a:t>c</a:t>
            </a:r>
            <a:endParaRPr lang="en-US" sz="1600" b="1" i="1" dirty="0">
              <a:solidFill>
                <a:schemeClr val="bg1"/>
              </a:solidFill>
              <a:latin typeface="MS Reference Sans Serif" charset="0"/>
              <a:ea typeface="MS Reference Sans Serif" charset="0"/>
              <a:cs typeface="MS Reference Sans Serif" charset="0"/>
            </a:endParaRPr>
          </a:p>
        </p:txBody>
      </p:sp>
      <p:sp>
        <p:nvSpPr>
          <p:cNvPr id="34" name="TextBox 33"/>
          <p:cNvSpPr txBox="1"/>
          <p:nvPr/>
        </p:nvSpPr>
        <p:spPr>
          <a:xfrm>
            <a:off x="6001871" y="3470934"/>
            <a:ext cx="533400" cy="338554"/>
          </a:xfrm>
          <a:prstGeom prst="rect">
            <a:avLst/>
          </a:prstGeom>
          <a:noFill/>
        </p:spPr>
        <p:txBody>
          <a:bodyPr wrap="square" rtlCol="0">
            <a:spAutoFit/>
          </a:bodyPr>
          <a:lstStyle/>
          <a:p>
            <a:r>
              <a:rPr lang="en-US" sz="1600" b="1" i="1" dirty="0">
                <a:solidFill>
                  <a:schemeClr val="bg1"/>
                </a:solidFill>
                <a:latin typeface="MS Reference Sans Serif" charset="0"/>
                <a:ea typeface="MS Reference Sans Serif" charset="0"/>
                <a:cs typeface="MS Reference Sans Serif" charset="0"/>
              </a:rPr>
              <a:t>c</a:t>
            </a:r>
            <a:r>
              <a:rPr lang="en-US" sz="1600" b="1" i="1" dirty="0" smtClean="0">
                <a:solidFill>
                  <a:schemeClr val="bg1"/>
                </a:solidFill>
                <a:latin typeface="MS Reference Sans Serif" charset="0"/>
                <a:ea typeface="MS Reference Sans Serif" charset="0"/>
                <a:cs typeface="MS Reference Sans Serif" charset="0"/>
              </a:rPr>
              <a:t>’</a:t>
            </a:r>
            <a:endParaRPr lang="en-US" sz="1600" b="1" i="1" dirty="0">
              <a:solidFill>
                <a:schemeClr val="bg1"/>
              </a:solidFill>
              <a:latin typeface="MS Reference Sans Serif" charset="0"/>
              <a:ea typeface="MS Reference Sans Serif" charset="0"/>
              <a:cs typeface="MS Reference Sans Serif" charset="0"/>
            </a:endParaRPr>
          </a:p>
        </p:txBody>
      </p:sp>
      <p:sp>
        <p:nvSpPr>
          <p:cNvPr id="6" name="TextBox 5"/>
          <p:cNvSpPr txBox="1"/>
          <p:nvPr/>
        </p:nvSpPr>
        <p:spPr>
          <a:xfrm>
            <a:off x="88900" y="6388100"/>
            <a:ext cx="4934108" cy="369332"/>
          </a:xfrm>
          <a:prstGeom prst="rect">
            <a:avLst/>
          </a:prstGeom>
          <a:noFill/>
        </p:spPr>
        <p:txBody>
          <a:bodyPr wrap="none" rtlCol="0">
            <a:spAutoFit/>
          </a:bodyPr>
          <a:lstStyle/>
          <a:p>
            <a:r>
              <a:rPr lang="nl-NL" b="1" dirty="0" smtClean="0">
                <a:solidFill>
                  <a:schemeClr val="bg1"/>
                </a:solidFill>
                <a:latin typeface="MS Reference Sans Serif" charset="0"/>
                <a:ea typeface="MS Reference Sans Serif" charset="0"/>
                <a:cs typeface="MS Reference Sans Serif" charset="0"/>
              </a:rPr>
              <a:t>Model run </a:t>
            </a:r>
            <a:r>
              <a:rPr lang="nl-NL" b="1" dirty="0" err="1" smtClean="0">
                <a:solidFill>
                  <a:schemeClr val="bg1"/>
                </a:solidFill>
                <a:latin typeface="MS Reference Sans Serif" charset="0"/>
                <a:ea typeface="MS Reference Sans Serif" charset="0"/>
                <a:cs typeface="MS Reference Sans Serif" charset="0"/>
              </a:rPr>
              <a:t>using</a:t>
            </a:r>
            <a:r>
              <a:rPr lang="nl-NL" b="1" dirty="0" smtClean="0">
                <a:solidFill>
                  <a:schemeClr val="bg1"/>
                </a:solidFill>
                <a:latin typeface="MS Reference Sans Serif" charset="0"/>
                <a:ea typeface="MS Reference Sans Serif" charset="0"/>
                <a:cs typeface="MS Reference Sans Serif" charset="0"/>
              </a:rPr>
              <a:t> </a:t>
            </a:r>
            <a:r>
              <a:rPr lang="nl-NL" b="1" i="1" dirty="0" err="1" smtClean="0">
                <a:solidFill>
                  <a:schemeClr val="bg1"/>
                </a:solidFill>
                <a:latin typeface="MS Reference Sans Serif" charset="0"/>
                <a:ea typeface="MS Reference Sans Serif" charset="0"/>
                <a:cs typeface="MS Reference Sans Serif" charset="0"/>
              </a:rPr>
              <a:t>lavaan</a:t>
            </a:r>
            <a:r>
              <a:rPr lang="nl-NL" b="1" dirty="0" smtClean="0">
                <a:solidFill>
                  <a:schemeClr val="bg1"/>
                </a:solidFill>
                <a:latin typeface="MS Reference Sans Serif" charset="0"/>
                <a:ea typeface="MS Reference Sans Serif" charset="0"/>
                <a:cs typeface="MS Reference Sans Serif" charset="0"/>
              </a:rPr>
              <a:t> (</a:t>
            </a:r>
            <a:r>
              <a:rPr lang="nl-NL" b="1" dirty="0" err="1" smtClean="0">
                <a:solidFill>
                  <a:srgbClr val="00B0F0"/>
                </a:solidFill>
                <a:latin typeface="MS Reference Sans Serif" charset="0"/>
                <a:ea typeface="MS Reference Sans Serif" charset="0"/>
                <a:cs typeface="MS Reference Sans Serif" charset="0"/>
              </a:rPr>
              <a:t>Rosseel</a:t>
            </a:r>
            <a:r>
              <a:rPr lang="nl-NL" b="1" dirty="0" smtClean="0">
                <a:solidFill>
                  <a:srgbClr val="00B0F0"/>
                </a:solidFill>
                <a:latin typeface="MS Reference Sans Serif" charset="0"/>
                <a:ea typeface="MS Reference Sans Serif" charset="0"/>
                <a:cs typeface="MS Reference Sans Serif" charset="0"/>
              </a:rPr>
              <a:t>, 2012</a:t>
            </a:r>
            <a:r>
              <a:rPr lang="nl-NL" b="1" dirty="0">
                <a:solidFill>
                  <a:schemeClr val="bg1"/>
                </a:solidFill>
                <a:latin typeface="MS Reference Sans Serif" charset="0"/>
                <a:ea typeface="MS Reference Sans Serif" charset="0"/>
                <a:cs typeface="MS Reference Sans Serif" charset="0"/>
              </a:rPr>
              <a:t>)</a:t>
            </a:r>
            <a:endParaRPr lang="en-US" b="1" dirty="0">
              <a:solidFill>
                <a:schemeClr val="bg1"/>
              </a:solidFill>
              <a:latin typeface="MS Reference Sans Serif" charset="0"/>
              <a:ea typeface="MS Reference Sans Serif" charset="0"/>
              <a:cs typeface="MS Reference Sans Serif" charset="0"/>
            </a:endParaRPr>
          </a:p>
        </p:txBody>
      </p:sp>
      <p:sp>
        <p:nvSpPr>
          <p:cNvPr id="35" name="TextBox 34"/>
          <p:cNvSpPr txBox="1"/>
          <p:nvPr/>
        </p:nvSpPr>
        <p:spPr>
          <a:xfrm>
            <a:off x="4163898" y="4984248"/>
            <a:ext cx="4388431" cy="307777"/>
          </a:xfrm>
          <a:prstGeom prst="rect">
            <a:avLst/>
          </a:prstGeom>
          <a:noFill/>
        </p:spPr>
        <p:txBody>
          <a:bodyPr wrap="square" rtlCol="0">
            <a:spAutoFit/>
          </a:bodyPr>
          <a:lstStyle/>
          <a:p>
            <a:r>
              <a:rPr lang="en-US" sz="1400" b="1" dirty="0" err="1" smtClean="0">
                <a:solidFill>
                  <a:schemeClr val="bg1"/>
                </a:solidFill>
                <a:latin typeface="MS Reference Sans Serif" charset="0"/>
                <a:ea typeface="MS Reference Sans Serif" charset="0"/>
                <a:cs typeface="MS Reference Sans Serif" charset="0"/>
              </a:rPr>
              <a:t>Disfigured</a:t>
            </a:r>
            <a:r>
              <a:rPr lang="en-US" sz="1400" b="1" baseline="-25000" dirty="0" err="1" smtClean="0">
                <a:solidFill>
                  <a:schemeClr val="bg1"/>
                </a:solidFill>
                <a:latin typeface="MS Reference Sans Serif" charset="0"/>
                <a:ea typeface="MS Reference Sans Serif" charset="0"/>
                <a:cs typeface="MS Reference Sans Serif" charset="0"/>
              </a:rPr>
              <a:t>Indirect</a:t>
            </a:r>
            <a:r>
              <a:rPr lang="en-US" sz="1400" b="1" dirty="0" smtClean="0">
                <a:solidFill>
                  <a:schemeClr val="bg1"/>
                </a:solidFill>
                <a:latin typeface="MS Reference Sans Serif" charset="0"/>
                <a:ea typeface="MS Reference Sans Serif" charset="0"/>
                <a:cs typeface="MS Reference Sans Serif" charset="0"/>
              </a:rPr>
              <a:t> = .194, 95% CI [.096, .319] </a:t>
            </a:r>
            <a:endParaRPr lang="en-US" sz="1400" b="1" dirty="0">
              <a:solidFill>
                <a:schemeClr val="bg1"/>
              </a:solidFill>
              <a:latin typeface="MS Reference Sans Serif" charset="0"/>
              <a:ea typeface="MS Reference Sans Serif" charset="0"/>
              <a:cs typeface="MS Reference Sans Serif" charset="0"/>
            </a:endParaRPr>
          </a:p>
        </p:txBody>
      </p:sp>
      <p:sp>
        <p:nvSpPr>
          <p:cNvPr id="20" name="TextBox 19"/>
          <p:cNvSpPr txBox="1"/>
          <p:nvPr/>
        </p:nvSpPr>
        <p:spPr>
          <a:xfrm>
            <a:off x="4804411" y="3924903"/>
            <a:ext cx="2654894" cy="307777"/>
          </a:xfrm>
          <a:prstGeom prst="rect">
            <a:avLst/>
          </a:prstGeom>
          <a:noFill/>
        </p:spPr>
        <p:txBody>
          <a:bodyPr wrap="none" rtlCol="0">
            <a:spAutoFit/>
          </a:bodyPr>
          <a:lstStyle/>
          <a:p>
            <a:r>
              <a:rPr lang="en-US" sz="1400" b="1" dirty="0" smtClean="0">
                <a:solidFill>
                  <a:schemeClr val="bg1"/>
                </a:solidFill>
                <a:latin typeface="MS Reference Sans Serif" charset="0"/>
                <a:ea typeface="MS Reference Sans Serif" charset="0"/>
                <a:cs typeface="MS Reference Sans Serif" charset="0"/>
              </a:rPr>
              <a:t>.189, 95% CI [-.072, .520]</a:t>
            </a:r>
            <a:endParaRPr lang="en-US" sz="1400" b="1" dirty="0">
              <a:solidFill>
                <a:schemeClr val="bg1"/>
              </a:solidFill>
              <a:latin typeface="MS Reference Sans Serif" charset="0"/>
              <a:ea typeface="MS Reference Sans Serif" charset="0"/>
              <a:cs typeface="MS Reference Sans Serif" charset="0"/>
            </a:endParaRPr>
          </a:p>
        </p:txBody>
      </p:sp>
      <p:sp>
        <p:nvSpPr>
          <p:cNvPr id="37" name="TextBox 36"/>
          <p:cNvSpPr txBox="1"/>
          <p:nvPr/>
        </p:nvSpPr>
        <p:spPr>
          <a:xfrm>
            <a:off x="4845288" y="1009375"/>
            <a:ext cx="2573140" cy="307777"/>
          </a:xfrm>
          <a:prstGeom prst="rect">
            <a:avLst/>
          </a:prstGeom>
          <a:noFill/>
        </p:spPr>
        <p:txBody>
          <a:bodyPr wrap="none" rtlCol="0">
            <a:spAutoFit/>
          </a:bodyPr>
          <a:lstStyle/>
          <a:p>
            <a:r>
              <a:rPr lang="en-US" sz="1400" b="1" smtClean="0">
                <a:solidFill>
                  <a:schemeClr val="bg1"/>
                </a:solidFill>
                <a:latin typeface="MS Reference Sans Serif" charset="0"/>
                <a:ea typeface="MS Reference Sans Serif" charset="0"/>
                <a:cs typeface="MS Reference Sans Serif" charset="0"/>
              </a:rPr>
              <a:t>.383, </a:t>
            </a:r>
            <a:r>
              <a:rPr lang="en-US" sz="1400" b="1" dirty="0" smtClean="0">
                <a:solidFill>
                  <a:schemeClr val="bg1"/>
                </a:solidFill>
                <a:latin typeface="MS Reference Sans Serif" charset="0"/>
                <a:ea typeface="MS Reference Sans Serif" charset="0"/>
                <a:cs typeface="MS Reference Sans Serif" charset="0"/>
              </a:rPr>
              <a:t>95% </a:t>
            </a:r>
            <a:r>
              <a:rPr lang="en-US" sz="1400" b="1" smtClean="0">
                <a:solidFill>
                  <a:schemeClr val="bg1"/>
                </a:solidFill>
                <a:latin typeface="MS Reference Sans Serif" charset="0"/>
                <a:ea typeface="MS Reference Sans Serif" charset="0"/>
                <a:cs typeface="MS Reference Sans Serif" charset="0"/>
              </a:rPr>
              <a:t>CI [.066, .678]</a:t>
            </a:r>
            <a:endParaRPr lang="en-US" sz="1400" b="1" dirty="0">
              <a:solidFill>
                <a:schemeClr val="bg1"/>
              </a:solidFill>
              <a:latin typeface="MS Reference Sans Serif" charset="0"/>
              <a:ea typeface="MS Reference Sans Serif" charset="0"/>
              <a:cs typeface="MS Reference Sans Serif" charset="0"/>
            </a:endParaRPr>
          </a:p>
        </p:txBody>
      </p:sp>
      <p:sp>
        <p:nvSpPr>
          <p:cNvPr id="38" name="TextBox 37"/>
          <p:cNvSpPr txBox="1"/>
          <p:nvPr/>
        </p:nvSpPr>
        <p:spPr>
          <a:xfrm>
            <a:off x="5458385" y="2366689"/>
            <a:ext cx="1346947" cy="584775"/>
          </a:xfrm>
          <a:prstGeom prst="rect">
            <a:avLst/>
          </a:prstGeom>
          <a:noFill/>
        </p:spPr>
        <p:txBody>
          <a:bodyPr wrap="square" rtlCol="0">
            <a:spAutoFit/>
          </a:bodyPr>
          <a:lstStyle/>
          <a:p>
            <a:pPr algn="ctr"/>
            <a:r>
              <a:rPr lang="en-US" sz="1600" b="1" dirty="0" smtClean="0">
                <a:solidFill>
                  <a:schemeClr val="bg1"/>
                </a:solidFill>
                <a:latin typeface="MS Reference Sans Serif" charset="0"/>
                <a:ea typeface="MS Reference Sans Serif" charset="0"/>
                <a:cs typeface="MS Reference Sans Serif" charset="0"/>
              </a:rPr>
              <a:t>Disfigured</a:t>
            </a:r>
          </a:p>
          <a:p>
            <a:pPr algn="ctr"/>
            <a:r>
              <a:rPr lang="en-US" sz="1600" b="1" dirty="0" smtClean="0">
                <a:solidFill>
                  <a:schemeClr val="bg1"/>
                </a:solidFill>
                <a:latin typeface="MS Reference Sans Serif" charset="0"/>
                <a:ea typeface="MS Reference Sans Serif" charset="0"/>
                <a:cs typeface="MS Reference Sans Serif" charset="0"/>
              </a:rPr>
              <a:t>Rating</a:t>
            </a:r>
            <a:endParaRPr lang="en-US" sz="1600" b="1" dirty="0">
              <a:solidFill>
                <a:schemeClr val="bg1"/>
              </a:solidFill>
              <a:latin typeface="MS Reference Sans Serif" charset="0"/>
              <a:ea typeface="MS Reference Sans Serif" charset="0"/>
              <a:cs typeface="MS Reference Sans Serif" charset="0"/>
            </a:endParaRPr>
          </a:p>
        </p:txBody>
      </p:sp>
      <p:sp>
        <p:nvSpPr>
          <p:cNvPr id="39" name="TextBox 38"/>
          <p:cNvSpPr txBox="1"/>
          <p:nvPr/>
        </p:nvSpPr>
        <p:spPr>
          <a:xfrm>
            <a:off x="9420519" y="4552145"/>
            <a:ext cx="2172231" cy="954107"/>
          </a:xfrm>
          <a:prstGeom prst="rect">
            <a:avLst/>
          </a:prstGeom>
          <a:noFill/>
        </p:spPr>
        <p:txBody>
          <a:bodyPr wrap="square" rtlCol="0">
            <a:spAutoFit/>
          </a:bodyPr>
          <a:lstStyle/>
          <a:p>
            <a:pPr algn="ctr"/>
            <a:r>
              <a:rPr lang="en-US" sz="1400" b="1" u="sng" dirty="0" smtClean="0">
                <a:solidFill>
                  <a:schemeClr val="bg1"/>
                </a:solidFill>
                <a:latin typeface="MS Reference Sans Serif" charset="0"/>
                <a:ea typeface="MS Reference Sans Serif" charset="0"/>
                <a:cs typeface="MS Reference Sans Serif" charset="0"/>
              </a:rPr>
              <a:t>Latent variable</a:t>
            </a:r>
          </a:p>
          <a:p>
            <a:pPr algn="ctr"/>
            <a:r>
              <a:rPr lang="en-US" sz="1400" b="1" dirty="0" smtClean="0">
                <a:solidFill>
                  <a:schemeClr val="bg1"/>
                </a:solidFill>
                <a:latin typeface="MS Reference Sans Serif" charset="0"/>
                <a:ea typeface="MS Reference Sans Serif" charset="0"/>
                <a:cs typeface="MS Reference Sans Serif" charset="0"/>
              </a:rPr>
              <a:t>‘Want to avoid’</a:t>
            </a:r>
          </a:p>
          <a:p>
            <a:pPr algn="ctr"/>
            <a:r>
              <a:rPr lang="en-US" sz="1400" b="1" dirty="0" smtClean="0">
                <a:solidFill>
                  <a:schemeClr val="bg1"/>
                </a:solidFill>
                <a:latin typeface="MS Reference Sans Serif" charset="0"/>
                <a:ea typeface="MS Reference Sans Serif" charset="0"/>
                <a:cs typeface="MS Reference Sans Serif" charset="0"/>
              </a:rPr>
              <a:t>‘Willing to stand near’</a:t>
            </a:r>
          </a:p>
          <a:p>
            <a:pPr algn="ctr"/>
            <a:r>
              <a:rPr lang="en-US" sz="1400" b="1" dirty="0" smtClean="0">
                <a:solidFill>
                  <a:schemeClr val="bg1"/>
                </a:solidFill>
                <a:latin typeface="MS Reference Sans Serif" charset="0"/>
                <a:ea typeface="MS Reference Sans Serif" charset="0"/>
                <a:cs typeface="MS Reference Sans Serif" charset="0"/>
              </a:rPr>
              <a:t>(reverse-coded)</a:t>
            </a:r>
            <a:endParaRPr lang="en-US" sz="1400" b="1" dirty="0">
              <a:solidFill>
                <a:schemeClr val="bg1"/>
              </a:solidFill>
              <a:latin typeface="MS Reference Sans Serif" charset="0"/>
              <a:ea typeface="MS Reference Sans Serif" charset="0"/>
              <a:cs typeface="MS Reference Sans Serif" charset="0"/>
            </a:endParaRPr>
          </a:p>
        </p:txBody>
      </p:sp>
      <p:sp>
        <p:nvSpPr>
          <p:cNvPr id="17" name="TextBox 16"/>
          <p:cNvSpPr txBox="1"/>
          <p:nvPr/>
        </p:nvSpPr>
        <p:spPr>
          <a:xfrm>
            <a:off x="5397842" y="1312000"/>
            <a:ext cx="1468031" cy="369332"/>
          </a:xfrm>
          <a:prstGeom prst="rect">
            <a:avLst/>
          </a:prstGeom>
          <a:noFill/>
        </p:spPr>
        <p:txBody>
          <a:bodyPr wrap="none" rtlCol="0">
            <a:spAutoFit/>
          </a:bodyPr>
          <a:lstStyle/>
          <a:p>
            <a:r>
              <a:rPr lang="en-US" b="1" dirty="0" smtClean="0">
                <a:solidFill>
                  <a:srgbClr val="FFFF00"/>
                </a:solidFill>
                <a:latin typeface="MS Reference Sans Serif" charset="0"/>
                <a:ea typeface="MS Reference Sans Serif" charset="0"/>
                <a:cs typeface="MS Reference Sans Serif" charset="0"/>
              </a:rPr>
              <a:t>Total effect</a:t>
            </a:r>
            <a:endParaRPr lang="en-US" b="1" dirty="0">
              <a:solidFill>
                <a:srgbClr val="FFFF00"/>
              </a:solidFill>
              <a:latin typeface="MS Reference Sans Serif" charset="0"/>
              <a:ea typeface="MS Reference Sans Serif" charset="0"/>
              <a:cs typeface="MS Reference Sans Serif" charset="0"/>
            </a:endParaRPr>
          </a:p>
        </p:txBody>
      </p:sp>
      <p:sp>
        <p:nvSpPr>
          <p:cNvPr id="40" name="TextBox 39"/>
          <p:cNvSpPr txBox="1"/>
          <p:nvPr/>
        </p:nvSpPr>
        <p:spPr>
          <a:xfrm>
            <a:off x="5328592" y="4233981"/>
            <a:ext cx="1606530" cy="369332"/>
          </a:xfrm>
          <a:prstGeom prst="rect">
            <a:avLst/>
          </a:prstGeom>
          <a:noFill/>
        </p:spPr>
        <p:txBody>
          <a:bodyPr wrap="none" rtlCol="0">
            <a:spAutoFit/>
          </a:bodyPr>
          <a:lstStyle/>
          <a:p>
            <a:r>
              <a:rPr lang="en-US" b="1" dirty="0" smtClean="0">
                <a:solidFill>
                  <a:srgbClr val="FFFF00"/>
                </a:solidFill>
                <a:latin typeface="MS Reference Sans Serif" charset="0"/>
                <a:ea typeface="MS Reference Sans Serif" charset="0"/>
                <a:cs typeface="MS Reference Sans Serif" charset="0"/>
              </a:rPr>
              <a:t>Direct effect</a:t>
            </a:r>
            <a:endParaRPr lang="en-US" b="1" dirty="0">
              <a:solidFill>
                <a:srgbClr val="FFFF00"/>
              </a:solidFill>
              <a:latin typeface="MS Reference Sans Serif" charset="0"/>
              <a:ea typeface="MS Reference Sans Serif" charset="0"/>
              <a:cs typeface="MS Reference Sans Serif" charset="0"/>
            </a:endParaRPr>
          </a:p>
        </p:txBody>
      </p:sp>
      <p:sp>
        <p:nvSpPr>
          <p:cNvPr id="41" name="TextBox 40"/>
          <p:cNvSpPr txBox="1"/>
          <p:nvPr/>
        </p:nvSpPr>
        <p:spPr>
          <a:xfrm>
            <a:off x="5328592" y="5286064"/>
            <a:ext cx="1816523" cy="369332"/>
          </a:xfrm>
          <a:prstGeom prst="rect">
            <a:avLst/>
          </a:prstGeom>
          <a:noFill/>
        </p:spPr>
        <p:txBody>
          <a:bodyPr wrap="none" rtlCol="0">
            <a:spAutoFit/>
          </a:bodyPr>
          <a:lstStyle/>
          <a:p>
            <a:r>
              <a:rPr lang="en-US" b="1" dirty="0" smtClean="0">
                <a:solidFill>
                  <a:srgbClr val="FFFF00"/>
                </a:solidFill>
                <a:latin typeface="MS Reference Sans Serif" charset="0"/>
                <a:ea typeface="MS Reference Sans Serif" charset="0"/>
                <a:cs typeface="MS Reference Sans Serif" charset="0"/>
              </a:rPr>
              <a:t>Indirect effect</a:t>
            </a:r>
            <a:endParaRPr lang="en-US" b="1" dirty="0">
              <a:solidFill>
                <a:srgbClr val="FFFF00"/>
              </a:solidFill>
              <a:latin typeface="MS Reference Sans Serif" charset="0"/>
              <a:ea typeface="MS Reference Sans Serif" charset="0"/>
              <a:cs typeface="MS Reference Sans Serif" charset="0"/>
            </a:endParaRPr>
          </a:p>
        </p:txBody>
      </p:sp>
    </p:spTree>
    <p:extLst>
      <p:ext uri="{BB962C8B-B14F-4D97-AF65-F5344CB8AC3E}">
        <p14:creationId xmlns:p14="http://schemas.microsoft.com/office/powerpoint/2010/main" val="165489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left)">
                                      <p:cBhvr>
                                        <p:cTn id="19" dur="250"/>
                                        <p:tgtEl>
                                          <p:spTgt spid="3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22" presetClass="entr" presetSubtype="8"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250"/>
                                        <p:tgtEl>
                                          <p:spTgt spid="16"/>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250"/>
                                        <p:tgtEl>
                                          <p:spTgt spid="29"/>
                                        </p:tgtEl>
                                      </p:cBhvr>
                                    </p:animEffect>
                                  </p:childTnLst>
                                </p:cTn>
                              </p:par>
                            </p:childTnLst>
                          </p:cTn>
                        </p:par>
                        <p:par>
                          <p:cTn id="36" fill="hold">
                            <p:stCondLst>
                              <p:cond delay="250"/>
                            </p:stCondLst>
                            <p:childTnLst>
                              <p:par>
                                <p:cTn id="37" presetID="22" presetClass="entr" presetSubtype="8"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250"/>
                                        <p:tgtEl>
                                          <p:spTgt spid="3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250"/>
                                        <p:tgtEl>
                                          <p:spTgt spid="1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250"/>
                                        <p:tgtEl>
                                          <p:spTgt spid="31"/>
                                        </p:tgtEl>
                                      </p:cBhvr>
                                    </p:animEffect>
                                  </p:childTnLst>
                                </p:cTn>
                              </p:par>
                              <p:par>
                                <p:cTn id="47" presetID="22" presetClass="entr" presetSubtype="8"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left)">
                                      <p:cBhvr>
                                        <p:cTn id="49" dur="250"/>
                                        <p:tgtEl>
                                          <p:spTgt spid="22"/>
                                        </p:tgtEl>
                                      </p:cBhvr>
                                    </p:animEffect>
                                  </p:childTnLst>
                                </p:cTn>
                              </p:par>
                            </p:childTnLst>
                          </p:cTn>
                        </p:par>
                        <p:par>
                          <p:cTn id="50" fill="hold">
                            <p:stCondLst>
                              <p:cond delay="750"/>
                            </p:stCondLst>
                            <p:childTnLst>
                              <p:par>
                                <p:cTn id="51" presetID="1" presetClass="entr" presetSubtype="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par>
                          <p:cTn id="55" fill="hold">
                            <p:stCondLst>
                              <p:cond delay="750"/>
                            </p:stCondLst>
                            <p:childTnLst>
                              <p:par>
                                <p:cTn id="56" presetID="1" presetClass="entr" presetSubtype="0" fill="hold" grpId="0" nodeType="afterEffect">
                                  <p:stCondLst>
                                    <p:cond delay="1000"/>
                                  </p:stCondLst>
                                  <p:childTnLst>
                                    <p:set>
                                      <p:cBhvr>
                                        <p:cTn id="57" dur="1" fill="hold">
                                          <p:stCondLst>
                                            <p:cond delay="0"/>
                                          </p:stCondLst>
                                        </p:cTn>
                                        <p:tgtEl>
                                          <p:spTgt spid="33"/>
                                        </p:tgtEl>
                                        <p:attrNameLst>
                                          <p:attrName>style.visibility</p:attrName>
                                        </p:attrNameLst>
                                      </p:cBhvr>
                                      <p:to>
                                        <p:strVal val="visible"/>
                                      </p:to>
                                    </p:set>
                                  </p:childTnLst>
                                </p:cTn>
                              </p:par>
                              <p:par>
                                <p:cTn id="58" presetID="1" presetClass="entr" presetSubtype="0" fill="hold" grpId="0" nodeType="withEffect">
                                  <p:stCondLst>
                                    <p:cond delay="1000"/>
                                  </p:stCondLst>
                                  <p:childTnLst>
                                    <p:set>
                                      <p:cBhvr>
                                        <p:cTn id="59" dur="1" fill="hold">
                                          <p:stCondLst>
                                            <p:cond delay="0"/>
                                          </p:stCondLst>
                                        </p:cTn>
                                        <p:tgtEl>
                                          <p:spTgt spid="37"/>
                                        </p:tgtEl>
                                        <p:attrNameLst>
                                          <p:attrName>style.visibility</p:attrName>
                                        </p:attrNameLst>
                                      </p:cBhvr>
                                      <p:to>
                                        <p:strVal val="visible"/>
                                      </p:to>
                                    </p:set>
                                  </p:childTnLst>
                                </p:cTn>
                              </p:par>
                              <p:par>
                                <p:cTn id="60" presetID="1" presetClass="entr" presetSubtype="0" fill="hold" nodeType="withEffect">
                                  <p:stCondLst>
                                    <p:cond delay="1000"/>
                                  </p:stCondLst>
                                  <p:childTnLst>
                                    <p:set>
                                      <p:cBhvr>
                                        <p:cTn id="61" dur="1" fill="hold">
                                          <p:stCondLst>
                                            <p:cond delay="0"/>
                                          </p:stCondLst>
                                        </p:cTn>
                                        <p:tgtEl>
                                          <p:spTgt spid="7"/>
                                        </p:tgtEl>
                                        <p:attrNameLst>
                                          <p:attrName>style.visibility</p:attrName>
                                        </p:attrNameLst>
                                      </p:cBhvr>
                                      <p:to>
                                        <p:strVal val="visible"/>
                                      </p:to>
                                    </p:set>
                                  </p:childTnLst>
                                </p:cTn>
                              </p:par>
                              <p:par>
                                <p:cTn id="62" presetID="1" presetClass="entr" presetSubtype="0" fill="hold" grpId="0" nodeType="withEffect">
                                  <p:stCondLst>
                                    <p:cond delay="1000"/>
                                  </p:stCondLst>
                                  <p:childTnLst>
                                    <p:set>
                                      <p:cBhvr>
                                        <p:cTn id="63" dur="1" fill="hold">
                                          <p:stCondLst>
                                            <p:cond delay="0"/>
                                          </p:stCondLst>
                                        </p:cTn>
                                        <p:tgtEl>
                                          <p:spTgt spid="2"/>
                                        </p:tgtEl>
                                        <p:attrNameLst>
                                          <p:attrName>style.visibility</p:attrName>
                                        </p:attrNameLst>
                                      </p:cBhvr>
                                      <p:to>
                                        <p:strVal val="visible"/>
                                      </p:to>
                                    </p:set>
                                  </p:childTnLst>
                                </p:cTn>
                              </p:par>
                              <p:par>
                                <p:cTn id="64" presetID="1" presetClass="entr" presetSubtype="0" fill="hold" grpId="0" nodeType="withEffect">
                                  <p:stCondLst>
                                    <p:cond delay="1000"/>
                                  </p:stCondLst>
                                  <p:childTnLst>
                                    <p:set>
                                      <p:cBhvr>
                                        <p:cTn id="65" dur="1" fill="hold">
                                          <p:stCondLst>
                                            <p:cond delay="0"/>
                                          </p:stCondLst>
                                        </p:cTn>
                                        <p:tgtEl>
                                          <p:spTgt spid="3"/>
                                        </p:tgtEl>
                                        <p:attrNameLst>
                                          <p:attrName>style.visibility</p:attrName>
                                        </p:attrNameLst>
                                      </p:cBhvr>
                                      <p:to>
                                        <p:strVal val="visible"/>
                                      </p:to>
                                    </p:set>
                                  </p:childTnLst>
                                </p:cTn>
                              </p:par>
                              <p:par>
                                <p:cTn id="66" presetID="1" presetClass="entr" presetSubtype="0" fill="hold" grpId="0" nodeType="withEffect">
                                  <p:stCondLst>
                                    <p:cond delay="1000"/>
                                  </p:stCondLst>
                                  <p:childTnLst>
                                    <p:set>
                                      <p:cBhvr>
                                        <p:cTn id="67" dur="1" fill="hold">
                                          <p:stCondLst>
                                            <p:cond delay="0"/>
                                          </p:stCondLst>
                                        </p:cTn>
                                        <p:tgtEl>
                                          <p:spTgt spid="4"/>
                                        </p:tgtEl>
                                        <p:attrNameLst>
                                          <p:attrName>style.visibility</p:attrName>
                                        </p:attrNameLst>
                                      </p:cBhvr>
                                      <p:to>
                                        <p:strVal val="visible"/>
                                      </p:to>
                                    </p:set>
                                  </p:childTnLst>
                                </p:cTn>
                              </p:par>
                              <p:par>
                                <p:cTn id="68" presetID="1" presetClass="entr" presetSubtype="0" fill="hold" grpId="0" nodeType="withEffect">
                                  <p:stCondLst>
                                    <p:cond delay="1000"/>
                                  </p:stCondLst>
                                  <p:childTnLst>
                                    <p:set>
                                      <p:cBhvr>
                                        <p:cTn id="69" dur="1" fill="hold">
                                          <p:stCondLst>
                                            <p:cond delay="0"/>
                                          </p:stCondLst>
                                        </p:cTn>
                                        <p:tgtEl>
                                          <p:spTgt spid="5"/>
                                        </p:tgtEl>
                                        <p:attrNameLst>
                                          <p:attrName>style.visibility</p:attrName>
                                        </p:attrNameLst>
                                      </p:cBhvr>
                                      <p:to>
                                        <p:strVal val="visible"/>
                                      </p:to>
                                    </p:set>
                                  </p:childTnLst>
                                </p:cTn>
                              </p:par>
                              <p:par>
                                <p:cTn id="70" presetID="1" presetClass="entr" presetSubtype="0" fill="hold" grpId="0" nodeType="withEffect">
                                  <p:stCondLst>
                                    <p:cond delay="1000"/>
                                  </p:stCondLst>
                                  <p:childTnLst>
                                    <p:set>
                                      <p:cBhvr>
                                        <p:cTn id="71" dur="1" fill="hold">
                                          <p:stCondLst>
                                            <p:cond delay="0"/>
                                          </p:stCondLst>
                                        </p:cTn>
                                        <p:tgtEl>
                                          <p:spTgt spid="17"/>
                                        </p:tgtEl>
                                        <p:attrNameLst>
                                          <p:attrName>style.visibility</p:attrName>
                                        </p:attrNameLst>
                                      </p:cBhvr>
                                      <p:to>
                                        <p:strVal val="visible"/>
                                      </p:to>
                                    </p:set>
                                  </p:childTnLst>
                                </p:cTn>
                              </p:par>
                              <p:par>
                                <p:cTn id="72" presetID="1" presetClass="entr" presetSubtype="0" fill="hold" grpId="0" nodeType="withEffect">
                                  <p:stCondLst>
                                    <p:cond delay="1000"/>
                                  </p:stCondLst>
                                  <p:childTnLst>
                                    <p:set>
                                      <p:cBhvr>
                                        <p:cTn id="73"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8" grpId="0" animBg="1"/>
      <p:bldP spid="9" grpId="0"/>
      <p:bldP spid="10" grpId="0" animBg="1"/>
      <p:bldP spid="14" grpId="0" animBg="1"/>
      <p:bldP spid="15" grpId="0"/>
      <p:bldP spid="29" grpId="0"/>
      <p:bldP spid="31" grpId="0"/>
      <p:bldP spid="33" grpId="0"/>
      <p:bldP spid="34" grpId="0"/>
      <p:bldP spid="35" grpId="0"/>
      <p:bldP spid="20" grpId="0"/>
      <p:bldP spid="37" grpId="0"/>
      <p:bldP spid="38" grpId="0"/>
      <p:bldP spid="39" grpId="0"/>
      <p:bldP spid="17" grpId="0"/>
      <p:bldP spid="40" grpId="0"/>
      <p:bldP spid="41" grpId="0"/>
      <p:bldP spid="4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396734"/>
            <a:ext cx="2743200" cy="2743200"/>
          </a:xfrm>
          <a:prstGeom prst="rect">
            <a:avLst/>
          </a:prstGeom>
          <a:ln w="76200">
            <a:solidFill>
              <a:srgbClr val="ABD9E9"/>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2380945"/>
            <a:ext cx="2743200" cy="2743200"/>
          </a:xfrm>
          <a:prstGeom prst="rect">
            <a:avLst/>
          </a:prstGeom>
          <a:ln w="76200">
            <a:solidFill>
              <a:srgbClr val="EA484B"/>
            </a:solidFill>
          </a:ln>
        </p:spPr>
      </p:pic>
      <p:sp>
        <p:nvSpPr>
          <p:cNvPr id="5" name="Title 4"/>
          <p:cNvSpPr>
            <a:spLocks noGrp="1"/>
          </p:cNvSpPr>
          <p:nvPr>
            <p:ph type="title"/>
          </p:nvPr>
        </p:nvSpPr>
        <p:spPr/>
        <p:txBody>
          <a:bodyPr>
            <a:normAutofit/>
          </a:bodyPr>
          <a:lstStyle/>
          <a:p>
            <a:r>
              <a:rPr lang="en-US" sz="2800" b="1" dirty="0" smtClean="0">
                <a:solidFill>
                  <a:schemeClr val="bg1"/>
                </a:solidFill>
                <a:latin typeface="MS Reference Sans Serif" charset="0"/>
                <a:ea typeface="MS Reference Sans Serif" charset="0"/>
                <a:cs typeface="MS Reference Sans Serif" charset="0"/>
              </a:rPr>
              <a:t>The germy mental image possesses features that serve as heuristic cues to infectious disease threat</a:t>
            </a:r>
            <a:endParaRPr lang="en-US" sz="2800" b="1" dirty="0">
              <a:solidFill>
                <a:schemeClr val="bg1"/>
              </a:solidFill>
              <a:latin typeface="MS Reference Sans Serif" charset="0"/>
              <a:ea typeface="MS Reference Sans Serif" charset="0"/>
              <a:cs typeface="MS Reference Sans Serif" charset="0"/>
            </a:endParaRPr>
          </a:p>
        </p:txBody>
      </p:sp>
      <p:sp>
        <p:nvSpPr>
          <p:cNvPr id="6" name="TextBox 5"/>
          <p:cNvSpPr txBox="1"/>
          <p:nvPr/>
        </p:nvSpPr>
        <p:spPr>
          <a:xfrm>
            <a:off x="9287138" y="1685563"/>
            <a:ext cx="1390124" cy="523220"/>
          </a:xfrm>
          <a:prstGeom prst="rect">
            <a:avLst/>
          </a:prstGeom>
          <a:noFill/>
        </p:spPr>
        <p:txBody>
          <a:bodyPr wrap="none" rtlCol="0">
            <a:spAutoFit/>
          </a:bodyPr>
          <a:lstStyle/>
          <a:p>
            <a:r>
              <a:rPr lang="en-US" sz="2800" b="1" dirty="0" smtClean="0">
                <a:solidFill>
                  <a:schemeClr val="bg1"/>
                </a:solidFill>
                <a:latin typeface="MS Reference Sans Serif" charset="0"/>
                <a:ea typeface="MS Reference Sans Serif" charset="0"/>
                <a:cs typeface="MS Reference Sans Serif" charset="0"/>
              </a:rPr>
              <a:t>Germy</a:t>
            </a:r>
            <a:endParaRPr lang="en-US" sz="2800" b="1" dirty="0">
              <a:solidFill>
                <a:schemeClr val="bg1"/>
              </a:solidFill>
              <a:latin typeface="MS Reference Sans Serif" charset="0"/>
              <a:ea typeface="MS Reference Sans Serif" charset="0"/>
              <a:cs typeface="MS Reference Sans Serif" charset="0"/>
            </a:endParaRPr>
          </a:p>
        </p:txBody>
      </p:sp>
      <p:sp>
        <p:nvSpPr>
          <p:cNvPr id="7" name="TextBox 6"/>
          <p:cNvSpPr txBox="1"/>
          <p:nvPr/>
        </p:nvSpPr>
        <p:spPr>
          <a:xfrm>
            <a:off x="1091545" y="1701352"/>
            <a:ext cx="2236510" cy="523220"/>
          </a:xfrm>
          <a:prstGeom prst="rect">
            <a:avLst/>
          </a:prstGeom>
          <a:noFill/>
        </p:spPr>
        <p:txBody>
          <a:bodyPr wrap="none" rtlCol="0">
            <a:spAutoFit/>
          </a:bodyPr>
          <a:lstStyle/>
          <a:p>
            <a:r>
              <a:rPr lang="en-US" sz="2800" b="1">
                <a:solidFill>
                  <a:schemeClr val="bg1"/>
                </a:solidFill>
                <a:latin typeface="MS Reference Sans Serif" charset="0"/>
                <a:ea typeface="MS Reference Sans Serif" charset="0"/>
                <a:cs typeface="MS Reference Sans Serif" charset="0"/>
              </a:rPr>
              <a:t>a</a:t>
            </a:r>
            <a:r>
              <a:rPr lang="en-US" sz="2800" b="1" smtClean="0">
                <a:solidFill>
                  <a:schemeClr val="bg1"/>
                </a:solidFill>
                <a:latin typeface="MS Reference Sans Serif" charset="0"/>
                <a:ea typeface="MS Reference Sans Serif" charset="0"/>
                <a:cs typeface="MS Reference Sans Serif" charset="0"/>
              </a:rPr>
              <a:t>nti-Germy</a:t>
            </a:r>
            <a:endParaRPr lang="en-US" sz="2800" b="1" dirty="0">
              <a:solidFill>
                <a:schemeClr val="bg1"/>
              </a:solidFill>
              <a:latin typeface="MS Reference Sans Serif" charset="0"/>
              <a:ea typeface="MS Reference Sans Serif" charset="0"/>
              <a:cs typeface="MS Reference Sans Serif" charset="0"/>
            </a:endParaRPr>
          </a:p>
        </p:txBody>
      </p:sp>
      <p:sp>
        <p:nvSpPr>
          <p:cNvPr id="8" name="Rectangle 7"/>
          <p:cNvSpPr/>
          <p:nvPr/>
        </p:nvSpPr>
        <p:spPr>
          <a:xfrm>
            <a:off x="4035287" y="3275491"/>
            <a:ext cx="4121426" cy="954107"/>
          </a:xfrm>
          <a:prstGeom prst="rect">
            <a:avLst/>
          </a:prstGeom>
        </p:spPr>
        <p:txBody>
          <a:bodyPr wrap="square">
            <a:spAutoFit/>
          </a:bodyPr>
          <a:lstStyle/>
          <a:p>
            <a:r>
              <a:rPr lang="en-US" sz="2800" b="1" dirty="0" smtClean="0">
                <a:solidFill>
                  <a:schemeClr val="bg1"/>
                </a:solidFill>
                <a:latin typeface="MS Reference Sans Serif" charset="0"/>
                <a:ea typeface="MS Reference Sans Serif" charset="0"/>
                <a:cs typeface="MS Reference Sans Serif" charset="0"/>
              </a:rPr>
              <a:t>These features may motivate avoidance</a:t>
            </a:r>
            <a:endParaRPr lang="en-US" sz="2800" dirty="0"/>
          </a:p>
        </p:txBody>
      </p:sp>
    </p:spTree>
    <p:extLst>
      <p:ext uri="{BB962C8B-B14F-4D97-AF65-F5344CB8AC3E}">
        <p14:creationId xmlns:p14="http://schemas.microsoft.com/office/powerpoint/2010/main" val="121044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7904" y="3013502"/>
            <a:ext cx="3416192" cy="830997"/>
          </a:xfrm>
          <a:prstGeom prst="rect">
            <a:avLst/>
          </a:prstGeom>
          <a:noFill/>
        </p:spPr>
        <p:txBody>
          <a:bodyPr wrap="none" rtlCol="0">
            <a:spAutoFit/>
          </a:bodyPr>
          <a:lstStyle/>
          <a:p>
            <a:r>
              <a:rPr lang="en-US" sz="4800" b="1" dirty="0" smtClean="0">
                <a:solidFill>
                  <a:schemeClr val="bg1"/>
                </a:solidFill>
                <a:latin typeface="MS Reference Sans Serif" charset="0"/>
                <a:ea typeface="MS Reference Sans Serif" charset="0"/>
                <a:cs typeface="MS Reference Sans Serif" charset="0"/>
              </a:rPr>
              <a:t>Thank you</a:t>
            </a:r>
            <a:endParaRPr lang="en-US" sz="4800" b="1" dirty="0">
              <a:solidFill>
                <a:schemeClr val="bg1"/>
              </a:solidFill>
              <a:latin typeface="MS Reference Sans Serif" charset="0"/>
              <a:ea typeface="MS Reference Sans Serif" charset="0"/>
              <a:cs typeface="MS Reference Sans Serif" charset="0"/>
            </a:endParaRPr>
          </a:p>
        </p:txBody>
      </p:sp>
      <p:sp>
        <p:nvSpPr>
          <p:cNvPr id="3" name="TextBox 2"/>
          <p:cNvSpPr txBox="1"/>
          <p:nvPr/>
        </p:nvSpPr>
        <p:spPr>
          <a:xfrm>
            <a:off x="3333064" y="3844499"/>
            <a:ext cx="5525872" cy="523220"/>
          </a:xfrm>
          <a:prstGeom prst="rect">
            <a:avLst/>
          </a:prstGeom>
          <a:noFill/>
        </p:spPr>
        <p:txBody>
          <a:bodyPr wrap="none" rtlCol="0">
            <a:spAutoFit/>
          </a:bodyPr>
          <a:lstStyle/>
          <a:p>
            <a:r>
              <a:rPr lang="en-US" sz="2800" b="1" dirty="0" smtClean="0">
                <a:solidFill>
                  <a:schemeClr val="bg1"/>
                </a:solidFill>
                <a:latin typeface="MS Reference Sans Serif" charset="0"/>
                <a:ea typeface="MS Reference Sans Serif" charset="0"/>
                <a:cs typeface="MS Reference Sans Serif" charset="0"/>
              </a:rPr>
              <a:t>Contact: </a:t>
            </a:r>
            <a:r>
              <a:rPr lang="en-US" sz="2800" b="1" dirty="0" smtClean="0">
                <a:solidFill>
                  <a:schemeClr val="bg1"/>
                </a:solidFill>
                <a:latin typeface="MS Reference Sans Serif" charset="0"/>
                <a:ea typeface="MS Reference Sans Serif" charset="0"/>
                <a:cs typeface="MS Reference Sans Serif" charset="0"/>
                <a:hlinkClick r:id="rId2"/>
              </a:rPr>
              <a:t>nickmm@umich.edu</a:t>
            </a:r>
            <a:endParaRPr lang="en-US" sz="2800" b="1" dirty="0" smtClean="0">
              <a:solidFill>
                <a:schemeClr val="bg1"/>
              </a:solidFill>
              <a:latin typeface="MS Reference Sans Serif" charset="0"/>
              <a:ea typeface="MS Reference Sans Serif" charset="0"/>
              <a:cs typeface="MS Reference Sans Serif" charset="0"/>
            </a:endParaRPr>
          </a:p>
        </p:txBody>
      </p:sp>
    </p:spTree>
    <p:extLst>
      <p:ext uri="{BB962C8B-B14F-4D97-AF65-F5344CB8AC3E}">
        <p14:creationId xmlns:p14="http://schemas.microsoft.com/office/powerpoint/2010/main" val="44590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bg1"/>
                </a:solidFill>
                <a:latin typeface="MS Reference Sans Serif" charset="0"/>
                <a:ea typeface="MS Reference Sans Serif" charset="0"/>
                <a:cs typeface="MS Reference Sans Serif" charset="0"/>
              </a:rPr>
              <a:t>References</a:t>
            </a:r>
            <a:endParaRPr lang="en-US" b="1" dirty="0">
              <a:solidFill>
                <a:schemeClr val="bg1"/>
              </a:solidFill>
              <a:latin typeface="MS Reference Sans Serif" charset="0"/>
              <a:ea typeface="MS Reference Sans Serif" charset="0"/>
              <a:cs typeface="MS Reference Sans Serif" charset="0"/>
            </a:endParaRPr>
          </a:p>
        </p:txBody>
      </p:sp>
      <p:sp>
        <p:nvSpPr>
          <p:cNvPr id="3" name="Content Placeholder 2"/>
          <p:cNvSpPr>
            <a:spLocks noGrp="1"/>
          </p:cNvSpPr>
          <p:nvPr>
            <p:ph idx="1"/>
          </p:nvPr>
        </p:nvSpPr>
        <p:spPr/>
        <p:txBody>
          <a:bodyPr>
            <a:noAutofit/>
          </a:bodyPr>
          <a:lstStyle/>
          <a:p>
            <a:r>
              <a:rPr lang="en-US" sz="1200" b="1" dirty="0" err="1" smtClean="0">
                <a:solidFill>
                  <a:schemeClr val="bg1"/>
                </a:solidFill>
                <a:latin typeface="MS Reference Sans Serif" charset="0"/>
                <a:ea typeface="MS Reference Sans Serif" charset="0"/>
                <a:cs typeface="MS Reference Sans Serif" charset="0"/>
              </a:rPr>
              <a:t>Dotsch</a:t>
            </a:r>
            <a:r>
              <a:rPr lang="en-US" sz="1200" b="1" dirty="0" smtClean="0">
                <a:solidFill>
                  <a:schemeClr val="bg1"/>
                </a:solidFill>
                <a:latin typeface="MS Reference Sans Serif" charset="0"/>
                <a:ea typeface="MS Reference Sans Serif" charset="0"/>
                <a:cs typeface="MS Reference Sans Serif" charset="0"/>
              </a:rPr>
              <a:t> </a:t>
            </a:r>
            <a:r>
              <a:rPr lang="en-US" sz="1200" b="1" dirty="0">
                <a:solidFill>
                  <a:schemeClr val="bg1"/>
                </a:solidFill>
                <a:latin typeface="MS Reference Sans Serif" charset="0"/>
                <a:ea typeface="MS Reference Sans Serif" charset="0"/>
                <a:cs typeface="MS Reference Sans Serif" charset="0"/>
              </a:rPr>
              <a:t>(2016). </a:t>
            </a:r>
            <a:r>
              <a:rPr lang="en-US" sz="1200" b="1" dirty="0" err="1">
                <a:solidFill>
                  <a:schemeClr val="bg1"/>
                </a:solidFill>
                <a:latin typeface="MS Reference Sans Serif" charset="0"/>
                <a:ea typeface="MS Reference Sans Serif" charset="0"/>
                <a:cs typeface="MS Reference Sans Serif" charset="0"/>
              </a:rPr>
              <a:t>rcicr</a:t>
            </a:r>
            <a:r>
              <a:rPr lang="en-US" sz="1200" b="1" dirty="0">
                <a:solidFill>
                  <a:schemeClr val="bg1"/>
                </a:solidFill>
                <a:latin typeface="MS Reference Sans Serif" charset="0"/>
                <a:ea typeface="MS Reference Sans Serif" charset="0"/>
                <a:cs typeface="MS Reference Sans Serif" charset="0"/>
              </a:rPr>
              <a:t>: Reverse correlation image classification  toolbox. R package version 0.3.4.1</a:t>
            </a:r>
            <a:r>
              <a:rPr lang="en-US" sz="1200" b="1" dirty="0" smtClean="0">
                <a:solidFill>
                  <a:schemeClr val="bg1"/>
                </a:solidFill>
                <a:latin typeface="MS Reference Sans Serif" charset="0"/>
                <a:ea typeface="MS Reference Sans Serif" charset="0"/>
                <a:cs typeface="MS Reference Sans Serif" charset="0"/>
              </a:rPr>
              <a:t>.</a:t>
            </a:r>
          </a:p>
          <a:p>
            <a:r>
              <a:rPr lang="en-US" sz="1200" b="1" dirty="0">
                <a:solidFill>
                  <a:schemeClr val="bg1"/>
                </a:solidFill>
                <a:latin typeface="MS Reference Sans Serif" charset="0"/>
                <a:ea typeface="MS Reference Sans Serif" charset="0"/>
                <a:cs typeface="MS Reference Sans Serif" charset="0"/>
              </a:rPr>
              <a:t>Duncan, L. A., &amp; Schaller, M. (2009). Prejudicial attitudes toward older adults may be exaggerated when people feel vulnerable to infectious disease: Evidence and implications. </a:t>
            </a:r>
            <a:r>
              <a:rPr lang="en-US" sz="1200" b="1" i="1" dirty="0">
                <a:solidFill>
                  <a:schemeClr val="bg1"/>
                </a:solidFill>
                <a:latin typeface="MS Reference Sans Serif" charset="0"/>
                <a:ea typeface="MS Reference Sans Serif" charset="0"/>
                <a:cs typeface="MS Reference Sans Serif" charset="0"/>
              </a:rPr>
              <a:t>Analyses of Social Issues and Public Policy, 9(1)</a:t>
            </a:r>
            <a:r>
              <a:rPr lang="en-US" sz="1200" b="1" dirty="0">
                <a:solidFill>
                  <a:schemeClr val="bg1"/>
                </a:solidFill>
                <a:latin typeface="MS Reference Sans Serif" charset="0"/>
                <a:ea typeface="MS Reference Sans Serif" charset="0"/>
                <a:cs typeface="MS Reference Sans Serif" charset="0"/>
              </a:rPr>
              <a:t>, </a:t>
            </a:r>
            <a:r>
              <a:rPr lang="en-US" sz="1200" b="1" dirty="0" smtClean="0">
                <a:solidFill>
                  <a:schemeClr val="bg1"/>
                </a:solidFill>
                <a:latin typeface="MS Reference Sans Serif" charset="0"/>
                <a:ea typeface="MS Reference Sans Serif" charset="0"/>
                <a:cs typeface="MS Reference Sans Serif" charset="0"/>
              </a:rPr>
              <a:t>97-115.</a:t>
            </a:r>
          </a:p>
          <a:p>
            <a:r>
              <a:rPr lang="en-US" sz="1200" b="1" dirty="0" err="1">
                <a:solidFill>
                  <a:schemeClr val="bg1"/>
                </a:solidFill>
                <a:latin typeface="MS Reference Sans Serif" charset="0"/>
                <a:ea typeface="MS Reference Sans Serif" charset="0"/>
                <a:cs typeface="MS Reference Sans Serif" charset="0"/>
              </a:rPr>
              <a:t>Haselton</a:t>
            </a:r>
            <a:r>
              <a:rPr lang="en-US" sz="1200" b="1" dirty="0">
                <a:solidFill>
                  <a:schemeClr val="bg1"/>
                </a:solidFill>
                <a:latin typeface="MS Reference Sans Serif" charset="0"/>
                <a:ea typeface="MS Reference Sans Serif" charset="0"/>
                <a:cs typeface="MS Reference Sans Serif" charset="0"/>
              </a:rPr>
              <a:t>, M. G., &amp; Buss, D. M. (2000). Error Management Theory: A New Perspective on Biases in Cross-Sex Mind Reading. </a:t>
            </a:r>
            <a:r>
              <a:rPr lang="en-US" sz="1200" b="1" i="1" dirty="0">
                <a:solidFill>
                  <a:schemeClr val="bg1"/>
                </a:solidFill>
                <a:latin typeface="MS Reference Sans Serif" charset="0"/>
                <a:ea typeface="MS Reference Sans Serif" charset="0"/>
                <a:cs typeface="MS Reference Sans Serif" charset="0"/>
              </a:rPr>
              <a:t>Journal of Personality and Social Psychology, 78(1)</a:t>
            </a:r>
            <a:r>
              <a:rPr lang="en-US" sz="1200" b="1" dirty="0">
                <a:solidFill>
                  <a:schemeClr val="bg1"/>
                </a:solidFill>
                <a:latin typeface="MS Reference Sans Serif" charset="0"/>
                <a:ea typeface="MS Reference Sans Serif" charset="0"/>
                <a:cs typeface="MS Reference Sans Serif" charset="0"/>
              </a:rPr>
              <a:t>, 81-91.</a:t>
            </a:r>
          </a:p>
          <a:p>
            <a:r>
              <a:rPr lang="en-US" sz="1200" b="1" dirty="0" err="1">
                <a:solidFill>
                  <a:schemeClr val="bg1"/>
                </a:solidFill>
                <a:latin typeface="MS Reference Sans Serif" charset="0"/>
                <a:ea typeface="MS Reference Sans Serif" charset="0"/>
                <a:cs typeface="MS Reference Sans Serif" charset="0"/>
              </a:rPr>
              <a:t>Litman</a:t>
            </a:r>
            <a:r>
              <a:rPr lang="en-US" sz="1200" b="1" dirty="0">
                <a:solidFill>
                  <a:schemeClr val="bg1"/>
                </a:solidFill>
                <a:latin typeface="MS Reference Sans Serif" charset="0"/>
                <a:ea typeface="MS Reference Sans Serif" charset="0"/>
                <a:cs typeface="MS Reference Sans Serif" charset="0"/>
              </a:rPr>
              <a:t>, L., Robinson, J., &amp; </a:t>
            </a:r>
            <a:r>
              <a:rPr lang="en-US" sz="1200" b="1" dirty="0" err="1">
                <a:solidFill>
                  <a:schemeClr val="bg1"/>
                </a:solidFill>
                <a:latin typeface="MS Reference Sans Serif" charset="0"/>
                <a:ea typeface="MS Reference Sans Serif" charset="0"/>
                <a:cs typeface="MS Reference Sans Serif" charset="0"/>
              </a:rPr>
              <a:t>Abberbock</a:t>
            </a:r>
            <a:r>
              <a:rPr lang="en-US" sz="1200" b="1" dirty="0">
                <a:solidFill>
                  <a:schemeClr val="bg1"/>
                </a:solidFill>
                <a:latin typeface="MS Reference Sans Serif" charset="0"/>
                <a:ea typeface="MS Reference Sans Serif" charset="0"/>
                <a:cs typeface="MS Reference Sans Serif" charset="0"/>
              </a:rPr>
              <a:t>, T. (2016). </a:t>
            </a:r>
            <a:r>
              <a:rPr lang="en-US" sz="1200" b="1" dirty="0" err="1" smtClean="0">
                <a:solidFill>
                  <a:schemeClr val="bg1"/>
                </a:solidFill>
                <a:latin typeface="MS Reference Sans Serif" charset="0"/>
                <a:ea typeface="MS Reference Sans Serif" charset="0"/>
                <a:cs typeface="MS Reference Sans Serif" charset="0"/>
              </a:rPr>
              <a:t>TurkPrime.com</a:t>
            </a:r>
            <a:r>
              <a:rPr lang="en-US" sz="1200" b="1" dirty="0">
                <a:solidFill>
                  <a:schemeClr val="bg1"/>
                </a:solidFill>
                <a:latin typeface="MS Reference Sans Serif" charset="0"/>
                <a:ea typeface="MS Reference Sans Serif" charset="0"/>
                <a:cs typeface="MS Reference Sans Serif" charset="0"/>
              </a:rPr>
              <a:t>: A versatile crowdsourcing data acquisition platform for the behavioral sciences. </a:t>
            </a:r>
            <a:r>
              <a:rPr lang="en-US" sz="1200" b="1" i="1" dirty="0">
                <a:solidFill>
                  <a:schemeClr val="bg1"/>
                </a:solidFill>
                <a:latin typeface="MS Reference Sans Serif" charset="0"/>
                <a:ea typeface="MS Reference Sans Serif" charset="0"/>
                <a:cs typeface="MS Reference Sans Serif" charset="0"/>
              </a:rPr>
              <a:t>Behavior </a:t>
            </a:r>
            <a:r>
              <a:rPr lang="en-US" sz="1200" b="1" i="1" dirty="0" smtClean="0">
                <a:solidFill>
                  <a:schemeClr val="bg1"/>
                </a:solidFill>
                <a:latin typeface="MS Reference Sans Serif" charset="0"/>
                <a:ea typeface="MS Reference Sans Serif" charset="0"/>
                <a:cs typeface="MS Reference Sans Serif" charset="0"/>
              </a:rPr>
              <a:t>Research Methods</a:t>
            </a:r>
            <a:r>
              <a:rPr lang="en-US" sz="1200" b="1" dirty="0">
                <a:solidFill>
                  <a:schemeClr val="bg1"/>
                </a:solidFill>
                <a:latin typeface="MS Reference Sans Serif" charset="0"/>
                <a:ea typeface="MS Reference Sans Serif" charset="0"/>
                <a:cs typeface="MS Reference Sans Serif" charset="0"/>
              </a:rPr>
              <a:t>, 1-10</a:t>
            </a:r>
            <a:r>
              <a:rPr lang="en-US" sz="1200" b="1" dirty="0" smtClean="0">
                <a:solidFill>
                  <a:schemeClr val="bg1"/>
                </a:solidFill>
                <a:latin typeface="MS Reference Sans Serif" charset="0"/>
                <a:ea typeface="MS Reference Sans Serif" charset="0"/>
                <a:cs typeface="MS Reference Sans Serif" charset="0"/>
              </a:rPr>
              <a:t>.</a:t>
            </a:r>
          </a:p>
          <a:p>
            <a:r>
              <a:rPr lang="en-US" sz="1200" b="1" dirty="0">
                <a:solidFill>
                  <a:schemeClr val="bg1"/>
                </a:solidFill>
                <a:latin typeface="MS Reference Sans Serif" charset="0"/>
                <a:ea typeface="MS Reference Sans Serif" charset="0"/>
                <a:cs typeface="MS Reference Sans Serif" charset="0"/>
              </a:rPr>
              <a:t>Navarrete, C. D., &amp; </a:t>
            </a:r>
            <a:r>
              <a:rPr lang="en-US" sz="1200" b="1" dirty="0" err="1">
                <a:solidFill>
                  <a:schemeClr val="bg1"/>
                </a:solidFill>
                <a:latin typeface="MS Reference Sans Serif" charset="0"/>
                <a:ea typeface="MS Reference Sans Serif" charset="0"/>
                <a:cs typeface="MS Reference Sans Serif" charset="0"/>
              </a:rPr>
              <a:t>Fessler</a:t>
            </a:r>
            <a:r>
              <a:rPr lang="en-US" sz="1200" b="1" dirty="0">
                <a:solidFill>
                  <a:schemeClr val="bg1"/>
                </a:solidFill>
                <a:latin typeface="MS Reference Sans Serif" charset="0"/>
                <a:ea typeface="MS Reference Sans Serif" charset="0"/>
                <a:cs typeface="MS Reference Sans Serif" charset="0"/>
              </a:rPr>
              <a:t>, D. M. (2006). Disease avoidance and ethnocentrism: The effects of disease vulnerability and disgust sensitivity on intergroup attitudes. </a:t>
            </a:r>
            <a:r>
              <a:rPr lang="en-US" sz="1200" b="1" i="1" dirty="0">
                <a:solidFill>
                  <a:schemeClr val="bg1"/>
                </a:solidFill>
                <a:latin typeface="MS Reference Sans Serif" charset="0"/>
                <a:ea typeface="MS Reference Sans Serif" charset="0"/>
                <a:cs typeface="MS Reference Sans Serif" charset="0"/>
              </a:rPr>
              <a:t>Evolution and Human Behavior, 27(4)</a:t>
            </a:r>
            <a:r>
              <a:rPr lang="en-US" sz="1200" b="1" dirty="0">
                <a:solidFill>
                  <a:schemeClr val="bg1"/>
                </a:solidFill>
                <a:latin typeface="MS Reference Sans Serif" charset="0"/>
                <a:ea typeface="MS Reference Sans Serif" charset="0"/>
                <a:cs typeface="MS Reference Sans Serif" charset="0"/>
              </a:rPr>
              <a:t>, 270-282.</a:t>
            </a:r>
            <a:endParaRPr lang="en-US" sz="1200" b="1" dirty="0" smtClean="0">
              <a:solidFill>
                <a:schemeClr val="bg1"/>
              </a:solidFill>
              <a:latin typeface="MS Reference Sans Serif" charset="0"/>
              <a:ea typeface="MS Reference Sans Serif" charset="0"/>
              <a:cs typeface="MS Reference Sans Serif" charset="0"/>
            </a:endParaRPr>
          </a:p>
          <a:p>
            <a:r>
              <a:rPr lang="en-US" sz="1200" b="1" dirty="0">
                <a:solidFill>
                  <a:schemeClr val="bg1"/>
                </a:solidFill>
                <a:latin typeface="MS Reference Sans Serif" charset="0"/>
                <a:ea typeface="MS Reference Sans Serif" charset="0"/>
                <a:cs typeface="MS Reference Sans Serif" charset="0"/>
              </a:rPr>
              <a:t>Park, J. H., Faulkner, J., &amp; Schaller, M. (2003). Evolved disease-avoidance processes and contemporary anti-social behavior: Prejudicial attitudes and avoidance of people with physical disabilities. </a:t>
            </a:r>
            <a:r>
              <a:rPr lang="en-US" sz="1200" b="1" i="1" dirty="0">
                <a:solidFill>
                  <a:schemeClr val="bg1"/>
                </a:solidFill>
                <a:latin typeface="MS Reference Sans Serif" charset="0"/>
                <a:ea typeface="MS Reference Sans Serif" charset="0"/>
                <a:cs typeface="MS Reference Sans Serif" charset="0"/>
              </a:rPr>
              <a:t>Journal of Nonverbal Behavior, 27(2)</a:t>
            </a:r>
            <a:r>
              <a:rPr lang="en-US" sz="1200" b="1" dirty="0">
                <a:solidFill>
                  <a:schemeClr val="bg1"/>
                </a:solidFill>
                <a:latin typeface="MS Reference Sans Serif" charset="0"/>
                <a:ea typeface="MS Reference Sans Serif" charset="0"/>
                <a:cs typeface="MS Reference Sans Serif" charset="0"/>
              </a:rPr>
              <a:t>, 65-87.</a:t>
            </a:r>
            <a:endParaRPr lang="en-US" sz="1200" b="1" dirty="0" smtClean="0">
              <a:solidFill>
                <a:schemeClr val="bg1"/>
              </a:solidFill>
              <a:latin typeface="MS Reference Sans Serif" charset="0"/>
              <a:ea typeface="MS Reference Sans Serif" charset="0"/>
              <a:cs typeface="MS Reference Sans Serif" charset="0"/>
            </a:endParaRPr>
          </a:p>
          <a:p>
            <a:r>
              <a:rPr lang="en-US" sz="1200" b="1" dirty="0">
                <a:solidFill>
                  <a:schemeClr val="bg1"/>
                </a:solidFill>
                <a:latin typeface="MS Reference Sans Serif" charset="0"/>
                <a:ea typeface="MS Reference Sans Serif" charset="0"/>
                <a:cs typeface="MS Reference Sans Serif" charset="0"/>
              </a:rPr>
              <a:t>Park, J. H., Schaller, M., &amp; Crandall, C. S. (2007). Pathogen-avoidance mechanisms and the stigmatization of obese people. </a:t>
            </a:r>
            <a:r>
              <a:rPr lang="en-US" sz="1200" b="1" i="1" dirty="0">
                <a:solidFill>
                  <a:schemeClr val="bg1"/>
                </a:solidFill>
                <a:latin typeface="MS Reference Sans Serif" charset="0"/>
                <a:ea typeface="MS Reference Sans Serif" charset="0"/>
                <a:cs typeface="MS Reference Sans Serif" charset="0"/>
              </a:rPr>
              <a:t>Evolution and Human Behavior, 28(6)</a:t>
            </a:r>
            <a:r>
              <a:rPr lang="en-US" sz="1200" b="1" dirty="0">
                <a:solidFill>
                  <a:schemeClr val="bg1"/>
                </a:solidFill>
                <a:latin typeface="MS Reference Sans Serif" charset="0"/>
                <a:ea typeface="MS Reference Sans Serif" charset="0"/>
                <a:cs typeface="MS Reference Sans Serif" charset="0"/>
              </a:rPr>
              <a:t>, 410-414</a:t>
            </a:r>
            <a:r>
              <a:rPr lang="en-US" sz="1200" b="1" dirty="0" smtClean="0">
                <a:solidFill>
                  <a:schemeClr val="bg1"/>
                </a:solidFill>
                <a:latin typeface="MS Reference Sans Serif" charset="0"/>
                <a:ea typeface="MS Reference Sans Serif" charset="0"/>
                <a:cs typeface="MS Reference Sans Serif" charset="0"/>
              </a:rPr>
              <a:t>.</a:t>
            </a:r>
            <a:endParaRPr lang="en-US" sz="1200" b="1" dirty="0">
              <a:solidFill>
                <a:schemeClr val="bg1"/>
              </a:solidFill>
              <a:latin typeface="MS Reference Sans Serif" charset="0"/>
              <a:ea typeface="MS Reference Sans Serif" charset="0"/>
              <a:cs typeface="MS Reference Sans Serif" charset="0"/>
            </a:endParaRPr>
          </a:p>
          <a:p>
            <a:r>
              <a:rPr lang="en-US" sz="1200" b="1" dirty="0" err="1" smtClean="0">
                <a:solidFill>
                  <a:schemeClr val="bg1"/>
                </a:solidFill>
                <a:latin typeface="MS Reference Sans Serif" charset="0"/>
                <a:ea typeface="MS Reference Sans Serif" charset="0"/>
                <a:cs typeface="MS Reference Sans Serif" charset="0"/>
              </a:rPr>
              <a:t>Rosseel</a:t>
            </a:r>
            <a:r>
              <a:rPr lang="en-US" sz="1200" b="1" dirty="0">
                <a:solidFill>
                  <a:schemeClr val="bg1"/>
                </a:solidFill>
                <a:latin typeface="MS Reference Sans Serif" charset="0"/>
                <a:ea typeface="MS Reference Sans Serif" charset="0"/>
                <a:cs typeface="MS Reference Sans Serif" charset="0"/>
              </a:rPr>
              <a:t>, Y. (2012). </a:t>
            </a:r>
            <a:r>
              <a:rPr lang="en-US" sz="1200" b="1" dirty="0" err="1">
                <a:solidFill>
                  <a:schemeClr val="bg1"/>
                </a:solidFill>
                <a:latin typeface="MS Reference Sans Serif" charset="0"/>
                <a:ea typeface="MS Reference Sans Serif" charset="0"/>
                <a:cs typeface="MS Reference Sans Serif" charset="0"/>
              </a:rPr>
              <a:t>lavaan</a:t>
            </a:r>
            <a:r>
              <a:rPr lang="en-US" sz="1200" b="1" dirty="0">
                <a:solidFill>
                  <a:schemeClr val="bg1"/>
                </a:solidFill>
                <a:latin typeface="MS Reference Sans Serif" charset="0"/>
                <a:ea typeface="MS Reference Sans Serif" charset="0"/>
                <a:cs typeface="MS Reference Sans Serif" charset="0"/>
              </a:rPr>
              <a:t>: An R package for structural equation modeling. </a:t>
            </a:r>
            <a:r>
              <a:rPr lang="en-US" sz="1200" b="1" i="1" dirty="0">
                <a:solidFill>
                  <a:schemeClr val="bg1"/>
                </a:solidFill>
                <a:latin typeface="MS Reference Sans Serif" charset="0"/>
                <a:ea typeface="MS Reference Sans Serif" charset="0"/>
                <a:cs typeface="MS Reference Sans Serif" charset="0"/>
              </a:rPr>
              <a:t>Journal of Statistical Software, 48(2)</a:t>
            </a:r>
            <a:r>
              <a:rPr lang="en-US" sz="1200" b="1" dirty="0">
                <a:solidFill>
                  <a:schemeClr val="bg1"/>
                </a:solidFill>
                <a:latin typeface="MS Reference Sans Serif" charset="0"/>
                <a:ea typeface="MS Reference Sans Serif" charset="0"/>
                <a:cs typeface="MS Reference Sans Serif" charset="0"/>
              </a:rPr>
              <a:t>, 1-36</a:t>
            </a:r>
            <a:r>
              <a:rPr lang="en-US" sz="1200" b="1" dirty="0" smtClean="0">
                <a:solidFill>
                  <a:schemeClr val="bg1"/>
                </a:solidFill>
                <a:latin typeface="MS Reference Sans Serif" charset="0"/>
                <a:ea typeface="MS Reference Sans Serif" charset="0"/>
                <a:cs typeface="MS Reference Sans Serif" charset="0"/>
              </a:rPr>
              <a:t>.</a:t>
            </a:r>
          </a:p>
          <a:p>
            <a:r>
              <a:rPr lang="en-US" sz="1200" b="1" dirty="0">
                <a:solidFill>
                  <a:schemeClr val="bg1"/>
                </a:solidFill>
                <a:latin typeface="MS Reference Sans Serif" charset="0"/>
                <a:ea typeface="MS Reference Sans Serif" charset="0"/>
                <a:cs typeface="MS Reference Sans Serif" charset="0"/>
              </a:rPr>
              <a:t>Ryan, S., Oaten, M., Stevenson, R. J., &amp; Case, T. I. (2012). Facial disfigurement is treated like an infectious disease. </a:t>
            </a:r>
            <a:r>
              <a:rPr lang="en-US" sz="1200" b="1" i="1" dirty="0">
                <a:solidFill>
                  <a:schemeClr val="bg1"/>
                </a:solidFill>
                <a:latin typeface="MS Reference Sans Serif" charset="0"/>
                <a:ea typeface="MS Reference Sans Serif" charset="0"/>
                <a:cs typeface="MS Reference Sans Serif" charset="0"/>
              </a:rPr>
              <a:t>Evolution and Human Behavior, 33(6)</a:t>
            </a:r>
            <a:r>
              <a:rPr lang="en-US" sz="1200" b="1" dirty="0">
                <a:solidFill>
                  <a:schemeClr val="bg1"/>
                </a:solidFill>
                <a:latin typeface="MS Reference Sans Serif" charset="0"/>
                <a:ea typeface="MS Reference Sans Serif" charset="0"/>
                <a:cs typeface="MS Reference Sans Serif" charset="0"/>
              </a:rPr>
              <a:t>, 639-646.</a:t>
            </a:r>
          </a:p>
          <a:p>
            <a:r>
              <a:rPr lang="en-US" sz="1200" b="1" dirty="0" smtClean="0">
                <a:solidFill>
                  <a:schemeClr val="bg1"/>
                </a:solidFill>
                <a:latin typeface="MS Reference Sans Serif" charset="0"/>
                <a:ea typeface="MS Reference Sans Serif" charset="0"/>
                <a:cs typeface="MS Reference Sans Serif" charset="0"/>
              </a:rPr>
              <a:t>Wickham</a:t>
            </a:r>
            <a:r>
              <a:rPr lang="en-US" sz="1200" b="1" dirty="0">
                <a:solidFill>
                  <a:schemeClr val="bg1"/>
                </a:solidFill>
                <a:latin typeface="MS Reference Sans Serif" charset="0"/>
                <a:ea typeface="MS Reference Sans Serif" charset="0"/>
                <a:cs typeface="MS Reference Sans Serif" charset="0"/>
              </a:rPr>
              <a:t>, H. (2009). ggplot2: </a:t>
            </a:r>
            <a:r>
              <a:rPr lang="en-US" sz="1200" b="1" dirty="0" smtClean="0">
                <a:solidFill>
                  <a:schemeClr val="bg1"/>
                </a:solidFill>
                <a:latin typeface="MS Reference Sans Serif" charset="0"/>
                <a:ea typeface="MS Reference Sans Serif" charset="0"/>
                <a:cs typeface="MS Reference Sans Serif" charset="0"/>
              </a:rPr>
              <a:t>Elegant </a:t>
            </a:r>
            <a:r>
              <a:rPr lang="en-US" sz="1200" b="1" dirty="0">
                <a:solidFill>
                  <a:schemeClr val="bg1"/>
                </a:solidFill>
                <a:latin typeface="MS Reference Sans Serif" charset="0"/>
                <a:ea typeface="MS Reference Sans Serif" charset="0"/>
                <a:cs typeface="MS Reference Sans Serif" charset="0"/>
              </a:rPr>
              <a:t>graphics for data analysis. Springer Science &amp; Business Media</a:t>
            </a:r>
            <a:r>
              <a:rPr lang="en-US" sz="1200" b="1" dirty="0" smtClean="0">
                <a:solidFill>
                  <a:schemeClr val="bg1"/>
                </a:solidFill>
                <a:latin typeface="MS Reference Sans Serif" charset="0"/>
                <a:ea typeface="MS Reference Sans Serif" charset="0"/>
                <a:cs typeface="MS Reference Sans Serif" charset="0"/>
              </a:rPr>
              <a:t>.</a:t>
            </a:r>
          </a:p>
          <a:p>
            <a:endParaRPr lang="en-US" sz="1200" b="1" dirty="0">
              <a:solidFill>
                <a:schemeClr val="bg1"/>
              </a:solidFill>
              <a:latin typeface="MS Reference Sans Serif" charset="0"/>
              <a:ea typeface="MS Reference Sans Serif" charset="0"/>
              <a:cs typeface="MS Reference Sans Serif" charset="0"/>
            </a:endParaRPr>
          </a:p>
        </p:txBody>
      </p:sp>
    </p:spTree>
    <p:extLst>
      <p:ext uri="{BB962C8B-B14F-4D97-AF65-F5344CB8AC3E}">
        <p14:creationId xmlns:p14="http://schemas.microsoft.com/office/powerpoint/2010/main" val="1833061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8594</TotalTime>
  <Words>1109</Words>
  <Application>Microsoft Macintosh PowerPoint</Application>
  <PresentationFormat>Widescreen</PresentationFormat>
  <Paragraphs>173</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Bitstream Vera Sans</vt:lpstr>
      <vt:lpstr>Calibri</vt:lpstr>
      <vt:lpstr>Calibri Light</vt:lpstr>
      <vt:lpstr>MS Reference Sans Serif</vt:lpstr>
      <vt:lpstr>Arial</vt:lpstr>
      <vt:lpstr>Thème Office</vt:lpstr>
      <vt:lpstr>What does infectious disease look like in the mind? A reverse correlation approach</vt:lpstr>
      <vt:lpstr>Think of someone who would get you sick…</vt:lpstr>
      <vt:lpstr>PowerPoint Presentation</vt:lpstr>
      <vt:lpstr>PowerPoint Presentation</vt:lpstr>
      <vt:lpstr>PowerPoint Presentation</vt:lpstr>
      <vt:lpstr>PowerPoint Presentation</vt:lpstr>
      <vt:lpstr>The germy mental image possesses features that serve as heuristic cues to infectious disease threat</vt:lpstr>
      <vt:lpstr>PowerPoint Presentation</vt:lpstr>
      <vt:lpstr>References</vt:lpstr>
      <vt:lpstr>PowerPoint Presentation</vt:lpstr>
      <vt:lpstr>PowerPoint Presentation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David Gohel</dc:creator>
  <cp:lastModifiedBy>Nicholas Michalak</cp:lastModifiedBy>
  <cp:revision>79</cp:revision>
  <cp:lastPrinted>2017-01-06T18:36:43Z</cp:lastPrinted>
  <dcterms:created xsi:type="dcterms:W3CDTF">2013-11-21T15:46:01Z</dcterms:created>
  <dcterms:modified xsi:type="dcterms:W3CDTF">2017-01-19T17:48:28Z</dcterms:modified>
</cp:coreProperties>
</file>