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sldIdLst>
    <p:sldId id="256" r:id="rId2"/>
  </p:sldIdLst>
  <p:sldSz cx="51206400" cy="32918400"/>
  <p:notesSz cx="6858000" cy="9144000"/>
  <p:defaultTextStyle>
    <a:defPPr>
      <a:defRPr lang="en-US"/>
    </a:defPPr>
    <a:lvl1pPr marL="0" algn="l" defTabSz="3554724" rtl="0" eaLnBrk="1" latinLnBrk="0" hangingPunct="1">
      <a:defRPr sz="6997" kern="1200">
        <a:solidFill>
          <a:schemeClr val="tx1"/>
        </a:solidFill>
        <a:latin typeface="+mn-lt"/>
        <a:ea typeface="+mn-ea"/>
        <a:cs typeface="+mn-cs"/>
      </a:defRPr>
    </a:lvl1pPr>
    <a:lvl2pPr marL="1777361" algn="l" defTabSz="3554724" rtl="0" eaLnBrk="1" latinLnBrk="0" hangingPunct="1">
      <a:defRPr sz="6997" kern="1200">
        <a:solidFill>
          <a:schemeClr val="tx1"/>
        </a:solidFill>
        <a:latin typeface="+mn-lt"/>
        <a:ea typeface="+mn-ea"/>
        <a:cs typeface="+mn-cs"/>
      </a:defRPr>
    </a:lvl2pPr>
    <a:lvl3pPr marL="3554724" algn="l" defTabSz="3554724" rtl="0" eaLnBrk="1" latinLnBrk="0" hangingPunct="1">
      <a:defRPr sz="6997" kern="1200">
        <a:solidFill>
          <a:schemeClr val="tx1"/>
        </a:solidFill>
        <a:latin typeface="+mn-lt"/>
        <a:ea typeface="+mn-ea"/>
        <a:cs typeface="+mn-cs"/>
      </a:defRPr>
    </a:lvl3pPr>
    <a:lvl4pPr marL="5332085" algn="l" defTabSz="3554724" rtl="0" eaLnBrk="1" latinLnBrk="0" hangingPunct="1">
      <a:defRPr sz="6997" kern="1200">
        <a:solidFill>
          <a:schemeClr val="tx1"/>
        </a:solidFill>
        <a:latin typeface="+mn-lt"/>
        <a:ea typeface="+mn-ea"/>
        <a:cs typeface="+mn-cs"/>
      </a:defRPr>
    </a:lvl4pPr>
    <a:lvl5pPr marL="7109446" algn="l" defTabSz="3554724" rtl="0" eaLnBrk="1" latinLnBrk="0" hangingPunct="1">
      <a:defRPr sz="6997" kern="1200">
        <a:solidFill>
          <a:schemeClr val="tx1"/>
        </a:solidFill>
        <a:latin typeface="+mn-lt"/>
        <a:ea typeface="+mn-ea"/>
        <a:cs typeface="+mn-cs"/>
      </a:defRPr>
    </a:lvl5pPr>
    <a:lvl6pPr marL="8886809" algn="l" defTabSz="3554724" rtl="0" eaLnBrk="1" latinLnBrk="0" hangingPunct="1">
      <a:defRPr sz="6997" kern="1200">
        <a:solidFill>
          <a:schemeClr val="tx1"/>
        </a:solidFill>
        <a:latin typeface="+mn-lt"/>
        <a:ea typeface="+mn-ea"/>
        <a:cs typeface="+mn-cs"/>
      </a:defRPr>
    </a:lvl6pPr>
    <a:lvl7pPr marL="10664170" algn="l" defTabSz="3554724" rtl="0" eaLnBrk="1" latinLnBrk="0" hangingPunct="1">
      <a:defRPr sz="6997" kern="1200">
        <a:solidFill>
          <a:schemeClr val="tx1"/>
        </a:solidFill>
        <a:latin typeface="+mn-lt"/>
        <a:ea typeface="+mn-ea"/>
        <a:cs typeface="+mn-cs"/>
      </a:defRPr>
    </a:lvl7pPr>
    <a:lvl8pPr marL="12441532" algn="l" defTabSz="3554724" rtl="0" eaLnBrk="1" latinLnBrk="0" hangingPunct="1">
      <a:defRPr sz="6997" kern="1200">
        <a:solidFill>
          <a:schemeClr val="tx1"/>
        </a:solidFill>
        <a:latin typeface="+mn-lt"/>
        <a:ea typeface="+mn-ea"/>
        <a:cs typeface="+mn-cs"/>
      </a:defRPr>
    </a:lvl8pPr>
    <a:lvl9pPr marL="14218894" algn="l" defTabSz="3554724" rtl="0" eaLnBrk="1" latinLnBrk="0" hangingPunct="1">
      <a:defRPr sz="6997"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202"/>
    <a:srgbClr val="1636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6096"/>
    <p:restoredTop sz="94093"/>
  </p:normalViewPr>
  <p:slideViewPr>
    <p:cSldViewPr snapToGrid="0" snapToObjects="1">
      <p:cViewPr varScale="1">
        <p:scale>
          <a:sx n="32" d="100"/>
          <a:sy n="32" d="100"/>
        </p:scale>
        <p:origin x="2408"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5387342"/>
            <a:ext cx="38404800" cy="11460480"/>
          </a:xfrm>
        </p:spPr>
        <p:txBody>
          <a:bodyPr anchor="b"/>
          <a:lstStyle>
            <a:lvl1pPr algn="ctr">
              <a:defRPr sz="25200"/>
            </a:lvl1pPr>
          </a:lstStyle>
          <a:p>
            <a:r>
              <a:rPr lang="en-US" smtClean="0"/>
              <a:t>Click to edit Master title style</a:t>
            </a:r>
            <a:endParaRPr lang="en-US" dirty="0"/>
          </a:p>
        </p:txBody>
      </p:sp>
      <p:sp>
        <p:nvSpPr>
          <p:cNvPr id="3" name="Subtitle 2"/>
          <p:cNvSpPr>
            <a:spLocks noGrp="1"/>
          </p:cNvSpPr>
          <p:nvPr>
            <p:ph type="subTitle" idx="1"/>
          </p:nvPr>
        </p:nvSpPr>
        <p:spPr>
          <a:xfrm>
            <a:off x="6400800" y="17289782"/>
            <a:ext cx="38404800" cy="7947658"/>
          </a:xfrm>
        </p:spPr>
        <p:txBody>
          <a:bodyPr/>
          <a:lstStyle>
            <a:lvl1pPr marL="0" indent="0" algn="ctr">
              <a:buNone/>
              <a:defRPr sz="10080"/>
            </a:lvl1pPr>
            <a:lvl2pPr marL="1920240" indent="0" algn="ctr">
              <a:buNone/>
              <a:defRPr sz="8400"/>
            </a:lvl2pPr>
            <a:lvl3pPr marL="3840480" indent="0" algn="ctr">
              <a:buNone/>
              <a:defRPr sz="7560"/>
            </a:lvl3pPr>
            <a:lvl4pPr marL="5760720" indent="0" algn="ctr">
              <a:buNone/>
              <a:defRPr sz="6720"/>
            </a:lvl4pPr>
            <a:lvl5pPr marL="7680960" indent="0" algn="ctr">
              <a:buNone/>
              <a:defRPr sz="6720"/>
            </a:lvl5pPr>
            <a:lvl6pPr marL="9601200" indent="0" algn="ctr">
              <a:buNone/>
              <a:defRPr sz="6720"/>
            </a:lvl6pPr>
            <a:lvl7pPr marL="11521440" indent="0" algn="ctr">
              <a:buNone/>
              <a:defRPr sz="6720"/>
            </a:lvl7pPr>
            <a:lvl8pPr marL="13441680" indent="0" algn="ctr">
              <a:buNone/>
              <a:defRPr sz="6720"/>
            </a:lvl8pPr>
            <a:lvl9pPr marL="15361920" indent="0" algn="ctr">
              <a:buNone/>
              <a:defRPr sz="672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0BF096B-0F0C-624E-B293-73C82A9F0640}" type="datetimeFigureOut">
              <a:rPr lang="en-US" smtClean="0"/>
              <a:t>1/16/17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F43F7-224E-9344-A7BC-79F603ECB63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0BF096B-0F0C-624E-B293-73C82A9F0640}" type="datetimeFigureOut">
              <a:rPr lang="en-US" smtClean="0"/>
              <a:t>1/16/17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F43F7-224E-9344-A7BC-79F603ECB63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644580" y="1752600"/>
            <a:ext cx="11041380" cy="2789682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520440" y="1752600"/>
            <a:ext cx="32484060" cy="2789682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0BF096B-0F0C-624E-B293-73C82A9F0640}" type="datetimeFigureOut">
              <a:rPr lang="en-US" smtClean="0"/>
              <a:t>1/16/17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F43F7-224E-9344-A7BC-79F603ECB63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0BF096B-0F0C-624E-B293-73C82A9F0640}" type="datetimeFigureOut">
              <a:rPr lang="en-US" smtClean="0"/>
              <a:t>1/16/17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F43F7-224E-9344-A7BC-79F603ECB63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3770" y="8206745"/>
            <a:ext cx="44165520" cy="13693138"/>
          </a:xfrm>
        </p:spPr>
        <p:txBody>
          <a:bodyPr anchor="b"/>
          <a:lstStyle>
            <a:lvl1pPr>
              <a:defRPr sz="25200"/>
            </a:lvl1pPr>
          </a:lstStyle>
          <a:p>
            <a:r>
              <a:rPr lang="en-US" smtClean="0"/>
              <a:t>Click to edit Master title style</a:t>
            </a:r>
            <a:endParaRPr lang="en-US" dirty="0"/>
          </a:p>
        </p:txBody>
      </p:sp>
      <p:sp>
        <p:nvSpPr>
          <p:cNvPr id="3" name="Text Placeholder 2"/>
          <p:cNvSpPr>
            <a:spLocks noGrp="1"/>
          </p:cNvSpPr>
          <p:nvPr>
            <p:ph type="body" idx="1"/>
          </p:nvPr>
        </p:nvSpPr>
        <p:spPr>
          <a:xfrm>
            <a:off x="3493770" y="22029425"/>
            <a:ext cx="44165520" cy="7200898"/>
          </a:xfrm>
        </p:spPr>
        <p:txBody>
          <a:bodyPr/>
          <a:lstStyle>
            <a:lvl1pPr marL="0" indent="0">
              <a:buNone/>
              <a:defRPr sz="10080">
                <a:solidFill>
                  <a:schemeClr val="tx1">
                    <a:tint val="75000"/>
                  </a:schemeClr>
                </a:solidFill>
              </a:defRPr>
            </a:lvl1pPr>
            <a:lvl2pPr marL="1920240" indent="0">
              <a:buNone/>
              <a:defRPr sz="8400">
                <a:solidFill>
                  <a:schemeClr val="tx1">
                    <a:tint val="75000"/>
                  </a:schemeClr>
                </a:solidFill>
              </a:defRPr>
            </a:lvl2pPr>
            <a:lvl3pPr marL="3840480" indent="0">
              <a:buNone/>
              <a:defRPr sz="7560">
                <a:solidFill>
                  <a:schemeClr val="tx1">
                    <a:tint val="75000"/>
                  </a:schemeClr>
                </a:solidFill>
              </a:defRPr>
            </a:lvl3pPr>
            <a:lvl4pPr marL="5760720" indent="0">
              <a:buNone/>
              <a:defRPr sz="6720">
                <a:solidFill>
                  <a:schemeClr val="tx1">
                    <a:tint val="75000"/>
                  </a:schemeClr>
                </a:solidFill>
              </a:defRPr>
            </a:lvl4pPr>
            <a:lvl5pPr marL="7680960" indent="0">
              <a:buNone/>
              <a:defRPr sz="6720">
                <a:solidFill>
                  <a:schemeClr val="tx1">
                    <a:tint val="75000"/>
                  </a:schemeClr>
                </a:solidFill>
              </a:defRPr>
            </a:lvl5pPr>
            <a:lvl6pPr marL="9601200" indent="0">
              <a:buNone/>
              <a:defRPr sz="6720">
                <a:solidFill>
                  <a:schemeClr val="tx1">
                    <a:tint val="75000"/>
                  </a:schemeClr>
                </a:solidFill>
              </a:defRPr>
            </a:lvl6pPr>
            <a:lvl7pPr marL="11521440" indent="0">
              <a:buNone/>
              <a:defRPr sz="6720">
                <a:solidFill>
                  <a:schemeClr val="tx1">
                    <a:tint val="75000"/>
                  </a:schemeClr>
                </a:solidFill>
              </a:defRPr>
            </a:lvl7pPr>
            <a:lvl8pPr marL="13441680" indent="0">
              <a:buNone/>
              <a:defRPr sz="6720">
                <a:solidFill>
                  <a:schemeClr val="tx1">
                    <a:tint val="75000"/>
                  </a:schemeClr>
                </a:solidFill>
              </a:defRPr>
            </a:lvl8pPr>
            <a:lvl9pPr marL="15361920" indent="0">
              <a:buNone/>
              <a:defRPr sz="672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BF096B-0F0C-624E-B293-73C82A9F0640}" type="datetimeFigureOut">
              <a:rPr lang="en-US" smtClean="0"/>
              <a:t>1/16/17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F43F7-224E-9344-A7BC-79F603ECB63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520440" y="8763000"/>
            <a:ext cx="21762720" cy="208864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25923240" y="8763000"/>
            <a:ext cx="21762720" cy="208864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0BF096B-0F0C-624E-B293-73C82A9F0640}" type="datetimeFigureOut">
              <a:rPr lang="en-US" smtClean="0"/>
              <a:t>1/16/17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8F43F7-224E-9344-A7BC-79F603ECB63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7110" y="1752603"/>
            <a:ext cx="44165520" cy="636270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527112" y="8069582"/>
            <a:ext cx="21662705" cy="3954778"/>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en-US" smtClean="0"/>
              <a:t>Click to edit Master text styles</a:t>
            </a:r>
          </a:p>
        </p:txBody>
      </p:sp>
      <p:sp>
        <p:nvSpPr>
          <p:cNvPr id="4" name="Content Placeholder 3"/>
          <p:cNvSpPr>
            <a:spLocks noGrp="1"/>
          </p:cNvSpPr>
          <p:nvPr>
            <p:ph sz="half" idx="2"/>
          </p:nvPr>
        </p:nvSpPr>
        <p:spPr>
          <a:xfrm>
            <a:off x="3527112" y="12024360"/>
            <a:ext cx="21662705" cy="176860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25923240" y="8069582"/>
            <a:ext cx="21769390" cy="3954778"/>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en-US" smtClean="0"/>
              <a:t>Click to edit Master text styles</a:t>
            </a:r>
          </a:p>
        </p:txBody>
      </p:sp>
      <p:sp>
        <p:nvSpPr>
          <p:cNvPr id="6" name="Content Placeholder 5"/>
          <p:cNvSpPr>
            <a:spLocks noGrp="1"/>
          </p:cNvSpPr>
          <p:nvPr>
            <p:ph sz="quarter" idx="4"/>
          </p:nvPr>
        </p:nvSpPr>
        <p:spPr>
          <a:xfrm>
            <a:off x="25923240" y="12024360"/>
            <a:ext cx="21769390" cy="176860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0BF096B-0F0C-624E-B293-73C82A9F0640}" type="datetimeFigureOut">
              <a:rPr lang="en-US" smtClean="0"/>
              <a:t>1/16/17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8F43F7-224E-9344-A7BC-79F603ECB63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0BF096B-0F0C-624E-B293-73C82A9F0640}" type="datetimeFigureOut">
              <a:rPr lang="en-US" smtClean="0"/>
              <a:t>1/16/17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8F43F7-224E-9344-A7BC-79F603ECB63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BF096B-0F0C-624E-B293-73C82A9F0640}" type="datetimeFigureOut">
              <a:rPr lang="en-US" smtClean="0"/>
              <a:t>1/16/17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8F43F7-224E-9344-A7BC-79F603ECB63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2" y="2194560"/>
            <a:ext cx="16515395" cy="7680960"/>
          </a:xfrm>
        </p:spPr>
        <p:txBody>
          <a:bodyPr anchor="b"/>
          <a:lstStyle>
            <a:lvl1pPr>
              <a:defRPr sz="13440"/>
            </a:lvl1pPr>
          </a:lstStyle>
          <a:p>
            <a:r>
              <a:rPr lang="en-US" smtClean="0"/>
              <a:t>Click to edit Master title style</a:t>
            </a:r>
            <a:endParaRPr lang="en-US" dirty="0"/>
          </a:p>
        </p:txBody>
      </p:sp>
      <p:sp>
        <p:nvSpPr>
          <p:cNvPr id="3" name="Content Placeholder 2"/>
          <p:cNvSpPr>
            <a:spLocks noGrp="1"/>
          </p:cNvSpPr>
          <p:nvPr>
            <p:ph idx="1"/>
          </p:nvPr>
        </p:nvSpPr>
        <p:spPr>
          <a:xfrm>
            <a:off x="21769390" y="4739642"/>
            <a:ext cx="25923240" cy="23393400"/>
          </a:xfrm>
        </p:spPr>
        <p:txBody>
          <a:bodyPr/>
          <a:lstStyle>
            <a:lvl1pPr>
              <a:defRPr sz="13440"/>
            </a:lvl1pPr>
            <a:lvl2pPr>
              <a:defRPr sz="11760"/>
            </a:lvl2pPr>
            <a:lvl3pPr>
              <a:defRPr sz="10080"/>
            </a:lvl3pPr>
            <a:lvl4pPr>
              <a:defRPr sz="8400"/>
            </a:lvl4pPr>
            <a:lvl5pPr>
              <a:defRPr sz="8400"/>
            </a:lvl5pPr>
            <a:lvl6pPr>
              <a:defRPr sz="8400"/>
            </a:lvl6pPr>
            <a:lvl7pPr>
              <a:defRPr sz="8400"/>
            </a:lvl7pPr>
            <a:lvl8pPr>
              <a:defRPr sz="8400"/>
            </a:lvl8pPr>
            <a:lvl9pPr>
              <a:defRPr sz="8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527112" y="9875520"/>
            <a:ext cx="16515395" cy="18295622"/>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BF096B-0F0C-624E-B293-73C82A9F0640}" type="datetimeFigureOut">
              <a:rPr lang="en-US" smtClean="0"/>
              <a:t>1/16/17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8F43F7-224E-9344-A7BC-79F603ECB63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2" y="2194560"/>
            <a:ext cx="16515395" cy="7680960"/>
          </a:xfrm>
        </p:spPr>
        <p:txBody>
          <a:bodyPr anchor="b"/>
          <a:lstStyle>
            <a:lvl1pPr>
              <a:defRPr sz="1344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1769390" y="4739642"/>
            <a:ext cx="25923240" cy="23393400"/>
          </a:xfrm>
        </p:spPr>
        <p:txBody>
          <a:bodyPr anchor="t"/>
          <a:lstStyle>
            <a:lvl1pPr marL="0" indent="0">
              <a:buNone/>
              <a:defRPr sz="13440"/>
            </a:lvl1pPr>
            <a:lvl2pPr marL="1920240" indent="0">
              <a:buNone/>
              <a:defRPr sz="11760"/>
            </a:lvl2pPr>
            <a:lvl3pPr marL="3840480" indent="0">
              <a:buNone/>
              <a:defRPr sz="10080"/>
            </a:lvl3pPr>
            <a:lvl4pPr marL="5760720" indent="0">
              <a:buNone/>
              <a:defRPr sz="8400"/>
            </a:lvl4pPr>
            <a:lvl5pPr marL="7680960" indent="0">
              <a:buNone/>
              <a:defRPr sz="8400"/>
            </a:lvl5pPr>
            <a:lvl6pPr marL="9601200" indent="0">
              <a:buNone/>
              <a:defRPr sz="8400"/>
            </a:lvl6pPr>
            <a:lvl7pPr marL="11521440" indent="0">
              <a:buNone/>
              <a:defRPr sz="8400"/>
            </a:lvl7pPr>
            <a:lvl8pPr marL="13441680" indent="0">
              <a:buNone/>
              <a:defRPr sz="8400"/>
            </a:lvl8pPr>
            <a:lvl9pPr marL="15361920" indent="0">
              <a:buNone/>
              <a:defRPr sz="84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3527112" y="9875520"/>
            <a:ext cx="16515395" cy="18295622"/>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BF096B-0F0C-624E-B293-73C82A9F0640}" type="datetimeFigureOut">
              <a:rPr lang="en-US" smtClean="0"/>
              <a:t>1/16/17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8F43F7-224E-9344-A7BC-79F603ECB63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0440" y="1752603"/>
            <a:ext cx="44165520" cy="636270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20440" y="8763000"/>
            <a:ext cx="44165520" cy="2088642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20440" y="30510482"/>
            <a:ext cx="11521440" cy="1752600"/>
          </a:xfrm>
          <a:prstGeom prst="rect">
            <a:avLst/>
          </a:prstGeom>
        </p:spPr>
        <p:txBody>
          <a:bodyPr vert="horz" lIns="91440" tIns="45720" rIns="91440" bIns="45720" rtlCol="0" anchor="ctr"/>
          <a:lstStyle>
            <a:lvl1pPr algn="l">
              <a:defRPr sz="5040">
                <a:solidFill>
                  <a:schemeClr val="tx1">
                    <a:tint val="75000"/>
                  </a:schemeClr>
                </a:solidFill>
              </a:defRPr>
            </a:lvl1pPr>
          </a:lstStyle>
          <a:p>
            <a:fld id="{00BF096B-0F0C-624E-B293-73C82A9F0640}" type="datetimeFigureOut">
              <a:rPr lang="en-US" smtClean="0"/>
              <a:t>1/16/17</a:t>
            </a:fld>
            <a:endParaRPr lang="en-US"/>
          </a:p>
        </p:txBody>
      </p:sp>
      <p:sp>
        <p:nvSpPr>
          <p:cNvPr id="5" name="Footer Placeholder 4"/>
          <p:cNvSpPr>
            <a:spLocks noGrp="1"/>
          </p:cNvSpPr>
          <p:nvPr>
            <p:ph type="ftr" sz="quarter" idx="3"/>
          </p:nvPr>
        </p:nvSpPr>
        <p:spPr>
          <a:xfrm>
            <a:off x="16962120" y="30510482"/>
            <a:ext cx="17282160" cy="1752600"/>
          </a:xfrm>
          <a:prstGeom prst="rect">
            <a:avLst/>
          </a:prstGeom>
        </p:spPr>
        <p:txBody>
          <a:bodyPr vert="horz" lIns="91440" tIns="45720" rIns="91440" bIns="45720" rtlCol="0" anchor="ctr"/>
          <a:lstStyle>
            <a:lvl1pPr algn="ctr">
              <a:defRPr sz="50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164520" y="30510482"/>
            <a:ext cx="11521440" cy="1752600"/>
          </a:xfrm>
          <a:prstGeom prst="rect">
            <a:avLst/>
          </a:prstGeom>
        </p:spPr>
        <p:txBody>
          <a:bodyPr vert="horz" lIns="91440" tIns="45720" rIns="91440" bIns="45720" rtlCol="0" anchor="ctr"/>
          <a:lstStyle>
            <a:lvl1pPr algn="r">
              <a:defRPr sz="5040">
                <a:solidFill>
                  <a:schemeClr val="tx1">
                    <a:tint val="75000"/>
                  </a:schemeClr>
                </a:solidFill>
              </a:defRPr>
            </a:lvl1pPr>
          </a:lstStyle>
          <a:p>
            <a:fld id="{8B8F43F7-224E-9344-A7BC-79F603ECB63B}" type="slidenum">
              <a:rPr lang="en-US" smtClean="0"/>
              <a:t>‹#›</a:t>
            </a:fld>
            <a:endParaRPr lang="en-US"/>
          </a:p>
        </p:txBody>
      </p:sp>
    </p:spTree>
    <p:extLst>
      <p:ext uri="{BB962C8B-B14F-4D97-AF65-F5344CB8AC3E}">
        <p14:creationId xmlns:p14="http://schemas.microsoft.com/office/powerpoint/2010/main" val="16667376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3840480" rtl="0" eaLnBrk="1" latinLnBrk="0" hangingPunct="1">
        <a:lnSpc>
          <a:spcPct val="90000"/>
        </a:lnSpc>
        <a:spcBef>
          <a:spcPct val="0"/>
        </a:spcBef>
        <a:buNone/>
        <a:defRPr sz="18480" kern="1200">
          <a:solidFill>
            <a:schemeClr val="tx1"/>
          </a:solidFill>
          <a:latin typeface="+mj-lt"/>
          <a:ea typeface="+mj-ea"/>
          <a:cs typeface="+mj-cs"/>
        </a:defRPr>
      </a:lvl1pPr>
    </p:titleStyle>
    <p:bodyStyle>
      <a:lvl1pPr marL="960120" indent="-960120" algn="l" defTabSz="3840480" rtl="0" eaLnBrk="1" latinLnBrk="0" hangingPunct="1">
        <a:lnSpc>
          <a:spcPct val="90000"/>
        </a:lnSpc>
        <a:spcBef>
          <a:spcPts val="4200"/>
        </a:spcBef>
        <a:buFont typeface="Arial" panose="020B0604020202020204" pitchFamily="34" charset="0"/>
        <a:buChar char="•"/>
        <a:defRPr sz="11760" kern="1200">
          <a:solidFill>
            <a:schemeClr val="tx1"/>
          </a:solidFill>
          <a:latin typeface="+mn-lt"/>
          <a:ea typeface="+mn-ea"/>
          <a:cs typeface="+mn-cs"/>
        </a:defRPr>
      </a:lvl1pPr>
      <a:lvl2pPr marL="2880360" indent="-960120" algn="l" defTabSz="3840480" rtl="0" eaLnBrk="1" latinLnBrk="0" hangingPunct="1">
        <a:lnSpc>
          <a:spcPct val="90000"/>
        </a:lnSpc>
        <a:spcBef>
          <a:spcPts val="2100"/>
        </a:spcBef>
        <a:buFont typeface="Arial" panose="020B0604020202020204" pitchFamily="34" charset="0"/>
        <a:buChar char="•"/>
        <a:defRPr sz="10080" kern="1200">
          <a:solidFill>
            <a:schemeClr val="tx1"/>
          </a:solidFill>
          <a:latin typeface="+mn-lt"/>
          <a:ea typeface="+mn-ea"/>
          <a:cs typeface="+mn-cs"/>
        </a:defRPr>
      </a:lvl2pPr>
      <a:lvl3pPr marL="4800600" indent="-960120" algn="l" defTabSz="3840480" rtl="0" eaLnBrk="1" latinLnBrk="0" hangingPunct="1">
        <a:lnSpc>
          <a:spcPct val="90000"/>
        </a:lnSpc>
        <a:spcBef>
          <a:spcPts val="2100"/>
        </a:spcBef>
        <a:buFont typeface="Arial" panose="020B0604020202020204" pitchFamily="34" charset="0"/>
        <a:buChar char="•"/>
        <a:defRPr sz="8400" kern="1200">
          <a:solidFill>
            <a:schemeClr val="tx1"/>
          </a:solidFill>
          <a:latin typeface="+mn-lt"/>
          <a:ea typeface="+mn-ea"/>
          <a:cs typeface="+mn-cs"/>
        </a:defRPr>
      </a:lvl3pPr>
      <a:lvl4pPr marL="67208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4pPr>
      <a:lvl5pPr marL="864108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5pPr>
      <a:lvl6pPr marL="1056132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156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180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0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p:bodyStyle>
    <p:otherStyle>
      <a:defPPr>
        <a:defRPr lang="en-US"/>
      </a:defPPr>
      <a:lvl1pPr marL="0" algn="l" defTabSz="3840480" rtl="0" eaLnBrk="1" latinLnBrk="0" hangingPunct="1">
        <a:defRPr sz="7560" kern="1200">
          <a:solidFill>
            <a:schemeClr val="tx1"/>
          </a:solidFill>
          <a:latin typeface="+mn-lt"/>
          <a:ea typeface="+mn-ea"/>
          <a:cs typeface="+mn-cs"/>
        </a:defRPr>
      </a:lvl1pPr>
      <a:lvl2pPr marL="1920240" algn="l" defTabSz="3840480" rtl="0" eaLnBrk="1" latinLnBrk="0" hangingPunct="1">
        <a:defRPr sz="7560" kern="1200">
          <a:solidFill>
            <a:schemeClr val="tx1"/>
          </a:solidFill>
          <a:latin typeface="+mn-lt"/>
          <a:ea typeface="+mn-ea"/>
          <a:cs typeface="+mn-cs"/>
        </a:defRPr>
      </a:lvl2pPr>
      <a:lvl3pPr marL="3840480" algn="l" defTabSz="3840480" rtl="0" eaLnBrk="1" latinLnBrk="0" hangingPunct="1">
        <a:defRPr sz="7560" kern="1200">
          <a:solidFill>
            <a:schemeClr val="tx1"/>
          </a:solidFill>
          <a:latin typeface="+mn-lt"/>
          <a:ea typeface="+mn-ea"/>
          <a:cs typeface="+mn-cs"/>
        </a:defRPr>
      </a:lvl3pPr>
      <a:lvl4pPr marL="5760720" algn="l" defTabSz="3840480" rtl="0" eaLnBrk="1" latinLnBrk="0" hangingPunct="1">
        <a:defRPr sz="7560" kern="1200">
          <a:solidFill>
            <a:schemeClr val="tx1"/>
          </a:solidFill>
          <a:latin typeface="+mn-lt"/>
          <a:ea typeface="+mn-ea"/>
          <a:cs typeface="+mn-cs"/>
        </a:defRPr>
      </a:lvl4pPr>
      <a:lvl5pPr marL="7680960" algn="l" defTabSz="3840480" rtl="0" eaLnBrk="1" latinLnBrk="0" hangingPunct="1">
        <a:defRPr sz="7560" kern="1200">
          <a:solidFill>
            <a:schemeClr val="tx1"/>
          </a:solidFill>
          <a:latin typeface="+mn-lt"/>
          <a:ea typeface="+mn-ea"/>
          <a:cs typeface="+mn-cs"/>
        </a:defRPr>
      </a:lvl5pPr>
      <a:lvl6pPr marL="9601200" algn="l" defTabSz="3840480" rtl="0" eaLnBrk="1" latinLnBrk="0" hangingPunct="1">
        <a:defRPr sz="7560" kern="1200">
          <a:solidFill>
            <a:schemeClr val="tx1"/>
          </a:solidFill>
          <a:latin typeface="+mn-lt"/>
          <a:ea typeface="+mn-ea"/>
          <a:cs typeface="+mn-cs"/>
        </a:defRPr>
      </a:lvl6pPr>
      <a:lvl7pPr marL="11521440" algn="l" defTabSz="3840480" rtl="0" eaLnBrk="1" latinLnBrk="0" hangingPunct="1">
        <a:defRPr sz="7560" kern="1200">
          <a:solidFill>
            <a:schemeClr val="tx1"/>
          </a:solidFill>
          <a:latin typeface="+mn-lt"/>
          <a:ea typeface="+mn-ea"/>
          <a:cs typeface="+mn-cs"/>
        </a:defRPr>
      </a:lvl7pPr>
      <a:lvl8pPr marL="13441680" algn="l" defTabSz="3840480" rtl="0" eaLnBrk="1" latinLnBrk="0" hangingPunct="1">
        <a:defRPr sz="7560" kern="1200">
          <a:solidFill>
            <a:schemeClr val="tx1"/>
          </a:solidFill>
          <a:latin typeface="+mn-lt"/>
          <a:ea typeface="+mn-ea"/>
          <a:cs typeface="+mn-cs"/>
        </a:defRPr>
      </a:lvl8pPr>
      <a:lvl9pPr marL="15361920" algn="l" defTabSz="3840480" rtl="0" eaLnBrk="1" latinLnBrk="0" hangingPunct="1">
        <a:defRPr sz="7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tiff"/><Relationship Id="rId5" Type="http://schemas.openxmlformats.org/officeDocument/2006/relationships/image" Target="../media/image4.tiff"/><Relationship Id="rId6" Type="http://schemas.openxmlformats.org/officeDocument/2006/relationships/hyperlink" Target="mailto:nickmm@umich.edu" TargetMode="External"/><Relationship Id="rId7" Type="http://schemas.openxmlformats.org/officeDocument/2006/relationships/hyperlink" Target="http://bit.ly/nicholasmmichalak" TargetMode="External"/><Relationship Id="rId8" Type="http://schemas.openxmlformats.org/officeDocument/2006/relationships/image" Target="../media/image5.tiff"/><Relationship Id="rId9" Type="http://schemas.openxmlformats.org/officeDocument/2006/relationships/image" Target="../media/image6.tiff"/><Relationship Id="rId10" Type="http://schemas.openxmlformats.org/officeDocument/2006/relationships/hyperlink" Target="https://aspredicted.org/u4wq5.pdf" TargetMode="External"/><Relationship Id="rId1" Type="http://schemas.openxmlformats.org/officeDocument/2006/relationships/slideLayout" Target="../slideLayouts/slideLayout7.xml"/><Relationship Id="rId2" Type="http://schemas.openxmlformats.org/officeDocument/2006/relationships/image" Target="../media/image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66264" y="617454"/>
            <a:ext cx="27012524" cy="2553181"/>
          </a:xfrm>
          <a:prstGeom prst="roundRect">
            <a:avLst/>
          </a:prstGeom>
          <a:noFill/>
          <a:ln>
            <a:solidFill>
              <a:schemeClr val="tx1"/>
            </a:solidFill>
          </a:ln>
        </p:spPr>
        <p:txBody>
          <a:bodyPr wrap="none" rtlCol="0">
            <a:spAutoFit/>
          </a:bodyPr>
          <a:lstStyle/>
          <a:p>
            <a:pPr algn="ctr"/>
            <a:r>
              <a:rPr lang="en-US" sz="7198" b="1" dirty="0">
                <a:latin typeface="Helvetica" charset="0"/>
                <a:ea typeface="Helvetica" charset="0"/>
                <a:cs typeface="Helvetica" charset="0"/>
              </a:rPr>
              <a:t>Power Play: </a:t>
            </a:r>
            <a:r>
              <a:rPr lang="en-US" sz="7198" b="1" dirty="0">
                <a:latin typeface="Helvetica" charset="0"/>
                <a:ea typeface="Helvetica" charset="0"/>
                <a:cs typeface="Helvetica" charset="0"/>
              </a:rPr>
              <a:t>Status-sensitive men may strategically modulate</a:t>
            </a:r>
            <a:endParaRPr lang="en-US" sz="7198" b="1" dirty="0">
              <a:latin typeface="Helvetica" charset="0"/>
              <a:ea typeface="Helvetica" charset="0"/>
              <a:cs typeface="Helvetica" charset="0"/>
            </a:endParaRPr>
          </a:p>
          <a:p>
            <a:pPr algn="ctr"/>
            <a:r>
              <a:rPr lang="en-US" sz="7198" b="1" dirty="0">
                <a:latin typeface="Helvetica" charset="0"/>
                <a:ea typeface="Helvetica" charset="0"/>
                <a:cs typeface="Helvetica" charset="0"/>
              </a:rPr>
              <a:t>their </a:t>
            </a:r>
            <a:r>
              <a:rPr lang="en-US" sz="7198" b="1" dirty="0">
                <a:latin typeface="Helvetica" charset="0"/>
                <a:ea typeface="Helvetica" charset="0"/>
                <a:cs typeface="Helvetica" charset="0"/>
              </a:rPr>
              <a:t>desire </a:t>
            </a:r>
            <a:r>
              <a:rPr lang="en-US" sz="7198" b="1" dirty="0">
                <a:latin typeface="Helvetica" charset="0"/>
                <a:ea typeface="Helvetica" charset="0"/>
                <a:cs typeface="Helvetica" charset="0"/>
              </a:rPr>
              <a:t>for </a:t>
            </a:r>
            <a:r>
              <a:rPr lang="en-US" sz="7198" b="1" dirty="0">
                <a:latin typeface="Helvetica" charset="0"/>
                <a:ea typeface="Helvetica" charset="0"/>
                <a:cs typeface="Helvetica" charset="0"/>
              </a:rPr>
              <a:t>intergroup dominance</a:t>
            </a:r>
            <a:endParaRPr lang="en-US" sz="7198" b="1" dirty="0">
              <a:latin typeface="Helvetica" charset="0"/>
              <a:ea typeface="Helvetica" charset="0"/>
              <a:cs typeface="Helvetica" charset="0"/>
            </a:endParaRPr>
          </a:p>
        </p:txBody>
      </p:sp>
      <p:sp>
        <p:nvSpPr>
          <p:cNvPr id="5" name="TextBox 4"/>
          <p:cNvSpPr txBox="1"/>
          <p:nvPr/>
        </p:nvSpPr>
        <p:spPr>
          <a:xfrm>
            <a:off x="21035543" y="3334724"/>
            <a:ext cx="8073964" cy="2145268"/>
          </a:xfrm>
          <a:prstGeom prst="roundRect">
            <a:avLst/>
          </a:prstGeom>
          <a:noFill/>
          <a:ln>
            <a:solidFill>
              <a:schemeClr val="tx1"/>
            </a:solidFill>
          </a:ln>
        </p:spPr>
        <p:txBody>
          <a:bodyPr wrap="none" rtlCol="0">
            <a:spAutoFit/>
          </a:bodyPr>
          <a:lstStyle/>
          <a:p>
            <a:pPr algn="ctr"/>
            <a:r>
              <a:rPr lang="en-US" sz="6000" b="1" dirty="0">
                <a:latin typeface="Helvetica" charset="0"/>
                <a:ea typeface="Helvetica" charset="0"/>
                <a:cs typeface="Helvetica" charset="0"/>
              </a:rPr>
              <a:t>Nicholas M. </a:t>
            </a:r>
            <a:r>
              <a:rPr lang="en-US" sz="6000" b="1" dirty="0" err="1">
                <a:latin typeface="Helvetica" charset="0"/>
                <a:ea typeface="Helvetica" charset="0"/>
                <a:cs typeface="Helvetica" charset="0"/>
              </a:rPr>
              <a:t>Michalak</a:t>
            </a:r>
            <a:endParaRPr lang="en-US" sz="6000" b="1" dirty="0">
              <a:latin typeface="Helvetica" charset="0"/>
              <a:ea typeface="Helvetica" charset="0"/>
              <a:cs typeface="Helvetica" charset="0"/>
            </a:endParaRPr>
          </a:p>
          <a:p>
            <a:pPr algn="ctr"/>
            <a:r>
              <a:rPr lang="en-US" sz="6000" b="1" dirty="0">
                <a:latin typeface="Helvetica" charset="0"/>
                <a:ea typeface="Helvetica" charset="0"/>
                <a:cs typeface="Helvetica" charset="0"/>
              </a:rPr>
              <a:t>Robin. S. Edelstein</a:t>
            </a:r>
          </a:p>
        </p:txBody>
      </p:sp>
      <p:sp>
        <p:nvSpPr>
          <p:cNvPr id="15" name="Cloud Callout 14"/>
          <p:cNvSpPr>
            <a:spLocks noChangeAspect="1"/>
          </p:cNvSpPr>
          <p:nvPr/>
        </p:nvSpPr>
        <p:spPr>
          <a:xfrm flipH="1">
            <a:off x="9578351" y="10269070"/>
            <a:ext cx="4572000" cy="2743200"/>
          </a:xfrm>
          <a:prstGeom prst="cloudCallou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7620"/>
          </a:p>
        </p:txBody>
      </p:sp>
      <p:sp>
        <p:nvSpPr>
          <p:cNvPr id="6" name="TextBox 5"/>
          <p:cNvSpPr txBox="1"/>
          <p:nvPr/>
        </p:nvSpPr>
        <p:spPr>
          <a:xfrm>
            <a:off x="10640228" y="11029455"/>
            <a:ext cx="2993858" cy="1200329"/>
          </a:xfrm>
          <a:prstGeom prst="rect">
            <a:avLst/>
          </a:prstGeom>
          <a:noFill/>
        </p:spPr>
        <p:txBody>
          <a:bodyPr wrap="square" rtlCol="0">
            <a:spAutoFit/>
          </a:bodyPr>
          <a:lstStyle/>
          <a:p>
            <a:r>
              <a:rPr lang="mr-IN" sz="2400" b="1" dirty="0">
                <a:latin typeface="Helvetica" charset="0"/>
                <a:ea typeface="Helvetica" charset="0"/>
                <a:cs typeface="Helvetica" charset="0"/>
              </a:rPr>
              <a:t>…</a:t>
            </a:r>
            <a:r>
              <a:rPr lang="en-US" sz="2400" b="1" dirty="0">
                <a:latin typeface="Helvetica" charset="0"/>
                <a:ea typeface="Helvetica" charset="0"/>
                <a:cs typeface="Helvetica" charset="0"/>
              </a:rPr>
              <a:t>someone else had power over you</a:t>
            </a:r>
            <a:r>
              <a:rPr lang="mr-IN" sz="2400" b="1" dirty="0">
                <a:latin typeface="Helvetica" charset="0"/>
                <a:ea typeface="Helvetica" charset="0"/>
                <a:cs typeface="Helvetica" charset="0"/>
              </a:rPr>
              <a:t>…</a:t>
            </a:r>
            <a:endParaRPr lang="en-US" sz="2400" b="1" dirty="0">
              <a:latin typeface="Helvetica" charset="0"/>
              <a:ea typeface="Helvetica" charset="0"/>
              <a:cs typeface="Helvetica" charset="0"/>
            </a:endParaRPr>
          </a:p>
        </p:txBody>
      </p:sp>
      <p:sp>
        <p:nvSpPr>
          <p:cNvPr id="19" name="Cloud Callout 18"/>
          <p:cNvSpPr>
            <a:spLocks noChangeAspect="1"/>
          </p:cNvSpPr>
          <p:nvPr/>
        </p:nvSpPr>
        <p:spPr>
          <a:xfrm flipH="1">
            <a:off x="9439268" y="15905065"/>
            <a:ext cx="4572000" cy="2743200"/>
          </a:xfrm>
          <a:prstGeom prst="cloudCallou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7620"/>
          </a:p>
        </p:txBody>
      </p:sp>
      <p:sp>
        <p:nvSpPr>
          <p:cNvPr id="18" name="TextBox 17"/>
          <p:cNvSpPr txBox="1"/>
          <p:nvPr/>
        </p:nvSpPr>
        <p:spPr>
          <a:xfrm>
            <a:off x="10501144" y="16618596"/>
            <a:ext cx="3070058" cy="1200329"/>
          </a:xfrm>
          <a:prstGeom prst="rect">
            <a:avLst/>
          </a:prstGeom>
          <a:noFill/>
        </p:spPr>
        <p:txBody>
          <a:bodyPr wrap="square" rtlCol="0">
            <a:spAutoFit/>
          </a:bodyPr>
          <a:lstStyle/>
          <a:p>
            <a:r>
              <a:rPr lang="mr-IN" sz="2400" b="1" dirty="0">
                <a:latin typeface="Helvetica" charset="0"/>
                <a:ea typeface="Helvetica" charset="0"/>
                <a:cs typeface="Helvetica" charset="0"/>
              </a:rPr>
              <a:t>…</a:t>
            </a:r>
            <a:r>
              <a:rPr lang="en-US" sz="2400" b="1" dirty="0">
                <a:latin typeface="Helvetica" charset="0"/>
                <a:ea typeface="Helvetica" charset="0"/>
                <a:cs typeface="Helvetica" charset="0"/>
              </a:rPr>
              <a:t>you engaged in an everyday task or activity</a:t>
            </a:r>
            <a:r>
              <a:rPr lang="mr-IN" sz="2400" b="1" dirty="0">
                <a:latin typeface="Helvetica" charset="0"/>
                <a:ea typeface="Helvetica" charset="0"/>
                <a:cs typeface="Helvetica" charset="0"/>
              </a:rPr>
              <a:t>…</a:t>
            </a:r>
            <a:endParaRPr lang="en-US" sz="2400" b="1" dirty="0">
              <a:latin typeface="Helvetica" charset="0"/>
              <a:ea typeface="Helvetica" charset="0"/>
              <a:cs typeface="Helvetica" charset="0"/>
            </a:endParaRPr>
          </a:p>
        </p:txBody>
      </p:sp>
      <p:sp>
        <p:nvSpPr>
          <p:cNvPr id="21" name="Cloud Callout 20"/>
          <p:cNvSpPr>
            <a:spLocks noChangeAspect="1"/>
          </p:cNvSpPr>
          <p:nvPr/>
        </p:nvSpPr>
        <p:spPr>
          <a:xfrm flipH="1">
            <a:off x="9578351" y="21227775"/>
            <a:ext cx="4572000" cy="2743200"/>
          </a:xfrm>
          <a:prstGeom prst="cloudCallou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7620"/>
          </a:p>
        </p:txBody>
      </p:sp>
      <p:sp>
        <p:nvSpPr>
          <p:cNvPr id="20" name="TextBox 19"/>
          <p:cNvSpPr txBox="1"/>
          <p:nvPr/>
        </p:nvSpPr>
        <p:spPr>
          <a:xfrm>
            <a:off x="10609554" y="21819465"/>
            <a:ext cx="3255284" cy="1569660"/>
          </a:xfrm>
          <a:prstGeom prst="rect">
            <a:avLst/>
          </a:prstGeom>
          <a:noFill/>
        </p:spPr>
        <p:txBody>
          <a:bodyPr wrap="square" rtlCol="0">
            <a:spAutoFit/>
          </a:bodyPr>
          <a:lstStyle/>
          <a:p>
            <a:r>
              <a:rPr lang="mr-IN" sz="2400" b="1" dirty="0">
                <a:latin typeface="Helvetica" charset="0"/>
                <a:ea typeface="Helvetica" charset="0"/>
                <a:cs typeface="Helvetica" charset="0"/>
              </a:rPr>
              <a:t>…</a:t>
            </a:r>
            <a:r>
              <a:rPr lang="en-US" sz="2400" b="1" dirty="0">
                <a:latin typeface="Helvetica" charset="0"/>
                <a:ea typeface="Helvetica" charset="0"/>
                <a:cs typeface="Helvetica" charset="0"/>
              </a:rPr>
              <a:t>you had power over another individual or</a:t>
            </a:r>
          </a:p>
          <a:p>
            <a:r>
              <a:rPr lang="en-US" sz="2400" b="1" dirty="0">
                <a:latin typeface="Helvetica" charset="0"/>
                <a:ea typeface="Helvetica" charset="0"/>
                <a:cs typeface="Helvetica" charset="0"/>
              </a:rPr>
              <a:t>individuals</a:t>
            </a:r>
            <a:r>
              <a:rPr lang="mr-IN" sz="2400" b="1" dirty="0">
                <a:latin typeface="Helvetica" charset="0"/>
                <a:ea typeface="Helvetica" charset="0"/>
                <a:cs typeface="Helvetica" charset="0"/>
              </a:rPr>
              <a:t>…</a:t>
            </a:r>
            <a:endParaRPr lang="en-US" sz="2400" b="1" dirty="0">
              <a:latin typeface="Helvetica" charset="0"/>
              <a:ea typeface="Helvetica" charset="0"/>
              <a:cs typeface="Helvetica" charset="0"/>
            </a:endParaRPr>
          </a:p>
        </p:txBody>
      </p:sp>
      <p:pic>
        <p:nvPicPr>
          <p:cNvPr id="31" name="Picture 30"/>
          <p:cNvPicPr>
            <a:picLocks noChangeAspect="1"/>
          </p:cNvPicPr>
          <p:nvPr/>
        </p:nvPicPr>
        <p:blipFill rotWithShape="1">
          <a:blip r:embed="rId2"/>
          <a:srcRect l="20639"/>
          <a:stretch/>
        </p:blipFill>
        <p:spPr>
          <a:xfrm>
            <a:off x="3002968" y="14884529"/>
            <a:ext cx="3628396" cy="4572000"/>
          </a:xfrm>
          <a:prstGeom prst="rect">
            <a:avLst/>
          </a:prstGeom>
        </p:spPr>
      </p:pic>
      <p:sp>
        <p:nvSpPr>
          <p:cNvPr id="33" name="TextBox 32"/>
          <p:cNvSpPr txBox="1"/>
          <p:nvPr/>
        </p:nvSpPr>
        <p:spPr>
          <a:xfrm>
            <a:off x="23774257" y="14884527"/>
            <a:ext cx="6509728" cy="5005626"/>
          </a:xfrm>
          <a:prstGeom prst="round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tx1"/>
            </a:solidFill>
          </a:ln>
        </p:spPr>
        <p:txBody>
          <a:bodyPr wrap="square" rtlCol="0">
            <a:spAutoFit/>
          </a:bodyPr>
          <a:lstStyle/>
          <a:p>
            <a:pPr algn="ctr"/>
            <a:r>
              <a:rPr lang="en-US" sz="3600" b="1" dirty="0">
                <a:latin typeface="Helvetica" charset="0"/>
                <a:ea typeface="Helvetica" charset="0"/>
                <a:cs typeface="Helvetica" charset="0"/>
              </a:rPr>
              <a:t>Social Dominance Orientation</a:t>
            </a:r>
          </a:p>
          <a:p>
            <a:r>
              <a:rPr lang="en-US" sz="3600" i="1" dirty="0">
                <a:latin typeface="Helvetica" charset="0"/>
                <a:ea typeface="Helvetica" charset="0"/>
                <a:cs typeface="Helvetica" charset="0"/>
              </a:rPr>
              <a:t>“It’s probably a good thing that certain groups are at the top and other groups are at the bottom.”</a:t>
            </a:r>
          </a:p>
          <a:p>
            <a:r>
              <a:rPr lang="en-US" sz="3600" dirty="0">
                <a:latin typeface="Helvetica" charset="0"/>
                <a:ea typeface="Helvetica" charset="0"/>
                <a:cs typeface="Helvetica" charset="0"/>
              </a:rPr>
              <a:t>(1 = </a:t>
            </a:r>
            <a:r>
              <a:rPr lang="en-US" sz="3600" i="1" dirty="0">
                <a:latin typeface="Helvetica" charset="0"/>
                <a:ea typeface="Helvetica" charset="0"/>
                <a:cs typeface="Helvetica" charset="0"/>
              </a:rPr>
              <a:t>Strongly oppose</a:t>
            </a:r>
            <a:r>
              <a:rPr lang="en-US" sz="3600" dirty="0">
                <a:latin typeface="Helvetica" charset="0"/>
                <a:ea typeface="Helvetica" charset="0"/>
                <a:cs typeface="Helvetica" charset="0"/>
              </a:rPr>
              <a:t> to 7 = </a:t>
            </a:r>
            <a:r>
              <a:rPr lang="en-US" sz="3600" i="1" dirty="0">
                <a:latin typeface="Helvetica" charset="0"/>
                <a:ea typeface="Helvetica" charset="0"/>
                <a:cs typeface="Helvetica" charset="0"/>
              </a:rPr>
              <a:t>Strongly favor</a:t>
            </a:r>
            <a:r>
              <a:rPr lang="en-US" sz="3600" dirty="0">
                <a:latin typeface="Helvetica" charset="0"/>
                <a:ea typeface="Helvetica" charset="0"/>
                <a:cs typeface="Helvetica" charset="0"/>
              </a:rPr>
              <a:t>)</a:t>
            </a:r>
          </a:p>
        </p:txBody>
      </p:sp>
      <p:pic>
        <p:nvPicPr>
          <p:cNvPr id="34" name="Picture 33"/>
          <p:cNvPicPr>
            <a:picLocks noChangeAspect="1"/>
          </p:cNvPicPr>
          <p:nvPr/>
        </p:nvPicPr>
        <p:blipFill rotWithShape="1">
          <a:blip r:embed="rId2"/>
          <a:srcRect l="20639"/>
          <a:stretch/>
        </p:blipFill>
        <p:spPr>
          <a:xfrm>
            <a:off x="17594724" y="14884529"/>
            <a:ext cx="3628396" cy="4572000"/>
          </a:xfrm>
          <a:prstGeom prst="rect">
            <a:avLst/>
          </a:prstGeom>
        </p:spPr>
      </p:pic>
      <p:sp>
        <p:nvSpPr>
          <p:cNvPr id="35" name="TextBox 34"/>
          <p:cNvSpPr txBox="1"/>
          <p:nvPr/>
        </p:nvSpPr>
        <p:spPr>
          <a:xfrm>
            <a:off x="2226365" y="13263830"/>
            <a:ext cx="5181600" cy="1460506"/>
          </a:xfrm>
          <a:prstGeom prst="round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tx1"/>
            </a:solidFill>
          </a:ln>
        </p:spPr>
        <p:txBody>
          <a:bodyPr wrap="square" rtlCol="0">
            <a:spAutoFit/>
          </a:bodyPr>
          <a:lstStyle/>
          <a:p>
            <a:pPr algn="ctr"/>
            <a:r>
              <a:rPr lang="en-US" sz="4000" b="1" dirty="0">
                <a:latin typeface="Helvetica" charset="0"/>
                <a:ea typeface="Helvetica" charset="0"/>
                <a:cs typeface="Helvetica" charset="0"/>
              </a:rPr>
              <a:t>Saliva sample 1</a:t>
            </a:r>
          </a:p>
          <a:p>
            <a:pPr algn="ctr"/>
            <a:r>
              <a:rPr lang="en-US" sz="4000" b="1" dirty="0">
                <a:latin typeface="Helvetica" charset="0"/>
                <a:ea typeface="Helvetica" charset="0"/>
                <a:cs typeface="Helvetica" charset="0"/>
              </a:rPr>
              <a:t>(only Experiment 4)</a:t>
            </a:r>
          </a:p>
        </p:txBody>
      </p:sp>
      <p:sp>
        <p:nvSpPr>
          <p:cNvPr id="36" name="TextBox 35"/>
          <p:cNvSpPr txBox="1"/>
          <p:nvPr/>
        </p:nvSpPr>
        <p:spPr>
          <a:xfrm>
            <a:off x="16818121" y="13263830"/>
            <a:ext cx="5181600" cy="1460506"/>
          </a:xfrm>
          <a:prstGeom prst="round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tx1"/>
            </a:solidFill>
          </a:ln>
        </p:spPr>
        <p:txBody>
          <a:bodyPr wrap="square" rtlCol="0">
            <a:spAutoFit/>
          </a:bodyPr>
          <a:lstStyle/>
          <a:p>
            <a:pPr algn="ctr"/>
            <a:r>
              <a:rPr lang="en-US" sz="4000" b="1" dirty="0">
                <a:latin typeface="Helvetica" charset="0"/>
                <a:ea typeface="Helvetica" charset="0"/>
                <a:cs typeface="Helvetica" charset="0"/>
              </a:rPr>
              <a:t>Saliva sample 2</a:t>
            </a:r>
          </a:p>
          <a:p>
            <a:pPr algn="ctr"/>
            <a:r>
              <a:rPr lang="en-US" sz="4000" b="1" dirty="0">
                <a:latin typeface="Helvetica" charset="0"/>
                <a:ea typeface="Helvetica" charset="0"/>
                <a:cs typeface="Helvetica" charset="0"/>
              </a:rPr>
              <a:t>(only Experiment 4)</a:t>
            </a:r>
          </a:p>
        </p:txBody>
      </p:sp>
      <p:sp>
        <p:nvSpPr>
          <p:cNvPr id="38" name="TextBox 37"/>
          <p:cNvSpPr txBox="1"/>
          <p:nvPr/>
        </p:nvSpPr>
        <p:spPr>
          <a:xfrm>
            <a:off x="9286700" y="9053770"/>
            <a:ext cx="5181600" cy="783193"/>
          </a:xfrm>
          <a:prstGeom prst="round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tx1"/>
            </a:solidFill>
          </a:ln>
        </p:spPr>
        <p:txBody>
          <a:bodyPr wrap="square" rtlCol="0">
            <a:spAutoFit/>
          </a:bodyPr>
          <a:lstStyle/>
          <a:p>
            <a:pPr algn="ctr"/>
            <a:r>
              <a:rPr lang="en-US" sz="4000" b="1" dirty="0">
                <a:latin typeface="Helvetica" charset="0"/>
                <a:ea typeface="Helvetica" charset="0"/>
                <a:cs typeface="Helvetica" charset="0"/>
              </a:rPr>
              <a:t>Low Power Essay</a:t>
            </a:r>
          </a:p>
        </p:txBody>
      </p:sp>
      <p:sp>
        <p:nvSpPr>
          <p:cNvPr id="39" name="TextBox 38"/>
          <p:cNvSpPr txBox="1"/>
          <p:nvPr/>
        </p:nvSpPr>
        <p:spPr>
          <a:xfrm>
            <a:off x="9286700" y="19704139"/>
            <a:ext cx="5181600" cy="783193"/>
          </a:xfrm>
          <a:prstGeom prst="round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tx1"/>
            </a:solidFill>
          </a:ln>
        </p:spPr>
        <p:txBody>
          <a:bodyPr wrap="square" rtlCol="0">
            <a:spAutoFit/>
          </a:bodyPr>
          <a:lstStyle/>
          <a:p>
            <a:pPr algn="ctr"/>
            <a:r>
              <a:rPr lang="en-US" sz="4000" b="1" dirty="0">
                <a:latin typeface="Helvetica" charset="0"/>
                <a:ea typeface="Helvetica" charset="0"/>
                <a:cs typeface="Helvetica" charset="0"/>
              </a:rPr>
              <a:t>High Power Essay</a:t>
            </a:r>
          </a:p>
        </p:txBody>
      </p:sp>
      <p:sp>
        <p:nvSpPr>
          <p:cNvPr id="40" name="TextBox 39"/>
          <p:cNvSpPr txBox="1"/>
          <p:nvPr/>
        </p:nvSpPr>
        <p:spPr>
          <a:xfrm>
            <a:off x="9286700" y="14071177"/>
            <a:ext cx="5181600" cy="1460506"/>
          </a:xfrm>
          <a:prstGeom prst="round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tx1"/>
            </a:solidFill>
          </a:ln>
        </p:spPr>
        <p:txBody>
          <a:bodyPr wrap="square" rtlCol="0">
            <a:spAutoFit/>
          </a:bodyPr>
          <a:lstStyle/>
          <a:p>
            <a:pPr algn="ctr"/>
            <a:r>
              <a:rPr lang="en-US" sz="4000" b="1" dirty="0">
                <a:latin typeface="Helvetica" charset="0"/>
                <a:ea typeface="Helvetica" charset="0"/>
                <a:cs typeface="Helvetica" charset="0"/>
              </a:rPr>
              <a:t>Neutral Essay</a:t>
            </a:r>
          </a:p>
          <a:p>
            <a:pPr algn="ctr"/>
            <a:r>
              <a:rPr lang="en-US" sz="4000" b="1" dirty="0">
                <a:latin typeface="Helvetica" charset="0"/>
                <a:ea typeface="Helvetica" charset="0"/>
                <a:cs typeface="Helvetica" charset="0"/>
              </a:rPr>
              <a:t>(only Experiment 5)</a:t>
            </a:r>
          </a:p>
        </p:txBody>
      </p:sp>
      <p:sp>
        <p:nvSpPr>
          <p:cNvPr id="41" name="Right Arrow 40"/>
          <p:cNvSpPr/>
          <p:nvPr/>
        </p:nvSpPr>
        <p:spPr>
          <a:xfrm>
            <a:off x="6958321" y="16362266"/>
            <a:ext cx="1828800" cy="1828800"/>
          </a:xfrm>
          <a:prstGeom prst="right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7620"/>
          </a:p>
        </p:txBody>
      </p:sp>
      <p:sp>
        <p:nvSpPr>
          <p:cNvPr id="42" name="Right Arrow 41"/>
          <p:cNvSpPr/>
          <p:nvPr/>
        </p:nvSpPr>
        <p:spPr>
          <a:xfrm>
            <a:off x="14989319" y="16256129"/>
            <a:ext cx="1828800" cy="1828800"/>
          </a:xfrm>
          <a:prstGeom prst="right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7620"/>
          </a:p>
        </p:txBody>
      </p:sp>
      <p:sp>
        <p:nvSpPr>
          <p:cNvPr id="43" name="Right Arrow 42"/>
          <p:cNvSpPr/>
          <p:nvPr/>
        </p:nvSpPr>
        <p:spPr>
          <a:xfrm>
            <a:off x="21404632" y="16256129"/>
            <a:ext cx="1828800" cy="1828800"/>
          </a:xfrm>
          <a:prstGeom prst="right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7620"/>
          </a:p>
        </p:txBody>
      </p:sp>
      <p:sp>
        <p:nvSpPr>
          <p:cNvPr id="44" name="TextBox 43"/>
          <p:cNvSpPr txBox="1"/>
          <p:nvPr/>
        </p:nvSpPr>
        <p:spPr>
          <a:xfrm>
            <a:off x="2226367" y="5920849"/>
            <a:ext cx="46753670" cy="2485787"/>
          </a:xfrm>
          <a:prstGeom prst="round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tx1"/>
            </a:solidFill>
          </a:ln>
        </p:spPr>
        <p:txBody>
          <a:bodyPr wrap="square" rtlCol="0">
            <a:spAutoFit/>
          </a:bodyPr>
          <a:lstStyle/>
          <a:p>
            <a:pPr algn="ctr"/>
            <a:r>
              <a:rPr lang="en-US" sz="2800" b="1" dirty="0">
                <a:latin typeface="Helvetica" charset="0"/>
                <a:ea typeface="Helvetica" charset="0"/>
                <a:cs typeface="Helvetica" charset="0"/>
              </a:rPr>
              <a:t>Abstract</a:t>
            </a:r>
          </a:p>
          <a:p>
            <a:r>
              <a:rPr lang="en-US" sz="2800" dirty="0">
                <a:latin typeface="Helvetica" charset="0"/>
                <a:ea typeface="Helvetica" charset="0"/>
                <a:cs typeface="Helvetica" charset="0"/>
              </a:rPr>
              <a:t>Does feeling powerful (or not) affect men’s desire for intergroup dominance? In 5 experiments, men (and women in Experiments 2 and 5) recalled having power over others (high power) or someone else having power over them (low power). Then they reported their social dominance orientation (SDO), among other measures. We also measured men’s testosterone (T) reactivity (Experiment 4). We conducted an internal meta-analysis as well as a pre-registered replication on </a:t>
            </a:r>
            <a:r>
              <a:rPr lang="en-US" sz="2800" dirty="0" err="1">
                <a:latin typeface="Helvetica" charset="0"/>
                <a:ea typeface="Helvetica" charset="0"/>
                <a:cs typeface="Helvetica" charset="0"/>
              </a:rPr>
              <a:t>MTurk</a:t>
            </a:r>
            <a:r>
              <a:rPr lang="en-US" sz="2800" dirty="0">
                <a:latin typeface="Helvetica" charset="0"/>
                <a:ea typeface="Helvetica" charset="0"/>
                <a:cs typeface="Helvetica" charset="0"/>
              </a:rPr>
              <a:t> (Experiment 5) and found that the power manipulation had, at best, a trivially small effect on SDO. However, in experiment 4, </a:t>
            </a:r>
            <a:r>
              <a:rPr lang="en-US" sz="2800" dirty="0">
                <a:latin typeface="Helvetica" charset="0"/>
                <a:ea typeface="Helvetica" charset="0"/>
                <a:cs typeface="Helvetica" charset="0"/>
              </a:rPr>
              <a:t>we found a significant manipulation x T change interaction, such that greater </a:t>
            </a:r>
            <a:r>
              <a:rPr lang="en-US" sz="2800" dirty="0">
                <a:latin typeface="Helvetica" charset="0"/>
                <a:ea typeface="Helvetica" charset="0"/>
                <a:cs typeface="Helvetica" charset="0"/>
              </a:rPr>
              <a:t>T reactivity was positively associated with SDO in the low power condition and negatively associated with SDO in the high power condition. Despite the likely weak main effect of feeling powerful on SDO, testosterone reactivity may reflect sensitivity to power information, such that power-sensitive men modulate their SDO depending on their position in their status hierarchy.</a:t>
            </a:r>
          </a:p>
        </p:txBody>
      </p:sp>
      <p:sp>
        <p:nvSpPr>
          <p:cNvPr id="48" name="Right Arrow 47"/>
          <p:cNvSpPr/>
          <p:nvPr/>
        </p:nvSpPr>
        <p:spPr>
          <a:xfrm rot="19578058">
            <a:off x="30961670" y="15447864"/>
            <a:ext cx="1828800" cy="1828800"/>
          </a:xfrm>
          <a:prstGeom prst="right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7620"/>
          </a:p>
        </p:txBody>
      </p:sp>
      <p:sp>
        <p:nvSpPr>
          <p:cNvPr id="49" name="Right Arrow 48"/>
          <p:cNvSpPr/>
          <p:nvPr/>
        </p:nvSpPr>
        <p:spPr>
          <a:xfrm rot="2021942" flipV="1">
            <a:off x="30961670" y="17635496"/>
            <a:ext cx="1828800" cy="1828800"/>
          </a:xfrm>
          <a:prstGeom prst="right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7620"/>
          </a:p>
        </p:txBody>
      </p:sp>
      <p:pic>
        <p:nvPicPr>
          <p:cNvPr id="52" name="Picture 51"/>
          <p:cNvPicPr>
            <a:picLocks noChangeAspect="1"/>
          </p:cNvPicPr>
          <p:nvPr/>
        </p:nvPicPr>
        <p:blipFill>
          <a:blip r:embed="rId3"/>
          <a:stretch>
            <a:fillRect/>
          </a:stretch>
        </p:blipFill>
        <p:spPr>
          <a:xfrm>
            <a:off x="33468155" y="9810794"/>
            <a:ext cx="10947400" cy="8153400"/>
          </a:xfrm>
          <a:prstGeom prst="rect">
            <a:avLst/>
          </a:prstGeom>
        </p:spPr>
      </p:pic>
      <p:pic>
        <p:nvPicPr>
          <p:cNvPr id="53" name="Picture 52"/>
          <p:cNvPicPr>
            <a:picLocks noChangeAspect="1"/>
          </p:cNvPicPr>
          <p:nvPr/>
        </p:nvPicPr>
        <p:blipFill>
          <a:blip r:embed="rId4"/>
          <a:stretch>
            <a:fillRect/>
          </a:stretch>
        </p:blipFill>
        <p:spPr>
          <a:xfrm>
            <a:off x="33468155" y="19368353"/>
            <a:ext cx="10947400" cy="8153400"/>
          </a:xfrm>
          <a:prstGeom prst="rect">
            <a:avLst/>
          </a:prstGeom>
        </p:spPr>
      </p:pic>
      <p:graphicFrame>
        <p:nvGraphicFramePr>
          <p:cNvPr id="54" name="Table 53"/>
          <p:cNvGraphicFramePr>
            <a:graphicFrameLocks noGrp="1"/>
          </p:cNvGraphicFramePr>
          <p:nvPr>
            <p:extLst>
              <p:ext uri="{D42A27DB-BD31-4B8C-83A1-F6EECF244321}">
                <p14:modId xmlns:p14="http://schemas.microsoft.com/office/powerpoint/2010/main" val="717512861"/>
              </p:ext>
            </p:extLst>
          </p:nvPr>
        </p:nvGraphicFramePr>
        <p:xfrm>
          <a:off x="2226365" y="25151226"/>
          <a:ext cx="15368364" cy="6209420"/>
        </p:xfrm>
        <a:graphic>
          <a:graphicData uri="http://schemas.openxmlformats.org/drawingml/2006/table">
            <a:tbl>
              <a:tblPr/>
              <a:tblGrid>
                <a:gridCol w="2561394"/>
                <a:gridCol w="2561394"/>
                <a:gridCol w="2561394"/>
                <a:gridCol w="2561394"/>
                <a:gridCol w="2561394"/>
                <a:gridCol w="2561394"/>
              </a:tblGrid>
              <a:tr h="365260">
                <a:tc>
                  <a:txBody>
                    <a:bodyPr/>
                    <a:lstStyle/>
                    <a:p>
                      <a:pPr algn="l" fontAlgn="b"/>
                      <a:r>
                        <a:rPr lang="en-US" sz="1800" b="1" i="0" u="none" strike="noStrike" dirty="0">
                          <a:solidFill>
                            <a:srgbClr val="000000"/>
                          </a:solidFill>
                          <a:effectLst/>
                          <a:latin typeface="Helvetica" charset="0"/>
                          <a:ea typeface="Helvetica" charset="0"/>
                          <a:cs typeface="Helvetica" charset="0"/>
                        </a:rPr>
                        <a:t>Sample</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0000"/>
                          </a:solidFill>
                          <a:effectLst/>
                          <a:latin typeface="Helvetica" charset="0"/>
                          <a:ea typeface="Helvetica" charset="0"/>
                          <a:cs typeface="Helvetica" charset="0"/>
                        </a:rPr>
                        <a:t>Sex</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0000"/>
                          </a:solidFill>
                          <a:effectLst/>
                          <a:latin typeface="Helvetica" charset="0"/>
                          <a:ea typeface="Helvetica" charset="0"/>
                          <a:cs typeface="Helvetica" charset="0"/>
                        </a:rPr>
                        <a:t>Condition</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1" i="1" u="none" strike="noStrike" dirty="0">
                          <a:solidFill>
                            <a:srgbClr val="000000"/>
                          </a:solidFill>
                          <a:effectLst/>
                          <a:latin typeface="Helvetica" charset="0"/>
                          <a:ea typeface="Helvetica" charset="0"/>
                          <a:cs typeface="Helvetica" charset="0"/>
                        </a:rPr>
                        <a:t>n</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1" i="1" u="none" strike="noStrike" dirty="0" err="1" smtClean="0">
                          <a:solidFill>
                            <a:srgbClr val="000000"/>
                          </a:solidFill>
                          <a:effectLst/>
                          <a:latin typeface="Helvetica" charset="0"/>
                          <a:ea typeface="Helvetica" charset="0"/>
                          <a:cs typeface="Helvetica" charset="0"/>
                        </a:rPr>
                        <a:t>M</a:t>
                      </a:r>
                      <a:r>
                        <a:rPr lang="en-US" sz="1800" b="1" i="1" u="none" strike="noStrike" baseline="-25000" dirty="0" err="1" smtClean="0">
                          <a:solidFill>
                            <a:srgbClr val="000000"/>
                          </a:solidFill>
                          <a:effectLst/>
                          <a:latin typeface="Helvetica" charset="0"/>
                          <a:ea typeface="Helvetica" charset="0"/>
                          <a:cs typeface="Helvetica" charset="0"/>
                        </a:rPr>
                        <a:t>Age</a:t>
                      </a:r>
                      <a:endParaRPr lang="en-US" sz="1800" b="1" i="1" u="none" strike="noStrike" baseline="-25000" dirty="0">
                        <a:solidFill>
                          <a:srgbClr val="000000"/>
                        </a:solidFill>
                        <a:effectLst/>
                        <a:latin typeface="Helvetica" charset="0"/>
                        <a:ea typeface="Helvetica" charset="0"/>
                        <a:cs typeface="Helvetica" charset="0"/>
                      </a:endParaRP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1" i="1" u="none" strike="noStrike" dirty="0" err="1" smtClean="0">
                          <a:solidFill>
                            <a:srgbClr val="000000"/>
                          </a:solidFill>
                          <a:effectLst/>
                          <a:latin typeface="Helvetica" charset="0"/>
                          <a:ea typeface="Helvetica" charset="0"/>
                          <a:cs typeface="Helvetica" charset="0"/>
                        </a:rPr>
                        <a:t>SD</a:t>
                      </a:r>
                      <a:r>
                        <a:rPr lang="en-US" sz="1800" b="1" i="1" u="none" strike="noStrike" baseline="-25000" dirty="0" err="1" smtClean="0">
                          <a:solidFill>
                            <a:srgbClr val="000000"/>
                          </a:solidFill>
                          <a:effectLst/>
                          <a:latin typeface="Helvetica" charset="0"/>
                          <a:ea typeface="Helvetica" charset="0"/>
                          <a:cs typeface="Helvetica" charset="0"/>
                        </a:rPr>
                        <a:t>Age</a:t>
                      </a:r>
                      <a:endParaRPr lang="en-US" sz="1800" b="1" i="1" u="none" strike="noStrike" baseline="-25000" dirty="0">
                        <a:solidFill>
                          <a:srgbClr val="000000"/>
                        </a:solidFill>
                        <a:effectLst/>
                        <a:latin typeface="Helvetica" charset="0"/>
                        <a:ea typeface="Helvetica" charset="0"/>
                        <a:cs typeface="Helvetica" charset="0"/>
                      </a:endParaRP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260">
                <a:tc>
                  <a:txBody>
                    <a:bodyPr/>
                    <a:lstStyle/>
                    <a:p>
                      <a:pPr algn="l" fontAlgn="b"/>
                      <a:r>
                        <a:rPr lang="en-US" sz="1800" b="0" i="0" u="none" strike="noStrike" dirty="0" smtClean="0">
                          <a:solidFill>
                            <a:srgbClr val="000000"/>
                          </a:solidFill>
                          <a:effectLst/>
                          <a:latin typeface="Helvetica" charset="0"/>
                          <a:ea typeface="Helvetica" charset="0"/>
                          <a:cs typeface="Helvetica" charset="0"/>
                        </a:rPr>
                        <a:t>Experiment 1</a:t>
                      </a:r>
                      <a:endParaRPr lang="en-US" sz="1800" b="0" i="0" u="none" strike="noStrike" dirty="0">
                        <a:solidFill>
                          <a:srgbClr val="000000"/>
                        </a:solidFill>
                        <a:effectLst/>
                        <a:latin typeface="Helvetica" charset="0"/>
                        <a:ea typeface="Helvetica" charset="0"/>
                        <a:cs typeface="Helvetica" charset="0"/>
                      </a:endParaRP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Helvetica" charset="0"/>
                          <a:ea typeface="Helvetica" charset="0"/>
                          <a:cs typeface="Helvetica" charset="0"/>
                        </a:rPr>
                        <a:t>Female</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Helvetica" charset="0"/>
                          <a:ea typeface="Helvetica" charset="0"/>
                          <a:cs typeface="Helvetica" charset="0"/>
                        </a:rPr>
                        <a:t>Low Power</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Helvetica" charset="0"/>
                          <a:ea typeface="Helvetica" charset="0"/>
                          <a:cs typeface="Helvetica" charset="0"/>
                        </a:rPr>
                        <a:t>141</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hr-HR" sz="1800" b="0" i="0" u="none" strike="noStrike" dirty="0">
                          <a:solidFill>
                            <a:srgbClr val="000000"/>
                          </a:solidFill>
                          <a:effectLst/>
                          <a:latin typeface="Helvetica" charset="0"/>
                          <a:ea typeface="Helvetica" charset="0"/>
                          <a:cs typeface="Helvetica" charset="0"/>
                        </a:rPr>
                        <a:t>25.09</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hr-HR" sz="1800" b="0" i="0" u="none" strike="noStrike">
                          <a:solidFill>
                            <a:srgbClr val="000000"/>
                          </a:solidFill>
                          <a:effectLst/>
                          <a:latin typeface="Helvetica" charset="0"/>
                          <a:ea typeface="Helvetica" charset="0"/>
                          <a:cs typeface="Helvetica" charset="0"/>
                        </a:rPr>
                        <a:t>9.29</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260">
                <a:tc>
                  <a:txBody>
                    <a:bodyPr/>
                    <a:lstStyle/>
                    <a:p>
                      <a:pPr algn="l" fontAlgn="b"/>
                      <a:r>
                        <a:rPr lang="en-US" sz="1800" b="0" i="0" u="none" strike="noStrike" dirty="0" smtClean="0">
                          <a:solidFill>
                            <a:srgbClr val="000000"/>
                          </a:solidFill>
                          <a:effectLst/>
                          <a:latin typeface="Helvetica" charset="0"/>
                          <a:ea typeface="Helvetica" charset="0"/>
                          <a:cs typeface="Helvetica" charset="0"/>
                        </a:rPr>
                        <a:t>Experiment 1</a:t>
                      </a:r>
                      <a:endParaRPr lang="en-US" sz="1800" b="0" i="0" u="none" strike="noStrike" dirty="0">
                        <a:solidFill>
                          <a:srgbClr val="000000"/>
                        </a:solidFill>
                        <a:effectLst/>
                        <a:latin typeface="Helvetica" charset="0"/>
                        <a:ea typeface="Helvetica" charset="0"/>
                        <a:cs typeface="Helvetica" charset="0"/>
                      </a:endParaRP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Helvetica" charset="0"/>
                          <a:ea typeface="Helvetica" charset="0"/>
                          <a:cs typeface="Helvetica" charset="0"/>
                        </a:rPr>
                        <a:t>Female</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Helvetica" charset="0"/>
                          <a:ea typeface="Helvetica" charset="0"/>
                          <a:cs typeface="Helvetica" charset="0"/>
                        </a:rPr>
                        <a:t>High Power</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s-IS" sz="1800" b="0" i="0" u="none" strike="noStrike">
                          <a:solidFill>
                            <a:srgbClr val="000000"/>
                          </a:solidFill>
                          <a:effectLst/>
                          <a:latin typeface="Helvetica" charset="0"/>
                          <a:ea typeface="Helvetica" charset="0"/>
                          <a:cs typeface="Helvetica" charset="0"/>
                        </a:rPr>
                        <a:t>130</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hr-HR" sz="1800" b="0" i="0" u="none" strike="noStrike">
                          <a:solidFill>
                            <a:srgbClr val="000000"/>
                          </a:solidFill>
                          <a:effectLst/>
                          <a:latin typeface="Helvetica" charset="0"/>
                          <a:ea typeface="Helvetica" charset="0"/>
                          <a:cs typeface="Helvetica" charset="0"/>
                        </a:rPr>
                        <a:t>23.68</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hr-HR" sz="1800" b="0" i="0" u="none" strike="noStrike">
                          <a:solidFill>
                            <a:srgbClr val="000000"/>
                          </a:solidFill>
                          <a:effectLst/>
                          <a:latin typeface="Helvetica" charset="0"/>
                          <a:ea typeface="Helvetica" charset="0"/>
                          <a:cs typeface="Helvetica" charset="0"/>
                        </a:rPr>
                        <a:t>8.93</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260">
                <a:tc>
                  <a:txBody>
                    <a:bodyPr/>
                    <a:lstStyle/>
                    <a:p>
                      <a:pPr algn="l" fontAlgn="b"/>
                      <a:r>
                        <a:rPr lang="en-US" sz="1800" b="0" i="0" u="none" strike="noStrike" dirty="0" smtClean="0">
                          <a:solidFill>
                            <a:srgbClr val="000000"/>
                          </a:solidFill>
                          <a:effectLst/>
                          <a:latin typeface="Helvetica" charset="0"/>
                          <a:ea typeface="Helvetica" charset="0"/>
                          <a:cs typeface="Helvetica" charset="0"/>
                        </a:rPr>
                        <a:t>Experiment 1</a:t>
                      </a:r>
                      <a:endParaRPr lang="en-US" sz="1800" b="0" i="0" u="none" strike="noStrike" dirty="0">
                        <a:solidFill>
                          <a:srgbClr val="000000"/>
                        </a:solidFill>
                        <a:effectLst/>
                        <a:latin typeface="Helvetica" charset="0"/>
                        <a:ea typeface="Helvetica" charset="0"/>
                        <a:cs typeface="Helvetica" charset="0"/>
                      </a:endParaRP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Helvetica" charset="0"/>
                          <a:ea typeface="Helvetica" charset="0"/>
                          <a:cs typeface="Helvetica" charset="0"/>
                        </a:rPr>
                        <a:t>Male</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Helvetica" charset="0"/>
                          <a:ea typeface="Helvetica" charset="0"/>
                          <a:cs typeface="Helvetica" charset="0"/>
                        </a:rPr>
                        <a:t>Low Power</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Helvetica" charset="0"/>
                          <a:ea typeface="Helvetica" charset="0"/>
                          <a:cs typeface="Helvetica" charset="0"/>
                        </a:rPr>
                        <a:t>44</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hr-HR" sz="1800" b="0" i="0" u="none" strike="noStrike">
                          <a:solidFill>
                            <a:srgbClr val="000000"/>
                          </a:solidFill>
                          <a:effectLst/>
                          <a:latin typeface="Helvetica" charset="0"/>
                          <a:ea typeface="Helvetica" charset="0"/>
                          <a:cs typeface="Helvetica" charset="0"/>
                        </a:rPr>
                        <a:t>23.84</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uk-UA" sz="1800" b="0" i="0" u="none" strike="noStrike">
                          <a:solidFill>
                            <a:srgbClr val="000000"/>
                          </a:solidFill>
                          <a:effectLst/>
                          <a:latin typeface="Helvetica" charset="0"/>
                          <a:ea typeface="Helvetica" charset="0"/>
                          <a:cs typeface="Helvetica" charset="0"/>
                        </a:rPr>
                        <a:t>7.77</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260">
                <a:tc>
                  <a:txBody>
                    <a:bodyPr/>
                    <a:lstStyle/>
                    <a:p>
                      <a:pPr algn="l" fontAlgn="b"/>
                      <a:r>
                        <a:rPr lang="en-US" sz="1800" b="0" i="0" u="none" strike="noStrike" dirty="0" smtClean="0">
                          <a:solidFill>
                            <a:srgbClr val="000000"/>
                          </a:solidFill>
                          <a:effectLst/>
                          <a:latin typeface="Helvetica" charset="0"/>
                          <a:ea typeface="Helvetica" charset="0"/>
                          <a:cs typeface="Helvetica" charset="0"/>
                        </a:rPr>
                        <a:t>Experiment 1</a:t>
                      </a:r>
                      <a:endParaRPr lang="en-US" sz="1800" b="0" i="0" u="none" strike="noStrike" dirty="0">
                        <a:solidFill>
                          <a:srgbClr val="000000"/>
                        </a:solidFill>
                        <a:effectLst/>
                        <a:latin typeface="Helvetica" charset="0"/>
                        <a:ea typeface="Helvetica" charset="0"/>
                        <a:cs typeface="Helvetica" charset="0"/>
                      </a:endParaRP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Helvetica" charset="0"/>
                          <a:ea typeface="Helvetica" charset="0"/>
                          <a:cs typeface="Helvetica" charset="0"/>
                        </a:rPr>
                        <a:t>Male</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Helvetica" charset="0"/>
                          <a:ea typeface="Helvetica" charset="0"/>
                          <a:cs typeface="Helvetica" charset="0"/>
                        </a:rPr>
                        <a:t>High Power</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800" b="0" i="0" u="none" strike="noStrike">
                          <a:solidFill>
                            <a:srgbClr val="000000"/>
                          </a:solidFill>
                          <a:effectLst/>
                          <a:latin typeface="Helvetica" charset="0"/>
                          <a:ea typeface="Helvetica" charset="0"/>
                          <a:cs typeface="Helvetica" charset="0"/>
                        </a:rPr>
                        <a:t>57</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hr-HR" sz="1800" b="0" i="0" u="none" strike="noStrike">
                          <a:solidFill>
                            <a:srgbClr val="000000"/>
                          </a:solidFill>
                          <a:effectLst/>
                          <a:latin typeface="Helvetica" charset="0"/>
                          <a:ea typeface="Helvetica" charset="0"/>
                          <a:cs typeface="Helvetica" charset="0"/>
                        </a:rPr>
                        <a:t>23.18</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hr-HR" sz="1800" b="0" i="0" u="none" strike="noStrike">
                          <a:solidFill>
                            <a:srgbClr val="000000"/>
                          </a:solidFill>
                          <a:effectLst/>
                          <a:latin typeface="Helvetica" charset="0"/>
                          <a:ea typeface="Helvetica" charset="0"/>
                          <a:cs typeface="Helvetica" charset="0"/>
                        </a:rPr>
                        <a:t>8.01</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260">
                <a:tc>
                  <a:txBody>
                    <a:bodyPr/>
                    <a:lstStyle/>
                    <a:p>
                      <a:pPr algn="l" fontAlgn="b"/>
                      <a:r>
                        <a:rPr lang="en-US" sz="1800" b="0" i="0" u="none" strike="noStrike" dirty="0" smtClean="0">
                          <a:solidFill>
                            <a:srgbClr val="000000"/>
                          </a:solidFill>
                          <a:effectLst/>
                          <a:latin typeface="Helvetica" charset="0"/>
                          <a:ea typeface="Helvetica" charset="0"/>
                          <a:cs typeface="Helvetica" charset="0"/>
                        </a:rPr>
                        <a:t>Experiment 2</a:t>
                      </a:r>
                      <a:endParaRPr lang="en-US" sz="1800" b="0" i="0" u="none" strike="noStrike" dirty="0">
                        <a:solidFill>
                          <a:srgbClr val="000000"/>
                        </a:solidFill>
                        <a:effectLst/>
                        <a:latin typeface="Helvetica" charset="0"/>
                        <a:ea typeface="Helvetica" charset="0"/>
                        <a:cs typeface="Helvetica" charset="0"/>
                      </a:endParaRP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Helvetica" charset="0"/>
                          <a:ea typeface="Helvetica" charset="0"/>
                          <a:cs typeface="Helvetica" charset="0"/>
                        </a:rPr>
                        <a:t>Male</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Helvetica" charset="0"/>
                          <a:ea typeface="Helvetica" charset="0"/>
                          <a:cs typeface="Helvetica" charset="0"/>
                        </a:rPr>
                        <a:t>Low Power</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Helvetica" charset="0"/>
                          <a:ea typeface="Helvetica" charset="0"/>
                          <a:cs typeface="Helvetica" charset="0"/>
                        </a:rPr>
                        <a:t>196</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nb-NO" sz="1800" b="0" i="0" u="none" strike="noStrike">
                          <a:solidFill>
                            <a:srgbClr val="000000"/>
                          </a:solidFill>
                          <a:effectLst/>
                          <a:latin typeface="Helvetica" charset="0"/>
                          <a:ea typeface="Helvetica" charset="0"/>
                          <a:cs typeface="Helvetica" charset="0"/>
                        </a:rPr>
                        <a:t>37.71</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hr-HR" sz="1800" b="0" i="0" u="none" strike="noStrike">
                          <a:solidFill>
                            <a:srgbClr val="000000"/>
                          </a:solidFill>
                          <a:effectLst/>
                          <a:latin typeface="Helvetica" charset="0"/>
                          <a:ea typeface="Helvetica" charset="0"/>
                          <a:cs typeface="Helvetica" charset="0"/>
                        </a:rPr>
                        <a:t>13.93</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260">
                <a:tc>
                  <a:txBody>
                    <a:bodyPr/>
                    <a:lstStyle/>
                    <a:p>
                      <a:pPr marL="0" marR="0" indent="0" algn="l" defTabSz="438912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Helvetica" charset="0"/>
                          <a:ea typeface="Helvetica" charset="0"/>
                          <a:cs typeface="Helvetica" charset="0"/>
                        </a:rPr>
                        <a:t>Experiment 2</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Helvetica" charset="0"/>
                          <a:ea typeface="Helvetica" charset="0"/>
                          <a:cs typeface="Helvetica" charset="0"/>
                        </a:rPr>
                        <a:t>Male</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Helvetica" charset="0"/>
                          <a:ea typeface="Helvetica" charset="0"/>
                          <a:cs typeface="Helvetica" charset="0"/>
                        </a:rPr>
                        <a:t>High Power</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s-IS" sz="1800" b="0" i="0" u="none" strike="noStrike">
                          <a:solidFill>
                            <a:srgbClr val="000000"/>
                          </a:solidFill>
                          <a:effectLst/>
                          <a:latin typeface="Helvetica" charset="0"/>
                          <a:ea typeface="Helvetica" charset="0"/>
                          <a:cs typeface="Helvetica" charset="0"/>
                        </a:rPr>
                        <a:t>195</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nb-NO" sz="1800" b="0" i="0" u="none" strike="noStrike">
                          <a:solidFill>
                            <a:srgbClr val="000000"/>
                          </a:solidFill>
                          <a:effectLst/>
                          <a:latin typeface="Helvetica" charset="0"/>
                          <a:ea typeface="Helvetica" charset="0"/>
                          <a:cs typeface="Helvetica" charset="0"/>
                        </a:rPr>
                        <a:t>37.18</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nb-NO" sz="1800" b="0" i="0" u="none" strike="noStrike">
                          <a:solidFill>
                            <a:srgbClr val="000000"/>
                          </a:solidFill>
                          <a:effectLst/>
                          <a:latin typeface="Helvetica" charset="0"/>
                          <a:ea typeface="Helvetica" charset="0"/>
                          <a:cs typeface="Helvetica" charset="0"/>
                        </a:rPr>
                        <a:t>15.14</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260">
                <a:tc>
                  <a:txBody>
                    <a:bodyPr/>
                    <a:lstStyle/>
                    <a:p>
                      <a:pPr algn="l" fontAlgn="b"/>
                      <a:r>
                        <a:rPr lang="en-US" sz="1800" b="0" i="0" u="none" strike="noStrike" dirty="0" smtClean="0">
                          <a:solidFill>
                            <a:srgbClr val="000000"/>
                          </a:solidFill>
                          <a:effectLst/>
                          <a:latin typeface="Helvetica" charset="0"/>
                          <a:ea typeface="Helvetica" charset="0"/>
                          <a:cs typeface="Helvetica" charset="0"/>
                        </a:rPr>
                        <a:t>Experiment 3</a:t>
                      </a:r>
                      <a:endParaRPr lang="en-US" sz="1800" b="0" i="0" u="none" strike="noStrike" dirty="0">
                        <a:solidFill>
                          <a:srgbClr val="000000"/>
                        </a:solidFill>
                        <a:effectLst/>
                        <a:latin typeface="Helvetica" charset="0"/>
                        <a:ea typeface="Helvetica" charset="0"/>
                        <a:cs typeface="Helvetica" charset="0"/>
                      </a:endParaRP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Helvetica" charset="0"/>
                          <a:ea typeface="Helvetica" charset="0"/>
                          <a:cs typeface="Helvetica" charset="0"/>
                        </a:rPr>
                        <a:t>Male</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Helvetica" charset="0"/>
                          <a:ea typeface="Helvetica" charset="0"/>
                          <a:cs typeface="Helvetica" charset="0"/>
                        </a:rPr>
                        <a:t>Low Power</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s-IS" sz="1800" b="0" i="0" u="none" strike="noStrike" dirty="0">
                          <a:solidFill>
                            <a:srgbClr val="000000"/>
                          </a:solidFill>
                          <a:effectLst/>
                          <a:latin typeface="Helvetica" charset="0"/>
                          <a:ea typeface="Helvetica" charset="0"/>
                          <a:cs typeface="Helvetica" charset="0"/>
                        </a:rPr>
                        <a:t>92</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hr-HR" sz="1800" b="0" i="0" u="none" strike="noStrike">
                          <a:solidFill>
                            <a:srgbClr val="000000"/>
                          </a:solidFill>
                          <a:effectLst/>
                          <a:latin typeface="Helvetica" charset="0"/>
                          <a:ea typeface="Helvetica" charset="0"/>
                          <a:cs typeface="Helvetica" charset="0"/>
                        </a:rPr>
                        <a:t>36.22</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hr-HR" sz="1800" b="0" i="0" u="none" strike="noStrike">
                          <a:solidFill>
                            <a:srgbClr val="000000"/>
                          </a:solidFill>
                          <a:effectLst/>
                          <a:latin typeface="Helvetica" charset="0"/>
                          <a:ea typeface="Helvetica" charset="0"/>
                          <a:cs typeface="Helvetica" charset="0"/>
                        </a:rPr>
                        <a:t>13.93</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260">
                <a:tc>
                  <a:txBody>
                    <a:bodyPr/>
                    <a:lstStyle/>
                    <a:p>
                      <a:pPr algn="l" fontAlgn="b"/>
                      <a:r>
                        <a:rPr lang="en-US" sz="1800" b="0" i="0" u="none" strike="noStrike" dirty="0" smtClean="0">
                          <a:solidFill>
                            <a:srgbClr val="000000"/>
                          </a:solidFill>
                          <a:effectLst/>
                          <a:latin typeface="Helvetica" charset="0"/>
                          <a:ea typeface="Helvetica" charset="0"/>
                          <a:cs typeface="Helvetica" charset="0"/>
                        </a:rPr>
                        <a:t>Experiment 3</a:t>
                      </a:r>
                      <a:endParaRPr lang="en-US" sz="1800" b="0" i="0" u="none" strike="noStrike" dirty="0">
                        <a:solidFill>
                          <a:srgbClr val="000000"/>
                        </a:solidFill>
                        <a:effectLst/>
                        <a:latin typeface="Helvetica" charset="0"/>
                        <a:ea typeface="Helvetica" charset="0"/>
                        <a:cs typeface="Helvetica" charset="0"/>
                      </a:endParaRP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Helvetica" charset="0"/>
                          <a:ea typeface="Helvetica" charset="0"/>
                          <a:cs typeface="Helvetica" charset="0"/>
                        </a:rPr>
                        <a:t>Male</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Helvetica" charset="0"/>
                          <a:ea typeface="Helvetica" charset="0"/>
                          <a:cs typeface="Helvetica" charset="0"/>
                        </a:rPr>
                        <a:t>High Power</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i-FI" sz="1800" b="0" i="0" u="none" strike="noStrike" dirty="0">
                          <a:solidFill>
                            <a:srgbClr val="000000"/>
                          </a:solidFill>
                          <a:effectLst/>
                          <a:latin typeface="Helvetica" charset="0"/>
                          <a:ea typeface="Helvetica" charset="0"/>
                          <a:cs typeface="Helvetica" charset="0"/>
                        </a:rPr>
                        <a:t>87</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nb-NO" sz="1800" b="0" i="0" u="none" strike="noStrike">
                          <a:solidFill>
                            <a:srgbClr val="000000"/>
                          </a:solidFill>
                          <a:effectLst/>
                          <a:latin typeface="Helvetica" charset="0"/>
                          <a:ea typeface="Helvetica" charset="0"/>
                          <a:cs typeface="Helvetica" charset="0"/>
                        </a:rPr>
                        <a:t>37.62</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hr-HR" sz="1800" b="0" i="0" u="none" strike="noStrike">
                          <a:solidFill>
                            <a:srgbClr val="000000"/>
                          </a:solidFill>
                          <a:effectLst/>
                          <a:latin typeface="Helvetica" charset="0"/>
                          <a:ea typeface="Helvetica" charset="0"/>
                          <a:cs typeface="Helvetica" charset="0"/>
                        </a:rPr>
                        <a:t>15.05</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260">
                <a:tc>
                  <a:txBody>
                    <a:bodyPr/>
                    <a:lstStyle/>
                    <a:p>
                      <a:pPr algn="l" fontAlgn="b"/>
                      <a:r>
                        <a:rPr lang="en-US" sz="1800" b="0" i="0" u="none" strike="noStrike" dirty="0" smtClean="0">
                          <a:solidFill>
                            <a:srgbClr val="000000"/>
                          </a:solidFill>
                          <a:effectLst/>
                          <a:latin typeface="Helvetica" charset="0"/>
                          <a:ea typeface="Helvetica" charset="0"/>
                          <a:cs typeface="Helvetica" charset="0"/>
                        </a:rPr>
                        <a:t>Experiment 4</a:t>
                      </a:r>
                      <a:endParaRPr lang="en-US" sz="1800" b="0" i="0" u="none" strike="noStrike" dirty="0">
                        <a:solidFill>
                          <a:srgbClr val="000000"/>
                        </a:solidFill>
                        <a:effectLst/>
                        <a:latin typeface="Helvetica" charset="0"/>
                        <a:ea typeface="Helvetica" charset="0"/>
                        <a:cs typeface="Helvetica" charset="0"/>
                      </a:endParaRP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Helvetica" charset="0"/>
                          <a:ea typeface="Helvetica" charset="0"/>
                          <a:cs typeface="Helvetica" charset="0"/>
                        </a:rPr>
                        <a:t>Male</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Helvetica" charset="0"/>
                          <a:ea typeface="Helvetica" charset="0"/>
                          <a:cs typeface="Helvetica" charset="0"/>
                        </a:rPr>
                        <a:t>Low Power</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s-IS" sz="1800" b="0" i="0" u="none" strike="noStrike" dirty="0">
                          <a:solidFill>
                            <a:srgbClr val="000000"/>
                          </a:solidFill>
                          <a:effectLst/>
                          <a:latin typeface="Helvetica" charset="0"/>
                          <a:ea typeface="Helvetica" charset="0"/>
                          <a:cs typeface="Helvetica" charset="0"/>
                        </a:rPr>
                        <a:t>135</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hr-HR" sz="1800" b="0" i="0" u="none" strike="noStrike">
                          <a:solidFill>
                            <a:srgbClr val="000000"/>
                          </a:solidFill>
                          <a:effectLst/>
                          <a:latin typeface="Helvetica" charset="0"/>
                          <a:ea typeface="Helvetica" charset="0"/>
                          <a:cs typeface="Helvetica" charset="0"/>
                        </a:rPr>
                        <a:t>18.81</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nb-NO" sz="1800" b="0" i="0" u="none" strike="noStrike">
                          <a:solidFill>
                            <a:srgbClr val="000000"/>
                          </a:solidFill>
                          <a:effectLst/>
                          <a:latin typeface="Helvetica" charset="0"/>
                          <a:ea typeface="Helvetica" charset="0"/>
                          <a:cs typeface="Helvetica" charset="0"/>
                        </a:rPr>
                        <a:t>0.95</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260">
                <a:tc>
                  <a:txBody>
                    <a:bodyPr/>
                    <a:lstStyle/>
                    <a:p>
                      <a:pPr algn="l" fontAlgn="b"/>
                      <a:r>
                        <a:rPr lang="en-US" sz="1800" b="0" i="0" u="none" strike="noStrike" dirty="0" smtClean="0">
                          <a:solidFill>
                            <a:srgbClr val="000000"/>
                          </a:solidFill>
                          <a:effectLst/>
                          <a:latin typeface="Helvetica" charset="0"/>
                          <a:ea typeface="Helvetica" charset="0"/>
                          <a:cs typeface="Helvetica" charset="0"/>
                        </a:rPr>
                        <a:t>Experiment 4</a:t>
                      </a:r>
                      <a:endParaRPr lang="en-US" sz="1800" b="0" i="0" u="none" strike="noStrike" dirty="0">
                        <a:solidFill>
                          <a:srgbClr val="000000"/>
                        </a:solidFill>
                        <a:effectLst/>
                        <a:latin typeface="Helvetica" charset="0"/>
                        <a:ea typeface="Helvetica" charset="0"/>
                        <a:cs typeface="Helvetica" charset="0"/>
                      </a:endParaRP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Helvetica" charset="0"/>
                          <a:ea typeface="Helvetica" charset="0"/>
                          <a:cs typeface="Helvetica" charset="0"/>
                        </a:rPr>
                        <a:t>Male</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Helvetica" charset="0"/>
                          <a:ea typeface="Helvetica" charset="0"/>
                          <a:cs typeface="Helvetica" charset="0"/>
                        </a:rPr>
                        <a:t>High Power</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uk-UA" sz="1800" b="0" i="0" u="none" strike="noStrike" dirty="0">
                          <a:solidFill>
                            <a:srgbClr val="000000"/>
                          </a:solidFill>
                          <a:effectLst/>
                          <a:latin typeface="Helvetica" charset="0"/>
                          <a:ea typeface="Helvetica" charset="0"/>
                          <a:cs typeface="Helvetica" charset="0"/>
                        </a:rPr>
                        <a:t>139</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hr-HR" sz="1800" b="0" i="0" u="none" strike="noStrike">
                          <a:solidFill>
                            <a:srgbClr val="000000"/>
                          </a:solidFill>
                          <a:effectLst/>
                          <a:latin typeface="Helvetica" charset="0"/>
                          <a:ea typeface="Helvetica" charset="0"/>
                          <a:cs typeface="Helvetica" charset="0"/>
                        </a:rPr>
                        <a:t>18.99</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nb-NO" sz="1800" b="0" i="0" u="none" strike="noStrike">
                          <a:solidFill>
                            <a:srgbClr val="000000"/>
                          </a:solidFill>
                          <a:effectLst/>
                          <a:latin typeface="Helvetica" charset="0"/>
                          <a:ea typeface="Helvetica" charset="0"/>
                          <a:cs typeface="Helvetica" charset="0"/>
                        </a:rPr>
                        <a:t>0.99</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260">
                <a:tc>
                  <a:txBody>
                    <a:bodyPr/>
                    <a:lstStyle/>
                    <a:p>
                      <a:pPr algn="l" fontAlgn="b"/>
                      <a:r>
                        <a:rPr lang="en-US" sz="1800" b="0" i="0" u="none" strike="noStrike" dirty="0" smtClean="0">
                          <a:solidFill>
                            <a:srgbClr val="000000"/>
                          </a:solidFill>
                          <a:effectLst/>
                          <a:latin typeface="Helvetica" charset="0"/>
                          <a:ea typeface="Helvetica" charset="0"/>
                          <a:cs typeface="Helvetica" charset="0"/>
                        </a:rPr>
                        <a:t>Experiment 5</a:t>
                      </a:r>
                      <a:endParaRPr lang="en-US" sz="1800" b="0" i="0" u="none" strike="noStrike" dirty="0">
                        <a:solidFill>
                          <a:srgbClr val="000000"/>
                        </a:solidFill>
                        <a:effectLst/>
                        <a:latin typeface="Helvetica" charset="0"/>
                        <a:ea typeface="Helvetica" charset="0"/>
                        <a:cs typeface="Helvetica" charset="0"/>
                      </a:endParaRP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Helvetica" charset="0"/>
                          <a:ea typeface="Helvetica" charset="0"/>
                          <a:cs typeface="Helvetica" charset="0"/>
                        </a:rPr>
                        <a:t>Female</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Helvetica" charset="0"/>
                          <a:ea typeface="Helvetica" charset="0"/>
                          <a:cs typeface="Helvetica" charset="0"/>
                        </a:rPr>
                        <a:t>Low Power</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uk-UA" sz="1800" b="0" i="0" u="none" strike="noStrike" dirty="0">
                          <a:solidFill>
                            <a:srgbClr val="000000"/>
                          </a:solidFill>
                          <a:effectLst/>
                          <a:latin typeface="Helvetica" charset="0"/>
                          <a:ea typeface="Helvetica" charset="0"/>
                          <a:cs typeface="Helvetica" charset="0"/>
                        </a:rPr>
                        <a:t>51</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hr-HR" sz="1800" b="0" i="0" u="none" strike="noStrike" dirty="0">
                          <a:solidFill>
                            <a:srgbClr val="000000"/>
                          </a:solidFill>
                          <a:effectLst/>
                          <a:latin typeface="Helvetica" charset="0"/>
                          <a:ea typeface="Helvetica" charset="0"/>
                          <a:cs typeface="Helvetica" charset="0"/>
                        </a:rPr>
                        <a:t>38.25</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hr-HR" sz="1800" b="0" i="0" u="none" strike="noStrike">
                          <a:solidFill>
                            <a:srgbClr val="000000"/>
                          </a:solidFill>
                          <a:effectLst/>
                          <a:latin typeface="Helvetica" charset="0"/>
                          <a:ea typeface="Helvetica" charset="0"/>
                          <a:cs typeface="Helvetica" charset="0"/>
                        </a:rPr>
                        <a:t>13.05</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260">
                <a:tc>
                  <a:txBody>
                    <a:bodyPr/>
                    <a:lstStyle/>
                    <a:p>
                      <a:pPr algn="l" fontAlgn="b"/>
                      <a:r>
                        <a:rPr lang="en-US" sz="1800" b="0" i="0" u="none" strike="noStrike" dirty="0" smtClean="0">
                          <a:solidFill>
                            <a:srgbClr val="000000"/>
                          </a:solidFill>
                          <a:effectLst/>
                          <a:latin typeface="Helvetica" charset="0"/>
                          <a:ea typeface="Helvetica" charset="0"/>
                          <a:cs typeface="Helvetica" charset="0"/>
                        </a:rPr>
                        <a:t>Experiment 5</a:t>
                      </a:r>
                      <a:endParaRPr lang="en-US" sz="1800" b="0" i="0" u="none" strike="noStrike" dirty="0">
                        <a:solidFill>
                          <a:srgbClr val="000000"/>
                        </a:solidFill>
                        <a:effectLst/>
                        <a:latin typeface="Helvetica" charset="0"/>
                        <a:ea typeface="Helvetica" charset="0"/>
                        <a:cs typeface="Helvetica" charset="0"/>
                      </a:endParaRP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Helvetica" charset="0"/>
                          <a:ea typeface="Helvetica" charset="0"/>
                          <a:cs typeface="Helvetica" charset="0"/>
                        </a:rPr>
                        <a:t>Female</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Helvetica" charset="0"/>
                          <a:ea typeface="Helvetica" charset="0"/>
                          <a:cs typeface="Helvetica" charset="0"/>
                        </a:rPr>
                        <a:t>Neutral</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uk-UA" sz="1800" b="0" i="0" u="none" strike="noStrike">
                          <a:solidFill>
                            <a:srgbClr val="000000"/>
                          </a:solidFill>
                          <a:effectLst/>
                          <a:latin typeface="Helvetica" charset="0"/>
                          <a:ea typeface="Helvetica" charset="0"/>
                          <a:cs typeface="Helvetica" charset="0"/>
                        </a:rPr>
                        <a:t>77</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hr-HR" sz="1800" b="0" i="0" u="none" strike="noStrike" dirty="0">
                          <a:solidFill>
                            <a:srgbClr val="000000"/>
                          </a:solidFill>
                          <a:effectLst/>
                          <a:latin typeface="Helvetica" charset="0"/>
                          <a:ea typeface="Helvetica" charset="0"/>
                          <a:cs typeface="Helvetica" charset="0"/>
                        </a:rPr>
                        <a:t>38.35</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i-FI" sz="1800" b="0" i="0" u="none" strike="noStrike">
                          <a:solidFill>
                            <a:srgbClr val="000000"/>
                          </a:solidFill>
                          <a:effectLst/>
                          <a:latin typeface="Helvetica" charset="0"/>
                          <a:ea typeface="Helvetica" charset="0"/>
                          <a:cs typeface="Helvetica" charset="0"/>
                        </a:rPr>
                        <a:t>12.79</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260">
                <a:tc>
                  <a:txBody>
                    <a:bodyPr/>
                    <a:lstStyle/>
                    <a:p>
                      <a:pPr algn="l" fontAlgn="b"/>
                      <a:r>
                        <a:rPr lang="en-US" sz="1800" b="0" i="0" u="none" strike="noStrike" dirty="0" smtClean="0">
                          <a:solidFill>
                            <a:srgbClr val="000000"/>
                          </a:solidFill>
                          <a:effectLst/>
                          <a:latin typeface="Helvetica" charset="0"/>
                          <a:ea typeface="Helvetica" charset="0"/>
                          <a:cs typeface="Helvetica" charset="0"/>
                        </a:rPr>
                        <a:t>Experiment 5</a:t>
                      </a:r>
                      <a:endParaRPr lang="en-US" sz="1800" b="0" i="0" u="none" strike="noStrike" dirty="0">
                        <a:solidFill>
                          <a:srgbClr val="000000"/>
                        </a:solidFill>
                        <a:effectLst/>
                        <a:latin typeface="Helvetica" charset="0"/>
                        <a:ea typeface="Helvetica" charset="0"/>
                        <a:cs typeface="Helvetica" charset="0"/>
                      </a:endParaRP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Helvetica" charset="0"/>
                          <a:ea typeface="Helvetica" charset="0"/>
                          <a:cs typeface="Helvetica" charset="0"/>
                        </a:rPr>
                        <a:t>Female</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Helvetica" charset="0"/>
                          <a:ea typeface="Helvetica" charset="0"/>
                          <a:cs typeface="Helvetica" charset="0"/>
                        </a:rPr>
                        <a:t>High Power</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800" b="0" i="0" u="none" strike="noStrike">
                          <a:solidFill>
                            <a:srgbClr val="000000"/>
                          </a:solidFill>
                          <a:effectLst/>
                          <a:latin typeface="Helvetica" charset="0"/>
                          <a:ea typeface="Helvetica" charset="0"/>
                          <a:cs typeface="Helvetica" charset="0"/>
                        </a:rPr>
                        <a:t>49</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hr-HR" sz="1800" b="0" i="0" u="none" strike="noStrike" dirty="0">
                          <a:solidFill>
                            <a:srgbClr val="000000"/>
                          </a:solidFill>
                          <a:effectLst/>
                          <a:latin typeface="Helvetica" charset="0"/>
                          <a:ea typeface="Helvetica" charset="0"/>
                          <a:cs typeface="Helvetica" charset="0"/>
                        </a:rPr>
                        <a:t>36.73</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nb-NO" sz="1800" b="0" i="0" u="none" strike="noStrike">
                          <a:solidFill>
                            <a:srgbClr val="000000"/>
                          </a:solidFill>
                          <a:effectLst/>
                          <a:latin typeface="Helvetica" charset="0"/>
                          <a:ea typeface="Helvetica" charset="0"/>
                          <a:cs typeface="Helvetica" charset="0"/>
                        </a:rPr>
                        <a:t>11.89</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260">
                <a:tc>
                  <a:txBody>
                    <a:bodyPr/>
                    <a:lstStyle/>
                    <a:p>
                      <a:pPr algn="l" fontAlgn="b"/>
                      <a:r>
                        <a:rPr lang="en-US" sz="1800" b="0" i="0" u="none" strike="noStrike" dirty="0" smtClean="0">
                          <a:solidFill>
                            <a:srgbClr val="000000"/>
                          </a:solidFill>
                          <a:effectLst/>
                          <a:latin typeface="Helvetica" charset="0"/>
                          <a:ea typeface="Helvetica" charset="0"/>
                          <a:cs typeface="Helvetica" charset="0"/>
                        </a:rPr>
                        <a:t>Experiment 5</a:t>
                      </a:r>
                      <a:endParaRPr lang="en-US" sz="1800" b="0" i="0" u="none" strike="noStrike" dirty="0">
                        <a:solidFill>
                          <a:srgbClr val="000000"/>
                        </a:solidFill>
                        <a:effectLst/>
                        <a:latin typeface="Helvetica" charset="0"/>
                        <a:ea typeface="Helvetica" charset="0"/>
                        <a:cs typeface="Helvetica" charset="0"/>
                      </a:endParaRP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Helvetica" charset="0"/>
                          <a:ea typeface="Helvetica" charset="0"/>
                          <a:cs typeface="Helvetica" charset="0"/>
                        </a:rPr>
                        <a:t>Male</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Helvetica" charset="0"/>
                          <a:ea typeface="Helvetica" charset="0"/>
                          <a:cs typeface="Helvetica" charset="0"/>
                        </a:rPr>
                        <a:t>Low Power</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uk-UA" sz="1800" b="0" i="0" u="none" strike="noStrike">
                          <a:solidFill>
                            <a:srgbClr val="000000"/>
                          </a:solidFill>
                          <a:effectLst/>
                          <a:latin typeface="Helvetica" charset="0"/>
                          <a:ea typeface="Helvetica" charset="0"/>
                          <a:cs typeface="Helvetica" charset="0"/>
                        </a:rPr>
                        <a:t>39</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hr-HR" sz="1800" b="0" i="0" u="none" strike="noStrike" dirty="0">
                          <a:solidFill>
                            <a:srgbClr val="000000"/>
                          </a:solidFill>
                          <a:effectLst/>
                          <a:latin typeface="Helvetica" charset="0"/>
                          <a:ea typeface="Helvetica" charset="0"/>
                          <a:cs typeface="Helvetica" charset="0"/>
                        </a:rPr>
                        <a:t>33.62</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nb-NO" sz="1800" b="0" i="0" u="none" strike="noStrike" dirty="0">
                          <a:solidFill>
                            <a:srgbClr val="000000"/>
                          </a:solidFill>
                          <a:effectLst/>
                          <a:latin typeface="Helvetica" charset="0"/>
                          <a:ea typeface="Helvetica" charset="0"/>
                          <a:cs typeface="Helvetica" charset="0"/>
                        </a:rPr>
                        <a:t>10.44</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260">
                <a:tc>
                  <a:txBody>
                    <a:bodyPr/>
                    <a:lstStyle/>
                    <a:p>
                      <a:pPr algn="l" fontAlgn="b"/>
                      <a:r>
                        <a:rPr lang="en-US" sz="1800" b="0" i="0" u="none" strike="noStrike" dirty="0" smtClean="0">
                          <a:solidFill>
                            <a:srgbClr val="000000"/>
                          </a:solidFill>
                          <a:effectLst/>
                          <a:latin typeface="Helvetica" charset="0"/>
                          <a:ea typeface="Helvetica" charset="0"/>
                          <a:cs typeface="Helvetica" charset="0"/>
                        </a:rPr>
                        <a:t>Experiment 5</a:t>
                      </a:r>
                      <a:endParaRPr lang="en-US" sz="1800" b="0" i="0" u="none" strike="noStrike" dirty="0">
                        <a:solidFill>
                          <a:srgbClr val="000000"/>
                        </a:solidFill>
                        <a:effectLst/>
                        <a:latin typeface="Helvetica" charset="0"/>
                        <a:ea typeface="Helvetica" charset="0"/>
                        <a:cs typeface="Helvetica" charset="0"/>
                      </a:endParaRP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Helvetica" charset="0"/>
                          <a:ea typeface="Helvetica" charset="0"/>
                          <a:cs typeface="Helvetica" charset="0"/>
                        </a:rPr>
                        <a:t>Male</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Helvetica" charset="0"/>
                          <a:ea typeface="Helvetica" charset="0"/>
                          <a:cs typeface="Helvetica" charset="0"/>
                        </a:rPr>
                        <a:t>Neutral</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Helvetica" charset="0"/>
                          <a:ea typeface="Helvetica" charset="0"/>
                          <a:cs typeface="Helvetica" charset="0"/>
                        </a:rPr>
                        <a:t>40</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nb-NO" sz="1800" b="0" i="0" u="none" strike="noStrike" dirty="0">
                          <a:solidFill>
                            <a:srgbClr val="000000"/>
                          </a:solidFill>
                          <a:effectLst/>
                          <a:latin typeface="Helvetica" charset="0"/>
                          <a:ea typeface="Helvetica" charset="0"/>
                          <a:cs typeface="Helvetica" charset="0"/>
                        </a:rPr>
                        <a:t>35.80</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hr-HR" sz="1800" b="0" i="0" u="none" strike="noStrike" dirty="0">
                          <a:solidFill>
                            <a:srgbClr val="000000"/>
                          </a:solidFill>
                          <a:effectLst/>
                          <a:latin typeface="Helvetica" charset="0"/>
                          <a:ea typeface="Helvetica" charset="0"/>
                          <a:cs typeface="Helvetica" charset="0"/>
                        </a:rPr>
                        <a:t>10.07</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260">
                <a:tc>
                  <a:txBody>
                    <a:bodyPr/>
                    <a:lstStyle/>
                    <a:p>
                      <a:pPr algn="l" fontAlgn="b"/>
                      <a:r>
                        <a:rPr lang="en-US" sz="1800" b="0" i="0" u="none" strike="noStrike" dirty="0" smtClean="0">
                          <a:solidFill>
                            <a:srgbClr val="000000"/>
                          </a:solidFill>
                          <a:effectLst/>
                          <a:latin typeface="Helvetica" charset="0"/>
                          <a:ea typeface="Helvetica" charset="0"/>
                          <a:cs typeface="Helvetica" charset="0"/>
                        </a:rPr>
                        <a:t>Experiment 5</a:t>
                      </a:r>
                      <a:endParaRPr lang="en-US" sz="1800" b="0" i="0" u="none" strike="noStrike" dirty="0">
                        <a:solidFill>
                          <a:srgbClr val="000000"/>
                        </a:solidFill>
                        <a:effectLst/>
                        <a:latin typeface="Helvetica" charset="0"/>
                        <a:ea typeface="Helvetica" charset="0"/>
                        <a:cs typeface="Helvetica" charset="0"/>
                      </a:endParaRP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Helvetica" charset="0"/>
                          <a:ea typeface="Helvetica" charset="0"/>
                          <a:cs typeface="Helvetica" charset="0"/>
                        </a:rPr>
                        <a:t>Male</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Helvetica" charset="0"/>
                          <a:ea typeface="Helvetica" charset="0"/>
                          <a:cs typeface="Helvetica" charset="0"/>
                        </a:rPr>
                        <a:t>High Power</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Helvetica" charset="0"/>
                          <a:ea typeface="Helvetica" charset="0"/>
                          <a:cs typeface="Helvetica" charset="0"/>
                        </a:rPr>
                        <a:t>46</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hr-HR" sz="1800" b="0" i="0" u="none" strike="noStrike">
                          <a:solidFill>
                            <a:srgbClr val="000000"/>
                          </a:solidFill>
                          <a:effectLst/>
                          <a:latin typeface="Helvetica" charset="0"/>
                          <a:ea typeface="Helvetica" charset="0"/>
                          <a:cs typeface="Helvetica" charset="0"/>
                        </a:rPr>
                        <a:t>34.22</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hr-HR" sz="1800" b="0" i="0" u="none" strike="noStrike" dirty="0">
                          <a:solidFill>
                            <a:srgbClr val="000000"/>
                          </a:solidFill>
                          <a:effectLst/>
                          <a:latin typeface="Helvetica" charset="0"/>
                          <a:ea typeface="Helvetica" charset="0"/>
                          <a:cs typeface="Helvetica" charset="0"/>
                        </a:rPr>
                        <a:t>9.67</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55" name="Picture 54"/>
          <p:cNvPicPr>
            <a:picLocks noChangeAspect="1"/>
          </p:cNvPicPr>
          <p:nvPr/>
        </p:nvPicPr>
        <p:blipFill>
          <a:blip r:embed="rId5"/>
          <a:stretch>
            <a:fillRect/>
          </a:stretch>
        </p:blipFill>
        <p:spPr>
          <a:xfrm>
            <a:off x="18387689" y="24471518"/>
            <a:ext cx="14287500" cy="7937500"/>
          </a:xfrm>
          <a:prstGeom prst="rect">
            <a:avLst/>
          </a:prstGeom>
        </p:spPr>
      </p:pic>
      <p:sp>
        <p:nvSpPr>
          <p:cNvPr id="56" name="TextBox 55"/>
          <p:cNvSpPr txBox="1"/>
          <p:nvPr/>
        </p:nvSpPr>
        <p:spPr>
          <a:xfrm>
            <a:off x="22406040" y="24543693"/>
            <a:ext cx="6250795" cy="1464231"/>
          </a:xfrm>
          <a:prstGeom prst="round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tx1"/>
            </a:solidFill>
          </a:ln>
        </p:spPr>
        <p:txBody>
          <a:bodyPr wrap="square" rtlCol="0">
            <a:spAutoFit/>
          </a:bodyPr>
          <a:lstStyle/>
          <a:p>
            <a:pPr algn="ctr"/>
            <a:r>
              <a:rPr lang="en-US" sz="4000" b="1" dirty="0">
                <a:latin typeface="Helvetica" charset="0"/>
                <a:ea typeface="Helvetica" charset="0"/>
                <a:cs typeface="Helvetica" charset="0"/>
              </a:rPr>
              <a:t>Internal Meta-Analysis (Men only)</a:t>
            </a:r>
            <a:endParaRPr lang="en-US" sz="4000" b="1" dirty="0">
              <a:latin typeface="Helvetica" charset="0"/>
              <a:ea typeface="Helvetica" charset="0"/>
              <a:cs typeface="Helvetica" charset="0"/>
            </a:endParaRPr>
          </a:p>
        </p:txBody>
      </p:sp>
      <p:sp>
        <p:nvSpPr>
          <p:cNvPr id="57" name="TextBox 56"/>
          <p:cNvSpPr txBox="1"/>
          <p:nvPr/>
        </p:nvSpPr>
        <p:spPr>
          <a:xfrm>
            <a:off x="33984991" y="29588687"/>
            <a:ext cx="6486047" cy="2826306"/>
          </a:xfrm>
          <a:prstGeom prst="round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tx1"/>
            </a:solidFill>
          </a:ln>
        </p:spPr>
        <p:txBody>
          <a:bodyPr wrap="square" rtlCol="0">
            <a:spAutoFit/>
          </a:bodyPr>
          <a:lstStyle/>
          <a:p>
            <a:r>
              <a:rPr lang="en-US" sz="4000" b="1" dirty="0">
                <a:latin typeface="Helvetica" charset="0"/>
                <a:ea typeface="Helvetica" charset="0"/>
                <a:cs typeface="Helvetica" charset="0"/>
              </a:rPr>
              <a:t>E</a:t>
            </a:r>
            <a:r>
              <a:rPr lang="en-US" sz="4000" b="1" dirty="0">
                <a:latin typeface="Helvetica" charset="0"/>
                <a:ea typeface="Helvetica" charset="0"/>
                <a:cs typeface="Helvetica" charset="0"/>
              </a:rPr>
              <a:t>rror bars and confidence bands represent 95% confidence intervals</a:t>
            </a:r>
            <a:endParaRPr lang="en-US" sz="4000" b="1" dirty="0">
              <a:latin typeface="Helvetica" charset="0"/>
              <a:ea typeface="Helvetica" charset="0"/>
              <a:cs typeface="Helvetica" charset="0"/>
            </a:endParaRPr>
          </a:p>
        </p:txBody>
      </p:sp>
      <p:sp>
        <p:nvSpPr>
          <p:cNvPr id="58" name="TextBox 57"/>
          <p:cNvSpPr txBox="1"/>
          <p:nvPr/>
        </p:nvSpPr>
        <p:spPr>
          <a:xfrm>
            <a:off x="41000951" y="28901676"/>
            <a:ext cx="7979084" cy="3507343"/>
          </a:xfrm>
          <a:prstGeom prst="round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tx1"/>
            </a:solidFill>
          </a:ln>
        </p:spPr>
        <p:txBody>
          <a:bodyPr wrap="none" rtlCol="0">
            <a:spAutoFit/>
          </a:bodyPr>
          <a:lstStyle/>
          <a:p>
            <a:r>
              <a:rPr lang="en-US" sz="4000" b="1" dirty="0">
                <a:latin typeface="Helvetica" charset="0"/>
                <a:ea typeface="Helvetica" charset="0"/>
                <a:cs typeface="Helvetica" charset="0"/>
              </a:rPr>
              <a:t>Contact:</a:t>
            </a:r>
            <a:endParaRPr lang="en-US" sz="4000" b="1" dirty="0">
              <a:latin typeface="Helvetica" charset="0"/>
              <a:ea typeface="Helvetica" charset="0"/>
              <a:cs typeface="Helvetica" charset="0"/>
            </a:endParaRPr>
          </a:p>
          <a:p>
            <a:r>
              <a:rPr lang="en-US" sz="4000" b="1" dirty="0">
                <a:latin typeface="Helvetica" charset="0"/>
                <a:ea typeface="Helvetica" charset="0"/>
                <a:cs typeface="Helvetica" charset="0"/>
                <a:hlinkClick r:id="rId6"/>
              </a:rPr>
              <a:t>nickmm@umich.edu</a:t>
            </a:r>
            <a:endParaRPr lang="en-US" sz="4000" b="1" dirty="0">
              <a:latin typeface="Helvetica" charset="0"/>
              <a:ea typeface="Helvetica" charset="0"/>
              <a:cs typeface="Helvetica" charset="0"/>
            </a:endParaRPr>
          </a:p>
          <a:p>
            <a:endParaRPr lang="en-US" sz="4000" b="1" dirty="0">
              <a:latin typeface="Helvetica" charset="0"/>
              <a:ea typeface="Helvetica" charset="0"/>
              <a:cs typeface="Helvetica" charset="0"/>
            </a:endParaRPr>
          </a:p>
          <a:p>
            <a:r>
              <a:rPr lang="en-US" sz="4000" b="1" dirty="0">
                <a:latin typeface="Helvetica" charset="0"/>
                <a:ea typeface="Helvetica" charset="0"/>
                <a:cs typeface="Helvetica" charset="0"/>
              </a:rPr>
              <a:t>Poster available online:</a:t>
            </a:r>
          </a:p>
          <a:p>
            <a:r>
              <a:rPr lang="en-US" sz="4000" b="1" dirty="0">
                <a:latin typeface="Helvetica" charset="0"/>
                <a:ea typeface="Helvetica" charset="0"/>
                <a:cs typeface="Helvetica" charset="0"/>
                <a:hlinkClick r:id="rId7"/>
              </a:rPr>
              <a:t>http://bit.ly/nicholasmmichalak</a:t>
            </a:r>
            <a:endParaRPr lang="en-US" sz="4000" b="1" dirty="0">
              <a:latin typeface="Helvetica" charset="0"/>
              <a:ea typeface="Helvetica" charset="0"/>
              <a:cs typeface="Helvetica" charset="0"/>
            </a:endParaRPr>
          </a:p>
        </p:txBody>
      </p:sp>
      <p:pic>
        <p:nvPicPr>
          <p:cNvPr id="2" name="Picture 1"/>
          <p:cNvPicPr>
            <a:picLocks noChangeAspect="1"/>
          </p:cNvPicPr>
          <p:nvPr/>
        </p:nvPicPr>
        <p:blipFill>
          <a:blip r:embed="rId8"/>
          <a:stretch>
            <a:fillRect/>
          </a:stretch>
        </p:blipFill>
        <p:spPr>
          <a:xfrm>
            <a:off x="2226365" y="3667508"/>
            <a:ext cx="8857384" cy="1270786"/>
          </a:xfrm>
          <a:prstGeom prst="roundRect">
            <a:avLst>
              <a:gd name="adj" fmla="val 8594"/>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noFill/>
          </a:ln>
          <a:effectLst>
            <a:reflection blurRad="12700" stA="38000" endPos="28000" dist="5000" dir="5400000" sy="-100000" algn="bl" rotWithShape="0"/>
          </a:effectLst>
        </p:spPr>
      </p:pic>
      <p:sp>
        <p:nvSpPr>
          <p:cNvPr id="7" name="TextBox 6"/>
          <p:cNvSpPr txBox="1"/>
          <p:nvPr/>
        </p:nvSpPr>
        <p:spPr>
          <a:xfrm>
            <a:off x="39264022" y="3693308"/>
            <a:ext cx="9711635" cy="1464231"/>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spPr>
        <p:txBody>
          <a:bodyPr wrap="square" rtlCol="0">
            <a:spAutoFit/>
          </a:bodyPr>
          <a:lstStyle/>
          <a:p>
            <a:r>
              <a:rPr lang="en-US" sz="4000" b="1" dirty="0">
                <a:solidFill>
                  <a:srgbClr val="FFD202"/>
                </a:solidFill>
                <a:latin typeface="Helvetica" charset="0"/>
                <a:ea typeface="Helvetica" charset="0"/>
                <a:cs typeface="Helvetica" charset="0"/>
              </a:rPr>
              <a:t>Personality, Relationships, and Hormones Lab</a:t>
            </a:r>
            <a:endParaRPr lang="en-US" sz="4000" b="1" dirty="0">
              <a:solidFill>
                <a:srgbClr val="FFD202"/>
              </a:solidFill>
              <a:latin typeface="Helvetica" charset="0"/>
              <a:ea typeface="Helvetica" charset="0"/>
              <a:cs typeface="Helvetica" charset="0"/>
            </a:endParaRPr>
          </a:p>
        </p:txBody>
      </p:sp>
      <p:sp>
        <p:nvSpPr>
          <p:cNvPr id="37" name="TextBox 36"/>
          <p:cNvSpPr txBox="1"/>
          <p:nvPr/>
        </p:nvSpPr>
        <p:spPr>
          <a:xfrm>
            <a:off x="2226368" y="24079922"/>
            <a:ext cx="6250795" cy="783193"/>
          </a:xfrm>
          <a:prstGeom prst="round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tx1"/>
            </a:solidFill>
          </a:ln>
        </p:spPr>
        <p:txBody>
          <a:bodyPr wrap="square" rtlCol="0">
            <a:spAutoFit/>
          </a:bodyPr>
          <a:lstStyle/>
          <a:p>
            <a:pPr algn="ctr"/>
            <a:r>
              <a:rPr lang="en-US" sz="4000" b="1">
                <a:latin typeface="Helvetica" charset="0"/>
                <a:ea typeface="Helvetica" charset="0"/>
                <a:cs typeface="Helvetica" charset="0"/>
              </a:rPr>
              <a:t>Sample Characteristics</a:t>
            </a:r>
            <a:endParaRPr lang="en-US" sz="4000" b="1" dirty="0">
              <a:latin typeface="Helvetica" charset="0"/>
              <a:ea typeface="Helvetica" charset="0"/>
              <a:cs typeface="Helvetica" charset="0"/>
            </a:endParaRPr>
          </a:p>
        </p:txBody>
      </p:sp>
      <p:sp>
        <p:nvSpPr>
          <p:cNvPr id="8" name="TextBox 7"/>
          <p:cNvSpPr txBox="1"/>
          <p:nvPr/>
        </p:nvSpPr>
        <p:spPr>
          <a:xfrm>
            <a:off x="42293096" y="15757374"/>
            <a:ext cx="5971507" cy="510778"/>
          </a:xfrm>
          <a:prstGeom prst="roundRect">
            <a:avLst/>
          </a:prstGeom>
          <a:noFill/>
          <a:ln>
            <a:solidFill>
              <a:schemeClr val="tx1"/>
            </a:solidFill>
          </a:ln>
        </p:spPr>
        <p:txBody>
          <a:bodyPr wrap="none" rtlCol="0">
            <a:spAutoFit/>
          </a:bodyPr>
          <a:lstStyle/>
          <a:p>
            <a:r>
              <a:rPr lang="en-US" sz="2400" i="1" dirty="0" err="1">
                <a:latin typeface="Helvetica" charset="0"/>
                <a:ea typeface="Helvetica" charset="0"/>
                <a:cs typeface="Helvetica" charset="0"/>
              </a:rPr>
              <a:t>b</a:t>
            </a:r>
            <a:r>
              <a:rPr lang="en-US" sz="2400" i="1" baseline="-25000" dirty="0" err="1">
                <a:latin typeface="Helvetica" charset="0"/>
                <a:ea typeface="Helvetica" charset="0"/>
                <a:cs typeface="Helvetica" charset="0"/>
              </a:rPr>
              <a:t>TChange</a:t>
            </a:r>
            <a:r>
              <a:rPr lang="en-US" sz="2400" i="1" baseline="-25000" dirty="0">
                <a:latin typeface="Helvetica" charset="0"/>
                <a:ea typeface="Helvetica" charset="0"/>
                <a:cs typeface="Helvetica" charset="0"/>
              </a:rPr>
              <a:t> x Manipulation</a:t>
            </a:r>
            <a:r>
              <a:rPr lang="en-US" sz="2400" dirty="0">
                <a:latin typeface="Helvetica" charset="0"/>
                <a:ea typeface="Helvetica" charset="0"/>
                <a:cs typeface="Helvetica" charset="0"/>
              </a:rPr>
              <a:t> = -0.012 [-0.021, -0.004]</a:t>
            </a:r>
            <a:endParaRPr lang="en-US" sz="2400" i="1" baseline="-25000" dirty="0">
              <a:latin typeface="Helvetica" charset="0"/>
              <a:ea typeface="Helvetica" charset="0"/>
              <a:cs typeface="Helvetica" charset="0"/>
            </a:endParaRPr>
          </a:p>
        </p:txBody>
      </p:sp>
      <p:sp>
        <p:nvSpPr>
          <p:cNvPr id="45" name="TextBox 44"/>
          <p:cNvSpPr txBox="1"/>
          <p:nvPr/>
        </p:nvSpPr>
        <p:spPr>
          <a:xfrm>
            <a:off x="42325841" y="16525183"/>
            <a:ext cx="7205819" cy="510778"/>
          </a:xfrm>
          <a:prstGeom prst="roundRect">
            <a:avLst/>
          </a:prstGeom>
          <a:noFill/>
          <a:ln>
            <a:solidFill>
              <a:schemeClr val="tx1"/>
            </a:solidFill>
          </a:ln>
        </p:spPr>
        <p:txBody>
          <a:bodyPr wrap="none" rtlCol="0">
            <a:spAutoFit/>
          </a:bodyPr>
          <a:lstStyle/>
          <a:p>
            <a:r>
              <a:rPr lang="en-US" sz="2400" i="1" dirty="0" err="1">
                <a:latin typeface="Helvetica" charset="0"/>
                <a:ea typeface="Helvetica" charset="0"/>
                <a:cs typeface="Helvetica" charset="0"/>
              </a:rPr>
              <a:t>b</a:t>
            </a:r>
            <a:r>
              <a:rPr lang="en-US" sz="2400" i="1" baseline="-25000" dirty="0" err="1">
                <a:latin typeface="Helvetica" charset="0"/>
                <a:ea typeface="Helvetica" charset="0"/>
                <a:cs typeface="Helvetica" charset="0"/>
              </a:rPr>
              <a:t>TChange</a:t>
            </a:r>
            <a:r>
              <a:rPr lang="en-US" sz="2400" i="1" baseline="-25000" dirty="0">
                <a:latin typeface="Helvetica" charset="0"/>
                <a:ea typeface="Helvetica" charset="0"/>
                <a:cs typeface="Helvetica" charset="0"/>
              </a:rPr>
              <a:t> (Manipulation = Low Power) </a:t>
            </a:r>
            <a:r>
              <a:rPr lang="en-US" sz="2400" dirty="0">
                <a:latin typeface="Helvetica" charset="0"/>
                <a:ea typeface="Helvetica" charset="0"/>
                <a:cs typeface="Helvetica" charset="0"/>
              </a:rPr>
              <a:t>= 0.013 [0.0008, 0.0250]</a:t>
            </a:r>
            <a:endParaRPr lang="en-US" sz="2400" i="1" baseline="-25000" dirty="0">
              <a:latin typeface="Helvetica" charset="0"/>
              <a:ea typeface="Helvetica" charset="0"/>
              <a:cs typeface="Helvetica" charset="0"/>
            </a:endParaRPr>
          </a:p>
        </p:txBody>
      </p:sp>
      <p:sp>
        <p:nvSpPr>
          <p:cNvPr id="46" name="TextBox 45"/>
          <p:cNvSpPr txBox="1"/>
          <p:nvPr/>
        </p:nvSpPr>
        <p:spPr>
          <a:xfrm>
            <a:off x="42325839" y="17326543"/>
            <a:ext cx="7558479" cy="510778"/>
          </a:xfrm>
          <a:prstGeom prst="roundRect">
            <a:avLst/>
          </a:prstGeom>
          <a:noFill/>
          <a:ln>
            <a:solidFill>
              <a:schemeClr val="tx1"/>
            </a:solidFill>
          </a:ln>
        </p:spPr>
        <p:txBody>
          <a:bodyPr wrap="none" rtlCol="0">
            <a:spAutoFit/>
          </a:bodyPr>
          <a:lstStyle/>
          <a:p>
            <a:r>
              <a:rPr lang="en-US" sz="2400" i="1" dirty="0" err="1">
                <a:latin typeface="Helvetica" charset="0"/>
                <a:ea typeface="Helvetica" charset="0"/>
                <a:cs typeface="Helvetica" charset="0"/>
              </a:rPr>
              <a:t>b</a:t>
            </a:r>
            <a:r>
              <a:rPr lang="en-US" sz="2400" i="1" baseline="-25000" dirty="0" err="1">
                <a:latin typeface="Helvetica" charset="0"/>
                <a:ea typeface="Helvetica" charset="0"/>
                <a:cs typeface="Helvetica" charset="0"/>
              </a:rPr>
              <a:t>TChange</a:t>
            </a:r>
            <a:r>
              <a:rPr lang="en-US" sz="2400" i="1" baseline="-25000" dirty="0">
                <a:latin typeface="Helvetica" charset="0"/>
                <a:ea typeface="Helvetica" charset="0"/>
                <a:cs typeface="Helvetica" charset="0"/>
              </a:rPr>
              <a:t> (Manipulation = High Power) </a:t>
            </a:r>
            <a:r>
              <a:rPr lang="en-US" sz="2400" dirty="0">
                <a:latin typeface="Helvetica" charset="0"/>
                <a:ea typeface="Helvetica" charset="0"/>
                <a:cs typeface="Helvetica" charset="0"/>
              </a:rPr>
              <a:t>= -0.012 [-0.0242, -0.0001]</a:t>
            </a:r>
            <a:endParaRPr lang="en-US" sz="2400" i="1" baseline="-25000" dirty="0">
              <a:latin typeface="Helvetica" charset="0"/>
              <a:ea typeface="Helvetica" charset="0"/>
              <a:cs typeface="Helvetica" charset="0"/>
            </a:endParaRPr>
          </a:p>
        </p:txBody>
      </p:sp>
      <p:sp>
        <p:nvSpPr>
          <p:cNvPr id="47" name="TextBox 46"/>
          <p:cNvSpPr txBox="1"/>
          <p:nvPr/>
        </p:nvSpPr>
        <p:spPr>
          <a:xfrm>
            <a:off x="42286005" y="25402308"/>
            <a:ext cx="6534161" cy="510778"/>
          </a:xfrm>
          <a:prstGeom prst="roundRect">
            <a:avLst/>
          </a:prstGeom>
          <a:noFill/>
          <a:ln>
            <a:solidFill>
              <a:schemeClr val="tx1"/>
            </a:solidFill>
          </a:ln>
        </p:spPr>
        <p:txBody>
          <a:bodyPr wrap="none" rtlCol="0">
            <a:spAutoFit/>
          </a:bodyPr>
          <a:lstStyle/>
          <a:p>
            <a:r>
              <a:rPr lang="en-US" sz="2400" i="1" dirty="0" err="1">
                <a:latin typeface="Helvetica" charset="0"/>
                <a:ea typeface="Helvetica" charset="0"/>
                <a:cs typeface="Helvetica" charset="0"/>
              </a:rPr>
              <a:t>b</a:t>
            </a:r>
            <a:r>
              <a:rPr lang="en-US" sz="2400" i="1" baseline="-25000" dirty="0" err="1">
                <a:latin typeface="Helvetica" charset="0"/>
                <a:ea typeface="Helvetica" charset="0"/>
                <a:cs typeface="Helvetica" charset="0"/>
              </a:rPr>
              <a:t>Manipulation</a:t>
            </a:r>
            <a:r>
              <a:rPr lang="en-US" sz="2400" i="1" baseline="-25000" dirty="0">
                <a:latin typeface="Helvetica" charset="0"/>
                <a:ea typeface="Helvetica" charset="0"/>
                <a:cs typeface="Helvetica" charset="0"/>
              </a:rPr>
              <a:t> (Low vs. High) x Sex </a:t>
            </a:r>
            <a:r>
              <a:rPr lang="en-US" sz="2400" dirty="0">
                <a:latin typeface="Helvetica" charset="0"/>
                <a:ea typeface="Helvetica" charset="0"/>
                <a:cs typeface="Helvetica" charset="0"/>
              </a:rPr>
              <a:t>= 0.578 [</a:t>
            </a:r>
            <a:r>
              <a:rPr lang="mr-IN" sz="2400" dirty="0">
                <a:latin typeface="Helvetica" charset="0"/>
                <a:ea typeface="Helvetica" charset="0"/>
                <a:cs typeface="Helvetica" charset="0"/>
              </a:rPr>
              <a:t>-</a:t>
            </a:r>
            <a:r>
              <a:rPr lang="mr-IN" sz="2400" dirty="0">
                <a:latin typeface="Helvetica" charset="0"/>
                <a:ea typeface="Helvetica" charset="0"/>
                <a:cs typeface="Helvetica" charset="0"/>
              </a:rPr>
              <a:t>0.194</a:t>
            </a:r>
            <a:r>
              <a:rPr lang="en-US" sz="2400" dirty="0">
                <a:latin typeface="Helvetica" charset="0"/>
                <a:ea typeface="Helvetica" charset="0"/>
                <a:cs typeface="Helvetica" charset="0"/>
              </a:rPr>
              <a:t>,</a:t>
            </a:r>
            <a:r>
              <a:rPr lang="mr-IN" sz="2400" dirty="0">
                <a:latin typeface="Helvetica" charset="0"/>
                <a:ea typeface="Helvetica" charset="0"/>
                <a:cs typeface="Helvetica" charset="0"/>
              </a:rPr>
              <a:t>1.3</a:t>
            </a:r>
            <a:r>
              <a:rPr lang="en-US" sz="2400" dirty="0">
                <a:latin typeface="Helvetica" charset="0"/>
                <a:ea typeface="Helvetica" charset="0"/>
                <a:cs typeface="Helvetica" charset="0"/>
              </a:rPr>
              <a:t>50]</a:t>
            </a:r>
            <a:endParaRPr lang="en-US" sz="2400" i="1" baseline="-25000" dirty="0">
              <a:latin typeface="Helvetica" charset="0"/>
              <a:ea typeface="Helvetica" charset="0"/>
              <a:cs typeface="Helvetica" charset="0"/>
            </a:endParaRPr>
          </a:p>
        </p:txBody>
      </p:sp>
      <p:sp>
        <p:nvSpPr>
          <p:cNvPr id="50" name="TextBox 49"/>
          <p:cNvSpPr txBox="1"/>
          <p:nvPr/>
        </p:nvSpPr>
        <p:spPr>
          <a:xfrm>
            <a:off x="42286003" y="26129804"/>
            <a:ext cx="6752169" cy="510778"/>
          </a:xfrm>
          <a:prstGeom prst="roundRect">
            <a:avLst/>
          </a:prstGeom>
          <a:noFill/>
          <a:ln>
            <a:solidFill>
              <a:schemeClr val="tx1"/>
            </a:solidFill>
          </a:ln>
        </p:spPr>
        <p:txBody>
          <a:bodyPr wrap="none" rtlCol="0">
            <a:spAutoFit/>
          </a:bodyPr>
          <a:lstStyle/>
          <a:p>
            <a:r>
              <a:rPr lang="en-US" sz="2400" i="1" dirty="0" err="1">
                <a:latin typeface="Helvetica" charset="0"/>
                <a:ea typeface="Helvetica" charset="0"/>
                <a:cs typeface="Helvetica" charset="0"/>
              </a:rPr>
              <a:t>b</a:t>
            </a:r>
            <a:r>
              <a:rPr lang="en-US" sz="2400" i="1" baseline="-25000" dirty="0" err="1">
                <a:latin typeface="Helvetica" charset="0"/>
                <a:ea typeface="Helvetica" charset="0"/>
                <a:cs typeface="Helvetica" charset="0"/>
              </a:rPr>
              <a:t>Manipulation</a:t>
            </a:r>
            <a:r>
              <a:rPr lang="en-US" sz="2400" i="1" baseline="-25000" dirty="0">
                <a:latin typeface="Helvetica" charset="0"/>
                <a:ea typeface="Helvetica" charset="0"/>
                <a:cs typeface="Helvetica" charset="0"/>
              </a:rPr>
              <a:t> (Neut. vs. High) x Sex </a:t>
            </a:r>
            <a:r>
              <a:rPr lang="en-US" sz="2400" dirty="0">
                <a:latin typeface="Helvetica" charset="0"/>
                <a:ea typeface="Helvetica" charset="0"/>
                <a:cs typeface="Helvetica" charset="0"/>
              </a:rPr>
              <a:t>= -0.277 [</a:t>
            </a:r>
            <a:r>
              <a:rPr lang="mr-IN" sz="2400" dirty="0">
                <a:latin typeface="Helvetica" charset="0"/>
                <a:ea typeface="Helvetica" charset="0"/>
                <a:cs typeface="Helvetica" charset="0"/>
              </a:rPr>
              <a:t>-</a:t>
            </a:r>
            <a:r>
              <a:rPr lang="mr-IN" sz="2400" dirty="0">
                <a:latin typeface="Helvetica" charset="0"/>
                <a:ea typeface="Helvetica" charset="0"/>
                <a:cs typeface="Helvetica" charset="0"/>
              </a:rPr>
              <a:t>0.</a:t>
            </a:r>
            <a:r>
              <a:rPr lang="en-US" sz="2400" dirty="0">
                <a:latin typeface="Helvetica" charset="0"/>
                <a:ea typeface="Helvetica" charset="0"/>
                <a:cs typeface="Helvetica" charset="0"/>
              </a:rPr>
              <a:t>867,</a:t>
            </a:r>
            <a:r>
              <a:rPr lang="en-US" sz="2400" dirty="0">
                <a:latin typeface="Helvetica" charset="0"/>
                <a:ea typeface="Helvetica" charset="0"/>
                <a:cs typeface="Helvetica" charset="0"/>
              </a:rPr>
              <a:t>0</a:t>
            </a:r>
            <a:r>
              <a:rPr lang="mr-IN" sz="2400" dirty="0">
                <a:latin typeface="Helvetica" charset="0"/>
                <a:ea typeface="Helvetica" charset="0"/>
                <a:cs typeface="Helvetica" charset="0"/>
              </a:rPr>
              <a:t>.3</a:t>
            </a:r>
            <a:r>
              <a:rPr lang="en-US" sz="2400" dirty="0">
                <a:latin typeface="Helvetica" charset="0"/>
                <a:ea typeface="Helvetica" charset="0"/>
                <a:cs typeface="Helvetica" charset="0"/>
              </a:rPr>
              <a:t>14]</a:t>
            </a:r>
            <a:endParaRPr lang="en-US" sz="2400" i="1" baseline="-25000" dirty="0">
              <a:latin typeface="Helvetica" charset="0"/>
              <a:ea typeface="Helvetica" charset="0"/>
              <a:cs typeface="Helvetica" charset="0"/>
            </a:endParaRPr>
          </a:p>
        </p:txBody>
      </p:sp>
      <p:sp>
        <p:nvSpPr>
          <p:cNvPr id="51" name="TextBox 50"/>
          <p:cNvSpPr txBox="1"/>
          <p:nvPr/>
        </p:nvSpPr>
        <p:spPr>
          <a:xfrm>
            <a:off x="42286000" y="26864271"/>
            <a:ext cx="6689652" cy="510778"/>
          </a:xfrm>
          <a:prstGeom prst="roundRect">
            <a:avLst/>
          </a:prstGeom>
          <a:noFill/>
          <a:ln>
            <a:solidFill>
              <a:schemeClr val="tx1"/>
            </a:solidFill>
          </a:ln>
        </p:spPr>
        <p:txBody>
          <a:bodyPr wrap="none" rtlCol="0">
            <a:spAutoFit/>
          </a:bodyPr>
          <a:lstStyle/>
          <a:p>
            <a:r>
              <a:rPr lang="en-US" sz="2400" i="1" dirty="0" err="1">
                <a:latin typeface="Helvetica" charset="0"/>
                <a:ea typeface="Helvetica" charset="0"/>
                <a:cs typeface="Helvetica" charset="0"/>
              </a:rPr>
              <a:t>b</a:t>
            </a:r>
            <a:r>
              <a:rPr lang="en-US" sz="2400" i="1" baseline="-25000" dirty="0" err="1">
                <a:latin typeface="Helvetica" charset="0"/>
                <a:ea typeface="Helvetica" charset="0"/>
                <a:cs typeface="Helvetica" charset="0"/>
              </a:rPr>
              <a:t>Manipulation</a:t>
            </a:r>
            <a:r>
              <a:rPr lang="en-US" sz="2400" i="1" baseline="-25000" dirty="0">
                <a:latin typeface="Helvetica" charset="0"/>
                <a:ea typeface="Helvetica" charset="0"/>
                <a:cs typeface="Helvetica" charset="0"/>
              </a:rPr>
              <a:t> (Low vs. Neut.) x Sex </a:t>
            </a:r>
            <a:r>
              <a:rPr lang="en-US" sz="2400" dirty="0">
                <a:latin typeface="Helvetica" charset="0"/>
                <a:ea typeface="Helvetica" charset="0"/>
                <a:cs typeface="Helvetica" charset="0"/>
              </a:rPr>
              <a:t>= 0.400 [</a:t>
            </a:r>
            <a:r>
              <a:rPr lang="mr-IN" sz="2400" dirty="0">
                <a:latin typeface="Helvetica" charset="0"/>
                <a:ea typeface="Helvetica" charset="0"/>
                <a:cs typeface="Helvetica" charset="0"/>
              </a:rPr>
              <a:t>-</a:t>
            </a:r>
            <a:r>
              <a:rPr lang="mr-IN" sz="2400" dirty="0">
                <a:latin typeface="Helvetica" charset="0"/>
                <a:ea typeface="Helvetica" charset="0"/>
                <a:cs typeface="Helvetica" charset="0"/>
              </a:rPr>
              <a:t>0.</a:t>
            </a:r>
            <a:r>
              <a:rPr lang="en-US" sz="2400" dirty="0">
                <a:latin typeface="Helvetica" charset="0"/>
                <a:ea typeface="Helvetica" charset="0"/>
                <a:cs typeface="Helvetica" charset="0"/>
              </a:rPr>
              <a:t>620, 1.420]</a:t>
            </a:r>
            <a:endParaRPr lang="en-US" sz="2400" i="1" baseline="-25000" dirty="0">
              <a:latin typeface="Helvetica" charset="0"/>
              <a:ea typeface="Helvetica" charset="0"/>
              <a:cs typeface="Helvetica" charset="0"/>
            </a:endParaRPr>
          </a:p>
        </p:txBody>
      </p:sp>
      <p:pic>
        <p:nvPicPr>
          <p:cNvPr id="3" name="Picture 2"/>
          <p:cNvPicPr>
            <a:picLocks noChangeAspect="1"/>
          </p:cNvPicPr>
          <p:nvPr/>
        </p:nvPicPr>
        <p:blipFill>
          <a:blip r:embed="rId9"/>
          <a:stretch>
            <a:fillRect/>
          </a:stretch>
        </p:blipFill>
        <p:spPr>
          <a:xfrm>
            <a:off x="42002291" y="20210045"/>
            <a:ext cx="2464164" cy="1273151"/>
          </a:xfrm>
          <a:prstGeom prst="rect">
            <a:avLst/>
          </a:prstGeom>
        </p:spPr>
      </p:pic>
      <p:sp>
        <p:nvSpPr>
          <p:cNvPr id="9" name="TextBox 8"/>
          <p:cNvSpPr txBox="1"/>
          <p:nvPr/>
        </p:nvSpPr>
        <p:spPr>
          <a:xfrm>
            <a:off x="42002292" y="19363946"/>
            <a:ext cx="3377823" cy="715089"/>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solidFill>
              <a:schemeClr val="tx1"/>
            </a:solidFill>
          </a:ln>
        </p:spPr>
        <p:txBody>
          <a:bodyPr wrap="none" rtlCol="0">
            <a:spAutoFit/>
          </a:bodyPr>
          <a:lstStyle/>
          <a:p>
            <a:r>
              <a:rPr lang="en-US" sz="3600" b="1" dirty="0">
                <a:latin typeface="Helvetica" charset="0"/>
                <a:ea typeface="Helvetica" charset="0"/>
                <a:cs typeface="Helvetica" charset="0"/>
              </a:rPr>
              <a:t>Pre-registered</a:t>
            </a:r>
            <a:endParaRPr lang="en-US" sz="3600" b="1" dirty="0">
              <a:latin typeface="Helvetica" charset="0"/>
              <a:ea typeface="Helvetica" charset="0"/>
              <a:cs typeface="Helvetica" charset="0"/>
            </a:endParaRPr>
          </a:p>
        </p:txBody>
      </p:sp>
      <p:sp>
        <p:nvSpPr>
          <p:cNvPr id="10" name="TextBox 9"/>
          <p:cNvSpPr txBox="1"/>
          <p:nvPr/>
        </p:nvSpPr>
        <p:spPr>
          <a:xfrm>
            <a:off x="45584743" y="19521435"/>
            <a:ext cx="4341157" cy="442674"/>
          </a:xfrm>
          <a:prstGeom prst="roundRect">
            <a:avLst/>
          </a:prstGeom>
          <a:noFill/>
          <a:ln>
            <a:solidFill>
              <a:schemeClr val="tx1"/>
            </a:solidFill>
          </a:ln>
        </p:spPr>
        <p:txBody>
          <a:bodyPr wrap="none" rtlCol="0">
            <a:spAutoFit/>
          </a:bodyPr>
          <a:lstStyle/>
          <a:p>
            <a:r>
              <a:rPr lang="en-US" sz="2000" b="1" dirty="0">
                <a:latin typeface="Helvetica" charset="0"/>
                <a:ea typeface="Helvetica" charset="0"/>
                <a:cs typeface="Helvetica" charset="0"/>
                <a:hlinkClick r:id="rId10"/>
              </a:rPr>
              <a:t>https://</a:t>
            </a:r>
            <a:r>
              <a:rPr lang="en-US" sz="2000" b="1" dirty="0" smtClean="0">
                <a:latin typeface="Helvetica" charset="0"/>
                <a:ea typeface="Helvetica" charset="0"/>
                <a:cs typeface="Helvetica" charset="0"/>
                <a:hlinkClick r:id="rId10"/>
              </a:rPr>
              <a:t>aspredicted.org/u4wq5.pdf</a:t>
            </a:r>
            <a:endParaRPr lang="en-US" sz="2000" b="1" dirty="0" smtClean="0">
              <a:latin typeface="Helvetica" charset="0"/>
              <a:ea typeface="Helvetica" charset="0"/>
              <a:cs typeface="Helvetica" charset="0"/>
            </a:endParaRPr>
          </a:p>
        </p:txBody>
      </p:sp>
    </p:spTree>
    <p:extLst>
      <p:ext uri="{BB962C8B-B14F-4D97-AF65-F5344CB8AC3E}">
        <p14:creationId xmlns:p14="http://schemas.microsoft.com/office/powerpoint/2010/main" val="5555867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2372</TotalTime>
  <Words>573</Words>
  <Application>Microsoft Macintosh PowerPoint</Application>
  <PresentationFormat>Custom</PresentationFormat>
  <Paragraphs>140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Calibri</vt:lpstr>
      <vt:lpstr>Calibri Light</vt:lpstr>
      <vt:lpstr>Helvetica</vt:lpstr>
      <vt:lpstr>Arial</vt:lpstr>
      <vt:lpstr>Office Theme</vt:lpstr>
      <vt:lpstr>PowerPoint Presentation</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Nicholas Michalak</dc:creator>
  <cp:lastModifiedBy>Nicholas Michalak</cp:lastModifiedBy>
  <cp:revision>48</cp:revision>
  <dcterms:created xsi:type="dcterms:W3CDTF">2017-01-15T00:31:19Z</dcterms:created>
  <dcterms:modified xsi:type="dcterms:W3CDTF">2017-01-16T20:02:36Z</dcterms:modified>
</cp:coreProperties>
</file>