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57"/>
  </p:notesMasterIdLst>
  <p:sldIdLst>
    <p:sldId id="256" r:id="rId2"/>
    <p:sldId id="366" r:id="rId3"/>
    <p:sldId id="288" r:id="rId4"/>
    <p:sldId id="351" r:id="rId5"/>
    <p:sldId id="289" r:id="rId6"/>
    <p:sldId id="352" r:id="rId7"/>
    <p:sldId id="290" r:id="rId8"/>
    <p:sldId id="349" r:id="rId9"/>
    <p:sldId id="291" r:id="rId10"/>
    <p:sldId id="353" r:id="rId11"/>
    <p:sldId id="292" r:id="rId12"/>
    <p:sldId id="333" r:id="rId13"/>
    <p:sldId id="370" r:id="rId14"/>
    <p:sldId id="369" r:id="rId15"/>
    <p:sldId id="331" r:id="rId16"/>
    <p:sldId id="332" r:id="rId17"/>
    <p:sldId id="354" r:id="rId18"/>
    <p:sldId id="258" r:id="rId19"/>
    <p:sldId id="373" r:id="rId20"/>
    <p:sldId id="346" r:id="rId21"/>
    <p:sldId id="362" r:id="rId22"/>
    <p:sldId id="281" r:id="rId23"/>
    <p:sldId id="334" r:id="rId24"/>
    <p:sldId id="276" r:id="rId25"/>
    <p:sldId id="340" r:id="rId26"/>
    <p:sldId id="339" r:id="rId27"/>
    <p:sldId id="341" r:id="rId28"/>
    <p:sldId id="342" r:id="rId29"/>
    <p:sldId id="363" r:id="rId30"/>
    <p:sldId id="335" r:id="rId31"/>
    <p:sldId id="275" r:id="rId32"/>
    <p:sldId id="343" r:id="rId33"/>
    <p:sldId id="344" r:id="rId34"/>
    <p:sldId id="345" r:id="rId35"/>
    <p:sldId id="364" r:id="rId36"/>
    <p:sldId id="367" r:id="rId37"/>
    <p:sldId id="278" r:id="rId38"/>
    <p:sldId id="368" r:id="rId39"/>
    <p:sldId id="277" r:id="rId40"/>
    <p:sldId id="365" r:id="rId41"/>
    <p:sldId id="338" r:id="rId42"/>
    <p:sldId id="374" r:id="rId43"/>
    <p:sldId id="375" r:id="rId44"/>
    <p:sldId id="337" r:id="rId45"/>
    <p:sldId id="376" r:id="rId46"/>
    <p:sldId id="280" r:id="rId47"/>
    <p:sldId id="381" r:id="rId48"/>
    <p:sldId id="380" r:id="rId49"/>
    <p:sldId id="260" r:id="rId50"/>
    <p:sldId id="261" r:id="rId51"/>
    <p:sldId id="259" r:id="rId52"/>
    <p:sldId id="279" r:id="rId53"/>
    <p:sldId id="378" r:id="rId54"/>
    <p:sldId id="379" r:id="rId55"/>
    <p:sldId id="32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80"/>
    <p:restoredTop sz="88462"/>
  </p:normalViewPr>
  <p:slideViewPr>
    <p:cSldViewPr snapToGrid="0" snapToObjects="1" showGuides="1">
      <p:cViewPr varScale="1">
        <p:scale>
          <a:sx n="98" d="100"/>
          <a:sy n="98" d="100"/>
        </p:scale>
        <p:origin x="1408" y="20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Sheet1!$B$1</c:f>
          <c:strCache>
            <c:ptCount val="1"/>
            <c:pt idx="0">
              <c:v>Reaction Time (Standardized)</c:v>
            </c:pt>
          </c:strCache>
        </c:strRef>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Sheet1!$A$2</c:f>
              <c:strCache>
                <c:ptCount val="1"/>
                <c:pt idx="0">
                  <c:v>Weaker Association</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0-CC9C-6541-A7A0-EE2CECE6EDFD}"/>
              </c:ext>
            </c:extLst>
          </c:dPt>
          <c:cat>
            <c:strRef>
              <c:f>Sheet1!$B$1</c:f>
              <c:strCache>
                <c:ptCount val="1"/>
                <c:pt idx="0">
                  <c:v>Reaction Time (Standardized)</c:v>
                </c:pt>
              </c:strCache>
            </c:strRef>
          </c:cat>
          <c:val>
            <c:numRef>
              <c:f>Sheet1!$B$2</c:f>
              <c:numCache>
                <c:formatCode>General</c:formatCode>
                <c:ptCount val="1"/>
                <c:pt idx="0">
                  <c:v>4</c:v>
                </c:pt>
              </c:numCache>
            </c:numRef>
          </c:val>
          <c:extLst>
            <c:ext xmlns:c16="http://schemas.microsoft.com/office/drawing/2014/chart" uri="{C3380CC4-5D6E-409C-BE32-E72D297353CC}">
              <c16:uniqueId val="{00000000-97ED-BE43-BF7C-4D7F858E9452}"/>
            </c:ext>
          </c:extLst>
        </c:ser>
        <c:ser>
          <c:idx val="0"/>
          <c:order val="1"/>
          <c:tx>
            <c:strRef>
              <c:f>Sheet1!$A$3</c:f>
              <c:strCache>
                <c:ptCount val="1"/>
                <c:pt idx="0">
                  <c:v>Stronger Association</c:v>
                </c:pt>
              </c:strCache>
            </c:strRef>
          </c:tx>
          <c:spPr>
            <a:solidFill>
              <a:schemeClr val="accent1"/>
            </a:solidFill>
            <a:ln>
              <a:noFill/>
            </a:ln>
            <a:effectLst/>
          </c:spPr>
          <c:invertIfNegative val="0"/>
          <c:cat>
            <c:strRef>
              <c:f>Sheet1!$B$1</c:f>
              <c:strCache>
                <c:ptCount val="1"/>
                <c:pt idx="0">
                  <c:v>Reaction Time (Standardized)</c:v>
                </c:pt>
              </c:strCache>
            </c:strRef>
          </c:cat>
          <c:val>
            <c:numRef>
              <c:f>Sheet1!$B$3</c:f>
              <c:numCache>
                <c:formatCode>General</c:formatCode>
                <c:ptCount val="1"/>
                <c:pt idx="0">
                  <c:v>2</c:v>
                </c:pt>
              </c:numCache>
            </c:numRef>
          </c:val>
          <c:extLst>
            <c:ext xmlns:c16="http://schemas.microsoft.com/office/drawing/2014/chart" uri="{C3380CC4-5D6E-409C-BE32-E72D297353CC}">
              <c16:uniqueId val="{00000001-97ED-BE43-BF7C-4D7F858E9452}"/>
            </c:ext>
          </c:extLst>
        </c:ser>
        <c:dLbls>
          <c:showLegendKey val="0"/>
          <c:showVal val="0"/>
          <c:showCatName val="0"/>
          <c:showSerName val="0"/>
          <c:showPercent val="0"/>
          <c:showBubbleSize val="0"/>
        </c:dLbls>
        <c:gapWidth val="219"/>
        <c:overlap val="-27"/>
        <c:axId val="1202082415"/>
        <c:axId val="1168442367"/>
      </c:barChart>
      <c:catAx>
        <c:axId val="1202082415"/>
        <c:scaling>
          <c:orientation val="minMax"/>
        </c:scaling>
        <c:delete val="1"/>
        <c:axPos val="b"/>
        <c:numFmt formatCode="General" sourceLinked="1"/>
        <c:majorTickMark val="none"/>
        <c:minorTickMark val="none"/>
        <c:tickLblPos val="nextTo"/>
        <c:crossAx val="1168442367"/>
        <c:crosses val="autoZero"/>
        <c:auto val="1"/>
        <c:lblAlgn val="ctr"/>
        <c:lblOffset val="100"/>
        <c:noMultiLvlLbl val="0"/>
      </c:catAx>
      <c:valAx>
        <c:axId val="11684423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0208241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50800" dist="38100" dir="8100000" algn="tr" rotWithShape="0">
        <a:prstClr val="black">
          <a:alpha val="40000"/>
        </a:prstClr>
      </a:outerShdw>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C18295-0480-48A3-A450-584CB4EC9558}" type="doc">
      <dgm:prSet loTypeId="urn:microsoft.com/office/officeart/2008/layout/AlternatingHexagons" loCatId="list" qsTypeId="urn:microsoft.com/office/officeart/2005/8/quickstyle/simple2" qsCatId="simple" csTypeId="urn:microsoft.com/office/officeart/2005/8/colors/accent3_2" csCatId="accent3" phldr="1"/>
      <dgm:spPr/>
      <dgm:t>
        <a:bodyPr/>
        <a:lstStyle/>
        <a:p>
          <a:endParaRPr lang="en-US"/>
        </a:p>
      </dgm:t>
    </dgm:pt>
    <dgm:pt modelId="{E9FED4CB-A2A9-4E9E-8AC0-5DCA4111B855}">
      <dgm:prSet custT="1"/>
      <dgm:spPr>
        <a:solidFill>
          <a:schemeClr val="tx1"/>
        </a:solidFill>
      </dgm:spPr>
      <dgm:t>
        <a:bodyPr/>
        <a:lstStyle/>
        <a:p>
          <a:r>
            <a:rPr lang="en-US" sz="1600" dirty="0"/>
            <a:t>Disfigured vs. Normal </a:t>
          </a:r>
          <a:r>
            <a:rPr lang="en-US" sz="1400" dirty="0">
              <a:solidFill>
                <a:srgbClr val="C00000"/>
              </a:solidFill>
            </a:rPr>
            <a:t>Ackerman, et al., 2009</a:t>
          </a:r>
        </a:p>
      </dgm:t>
    </dgm:pt>
    <dgm:pt modelId="{223E3336-882A-4469-8998-C2F9B205D70E}" type="parTrans" cxnId="{C3E6EB3A-A5D8-4692-AFFB-C96BC23C80AB}">
      <dgm:prSet/>
      <dgm:spPr/>
      <dgm:t>
        <a:bodyPr/>
        <a:lstStyle/>
        <a:p>
          <a:endParaRPr lang="en-US" sz="2000"/>
        </a:p>
      </dgm:t>
    </dgm:pt>
    <dgm:pt modelId="{CAEEE30E-A0E5-49E6-9E6B-137BDD7F56D5}" type="sibTrans" cxnId="{C3E6EB3A-A5D8-4692-AFFB-C96BC23C80AB}">
      <dgm:prSet custT="1"/>
      <dgm:spPr>
        <a:solidFill>
          <a:schemeClr val="tx1"/>
        </a:solidFill>
      </dgm:spPr>
      <dgm:t>
        <a:bodyPr/>
        <a:lstStyle/>
        <a:p>
          <a:endParaRPr lang="en-US" sz="4000"/>
        </a:p>
      </dgm:t>
    </dgm:pt>
    <dgm:pt modelId="{A3F174C6-0ABD-4BFA-8CB7-212862F1A67D}">
      <dgm:prSet custT="1"/>
      <dgm:spPr>
        <a:solidFill>
          <a:schemeClr val="tx1"/>
        </a:solidFill>
      </dgm:spPr>
      <dgm:t>
        <a:bodyPr/>
        <a:lstStyle/>
        <a:p>
          <a:r>
            <a:rPr lang="en-US" sz="1600" dirty="0"/>
            <a:t>Obese vs. Normal </a:t>
          </a:r>
          <a:r>
            <a:rPr lang="en-US" sz="1400" dirty="0">
              <a:solidFill>
                <a:srgbClr val="C00000"/>
              </a:solidFill>
            </a:rPr>
            <a:t>Miller &amp; </a:t>
          </a:r>
          <a:r>
            <a:rPr lang="en-US" sz="1400" dirty="0" err="1">
              <a:solidFill>
                <a:srgbClr val="C00000"/>
              </a:solidFill>
            </a:rPr>
            <a:t>Maner</a:t>
          </a:r>
          <a:r>
            <a:rPr lang="en-US" sz="1400" dirty="0">
              <a:solidFill>
                <a:srgbClr val="C00000"/>
              </a:solidFill>
            </a:rPr>
            <a:t>, 2012</a:t>
          </a:r>
        </a:p>
      </dgm:t>
    </dgm:pt>
    <dgm:pt modelId="{34247B84-DF68-469E-BC89-14DA8DC532BE}" type="parTrans" cxnId="{C0D5145D-51D5-4115-AB8C-17EDE8903A8C}">
      <dgm:prSet/>
      <dgm:spPr/>
      <dgm:t>
        <a:bodyPr/>
        <a:lstStyle/>
        <a:p>
          <a:endParaRPr lang="en-US" sz="2000"/>
        </a:p>
      </dgm:t>
    </dgm:pt>
    <dgm:pt modelId="{038A7AF3-371E-4E58-965B-62086328B284}" type="sibTrans" cxnId="{C0D5145D-51D5-4115-AB8C-17EDE8903A8C}">
      <dgm:prSet custT="1"/>
      <dgm:spPr>
        <a:solidFill>
          <a:schemeClr val="tx1"/>
        </a:solidFill>
      </dgm:spPr>
      <dgm:t>
        <a:bodyPr/>
        <a:lstStyle/>
        <a:p>
          <a:endParaRPr lang="en-US" sz="4000"/>
        </a:p>
      </dgm:t>
    </dgm:pt>
    <dgm:pt modelId="{82487758-E940-4FC7-893E-9D50BA3D9603}">
      <dgm:prSet custT="1"/>
      <dgm:spPr>
        <a:solidFill>
          <a:schemeClr val="tx1"/>
        </a:solidFill>
      </dgm:spPr>
      <dgm:t>
        <a:bodyPr/>
        <a:lstStyle/>
        <a:p>
          <a:r>
            <a:rPr lang="en-US" sz="1600" dirty="0"/>
            <a:t>Old vs. Young </a:t>
          </a:r>
          <a:r>
            <a:rPr lang="en-US" sz="1400" dirty="0">
              <a:solidFill>
                <a:srgbClr val="C00000"/>
              </a:solidFill>
            </a:rPr>
            <a:t>Duncan &amp; Schaller, 2009</a:t>
          </a:r>
        </a:p>
      </dgm:t>
    </dgm:pt>
    <dgm:pt modelId="{63254673-B4EC-413C-BEB6-39E56C03FB6A}" type="parTrans" cxnId="{4CAC1777-4482-4086-9C13-874113DFD8BE}">
      <dgm:prSet/>
      <dgm:spPr/>
      <dgm:t>
        <a:bodyPr/>
        <a:lstStyle/>
        <a:p>
          <a:endParaRPr lang="en-US" sz="2000"/>
        </a:p>
      </dgm:t>
    </dgm:pt>
    <dgm:pt modelId="{53D22216-6150-4F37-A9CD-3D10BE90BE8B}" type="sibTrans" cxnId="{4CAC1777-4482-4086-9C13-874113DFD8BE}">
      <dgm:prSet custT="1"/>
      <dgm:spPr>
        <a:solidFill>
          <a:schemeClr val="tx1"/>
        </a:solidFill>
      </dgm:spPr>
      <dgm:t>
        <a:bodyPr/>
        <a:lstStyle/>
        <a:p>
          <a:endParaRPr lang="en-US" sz="4000"/>
        </a:p>
      </dgm:t>
    </dgm:pt>
    <dgm:pt modelId="{130B7728-4CC4-BA45-ACE5-9F836E1A25F6}" type="pres">
      <dgm:prSet presAssocID="{DEC18295-0480-48A3-A450-584CB4EC9558}" presName="Name0" presStyleCnt="0">
        <dgm:presLayoutVars>
          <dgm:chMax/>
          <dgm:chPref/>
          <dgm:dir/>
          <dgm:animLvl val="lvl"/>
        </dgm:presLayoutVars>
      </dgm:prSet>
      <dgm:spPr/>
    </dgm:pt>
    <dgm:pt modelId="{C511133F-D346-9549-B4ED-5B9591EA9FC9}" type="pres">
      <dgm:prSet presAssocID="{E9FED4CB-A2A9-4E9E-8AC0-5DCA4111B855}" presName="composite" presStyleCnt="0"/>
      <dgm:spPr/>
    </dgm:pt>
    <dgm:pt modelId="{A4D68AF6-7B3E-C84F-B92A-EE5CDDAAAA0A}" type="pres">
      <dgm:prSet presAssocID="{E9FED4CB-A2A9-4E9E-8AC0-5DCA4111B855}" presName="Parent1" presStyleLbl="node1" presStyleIdx="0" presStyleCnt="6">
        <dgm:presLayoutVars>
          <dgm:chMax val="1"/>
          <dgm:chPref val="1"/>
          <dgm:bulletEnabled val="1"/>
        </dgm:presLayoutVars>
      </dgm:prSet>
      <dgm:spPr/>
    </dgm:pt>
    <dgm:pt modelId="{96A01200-F7AF-2D45-ACA3-570310DFD6EF}" type="pres">
      <dgm:prSet presAssocID="{E9FED4CB-A2A9-4E9E-8AC0-5DCA4111B855}" presName="Childtext1" presStyleLbl="revTx" presStyleIdx="0" presStyleCnt="3">
        <dgm:presLayoutVars>
          <dgm:chMax val="0"/>
          <dgm:chPref val="0"/>
          <dgm:bulletEnabled val="1"/>
        </dgm:presLayoutVars>
      </dgm:prSet>
      <dgm:spPr/>
    </dgm:pt>
    <dgm:pt modelId="{5E677D18-1137-284C-94FC-0BF3BF129DE8}" type="pres">
      <dgm:prSet presAssocID="{E9FED4CB-A2A9-4E9E-8AC0-5DCA4111B855}" presName="BalanceSpacing" presStyleCnt="0"/>
      <dgm:spPr/>
    </dgm:pt>
    <dgm:pt modelId="{0B240783-A548-0A44-AB36-2FE7CA2F6C02}" type="pres">
      <dgm:prSet presAssocID="{E9FED4CB-A2A9-4E9E-8AC0-5DCA4111B855}" presName="BalanceSpacing1" presStyleCnt="0"/>
      <dgm:spPr/>
    </dgm:pt>
    <dgm:pt modelId="{25D146F8-CA8C-C94B-8B86-8FA71EBBDB1B}" type="pres">
      <dgm:prSet presAssocID="{CAEEE30E-A0E5-49E6-9E6B-137BDD7F56D5}" presName="Accent1Text" presStyleLbl="node1" presStyleIdx="1" presStyleCnt="6"/>
      <dgm:spPr/>
    </dgm:pt>
    <dgm:pt modelId="{8A63B656-9F18-7E48-80A9-320FE21ABC49}" type="pres">
      <dgm:prSet presAssocID="{CAEEE30E-A0E5-49E6-9E6B-137BDD7F56D5}" presName="spaceBetweenRectangles" presStyleCnt="0"/>
      <dgm:spPr/>
    </dgm:pt>
    <dgm:pt modelId="{3B0B03C3-CAE5-9649-8D94-87E1531C057C}" type="pres">
      <dgm:prSet presAssocID="{A3F174C6-0ABD-4BFA-8CB7-212862F1A67D}" presName="composite" presStyleCnt="0"/>
      <dgm:spPr/>
    </dgm:pt>
    <dgm:pt modelId="{510D24A9-E3B5-9C44-AC96-FB9C59940CC3}" type="pres">
      <dgm:prSet presAssocID="{A3F174C6-0ABD-4BFA-8CB7-212862F1A67D}" presName="Parent1" presStyleLbl="node1" presStyleIdx="2" presStyleCnt="6">
        <dgm:presLayoutVars>
          <dgm:chMax val="1"/>
          <dgm:chPref val="1"/>
          <dgm:bulletEnabled val="1"/>
        </dgm:presLayoutVars>
      </dgm:prSet>
      <dgm:spPr/>
    </dgm:pt>
    <dgm:pt modelId="{2B88D459-6E7E-534E-BF5C-52C06E2981E6}" type="pres">
      <dgm:prSet presAssocID="{A3F174C6-0ABD-4BFA-8CB7-212862F1A67D}" presName="Childtext1" presStyleLbl="revTx" presStyleIdx="1" presStyleCnt="3">
        <dgm:presLayoutVars>
          <dgm:chMax val="0"/>
          <dgm:chPref val="0"/>
          <dgm:bulletEnabled val="1"/>
        </dgm:presLayoutVars>
      </dgm:prSet>
      <dgm:spPr/>
    </dgm:pt>
    <dgm:pt modelId="{8A559280-0CBA-EC4A-8959-AACD90537037}" type="pres">
      <dgm:prSet presAssocID="{A3F174C6-0ABD-4BFA-8CB7-212862F1A67D}" presName="BalanceSpacing" presStyleCnt="0"/>
      <dgm:spPr/>
    </dgm:pt>
    <dgm:pt modelId="{B80A8900-05BC-D04C-87E8-E9BE048622C1}" type="pres">
      <dgm:prSet presAssocID="{A3F174C6-0ABD-4BFA-8CB7-212862F1A67D}" presName="BalanceSpacing1" presStyleCnt="0"/>
      <dgm:spPr/>
    </dgm:pt>
    <dgm:pt modelId="{75135439-6115-114B-B6C5-6E3766CB95E0}" type="pres">
      <dgm:prSet presAssocID="{038A7AF3-371E-4E58-965B-62086328B284}" presName="Accent1Text" presStyleLbl="node1" presStyleIdx="3" presStyleCnt="6"/>
      <dgm:spPr/>
    </dgm:pt>
    <dgm:pt modelId="{DF38B098-6711-F542-B75A-AA4C8EA36925}" type="pres">
      <dgm:prSet presAssocID="{038A7AF3-371E-4E58-965B-62086328B284}" presName="spaceBetweenRectangles" presStyleCnt="0"/>
      <dgm:spPr/>
    </dgm:pt>
    <dgm:pt modelId="{FA8F043E-779C-A146-ACBD-0B84A9898CD5}" type="pres">
      <dgm:prSet presAssocID="{82487758-E940-4FC7-893E-9D50BA3D9603}" presName="composite" presStyleCnt="0"/>
      <dgm:spPr/>
    </dgm:pt>
    <dgm:pt modelId="{EB167455-D76D-FF49-8BE6-AFBDC37D5B84}" type="pres">
      <dgm:prSet presAssocID="{82487758-E940-4FC7-893E-9D50BA3D9603}" presName="Parent1" presStyleLbl="node1" presStyleIdx="4" presStyleCnt="6">
        <dgm:presLayoutVars>
          <dgm:chMax val="1"/>
          <dgm:chPref val="1"/>
          <dgm:bulletEnabled val="1"/>
        </dgm:presLayoutVars>
      </dgm:prSet>
      <dgm:spPr/>
    </dgm:pt>
    <dgm:pt modelId="{FF702F1A-83FE-8C49-B254-6AB772E0339B}" type="pres">
      <dgm:prSet presAssocID="{82487758-E940-4FC7-893E-9D50BA3D9603}" presName="Childtext1" presStyleLbl="revTx" presStyleIdx="2" presStyleCnt="3">
        <dgm:presLayoutVars>
          <dgm:chMax val="0"/>
          <dgm:chPref val="0"/>
          <dgm:bulletEnabled val="1"/>
        </dgm:presLayoutVars>
      </dgm:prSet>
      <dgm:spPr/>
    </dgm:pt>
    <dgm:pt modelId="{D7C3EBAD-DEF0-054D-81B8-2B03D87D7455}" type="pres">
      <dgm:prSet presAssocID="{82487758-E940-4FC7-893E-9D50BA3D9603}" presName="BalanceSpacing" presStyleCnt="0"/>
      <dgm:spPr/>
    </dgm:pt>
    <dgm:pt modelId="{4F4D56BE-F5A4-3849-950D-C79E4D425823}" type="pres">
      <dgm:prSet presAssocID="{82487758-E940-4FC7-893E-9D50BA3D9603}" presName="BalanceSpacing1" presStyleCnt="0"/>
      <dgm:spPr/>
    </dgm:pt>
    <dgm:pt modelId="{325973B6-705B-1B4A-AC15-9B94EA0F14E0}" type="pres">
      <dgm:prSet presAssocID="{53D22216-6150-4F37-A9CD-3D10BE90BE8B}" presName="Accent1Text" presStyleLbl="node1" presStyleIdx="5" presStyleCnt="6"/>
      <dgm:spPr/>
    </dgm:pt>
  </dgm:ptLst>
  <dgm:cxnLst>
    <dgm:cxn modelId="{D65A0C14-4DF4-354F-A59B-BF6ACDCC896C}" type="presOf" srcId="{DEC18295-0480-48A3-A450-584CB4EC9558}" destId="{130B7728-4CC4-BA45-ACE5-9F836E1A25F6}" srcOrd="0" destOrd="0" presId="urn:microsoft.com/office/officeart/2008/layout/AlternatingHexagons"/>
    <dgm:cxn modelId="{0FA8DE21-D4A7-1245-8171-B988A915E8F3}" type="presOf" srcId="{038A7AF3-371E-4E58-965B-62086328B284}" destId="{75135439-6115-114B-B6C5-6E3766CB95E0}" srcOrd="0" destOrd="0" presId="urn:microsoft.com/office/officeart/2008/layout/AlternatingHexagons"/>
    <dgm:cxn modelId="{C3E6EB3A-A5D8-4692-AFFB-C96BC23C80AB}" srcId="{DEC18295-0480-48A3-A450-584CB4EC9558}" destId="{E9FED4CB-A2A9-4E9E-8AC0-5DCA4111B855}" srcOrd="0" destOrd="0" parTransId="{223E3336-882A-4469-8998-C2F9B205D70E}" sibTransId="{CAEEE30E-A0E5-49E6-9E6B-137BDD7F56D5}"/>
    <dgm:cxn modelId="{80841344-24E2-5C40-B026-73BCAE8E0DC1}" type="presOf" srcId="{CAEEE30E-A0E5-49E6-9E6B-137BDD7F56D5}" destId="{25D146F8-CA8C-C94B-8B86-8FA71EBBDB1B}" srcOrd="0" destOrd="0" presId="urn:microsoft.com/office/officeart/2008/layout/AlternatingHexagons"/>
    <dgm:cxn modelId="{C0D5145D-51D5-4115-AB8C-17EDE8903A8C}" srcId="{DEC18295-0480-48A3-A450-584CB4EC9558}" destId="{A3F174C6-0ABD-4BFA-8CB7-212862F1A67D}" srcOrd="1" destOrd="0" parTransId="{34247B84-DF68-469E-BC89-14DA8DC532BE}" sibTransId="{038A7AF3-371E-4E58-965B-62086328B284}"/>
    <dgm:cxn modelId="{CFB39A66-3914-304B-8455-D482D4465563}" type="presOf" srcId="{E9FED4CB-A2A9-4E9E-8AC0-5DCA4111B855}" destId="{A4D68AF6-7B3E-C84F-B92A-EE5CDDAAAA0A}" srcOrd="0" destOrd="0" presId="urn:microsoft.com/office/officeart/2008/layout/AlternatingHexagons"/>
    <dgm:cxn modelId="{4CAC1777-4482-4086-9C13-874113DFD8BE}" srcId="{DEC18295-0480-48A3-A450-584CB4EC9558}" destId="{82487758-E940-4FC7-893E-9D50BA3D9603}" srcOrd="2" destOrd="0" parTransId="{63254673-B4EC-413C-BEB6-39E56C03FB6A}" sibTransId="{53D22216-6150-4F37-A9CD-3D10BE90BE8B}"/>
    <dgm:cxn modelId="{9C5A9988-12DA-F644-900C-FAFBCA7A6A27}" type="presOf" srcId="{82487758-E940-4FC7-893E-9D50BA3D9603}" destId="{EB167455-D76D-FF49-8BE6-AFBDC37D5B84}" srcOrd="0" destOrd="0" presId="urn:microsoft.com/office/officeart/2008/layout/AlternatingHexagons"/>
    <dgm:cxn modelId="{48123694-835E-604A-8420-8AF79C1DBF3A}" type="presOf" srcId="{53D22216-6150-4F37-A9CD-3D10BE90BE8B}" destId="{325973B6-705B-1B4A-AC15-9B94EA0F14E0}" srcOrd="0" destOrd="0" presId="urn:microsoft.com/office/officeart/2008/layout/AlternatingHexagons"/>
    <dgm:cxn modelId="{982E44E6-0F74-F048-A10F-9B16167D0F1A}" type="presOf" srcId="{A3F174C6-0ABD-4BFA-8CB7-212862F1A67D}" destId="{510D24A9-E3B5-9C44-AC96-FB9C59940CC3}" srcOrd="0" destOrd="0" presId="urn:microsoft.com/office/officeart/2008/layout/AlternatingHexagons"/>
    <dgm:cxn modelId="{7F6E124C-21F9-9542-9B0C-B90804DD2080}" type="presParOf" srcId="{130B7728-4CC4-BA45-ACE5-9F836E1A25F6}" destId="{C511133F-D346-9549-B4ED-5B9591EA9FC9}" srcOrd="0" destOrd="0" presId="urn:microsoft.com/office/officeart/2008/layout/AlternatingHexagons"/>
    <dgm:cxn modelId="{9ECBB1E6-553C-2443-AD11-F909201CED94}" type="presParOf" srcId="{C511133F-D346-9549-B4ED-5B9591EA9FC9}" destId="{A4D68AF6-7B3E-C84F-B92A-EE5CDDAAAA0A}" srcOrd="0" destOrd="0" presId="urn:microsoft.com/office/officeart/2008/layout/AlternatingHexagons"/>
    <dgm:cxn modelId="{044E8C54-28C0-4E45-BE4C-1B0855CFA6CB}" type="presParOf" srcId="{C511133F-D346-9549-B4ED-5B9591EA9FC9}" destId="{96A01200-F7AF-2D45-ACA3-570310DFD6EF}" srcOrd="1" destOrd="0" presId="urn:microsoft.com/office/officeart/2008/layout/AlternatingHexagons"/>
    <dgm:cxn modelId="{1401F6A0-7EFE-4F45-B4CA-247F71300BE9}" type="presParOf" srcId="{C511133F-D346-9549-B4ED-5B9591EA9FC9}" destId="{5E677D18-1137-284C-94FC-0BF3BF129DE8}" srcOrd="2" destOrd="0" presId="urn:microsoft.com/office/officeart/2008/layout/AlternatingHexagons"/>
    <dgm:cxn modelId="{1B67A2D1-4130-674F-9369-B1EBD19B9024}" type="presParOf" srcId="{C511133F-D346-9549-B4ED-5B9591EA9FC9}" destId="{0B240783-A548-0A44-AB36-2FE7CA2F6C02}" srcOrd="3" destOrd="0" presId="urn:microsoft.com/office/officeart/2008/layout/AlternatingHexagons"/>
    <dgm:cxn modelId="{B7A4DCD2-E577-DA45-95BF-CCD1102378E6}" type="presParOf" srcId="{C511133F-D346-9549-B4ED-5B9591EA9FC9}" destId="{25D146F8-CA8C-C94B-8B86-8FA71EBBDB1B}" srcOrd="4" destOrd="0" presId="urn:microsoft.com/office/officeart/2008/layout/AlternatingHexagons"/>
    <dgm:cxn modelId="{9FE36E68-CC10-B24D-B171-69C855135C2D}" type="presParOf" srcId="{130B7728-4CC4-BA45-ACE5-9F836E1A25F6}" destId="{8A63B656-9F18-7E48-80A9-320FE21ABC49}" srcOrd="1" destOrd="0" presId="urn:microsoft.com/office/officeart/2008/layout/AlternatingHexagons"/>
    <dgm:cxn modelId="{8F3929CB-8552-9D43-91BB-6BD63CDEA1DE}" type="presParOf" srcId="{130B7728-4CC4-BA45-ACE5-9F836E1A25F6}" destId="{3B0B03C3-CAE5-9649-8D94-87E1531C057C}" srcOrd="2" destOrd="0" presId="urn:microsoft.com/office/officeart/2008/layout/AlternatingHexagons"/>
    <dgm:cxn modelId="{175C68E4-E652-9241-8EC2-DAC7220E24B7}" type="presParOf" srcId="{3B0B03C3-CAE5-9649-8D94-87E1531C057C}" destId="{510D24A9-E3B5-9C44-AC96-FB9C59940CC3}" srcOrd="0" destOrd="0" presId="urn:microsoft.com/office/officeart/2008/layout/AlternatingHexagons"/>
    <dgm:cxn modelId="{2E887E01-E969-034B-AE80-DE5248CCEE3C}" type="presParOf" srcId="{3B0B03C3-CAE5-9649-8D94-87E1531C057C}" destId="{2B88D459-6E7E-534E-BF5C-52C06E2981E6}" srcOrd="1" destOrd="0" presId="urn:microsoft.com/office/officeart/2008/layout/AlternatingHexagons"/>
    <dgm:cxn modelId="{530CEB9B-653D-1A49-A0D5-6F86AE636733}" type="presParOf" srcId="{3B0B03C3-CAE5-9649-8D94-87E1531C057C}" destId="{8A559280-0CBA-EC4A-8959-AACD90537037}" srcOrd="2" destOrd="0" presId="urn:microsoft.com/office/officeart/2008/layout/AlternatingHexagons"/>
    <dgm:cxn modelId="{708D0C69-FDEF-4F4A-8DB8-B3D53CB6E060}" type="presParOf" srcId="{3B0B03C3-CAE5-9649-8D94-87E1531C057C}" destId="{B80A8900-05BC-D04C-87E8-E9BE048622C1}" srcOrd="3" destOrd="0" presId="urn:microsoft.com/office/officeart/2008/layout/AlternatingHexagons"/>
    <dgm:cxn modelId="{0E39E91A-3DB8-F549-81B2-6B077D2C5367}" type="presParOf" srcId="{3B0B03C3-CAE5-9649-8D94-87E1531C057C}" destId="{75135439-6115-114B-B6C5-6E3766CB95E0}" srcOrd="4" destOrd="0" presId="urn:microsoft.com/office/officeart/2008/layout/AlternatingHexagons"/>
    <dgm:cxn modelId="{133352E3-FA07-E741-9A7C-E42B13669541}" type="presParOf" srcId="{130B7728-4CC4-BA45-ACE5-9F836E1A25F6}" destId="{DF38B098-6711-F542-B75A-AA4C8EA36925}" srcOrd="3" destOrd="0" presId="urn:microsoft.com/office/officeart/2008/layout/AlternatingHexagons"/>
    <dgm:cxn modelId="{CAFD1785-9447-9B42-93E3-367F02D9821F}" type="presParOf" srcId="{130B7728-4CC4-BA45-ACE5-9F836E1A25F6}" destId="{FA8F043E-779C-A146-ACBD-0B84A9898CD5}" srcOrd="4" destOrd="0" presId="urn:microsoft.com/office/officeart/2008/layout/AlternatingHexagons"/>
    <dgm:cxn modelId="{0AACCB8A-7926-4C41-8BCA-61F8415FAABE}" type="presParOf" srcId="{FA8F043E-779C-A146-ACBD-0B84A9898CD5}" destId="{EB167455-D76D-FF49-8BE6-AFBDC37D5B84}" srcOrd="0" destOrd="0" presId="urn:microsoft.com/office/officeart/2008/layout/AlternatingHexagons"/>
    <dgm:cxn modelId="{4265563E-36AF-B644-9647-620C9C5DEAFD}" type="presParOf" srcId="{FA8F043E-779C-A146-ACBD-0B84A9898CD5}" destId="{FF702F1A-83FE-8C49-B254-6AB772E0339B}" srcOrd="1" destOrd="0" presId="urn:microsoft.com/office/officeart/2008/layout/AlternatingHexagons"/>
    <dgm:cxn modelId="{B36E72CC-A617-EA42-A460-ADAC7F516157}" type="presParOf" srcId="{FA8F043E-779C-A146-ACBD-0B84A9898CD5}" destId="{D7C3EBAD-DEF0-054D-81B8-2B03D87D7455}" srcOrd="2" destOrd="0" presId="urn:microsoft.com/office/officeart/2008/layout/AlternatingHexagons"/>
    <dgm:cxn modelId="{37C650DA-76D6-4641-BB21-39A3B606A876}" type="presParOf" srcId="{FA8F043E-779C-A146-ACBD-0B84A9898CD5}" destId="{4F4D56BE-F5A4-3849-950D-C79E4D425823}" srcOrd="3" destOrd="0" presId="urn:microsoft.com/office/officeart/2008/layout/AlternatingHexagons"/>
    <dgm:cxn modelId="{D300A818-9C63-9443-8433-CD6589E3AF78}" type="presParOf" srcId="{FA8F043E-779C-A146-ACBD-0B84A9898CD5}" destId="{325973B6-705B-1B4A-AC15-9B94EA0F14E0}"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91775E-6EDA-491B-8609-1863B555BF9E}" type="doc">
      <dgm:prSet loTypeId="urn:microsoft.com/office/officeart/2008/layout/LinedList" loCatId="list" qsTypeId="urn:microsoft.com/office/officeart/2005/8/quickstyle/simple3" qsCatId="simple" csTypeId="urn:microsoft.com/office/officeart/2005/8/colors/accent5_2" csCatId="accent5" phldr="1"/>
      <dgm:spPr/>
      <dgm:t>
        <a:bodyPr/>
        <a:lstStyle/>
        <a:p>
          <a:endParaRPr lang="en-US"/>
        </a:p>
      </dgm:t>
    </dgm:pt>
    <dgm:pt modelId="{BE712378-5DC2-4164-8355-F9D66244E7FB}">
      <dgm:prSet/>
      <dgm:spPr/>
      <dgm:t>
        <a:bodyPr/>
        <a:lstStyle/>
        <a:p>
          <a:r>
            <a:rPr lang="en-US" dirty="0"/>
            <a:t>Cognitive and perceptual systems (not just disease detection) operate on proper and actual domain stimuli</a:t>
          </a:r>
        </a:p>
      </dgm:t>
    </dgm:pt>
    <dgm:pt modelId="{0F33DA83-5991-4FBB-ABEF-C3C175A97C75}" type="parTrans" cxnId="{CF052859-9B2B-4A6C-9A88-70098C4601D4}">
      <dgm:prSet/>
      <dgm:spPr/>
      <dgm:t>
        <a:bodyPr/>
        <a:lstStyle/>
        <a:p>
          <a:endParaRPr lang="en-US"/>
        </a:p>
      </dgm:t>
    </dgm:pt>
    <dgm:pt modelId="{13760614-E1A4-4370-9FF6-A55929E46FF9}" type="sibTrans" cxnId="{CF052859-9B2B-4A6C-9A88-70098C4601D4}">
      <dgm:prSet/>
      <dgm:spPr/>
      <dgm:t>
        <a:bodyPr/>
        <a:lstStyle/>
        <a:p>
          <a:endParaRPr lang="en-US"/>
        </a:p>
      </dgm:t>
    </dgm:pt>
    <dgm:pt modelId="{E13930B1-983B-485C-8AE8-B320D62B7ED0}">
      <dgm:prSet/>
      <dgm:spPr/>
      <dgm:t>
        <a:bodyPr/>
        <a:lstStyle/>
        <a:p>
          <a:r>
            <a:rPr lang="en-US" dirty="0"/>
            <a:t>Stronger tests require direct comparisons between candidate stimuli—</a:t>
          </a:r>
          <a:r>
            <a:rPr lang="en-US" b="1" dirty="0"/>
            <a:t>not just feature present vs. feature absent</a:t>
          </a:r>
        </a:p>
      </dgm:t>
    </dgm:pt>
    <dgm:pt modelId="{5C96F9A0-67E4-4DE2-9B88-E7BECBC8EF64}" type="parTrans" cxnId="{0C1A9A7D-6442-4E3A-A86F-21BC8059A11D}">
      <dgm:prSet/>
      <dgm:spPr/>
      <dgm:t>
        <a:bodyPr/>
        <a:lstStyle/>
        <a:p>
          <a:endParaRPr lang="en-US"/>
        </a:p>
      </dgm:t>
    </dgm:pt>
    <dgm:pt modelId="{77D83776-AFF7-4EC4-B676-0E95C52A0E9C}" type="sibTrans" cxnId="{0C1A9A7D-6442-4E3A-A86F-21BC8059A11D}">
      <dgm:prSet/>
      <dgm:spPr/>
      <dgm:t>
        <a:bodyPr/>
        <a:lstStyle/>
        <a:p>
          <a:endParaRPr lang="en-US"/>
        </a:p>
      </dgm:t>
    </dgm:pt>
    <dgm:pt modelId="{492C8B8D-05F8-7847-A071-542DCA2FEBC0}" type="pres">
      <dgm:prSet presAssocID="{9C91775E-6EDA-491B-8609-1863B555BF9E}" presName="vert0" presStyleCnt="0">
        <dgm:presLayoutVars>
          <dgm:dir/>
          <dgm:animOne val="branch"/>
          <dgm:animLvl val="lvl"/>
        </dgm:presLayoutVars>
      </dgm:prSet>
      <dgm:spPr/>
    </dgm:pt>
    <dgm:pt modelId="{6DE8D06F-DC17-DC41-A6FE-3A8EA5ECC019}" type="pres">
      <dgm:prSet presAssocID="{BE712378-5DC2-4164-8355-F9D66244E7FB}" presName="thickLine" presStyleLbl="alignNode1" presStyleIdx="0" presStyleCnt="2"/>
      <dgm:spPr/>
    </dgm:pt>
    <dgm:pt modelId="{3D190072-5387-9746-826B-C4A014A728FE}" type="pres">
      <dgm:prSet presAssocID="{BE712378-5DC2-4164-8355-F9D66244E7FB}" presName="horz1" presStyleCnt="0"/>
      <dgm:spPr/>
    </dgm:pt>
    <dgm:pt modelId="{2B7BFA5E-AD73-6F43-AC99-9E0A3C338B5C}" type="pres">
      <dgm:prSet presAssocID="{BE712378-5DC2-4164-8355-F9D66244E7FB}" presName="tx1" presStyleLbl="revTx" presStyleIdx="0" presStyleCnt="2"/>
      <dgm:spPr/>
    </dgm:pt>
    <dgm:pt modelId="{69580B89-2CD1-C542-88AA-24372EB8CE08}" type="pres">
      <dgm:prSet presAssocID="{BE712378-5DC2-4164-8355-F9D66244E7FB}" presName="vert1" presStyleCnt="0"/>
      <dgm:spPr/>
    </dgm:pt>
    <dgm:pt modelId="{C549C8BE-CDE5-3A4C-82CA-89C86EFC3C98}" type="pres">
      <dgm:prSet presAssocID="{E13930B1-983B-485C-8AE8-B320D62B7ED0}" presName="thickLine" presStyleLbl="alignNode1" presStyleIdx="1" presStyleCnt="2"/>
      <dgm:spPr/>
    </dgm:pt>
    <dgm:pt modelId="{6217F9D2-C39A-9B43-87E8-4C91B7F70AD4}" type="pres">
      <dgm:prSet presAssocID="{E13930B1-983B-485C-8AE8-B320D62B7ED0}" presName="horz1" presStyleCnt="0"/>
      <dgm:spPr/>
    </dgm:pt>
    <dgm:pt modelId="{B82E852F-B68A-B144-9749-A214C22A23C1}" type="pres">
      <dgm:prSet presAssocID="{E13930B1-983B-485C-8AE8-B320D62B7ED0}" presName="tx1" presStyleLbl="revTx" presStyleIdx="1" presStyleCnt="2"/>
      <dgm:spPr/>
    </dgm:pt>
    <dgm:pt modelId="{C22E477C-78C6-2B4A-A068-F6C6E3E6FAB2}" type="pres">
      <dgm:prSet presAssocID="{E13930B1-983B-485C-8AE8-B320D62B7ED0}" presName="vert1" presStyleCnt="0"/>
      <dgm:spPr/>
    </dgm:pt>
  </dgm:ptLst>
  <dgm:cxnLst>
    <dgm:cxn modelId="{F922E328-07C3-274E-B007-A6109ADFBFE4}" type="presOf" srcId="{BE712378-5DC2-4164-8355-F9D66244E7FB}" destId="{2B7BFA5E-AD73-6F43-AC99-9E0A3C338B5C}" srcOrd="0" destOrd="0" presId="urn:microsoft.com/office/officeart/2008/layout/LinedList"/>
    <dgm:cxn modelId="{CF052859-9B2B-4A6C-9A88-70098C4601D4}" srcId="{9C91775E-6EDA-491B-8609-1863B555BF9E}" destId="{BE712378-5DC2-4164-8355-F9D66244E7FB}" srcOrd="0" destOrd="0" parTransId="{0F33DA83-5991-4FBB-ABEF-C3C175A97C75}" sibTransId="{13760614-E1A4-4370-9FF6-A55929E46FF9}"/>
    <dgm:cxn modelId="{F55EF660-FDD1-B144-B6F0-BEA2931580B4}" type="presOf" srcId="{9C91775E-6EDA-491B-8609-1863B555BF9E}" destId="{492C8B8D-05F8-7847-A071-542DCA2FEBC0}" srcOrd="0" destOrd="0" presId="urn:microsoft.com/office/officeart/2008/layout/LinedList"/>
    <dgm:cxn modelId="{0C1A9A7D-6442-4E3A-A86F-21BC8059A11D}" srcId="{9C91775E-6EDA-491B-8609-1863B555BF9E}" destId="{E13930B1-983B-485C-8AE8-B320D62B7ED0}" srcOrd="1" destOrd="0" parTransId="{5C96F9A0-67E4-4DE2-9B88-E7BECBC8EF64}" sibTransId="{77D83776-AFF7-4EC4-B676-0E95C52A0E9C}"/>
    <dgm:cxn modelId="{A841AFDD-90A1-D042-AA26-4255A9EC1870}" type="presOf" srcId="{E13930B1-983B-485C-8AE8-B320D62B7ED0}" destId="{B82E852F-B68A-B144-9749-A214C22A23C1}" srcOrd="0" destOrd="0" presId="urn:microsoft.com/office/officeart/2008/layout/LinedList"/>
    <dgm:cxn modelId="{4A8A2FB4-F049-8247-8AD4-1912EEA29C45}" type="presParOf" srcId="{492C8B8D-05F8-7847-A071-542DCA2FEBC0}" destId="{6DE8D06F-DC17-DC41-A6FE-3A8EA5ECC019}" srcOrd="0" destOrd="0" presId="urn:microsoft.com/office/officeart/2008/layout/LinedList"/>
    <dgm:cxn modelId="{B0F96F9B-7CB8-7A4E-A451-BCC984689FE3}" type="presParOf" srcId="{492C8B8D-05F8-7847-A071-542DCA2FEBC0}" destId="{3D190072-5387-9746-826B-C4A014A728FE}" srcOrd="1" destOrd="0" presId="urn:microsoft.com/office/officeart/2008/layout/LinedList"/>
    <dgm:cxn modelId="{009B5844-4412-8C44-9E0A-100129EC086E}" type="presParOf" srcId="{3D190072-5387-9746-826B-C4A014A728FE}" destId="{2B7BFA5E-AD73-6F43-AC99-9E0A3C338B5C}" srcOrd="0" destOrd="0" presId="urn:microsoft.com/office/officeart/2008/layout/LinedList"/>
    <dgm:cxn modelId="{DEE79F28-AC48-9C41-A717-82057205511F}" type="presParOf" srcId="{3D190072-5387-9746-826B-C4A014A728FE}" destId="{69580B89-2CD1-C542-88AA-24372EB8CE08}" srcOrd="1" destOrd="0" presId="urn:microsoft.com/office/officeart/2008/layout/LinedList"/>
    <dgm:cxn modelId="{1B8B9CB0-123B-6D47-80B0-D56872D3E3DE}" type="presParOf" srcId="{492C8B8D-05F8-7847-A071-542DCA2FEBC0}" destId="{C549C8BE-CDE5-3A4C-82CA-89C86EFC3C98}" srcOrd="2" destOrd="0" presId="urn:microsoft.com/office/officeart/2008/layout/LinedList"/>
    <dgm:cxn modelId="{B58C5B5C-38D5-6D44-BB24-7E871A53B1BE}" type="presParOf" srcId="{492C8B8D-05F8-7847-A071-542DCA2FEBC0}" destId="{6217F9D2-C39A-9B43-87E8-4C91B7F70AD4}" srcOrd="3" destOrd="0" presId="urn:microsoft.com/office/officeart/2008/layout/LinedList"/>
    <dgm:cxn modelId="{C868014C-9F94-374B-8A6A-6A4B86FA5BA0}" type="presParOf" srcId="{6217F9D2-C39A-9B43-87E8-4C91B7F70AD4}" destId="{B82E852F-B68A-B144-9749-A214C22A23C1}" srcOrd="0" destOrd="0" presId="urn:microsoft.com/office/officeart/2008/layout/LinedList"/>
    <dgm:cxn modelId="{CB146520-5040-F54B-9D1D-D8F9561B6A26}" type="presParOf" srcId="{6217F9D2-C39A-9B43-87E8-4C91B7F70AD4}" destId="{C22E477C-78C6-2B4A-A068-F6C6E3E6FAB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01CBE8-56BF-46CF-9D8C-D72D88764442}"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684EDEAF-0DBC-4C63-93C1-1CE0A6213F34}">
      <dgm:prSet custT="1"/>
      <dgm:spPr/>
      <dgm:t>
        <a:bodyPr/>
        <a:lstStyle/>
        <a:p>
          <a:r>
            <a:rPr lang="en-US" sz="2800" dirty="0"/>
            <a:t>Few (if any) infections cause obesity</a:t>
          </a:r>
        </a:p>
      </dgm:t>
    </dgm:pt>
    <dgm:pt modelId="{EAC4F56A-8E69-487F-A6DE-B413EBBB7D3B}" type="parTrans" cxnId="{0C4BC52C-7C0B-4564-93DF-0FE428587B38}">
      <dgm:prSet/>
      <dgm:spPr/>
      <dgm:t>
        <a:bodyPr/>
        <a:lstStyle/>
        <a:p>
          <a:endParaRPr lang="en-US"/>
        </a:p>
      </dgm:t>
    </dgm:pt>
    <dgm:pt modelId="{BBC269A9-286B-4D0B-B69D-11A6EF77060F}" type="sibTrans" cxnId="{0C4BC52C-7C0B-4564-93DF-0FE428587B38}">
      <dgm:prSet/>
      <dgm:spPr/>
      <dgm:t>
        <a:bodyPr/>
        <a:lstStyle/>
        <a:p>
          <a:endParaRPr lang="en-US"/>
        </a:p>
      </dgm:t>
    </dgm:pt>
    <dgm:pt modelId="{BF94F830-9A95-4E41-AFCF-F78C5560F7D3}">
      <dgm:prSet custT="1"/>
      <dgm:spPr/>
      <dgm:t>
        <a:bodyPr/>
        <a:lstStyle/>
        <a:p>
          <a:r>
            <a:rPr lang="en-US" sz="2800" dirty="0"/>
            <a:t>Being overweight is sometimes associated with health, wealth, and higher social status </a:t>
          </a:r>
          <a:r>
            <a:rPr lang="en-US" sz="1200" dirty="0">
              <a:solidFill>
                <a:srgbClr val="C00000"/>
              </a:solidFill>
            </a:rPr>
            <a:t>McLaren, 2007</a:t>
          </a:r>
        </a:p>
      </dgm:t>
    </dgm:pt>
    <dgm:pt modelId="{8A7D6C7A-F0D0-4A0D-A76A-F177024A58C5}" type="parTrans" cxnId="{F9258D4C-EE35-412F-ACF6-FA23ED254ADF}">
      <dgm:prSet/>
      <dgm:spPr/>
      <dgm:t>
        <a:bodyPr/>
        <a:lstStyle/>
        <a:p>
          <a:endParaRPr lang="en-US"/>
        </a:p>
      </dgm:t>
    </dgm:pt>
    <dgm:pt modelId="{711BEB5F-435A-477B-A35A-6529F747A472}" type="sibTrans" cxnId="{F9258D4C-EE35-412F-ACF6-FA23ED254ADF}">
      <dgm:prSet/>
      <dgm:spPr/>
      <dgm:t>
        <a:bodyPr/>
        <a:lstStyle/>
        <a:p>
          <a:endParaRPr lang="en-US"/>
        </a:p>
      </dgm:t>
    </dgm:pt>
    <dgm:pt modelId="{2F3439AA-B0A0-4D08-A22A-D69373511712}">
      <dgm:prSet custT="1"/>
      <dgm:spPr/>
      <dgm:t>
        <a:bodyPr/>
        <a:lstStyle/>
        <a:p>
          <a:r>
            <a:rPr lang="en-US" sz="2800" dirty="0"/>
            <a:t>For ancestral hunter-gathers, it was adaptive to be moderately overweight in case of food shortages </a:t>
          </a:r>
          <a:r>
            <a:rPr lang="en-US" sz="1200" dirty="0">
              <a:solidFill>
                <a:srgbClr val="C00000"/>
              </a:solidFill>
            </a:rPr>
            <a:t>King, 2013; </a:t>
          </a:r>
          <a:r>
            <a:rPr lang="en-US" sz="1200" dirty="0" err="1">
              <a:solidFill>
                <a:srgbClr val="C00000"/>
              </a:solidFill>
            </a:rPr>
            <a:t>Pinel</a:t>
          </a:r>
          <a:r>
            <a:rPr lang="en-US" sz="1200" dirty="0">
              <a:solidFill>
                <a:srgbClr val="C00000"/>
              </a:solidFill>
            </a:rPr>
            <a:t>,  </a:t>
          </a:r>
          <a:r>
            <a:rPr lang="en-US" sz="1200" dirty="0" err="1">
              <a:solidFill>
                <a:srgbClr val="C00000"/>
              </a:solidFill>
            </a:rPr>
            <a:t>Assanand</a:t>
          </a:r>
          <a:r>
            <a:rPr lang="en-US" sz="1200" dirty="0">
              <a:solidFill>
                <a:srgbClr val="C00000"/>
              </a:solidFill>
            </a:rPr>
            <a:t>, &amp; Lehman, 2000</a:t>
          </a:r>
        </a:p>
      </dgm:t>
    </dgm:pt>
    <dgm:pt modelId="{D5AB0498-4ECB-4980-B1B4-59B866628A2F}" type="parTrans" cxnId="{E9D6F047-E967-4D94-912F-06E2503672FE}">
      <dgm:prSet/>
      <dgm:spPr/>
      <dgm:t>
        <a:bodyPr/>
        <a:lstStyle/>
        <a:p>
          <a:endParaRPr lang="en-US"/>
        </a:p>
      </dgm:t>
    </dgm:pt>
    <dgm:pt modelId="{8D0C56E2-73A9-45CB-943A-0359573081C8}" type="sibTrans" cxnId="{E9D6F047-E967-4D94-912F-06E2503672FE}">
      <dgm:prSet/>
      <dgm:spPr/>
      <dgm:t>
        <a:bodyPr/>
        <a:lstStyle/>
        <a:p>
          <a:endParaRPr lang="en-US"/>
        </a:p>
      </dgm:t>
    </dgm:pt>
    <dgm:pt modelId="{858888FD-296A-F84C-826F-72B744F9DD31}" type="pres">
      <dgm:prSet presAssocID="{6001CBE8-56BF-46CF-9D8C-D72D88764442}" presName="vert0" presStyleCnt="0">
        <dgm:presLayoutVars>
          <dgm:dir/>
          <dgm:animOne val="branch"/>
          <dgm:animLvl val="lvl"/>
        </dgm:presLayoutVars>
      </dgm:prSet>
      <dgm:spPr/>
    </dgm:pt>
    <dgm:pt modelId="{D2C441D5-F9D2-ED4D-8C42-02C5EAEB269B}" type="pres">
      <dgm:prSet presAssocID="{684EDEAF-0DBC-4C63-93C1-1CE0A6213F34}" presName="thickLine" presStyleLbl="alignNode1" presStyleIdx="0" presStyleCnt="3"/>
      <dgm:spPr/>
    </dgm:pt>
    <dgm:pt modelId="{A564B1D3-BCE7-DE41-A30C-339A0D4E0C77}" type="pres">
      <dgm:prSet presAssocID="{684EDEAF-0DBC-4C63-93C1-1CE0A6213F34}" presName="horz1" presStyleCnt="0"/>
      <dgm:spPr/>
    </dgm:pt>
    <dgm:pt modelId="{0E4EF589-3650-4F4D-A2F4-2E89CD9D5409}" type="pres">
      <dgm:prSet presAssocID="{684EDEAF-0DBC-4C63-93C1-1CE0A6213F34}" presName="tx1" presStyleLbl="revTx" presStyleIdx="0" presStyleCnt="3"/>
      <dgm:spPr/>
    </dgm:pt>
    <dgm:pt modelId="{5FCAF606-5F88-6040-BCE9-E800B35BABB6}" type="pres">
      <dgm:prSet presAssocID="{684EDEAF-0DBC-4C63-93C1-1CE0A6213F34}" presName="vert1" presStyleCnt="0"/>
      <dgm:spPr/>
    </dgm:pt>
    <dgm:pt modelId="{951FACE9-0E6F-154D-9C75-87E8CEEC7939}" type="pres">
      <dgm:prSet presAssocID="{BF94F830-9A95-4E41-AFCF-F78C5560F7D3}" presName="thickLine" presStyleLbl="alignNode1" presStyleIdx="1" presStyleCnt="3"/>
      <dgm:spPr/>
    </dgm:pt>
    <dgm:pt modelId="{EB763965-F878-B74C-BF06-3F8369C1DFB3}" type="pres">
      <dgm:prSet presAssocID="{BF94F830-9A95-4E41-AFCF-F78C5560F7D3}" presName="horz1" presStyleCnt="0"/>
      <dgm:spPr/>
    </dgm:pt>
    <dgm:pt modelId="{22A13307-B22C-C746-BB8B-025AE999F531}" type="pres">
      <dgm:prSet presAssocID="{BF94F830-9A95-4E41-AFCF-F78C5560F7D3}" presName="tx1" presStyleLbl="revTx" presStyleIdx="1" presStyleCnt="3"/>
      <dgm:spPr/>
    </dgm:pt>
    <dgm:pt modelId="{DB30A3B8-D69E-F740-B7A2-9BF583075542}" type="pres">
      <dgm:prSet presAssocID="{BF94F830-9A95-4E41-AFCF-F78C5560F7D3}" presName="vert1" presStyleCnt="0"/>
      <dgm:spPr/>
    </dgm:pt>
    <dgm:pt modelId="{05AEA125-22E5-6147-B779-C3C3C91C103F}" type="pres">
      <dgm:prSet presAssocID="{2F3439AA-B0A0-4D08-A22A-D69373511712}" presName="thickLine" presStyleLbl="alignNode1" presStyleIdx="2" presStyleCnt="3"/>
      <dgm:spPr/>
    </dgm:pt>
    <dgm:pt modelId="{51FF2E85-E8C6-D143-9F7A-2BF19232CDAE}" type="pres">
      <dgm:prSet presAssocID="{2F3439AA-B0A0-4D08-A22A-D69373511712}" presName="horz1" presStyleCnt="0"/>
      <dgm:spPr/>
    </dgm:pt>
    <dgm:pt modelId="{E1469442-F1AD-AC4E-8947-8EDDE2F211DB}" type="pres">
      <dgm:prSet presAssocID="{2F3439AA-B0A0-4D08-A22A-D69373511712}" presName="tx1" presStyleLbl="revTx" presStyleIdx="2" presStyleCnt="3"/>
      <dgm:spPr/>
    </dgm:pt>
    <dgm:pt modelId="{7365DDE8-6721-BF4A-91DA-D95404632E42}" type="pres">
      <dgm:prSet presAssocID="{2F3439AA-B0A0-4D08-A22A-D69373511712}" presName="vert1" presStyleCnt="0"/>
      <dgm:spPr/>
    </dgm:pt>
  </dgm:ptLst>
  <dgm:cxnLst>
    <dgm:cxn modelId="{0C4BC52C-7C0B-4564-93DF-0FE428587B38}" srcId="{6001CBE8-56BF-46CF-9D8C-D72D88764442}" destId="{684EDEAF-0DBC-4C63-93C1-1CE0A6213F34}" srcOrd="0" destOrd="0" parTransId="{EAC4F56A-8E69-487F-A6DE-B413EBBB7D3B}" sibTransId="{BBC269A9-286B-4D0B-B69D-11A6EF77060F}"/>
    <dgm:cxn modelId="{E9D6F047-E967-4D94-912F-06E2503672FE}" srcId="{6001CBE8-56BF-46CF-9D8C-D72D88764442}" destId="{2F3439AA-B0A0-4D08-A22A-D69373511712}" srcOrd="2" destOrd="0" parTransId="{D5AB0498-4ECB-4980-B1B4-59B866628A2F}" sibTransId="{8D0C56E2-73A9-45CB-943A-0359573081C8}"/>
    <dgm:cxn modelId="{F9258D4C-EE35-412F-ACF6-FA23ED254ADF}" srcId="{6001CBE8-56BF-46CF-9D8C-D72D88764442}" destId="{BF94F830-9A95-4E41-AFCF-F78C5560F7D3}" srcOrd="1" destOrd="0" parTransId="{8A7D6C7A-F0D0-4A0D-A76A-F177024A58C5}" sibTransId="{711BEB5F-435A-477B-A35A-6529F747A472}"/>
    <dgm:cxn modelId="{FDDC2C8F-4D5C-134B-8111-4E19A93E95CE}" type="presOf" srcId="{6001CBE8-56BF-46CF-9D8C-D72D88764442}" destId="{858888FD-296A-F84C-826F-72B744F9DD31}" srcOrd="0" destOrd="0" presId="urn:microsoft.com/office/officeart/2008/layout/LinedList"/>
    <dgm:cxn modelId="{B4ED73AB-CCB4-F540-B4B8-E2FCE6428A70}" type="presOf" srcId="{2F3439AA-B0A0-4D08-A22A-D69373511712}" destId="{E1469442-F1AD-AC4E-8947-8EDDE2F211DB}" srcOrd="0" destOrd="0" presId="urn:microsoft.com/office/officeart/2008/layout/LinedList"/>
    <dgm:cxn modelId="{D2F063B2-0B1E-A043-8496-9CAE1BF6E61E}" type="presOf" srcId="{BF94F830-9A95-4E41-AFCF-F78C5560F7D3}" destId="{22A13307-B22C-C746-BB8B-025AE999F531}" srcOrd="0" destOrd="0" presId="urn:microsoft.com/office/officeart/2008/layout/LinedList"/>
    <dgm:cxn modelId="{02BC59D0-16E1-094A-B29A-6E56131D1F8B}" type="presOf" srcId="{684EDEAF-0DBC-4C63-93C1-1CE0A6213F34}" destId="{0E4EF589-3650-4F4D-A2F4-2E89CD9D5409}" srcOrd="0" destOrd="0" presId="urn:microsoft.com/office/officeart/2008/layout/LinedList"/>
    <dgm:cxn modelId="{1DF303C2-3D23-A549-A5F5-562F6E0001AE}" type="presParOf" srcId="{858888FD-296A-F84C-826F-72B744F9DD31}" destId="{D2C441D5-F9D2-ED4D-8C42-02C5EAEB269B}" srcOrd="0" destOrd="0" presId="urn:microsoft.com/office/officeart/2008/layout/LinedList"/>
    <dgm:cxn modelId="{A62B3425-936A-BD44-80D4-EE33DF63E6C5}" type="presParOf" srcId="{858888FD-296A-F84C-826F-72B744F9DD31}" destId="{A564B1D3-BCE7-DE41-A30C-339A0D4E0C77}" srcOrd="1" destOrd="0" presId="urn:microsoft.com/office/officeart/2008/layout/LinedList"/>
    <dgm:cxn modelId="{2A33DE35-9CDA-D946-B827-848996196CFB}" type="presParOf" srcId="{A564B1D3-BCE7-DE41-A30C-339A0D4E0C77}" destId="{0E4EF589-3650-4F4D-A2F4-2E89CD9D5409}" srcOrd="0" destOrd="0" presId="urn:microsoft.com/office/officeart/2008/layout/LinedList"/>
    <dgm:cxn modelId="{BC821D99-016D-3F40-8117-B13DF7DEFA32}" type="presParOf" srcId="{A564B1D3-BCE7-DE41-A30C-339A0D4E0C77}" destId="{5FCAF606-5F88-6040-BCE9-E800B35BABB6}" srcOrd="1" destOrd="0" presId="urn:microsoft.com/office/officeart/2008/layout/LinedList"/>
    <dgm:cxn modelId="{85B794C1-D6BA-AC4D-AD9D-2F14D3EEAFDB}" type="presParOf" srcId="{858888FD-296A-F84C-826F-72B744F9DD31}" destId="{951FACE9-0E6F-154D-9C75-87E8CEEC7939}" srcOrd="2" destOrd="0" presId="urn:microsoft.com/office/officeart/2008/layout/LinedList"/>
    <dgm:cxn modelId="{F6C2F0CE-470B-4543-95E9-BEF5CC5065D6}" type="presParOf" srcId="{858888FD-296A-F84C-826F-72B744F9DD31}" destId="{EB763965-F878-B74C-BF06-3F8369C1DFB3}" srcOrd="3" destOrd="0" presId="urn:microsoft.com/office/officeart/2008/layout/LinedList"/>
    <dgm:cxn modelId="{97FBAB02-B1F1-FE4C-9B32-7A364D277F23}" type="presParOf" srcId="{EB763965-F878-B74C-BF06-3F8369C1DFB3}" destId="{22A13307-B22C-C746-BB8B-025AE999F531}" srcOrd="0" destOrd="0" presId="urn:microsoft.com/office/officeart/2008/layout/LinedList"/>
    <dgm:cxn modelId="{4D13DE25-1A33-4D46-9E9B-D30B3279FC88}" type="presParOf" srcId="{EB763965-F878-B74C-BF06-3F8369C1DFB3}" destId="{DB30A3B8-D69E-F740-B7A2-9BF583075542}" srcOrd="1" destOrd="0" presId="urn:microsoft.com/office/officeart/2008/layout/LinedList"/>
    <dgm:cxn modelId="{FADDB975-5402-604B-9E8B-0C8BFD50C188}" type="presParOf" srcId="{858888FD-296A-F84C-826F-72B744F9DD31}" destId="{05AEA125-22E5-6147-B779-C3C3C91C103F}" srcOrd="4" destOrd="0" presId="urn:microsoft.com/office/officeart/2008/layout/LinedList"/>
    <dgm:cxn modelId="{B9B589AD-4E78-8749-AFCA-F8C0F826EBEA}" type="presParOf" srcId="{858888FD-296A-F84C-826F-72B744F9DD31}" destId="{51FF2E85-E8C6-D143-9F7A-2BF19232CDAE}" srcOrd="5" destOrd="0" presId="urn:microsoft.com/office/officeart/2008/layout/LinedList"/>
    <dgm:cxn modelId="{65499065-57E8-D145-9D50-FE3D43459C8F}" type="presParOf" srcId="{51FF2E85-E8C6-D143-9F7A-2BF19232CDAE}" destId="{E1469442-F1AD-AC4E-8947-8EDDE2F211DB}" srcOrd="0" destOrd="0" presId="urn:microsoft.com/office/officeart/2008/layout/LinedList"/>
    <dgm:cxn modelId="{1616A7EA-126E-5B4D-ACDC-D48DAEBABB6B}" type="presParOf" srcId="{51FF2E85-E8C6-D143-9F7A-2BF19232CDAE}" destId="{7365DDE8-6721-BF4A-91DA-D95404632E4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68AF6-7B3E-C84F-B92A-EE5CDDAAAA0A}">
      <dsp:nvSpPr>
        <dsp:cNvPr id="0" name=""/>
        <dsp:cNvSpPr/>
      </dsp:nvSpPr>
      <dsp:spPr>
        <a:xfrm rot="5400000">
          <a:off x="2601769" y="444709"/>
          <a:ext cx="1708767" cy="1486627"/>
        </a:xfrm>
        <a:prstGeom prst="hexagon">
          <a:avLst>
            <a:gd name="adj" fmla="val 25000"/>
            <a:gd name="vf" fmla="val 115470"/>
          </a:avLst>
        </a:prstGeom>
        <a:solidFill>
          <a:schemeClr val="tx1"/>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Disfigured vs. Normal </a:t>
          </a:r>
          <a:r>
            <a:rPr lang="en-US" sz="1400" kern="1200" dirty="0">
              <a:solidFill>
                <a:srgbClr val="C00000"/>
              </a:solidFill>
            </a:rPr>
            <a:t>Ackerman, et al., 2009</a:t>
          </a:r>
        </a:p>
      </dsp:txBody>
      <dsp:txXfrm rot="-5400000">
        <a:off x="2944505" y="599922"/>
        <a:ext cx="1023295" cy="1176201"/>
      </dsp:txXfrm>
    </dsp:sp>
    <dsp:sp modelId="{96A01200-F7AF-2D45-ACA3-570310DFD6EF}">
      <dsp:nvSpPr>
        <dsp:cNvPr id="0" name=""/>
        <dsp:cNvSpPr/>
      </dsp:nvSpPr>
      <dsp:spPr>
        <a:xfrm>
          <a:off x="4244578" y="675392"/>
          <a:ext cx="1906984" cy="1025260"/>
        </a:xfrm>
        <a:prstGeom prst="rect">
          <a:avLst/>
        </a:prstGeom>
        <a:noFill/>
        <a:ln>
          <a:noFill/>
        </a:ln>
        <a:effectLst/>
      </dsp:spPr>
      <dsp:style>
        <a:lnRef idx="0">
          <a:scrgbClr r="0" g="0" b="0"/>
        </a:lnRef>
        <a:fillRef idx="0">
          <a:scrgbClr r="0" g="0" b="0"/>
        </a:fillRef>
        <a:effectRef idx="0">
          <a:scrgbClr r="0" g="0" b="0"/>
        </a:effectRef>
        <a:fontRef idx="minor"/>
      </dsp:style>
    </dsp:sp>
    <dsp:sp modelId="{25D146F8-CA8C-C94B-8B86-8FA71EBBDB1B}">
      <dsp:nvSpPr>
        <dsp:cNvPr id="0" name=""/>
        <dsp:cNvSpPr/>
      </dsp:nvSpPr>
      <dsp:spPr>
        <a:xfrm rot="5400000">
          <a:off x="996211" y="444709"/>
          <a:ext cx="1708767" cy="1486627"/>
        </a:xfrm>
        <a:prstGeom prst="hexagon">
          <a:avLst>
            <a:gd name="adj" fmla="val 25000"/>
            <a:gd name="vf" fmla="val 115470"/>
          </a:avLst>
        </a:prstGeom>
        <a:solidFill>
          <a:schemeClr val="tx1"/>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n-US" sz="4000" kern="1200"/>
        </a:p>
      </dsp:txBody>
      <dsp:txXfrm rot="-5400000">
        <a:off x="1338947" y="599922"/>
        <a:ext cx="1023295" cy="1176201"/>
      </dsp:txXfrm>
    </dsp:sp>
    <dsp:sp modelId="{510D24A9-E3B5-9C44-AC96-FB9C59940CC3}">
      <dsp:nvSpPr>
        <dsp:cNvPr id="0" name=""/>
        <dsp:cNvSpPr/>
      </dsp:nvSpPr>
      <dsp:spPr>
        <a:xfrm rot="5400000">
          <a:off x="1795914" y="1895111"/>
          <a:ext cx="1708767" cy="1486627"/>
        </a:xfrm>
        <a:prstGeom prst="hexagon">
          <a:avLst>
            <a:gd name="adj" fmla="val 25000"/>
            <a:gd name="vf" fmla="val 115470"/>
          </a:avLst>
        </a:prstGeom>
        <a:solidFill>
          <a:schemeClr val="tx1"/>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Obese vs. Normal </a:t>
          </a:r>
          <a:r>
            <a:rPr lang="en-US" sz="1400" kern="1200" dirty="0">
              <a:solidFill>
                <a:srgbClr val="C00000"/>
              </a:solidFill>
            </a:rPr>
            <a:t>Miller &amp; </a:t>
          </a:r>
          <a:r>
            <a:rPr lang="en-US" sz="1400" kern="1200" dirty="0" err="1">
              <a:solidFill>
                <a:srgbClr val="C00000"/>
              </a:solidFill>
            </a:rPr>
            <a:t>Maner</a:t>
          </a:r>
          <a:r>
            <a:rPr lang="en-US" sz="1400" kern="1200" dirty="0">
              <a:solidFill>
                <a:srgbClr val="C00000"/>
              </a:solidFill>
            </a:rPr>
            <a:t>, 2012</a:t>
          </a:r>
        </a:p>
      </dsp:txBody>
      <dsp:txXfrm rot="-5400000">
        <a:off x="2138650" y="2050324"/>
        <a:ext cx="1023295" cy="1176201"/>
      </dsp:txXfrm>
    </dsp:sp>
    <dsp:sp modelId="{2B88D459-6E7E-534E-BF5C-52C06E2981E6}">
      <dsp:nvSpPr>
        <dsp:cNvPr id="0" name=""/>
        <dsp:cNvSpPr/>
      </dsp:nvSpPr>
      <dsp:spPr>
        <a:xfrm>
          <a:off x="0" y="2125794"/>
          <a:ext cx="1845468" cy="1025260"/>
        </a:xfrm>
        <a:prstGeom prst="rect">
          <a:avLst/>
        </a:prstGeom>
        <a:noFill/>
        <a:ln>
          <a:noFill/>
        </a:ln>
        <a:effectLst/>
      </dsp:spPr>
      <dsp:style>
        <a:lnRef idx="0">
          <a:scrgbClr r="0" g="0" b="0"/>
        </a:lnRef>
        <a:fillRef idx="0">
          <a:scrgbClr r="0" g="0" b="0"/>
        </a:fillRef>
        <a:effectRef idx="0">
          <a:scrgbClr r="0" g="0" b="0"/>
        </a:effectRef>
        <a:fontRef idx="minor"/>
      </dsp:style>
    </dsp:sp>
    <dsp:sp modelId="{75135439-6115-114B-B6C5-6E3766CB95E0}">
      <dsp:nvSpPr>
        <dsp:cNvPr id="0" name=""/>
        <dsp:cNvSpPr/>
      </dsp:nvSpPr>
      <dsp:spPr>
        <a:xfrm rot="5400000">
          <a:off x="3401472" y="1895111"/>
          <a:ext cx="1708767" cy="1486627"/>
        </a:xfrm>
        <a:prstGeom prst="hexagon">
          <a:avLst>
            <a:gd name="adj" fmla="val 25000"/>
            <a:gd name="vf" fmla="val 115470"/>
          </a:avLst>
        </a:prstGeom>
        <a:solidFill>
          <a:schemeClr val="tx1"/>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n-US" sz="4000" kern="1200"/>
        </a:p>
      </dsp:txBody>
      <dsp:txXfrm rot="-5400000">
        <a:off x="3744208" y="2050324"/>
        <a:ext cx="1023295" cy="1176201"/>
      </dsp:txXfrm>
    </dsp:sp>
    <dsp:sp modelId="{EB167455-D76D-FF49-8BE6-AFBDC37D5B84}">
      <dsp:nvSpPr>
        <dsp:cNvPr id="0" name=""/>
        <dsp:cNvSpPr/>
      </dsp:nvSpPr>
      <dsp:spPr>
        <a:xfrm rot="5400000">
          <a:off x="2601769" y="3345512"/>
          <a:ext cx="1708767" cy="1486627"/>
        </a:xfrm>
        <a:prstGeom prst="hexagon">
          <a:avLst>
            <a:gd name="adj" fmla="val 25000"/>
            <a:gd name="vf" fmla="val 115470"/>
          </a:avLst>
        </a:prstGeom>
        <a:solidFill>
          <a:schemeClr val="tx1"/>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Old vs. Young </a:t>
          </a:r>
          <a:r>
            <a:rPr lang="en-US" sz="1400" kern="1200" dirty="0">
              <a:solidFill>
                <a:srgbClr val="C00000"/>
              </a:solidFill>
            </a:rPr>
            <a:t>Duncan &amp; Schaller, 2009</a:t>
          </a:r>
        </a:p>
      </dsp:txBody>
      <dsp:txXfrm rot="-5400000">
        <a:off x="2944505" y="3500725"/>
        <a:ext cx="1023295" cy="1176201"/>
      </dsp:txXfrm>
    </dsp:sp>
    <dsp:sp modelId="{FF702F1A-83FE-8C49-B254-6AB772E0339B}">
      <dsp:nvSpPr>
        <dsp:cNvPr id="0" name=""/>
        <dsp:cNvSpPr/>
      </dsp:nvSpPr>
      <dsp:spPr>
        <a:xfrm>
          <a:off x="4244578" y="3576196"/>
          <a:ext cx="1906984" cy="1025260"/>
        </a:xfrm>
        <a:prstGeom prst="rect">
          <a:avLst/>
        </a:prstGeom>
        <a:noFill/>
        <a:ln>
          <a:noFill/>
        </a:ln>
        <a:effectLst/>
      </dsp:spPr>
      <dsp:style>
        <a:lnRef idx="0">
          <a:scrgbClr r="0" g="0" b="0"/>
        </a:lnRef>
        <a:fillRef idx="0">
          <a:scrgbClr r="0" g="0" b="0"/>
        </a:fillRef>
        <a:effectRef idx="0">
          <a:scrgbClr r="0" g="0" b="0"/>
        </a:effectRef>
        <a:fontRef idx="minor"/>
      </dsp:style>
    </dsp:sp>
    <dsp:sp modelId="{325973B6-705B-1B4A-AC15-9B94EA0F14E0}">
      <dsp:nvSpPr>
        <dsp:cNvPr id="0" name=""/>
        <dsp:cNvSpPr/>
      </dsp:nvSpPr>
      <dsp:spPr>
        <a:xfrm rot="5400000">
          <a:off x="996211" y="3345512"/>
          <a:ext cx="1708767" cy="1486627"/>
        </a:xfrm>
        <a:prstGeom prst="hexagon">
          <a:avLst>
            <a:gd name="adj" fmla="val 25000"/>
            <a:gd name="vf" fmla="val 115470"/>
          </a:avLst>
        </a:prstGeom>
        <a:solidFill>
          <a:schemeClr val="tx1"/>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n-US" sz="4000" kern="1200"/>
        </a:p>
      </dsp:txBody>
      <dsp:txXfrm rot="-5400000">
        <a:off x="1338947" y="3500725"/>
        <a:ext cx="1023295" cy="1176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8D06F-DC17-DC41-A6FE-3A8EA5ECC019}">
      <dsp:nvSpPr>
        <dsp:cNvPr id="0" name=""/>
        <dsp:cNvSpPr/>
      </dsp:nvSpPr>
      <dsp:spPr>
        <a:xfrm>
          <a:off x="0" y="0"/>
          <a:ext cx="5607050" cy="0"/>
        </a:xfrm>
        <a:prstGeom prst="line">
          <a:avLst/>
        </a:prstGeom>
        <a:gradFill rotWithShape="0">
          <a:gsLst>
            <a:gs pos="0">
              <a:schemeClr val="accent5">
                <a:hueOff val="0"/>
                <a:satOff val="0"/>
                <a:lumOff val="0"/>
                <a:alphaOff val="0"/>
                <a:tint val="80000"/>
                <a:satMod val="107000"/>
                <a:lumMod val="103000"/>
              </a:schemeClr>
            </a:gs>
            <a:gs pos="100000">
              <a:schemeClr val="accent5">
                <a:hueOff val="0"/>
                <a:satOff val="0"/>
                <a:lumOff val="0"/>
                <a:alphaOff val="0"/>
                <a:tint val="82000"/>
                <a:satMod val="109000"/>
                <a:lumMod val="103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2B7BFA5E-AD73-6F43-AC99-9E0A3C338B5C}">
      <dsp:nvSpPr>
        <dsp:cNvPr id="0" name=""/>
        <dsp:cNvSpPr/>
      </dsp:nvSpPr>
      <dsp:spPr>
        <a:xfrm>
          <a:off x="0" y="0"/>
          <a:ext cx="5607050" cy="2463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Cognitive and perceptual systems (not just disease detection) operate on proper and actual domain stimuli</a:t>
          </a:r>
        </a:p>
      </dsp:txBody>
      <dsp:txXfrm>
        <a:off x="0" y="0"/>
        <a:ext cx="5607050" cy="2463799"/>
      </dsp:txXfrm>
    </dsp:sp>
    <dsp:sp modelId="{C549C8BE-CDE5-3A4C-82CA-89C86EFC3C98}">
      <dsp:nvSpPr>
        <dsp:cNvPr id="0" name=""/>
        <dsp:cNvSpPr/>
      </dsp:nvSpPr>
      <dsp:spPr>
        <a:xfrm>
          <a:off x="0" y="2463799"/>
          <a:ext cx="5607050" cy="0"/>
        </a:xfrm>
        <a:prstGeom prst="line">
          <a:avLst/>
        </a:prstGeom>
        <a:gradFill rotWithShape="0">
          <a:gsLst>
            <a:gs pos="0">
              <a:schemeClr val="accent5">
                <a:hueOff val="0"/>
                <a:satOff val="0"/>
                <a:lumOff val="0"/>
                <a:alphaOff val="0"/>
                <a:tint val="80000"/>
                <a:satMod val="107000"/>
                <a:lumMod val="103000"/>
              </a:schemeClr>
            </a:gs>
            <a:gs pos="100000">
              <a:schemeClr val="accent5">
                <a:hueOff val="0"/>
                <a:satOff val="0"/>
                <a:lumOff val="0"/>
                <a:alphaOff val="0"/>
                <a:tint val="82000"/>
                <a:satMod val="109000"/>
                <a:lumMod val="103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B82E852F-B68A-B144-9749-A214C22A23C1}">
      <dsp:nvSpPr>
        <dsp:cNvPr id="0" name=""/>
        <dsp:cNvSpPr/>
      </dsp:nvSpPr>
      <dsp:spPr>
        <a:xfrm>
          <a:off x="0" y="2463799"/>
          <a:ext cx="5607050" cy="2463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Stronger tests require direct comparisons between candidate stimuli—</a:t>
          </a:r>
          <a:r>
            <a:rPr lang="en-US" sz="3300" b="1" kern="1200" dirty="0"/>
            <a:t>not just feature present vs. feature absent</a:t>
          </a:r>
        </a:p>
      </dsp:txBody>
      <dsp:txXfrm>
        <a:off x="0" y="2463799"/>
        <a:ext cx="5607050" cy="24637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441D5-F9D2-ED4D-8C42-02C5EAEB269B}">
      <dsp:nvSpPr>
        <dsp:cNvPr id="0" name=""/>
        <dsp:cNvSpPr/>
      </dsp:nvSpPr>
      <dsp:spPr>
        <a:xfrm>
          <a:off x="0" y="2576"/>
          <a:ext cx="6151562" cy="0"/>
        </a:xfrm>
        <a:prstGeom prst="line">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0E4EF589-3650-4F4D-A2F4-2E89CD9D5409}">
      <dsp:nvSpPr>
        <dsp:cNvPr id="0" name=""/>
        <dsp:cNvSpPr/>
      </dsp:nvSpPr>
      <dsp:spPr>
        <a:xfrm>
          <a:off x="0" y="2576"/>
          <a:ext cx="6151562" cy="1757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Few (if any) infections cause obesity</a:t>
          </a:r>
        </a:p>
      </dsp:txBody>
      <dsp:txXfrm>
        <a:off x="0" y="2576"/>
        <a:ext cx="6151562" cy="1757232"/>
      </dsp:txXfrm>
    </dsp:sp>
    <dsp:sp modelId="{951FACE9-0E6F-154D-9C75-87E8CEEC7939}">
      <dsp:nvSpPr>
        <dsp:cNvPr id="0" name=""/>
        <dsp:cNvSpPr/>
      </dsp:nvSpPr>
      <dsp:spPr>
        <a:xfrm>
          <a:off x="0" y="1759808"/>
          <a:ext cx="6151562" cy="0"/>
        </a:xfrm>
        <a:prstGeom prst="line">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2A13307-B22C-C746-BB8B-025AE999F531}">
      <dsp:nvSpPr>
        <dsp:cNvPr id="0" name=""/>
        <dsp:cNvSpPr/>
      </dsp:nvSpPr>
      <dsp:spPr>
        <a:xfrm>
          <a:off x="0" y="1759808"/>
          <a:ext cx="6151562" cy="1757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Being overweight is sometimes associated with health, wealth, and higher social status </a:t>
          </a:r>
          <a:r>
            <a:rPr lang="en-US" sz="1200" kern="1200" dirty="0">
              <a:solidFill>
                <a:srgbClr val="C00000"/>
              </a:solidFill>
            </a:rPr>
            <a:t>McLaren, 2007</a:t>
          </a:r>
        </a:p>
      </dsp:txBody>
      <dsp:txXfrm>
        <a:off x="0" y="1759808"/>
        <a:ext cx="6151562" cy="1757232"/>
      </dsp:txXfrm>
    </dsp:sp>
    <dsp:sp modelId="{05AEA125-22E5-6147-B779-C3C3C91C103F}">
      <dsp:nvSpPr>
        <dsp:cNvPr id="0" name=""/>
        <dsp:cNvSpPr/>
      </dsp:nvSpPr>
      <dsp:spPr>
        <a:xfrm>
          <a:off x="0" y="3517041"/>
          <a:ext cx="6151562" cy="0"/>
        </a:xfrm>
        <a:prstGeom prst="line">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w="6350"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1469442-F1AD-AC4E-8947-8EDDE2F211DB}">
      <dsp:nvSpPr>
        <dsp:cNvPr id="0" name=""/>
        <dsp:cNvSpPr/>
      </dsp:nvSpPr>
      <dsp:spPr>
        <a:xfrm>
          <a:off x="0" y="3517041"/>
          <a:ext cx="6151562" cy="1757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For ancestral hunter-gathers, it was adaptive to be moderately overweight in case of food shortages </a:t>
          </a:r>
          <a:r>
            <a:rPr lang="en-US" sz="1200" kern="1200" dirty="0">
              <a:solidFill>
                <a:srgbClr val="C00000"/>
              </a:solidFill>
            </a:rPr>
            <a:t>King, 2013; </a:t>
          </a:r>
          <a:r>
            <a:rPr lang="en-US" sz="1200" kern="1200" dirty="0" err="1">
              <a:solidFill>
                <a:srgbClr val="C00000"/>
              </a:solidFill>
            </a:rPr>
            <a:t>Pinel</a:t>
          </a:r>
          <a:r>
            <a:rPr lang="en-US" sz="1200" kern="1200" dirty="0">
              <a:solidFill>
                <a:srgbClr val="C00000"/>
              </a:solidFill>
            </a:rPr>
            <a:t>,  </a:t>
          </a:r>
          <a:r>
            <a:rPr lang="en-US" sz="1200" kern="1200" dirty="0" err="1">
              <a:solidFill>
                <a:srgbClr val="C00000"/>
              </a:solidFill>
            </a:rPr>
            <a:t>Assanand</a:t>
          </a:r>
          <a:r>
            <a:rPr lang="en-US" sz="1200" kern="1200" dirty="0">
              <a:solidFill>
                <a:srgbClr val="C00000"/>
              </a:solidFill>
            </a:rPr>
            <a:t>, &amp; Lehman, 2000</a:t>
          </a:r>
        </a:p>
      </dsp:txBody>
      <dsp:txXfrm>
        <a:off x="0" y="3517041"/>
        <a:ext cx="6151562" cy="175723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ED653-7821-2F44-9D62-4C1995DB1396}" type="datetimeFigureOut">
              <a:rPr lang="en-US" smtClean="0"/>
              <a:t>7/6/18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92855-8DB7-3E4F-9669-A73580D3FA90}" type="slidenum">
              <a:rPr lang="en-US" smtClean="0"/>
              <a:t>‹#›</a:t>
            </a:fld>
            <a:endParaRPr lang="en-US"/>
          </a:p>
        </p:txBody>
      </p:sp>
    </p:spTree>
    <p:extLst>
      <p:ext uri="{BB962C8B-B14F-4D97-AF65-F5344CB8AC3E}">
        <p14:creationId xmlns:p14="http://schemas.microsoft.com/office/powerpoint/2010/main" val="1210350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with josh, how do people perceive infectious disease in faces?</a:t>
            </a:r>
          </a:p>
        </p:txBody>
      </p:sp>
      <p:sp>
        <p:nvSpPr>
          <p:cNvPr id="4" name="Slide Number Placeholder 3"/>
          <p:cNvSpPr>
            <a:spLocks noGrp="1"/>
          </p:cNvSpPr>
          <p:nvPr>
            <p:ph type="sldNum" sz="quarter" idx="10"/>
          </p:nvPr>
        </p:nvSpPr>
        <p:spPr/>
        <p:txBody>
          <a:bodyPr/>
          <a:lstStyle/>
          <a:p>
            <a:fld id="{5C892855-8DB7-3E4F-9669-A73580D3FA90}" type="slidenum">
              <a:rPr lang="en-US" smtClean="0"/>
              <a:t>1</a:t>
            </a:fld>
            <a:endParaRPr lang="en-US"/>
          </a:p>
        </p:txBody>
      </p:sp>
    </p:spTree>
    <p:extLst>
      <p:ext uri="{BB962C8B-B14F-4D97-AF65-F5344CB8AC3E}">
        <p14:creationId xmlns:p14="http://schemas.microsoft.com/office/powerpoint/2010/main" val="930264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not all errors have the same consequences for evolutionary fitness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same reason it's more costly to ignore a true fire than to respond to a false fire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many cases, it's more costly to ignore a truly infected person than to avoid a healthy person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we’ve likely evolved an …</a:t>
            </a:r>
          </a:p>
        </p:txBody>
      </p:sp>
      <p:sp>
        <p:nvSpPr>
          <p:cNvPr id="4" name="Slide Number Placeholder 3"/>
          <p:cNvSpPr>
            <a:spLocks noGrp="1"/>
          </p:cNvSpPr>
          <p:nvPr>
            <p:ph type="sldNum" sz="quarter" idx="10"/>
          </p:nvPr>
        </p:nvSpPr>
        <p:spPr/>
        <p:txBody>
          <a:bodyPr/>
          <a:lstStyle/>
          <a:p>
            <a:fld id="{DC8E6C80-2708-354C-8CB0-431F99040CAD}" type="slidenum">
              <a:rPr lang="en-US" smtClean="0"/>
              <a:t>10</a:t>
            </a:fld>
            <a:endParaRPr lang="en-US"/>
          </a:p>
        </p:txBody>
      </p:sp>
    </p:spTree>
    <p:extLst>
      <p:ext uri="{BB962C8B-B14F-4D97-AF65-F5344CB8AC3E}">
        <p14:creationId xmlns:p14="http://schemas.microsoft.com/office/powerpoint/2010/main" val="3053195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growing body of empirical findings suggest people do overgeneralize, they do make errors when benign, anomalous features just </a:t>
            </a:r>
            <a:r>
              <a:rPr lang="en-US" dirty="0" err="1"/>
              <a:t>kinda</a:t>
            </a:r>
            <a:r>
              <a:rPr lang="en-US" dirty="0"/>
              <a:t> look like disease</a:t>
            </a:r>
          </a:p>
          <a:p>
            <a:r>
              <a:rPr lang="en-US" dirty="0"/>
              <a:t>In experiments and correlational studies, people associate obesity, facial birthmarks, and old age with infectious disease</a:t>
            </a:r>
          </a:p>
        </p:txBody>
      </p:sp>
      <p:sp>
        <p:nvSpPr>
          <p:cNvPr id="4" name="Slide Number Placeholder 3"/>
          <p:cNvSpPr>
            <a:spLocks noGrp="1"/>
          </p:cNvSpPr>
          <p:nvPr>
            <p:ph type="sldNum" sz="quarter" idx="10"/>
          </p:nvPr>
        </p:nvSpPr>
        <p:spPr/>
        <p:txBody>
          <a:bodyPr/>
          <a:lstStyle/>
          <a:p>
            <a:fld id="{DC8E6C80-2708-354C-8CB0-431F99040CAD}" type="slidenum">
              <a:rPr lang="en-US" smtClean="0"/>
              <a:t>11</a:t>
            </a:fld>
            <a:endParaRPr lang="en-US"/>
          </a:p>
        </p:txBody>
      </p:sp>
    </p:spTree>
    <p:extLst>
      <p:ext uri="{BB962C8B-B14F-4D97-AF65-F5344CB8AC3E}">
        <p14:creationId xmlns:p14="http://schemas.microsoft.com/office/powerpoint/2010/main" val="3716525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Limitation to research</a:t>
            </a:r>
          </a:p>
          <a:p>
            <a:r>
              <a:rPr lang="en-US" dirty="0"/>
              <a:t>when they test psychological or behavioral effects of anomalous features, they pick one feature and compare responses when they feature is present or absent</a:t>
            </a:r>
          </a:p>
          <a:p>
            <a:r>
              <a:rPr lang="en-US" dirty="0"/>
              <a:t>for 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kind of design is a good first step in testing the anomalous feature overgeneralization hypothesis, but ...</a:t>
            </a:r>
          </a:p>
        </p:txBody>
      </p:sp>
      <p:sp>
        <p:nvSpPr>
          <p:cNvPr id="4" name="Slide Number Placeholder 3"/>
          <p:cNvSpPr>
            <a:spLocks noGrp="1"/>
          </p:cNvSpPr>
          <p:nvPr>
            <p:ph type="sldNum" sz="quarter" idx="10"/>
          </p:nvPr>
        </p:nvSpPr>
        <p:spPr/>
        <p:txBody>
          <a:bodyPr/>
          <a:lstStyle/>
          <a:p>
            <a:fld id="{5C892855-8DB7-3E4F-9669-A73580D3FA90}" type="slidenum">
              <a:rPr lang="en-US" smtClean="0"/>
              <a:t>12</a:t>
            </a:fld>
            <a:endParaRPr lang="en-US"/>
          </a:p>
        </p:txBody>
      </p:sp>
    </p:spTree>
    <p:extLst>
      <p:ext uri="{BB962C8B-B14F-4D97-AF65-F5344CB8AC3E}">
        <p14:creationId xmlns:p14="http://schemas.microsoft.com/office/powerpoint/2010/main" val="4052667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designs ignore variability in these kinds of features</a:t>
            </a:r>
          </a:p>
          <a:p>
            <a:r>
              <a:rPr lang="en-US" dirty="0"/>
              <a:t>they imply a weakly held assumption that these features are equally associated with infectious disease</a:t>
            </a:r>
          </a:p>
          <a:p>
            <a:r>
              <a:rPr lang="en-US" dirty="0"/>
              <a:t>could be the case, but ...</a:t>
            </a:r>
          </a:p>
        </p:txBody>
      </p:sp>
      <p:sp>
        <p:nvSpPr>
          <p:cNvPr id="4" name="Slide Number Placeholder 3"/>
          <p:cNvSpPr>
            <a:spLocks noGrp="1"/>
          </p:cNvSpPr>
          <p:nvPr>
            <p:ph type="sldNum" sz="quarter" idx="10"/>
          </p:nvPr>
        </p:nvSpPr>
        <p:spPr/>
        <p:txBody>
          <a:bodyPr/>
          <a:lstStyle/>
          <a:p>
            <a:fld id="{5C892855-8DB7-3E4F-9669-A73580D3FA90}" type="slidenum">
              <a:rPr lang="en-US" smtClean="0"/>
              <a:t>13</a:t>
            </a:fld>
            <a:endParaRPr lang="en-US"/>
          </a:p>
        </p:txBody>
      </p:sp>
    </p:spTree>
    <p:extLst>
      <p:ext uri="{BB962C8B-B14F-4D97-AF65-F5344CB8AC3E}">
        <p14:creationId xmlns:p14="http://schemas.microsoft.com/office/powerpoint/2010/main" val="1720618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obesity and port wine stain birth mark. Which feature diagnoses infectious disease? Take a second to answer in your head ... the answer is neither of them. OK but which feature looks like an infection?</a:t>
            </a:r>
          </a:p>
          <a:p>
            <a:r>
              <a:rPr lang="en-US" dirty="0"/>
              <a:t>my point is that it's entirely plausible for you to both endorse the belief that neither of these people are actually infectious yet you still think of feel that one person looks more disease-like than the other.</a:t>
            </a:r>
          </a:p>
        </p:txBody>
      </p:sp>
      <p:sp>
        <p:nvSpPr>
          <p:cNvPr id="4" name="Slide Number Placeholder 3"/>
          <p:cNvSpPr>
            <a:spLocks noGrp="1"/>
          </p:cNvSpPr>
          <p:nvPr>
            <p:ph type="sldNum" sz="quarter" idx="10"/>
          </p:nvPr>
        </p:nvSpPr>
        <p:spPr/>
        <p:txBody>
          <a:bodyPr/>
          <a:lstStyle/>
          <a:p>
            <a:fld id="{5C892855-8DB7-3E4F-9669-A73580D3FA90}" type="slidenum">
              <a:rPr lang="en-US" smtClean="0"/>
              <a:t>14</a:t>
            </a:fld>
            <a:endParaRPr lang="en-US"/>
          </a:p>
        </p:txBody>
      </p:sp>
    </p:spTree>
    <p:extLst>
      <p:ext uri="{BB962C8B-B14F-4D97-AF65-F5344CB8AC3E}">
        <p14:creationId xmlns:p14="http://schemas.microsoft.com/office/powerpoint/2010/main" val="598919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question is </a:t>
            </a:r>
            <a:r>
              <a:rPr lang="mr-IN" dirty="0"/>
              <a:t>…</a:t>
            </a:r>
            <a:r>
              <a:rPr lang="en-US" dirty="0"/>
              <a:t> </a:t>
            </a:r>
          </a:p>
        </p:txBody>
      </p:sp>
      <p:sp>
        <p:nvSpPr>
          <p:cNvPr id="4" name="Slide Number Placeholder 3"/>
          <p:cNvSpPr>
            <a:spLocks noGrp="1"/>
          </p:cNvSpPr>
          <p:nvPr>
            <p:ph type="sldNum" sz="quarter" idx="10"/>
          </p:nvPr>
        </p:nvSpPr>
        <p:spPr/>
        <p:txBody>
          <a:bodyPr/>
          <a:lstStyle/>
          <a:p>
            <a:fld id="{DC8E6C80-2708-354C-8CB0-431F99040CAD}" type="slidenum">
              <a:rPr lang="en-US" smtClean="0"/>
              <a:t>15</a:t>
            </a:fld>
            <a:endParaRPr lang="en-US"/>
          </a:p>
        </p:txBody>
      </p:sp>
    </p:spTree>
    <p:extLst>
      <p:ext uri="{BB962C8B-B14F-4D97-AF65-F5344CB8AC3E}">
        <p14:creationId xmlns:p14="http://schemas.microsoft.com/office/powerpoint/2010/main" val="898904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Hypothesis 1. this is the same hypothesis that researchers have tested already</a:t>
            </a:r>
          </a:p>
          <a:p>
            <a:r>
              <a:rPr lang="en-US" dirty="0"/>
              <a:t>Hypothesis 2. this hypothesis stems from the idea that some cues better match the proper input domain than others</a:t>
            </a:r>
          </a:p>
        </p:txBody>
      </p:sp>
      <p:sp>
        <p:nvSpPr>
          <p:cNvPr id="4" name="Slide Number Placeholder 3"/>
          <p:cNvSpPr>
            <a:spLocks noGrp="1"/>
          </p:cNvSpPr>
          <p:nvPr>
            <p:ph type="sldNum" sz="quarter" idx="10"/>
          </p:nvPr>
        </p:nvSpPr>
        <p:spPr/>
        <p:txBody>
          <a:bodyPr/>
          <a:lstStyle/>
          <a:p>
            <a:fld id="{DC8E6C80-2708-354C-8CB0-431F99040CAD}" type="slidenum">
              <a:rPr lang="en-US" smtClean="0"/>
              <a:t>16</a:t>
            </a:fld>
            <a:endParaRPr lang="en-US"/>
          </a:p>
        </p:txBody>
      </p:sp>
    </p:spTree>
    <p:extLst>
      <p:ext uri="{BB962C8B-B14F-4D97-AF65-F5344CB8AC3E}">
        <p14:creationId xmlns:p14="http://schemas.microsoft.com/office/powerpoint/2010/main" val="3612639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categories, 2 response keys</a:t>
            </a:r>
          </a:p>
        </p:txBody>
      </p:sp>
      <p:sp>
        <p:nvSpPr>
          <p:cNvPr id="4" name="Slide Number Placeholder 3"/>
          <p:cNvSpPr>
            <a:spLocks noGrp="1"/>
          </p:cNvSpPr>
          <p:nvPr>
            <p:ph type="sldNum" sz="quarter" idx="10"/>
          </p:nvPr>
        </p:nvSpPr>
        <p:spPr/>
        <p:txBody>
          <a:bodyPr/>
          <a:lstStyle/>
          <a:p>
            <a:fld id="{5C892855-8DB7-3E4F-9669-A73580D3FA90}" type="slidenum">
              <a:rPr lang="en-US" smtClean="0"/>
              <a:t>17</a:t>
            </a:fld>
            <a:endParaRPr lang="en-US"/>
          </a:p>
        </p:txBody>
      </p:sp>
    </p:spTree>
    <p:extLst>
      <p:ext uri="{BB962C8B-B14F-4D97-AF65-F5344CB8AC3E}">
        <p14:creationId xmlns:p14="http://schemas.microsoft.com/office/powerpoint/2010/main" val="3843976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we’re studying anomalous cues, not race. All studies use custom anomalous feature stimuli adapted from …</a:t>
            </a:r>
          </a:p>
          <a:p>
            <a:r>
              <a:rPr lang="en-US" dirty="0"/>
              <a:t>I’d love to talk after about these stimuli and stimuli sampling in psychology in general if interest</a:t>
            </a:r>
          </a:p>
        </p:txBody>
      </p:sp>
      <p:sp>
        <p:nvSpPr>
          <p:cNvPr id="4" name="Slide Number Placeholder 3"/>
          <p:cNvSpPr>
            <a:spLocks noGrp="1"/>
          </p:cNvSpPr>
          <p:nvPr>
            <p:ph type="sldNum" sz="quarter" idx="10"/>
          </p:nvPr>
        </p:nvSpPr>
        <p:spPr/>
        <p:txBody>
          <a:bodyPr/>
          <a:lstStyle/>
          <a:p>
            <a:fld id="{5C892855-8DB7-3E4F-9669-A73580D3FA90}" type="slidenum">
              <a:rPr lang="en-US" smtClean="0"/>
              <a:t>18</a:t>
            </a:fld>
            <a:endParaRPr lang="en-US"/>
          </a:p>
        </p:txBody>
      </p:sp>
    </p:spTree>
    <p:extLst>
      <p:ext uri="{BB962C8B-B14F-4D97-AF65-F5344CB8AC3E}">
        <p14:creationId xmlns:p14="http://schemas.microsoft.com/office/powerpoint/2010/main" val="3790669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First studies were designed to mimic past research; they test whether anomalous feature are more associated with infectious concepts compared to average faces</a:t>
            </a:r>
          </a:p>
          <a:p>
            <a:r>
              <a:rPr lang="en-US" sz="1200" dirty="0"/>
              <a:t>Second studies directly test our hypotheses by including both anomalous feature in the same task</a:t>
            </a:r>
          </a:p>
          <a:p>
            <a:r>
              <a:rPr lang="en-US" sz="1200" dirty="0"/>
              <a:t>Last studies test alternative explanations about how participants interpret the stimuli and also general negativity</a:t>
            </a:r>
          </a:p>
        </p:txBody>
      </p:sp>
      <p:sp>
        <p:nvSpPr>
          <p:cNvPr id="4" name="Slide Number Placeholder 3"/>
          <p:cNvSpPr>
            <a:spLocks noGrp="1"/>
          </p:cNvSpPr>
          <p:nvPr>
            <p:ph type="sldNum" sz="quarter" idx="10"/>
          </p:nvPr>
        </p:nvSpPr>
        <p:spPr/>
        <p:txBody>
          <a:bodyPr/>
          <a:lstStyle/>
          <a:p>
            <a:fld id="{5C892855-8DB7-3E4F-9669-A73580D3FA90}" type="slidenum">
              <a:rPr lang="en-US" smtClean="0"/>
              <a:t>19</a:t>
            </a:fld>
            <a:endParaRPr lang="en-US"/>
          </a:p>
        </p:txBody>
      </p:sp>
    </p:spTree>
    <p:extLst>
      <p:ext uri="{BB962C8B-B14F-4D97-AF65-F5344CB8AC3E}">
        <p14:creationId xmlns:p14="http://schemas.microsoft.com/office/powerpoint/2010/main" val="19762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helps to understand why people look out for infectious disease at all</a:t>
            </a:r>
          </a:p>
        </p:txBody>
      </p:sp>
      <p:sp>
        <p:nvSpPr>
          <p:cNvPr id="4" name="Slide Number Placeholder 3"/>
          <p:cNvSpPr>
            <a:spLocks noGrp="1"/>
          </p:cNvSpPr>
          <p:nvPr>
            <p:ph type="sldNum" sz="quarter" idx="10"/>
          </p:nvPr>
        </p:nvSpPr>
        <p:spPr/>
        <p:txBody>
          <a:bodyPr/>
          <a:lstStyle/>
          <a:p>
            <a:fld id="{5C892855-8DB7-3E4F-9669-A73580D3FA90}" type="slidenum">
              <a:rPr lang="en-US" smtClean="0"/>
              <a:t>2</a:t>
            </a:fld>
            <a:endParaRPr lang="en-US"/>
          </a:p>
        </p:txBody>
      </p:sp>
    </p:spTree>
    <p:extLst>
      <p:ext uri="{BB962C8B-B14F-4D97-AF65-F5344CB8AC3E}">
        <p14:creationId xmlns:p14="http://schemas.microsoft.com/office/powerpoint/2010/main" val="680333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92855-8DB7-3E4F-9669-A73580D3FA90}" type="slidenum">
              <a:rPr lang="en-US" smtClean="0"/>
              <a:t>22</a:t>
            </a:fld>
            <a:endParaRPr lang="en-US"/>
          </a:p>
        </p:txBody>
      </p:sp>
    </p:spTree>
    <p:extLst>
      <p:ext uri="{BB962C8B-B14F-4D97-AF65-F5344CB8AC3E}">
        <p14:creationId xmlns:p14="http://schemas.microsoft.com/office/powerpoint/2010/main" val="3739544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E6C80-2708-354C-8CB0-431F99040CAD}" type="slidenum">
              <a:rPr lang="en-US" smtClean="0"/>
              <a:t>23</a:t>
            </a:fld>
            <a:endParaRPr lang="en-US"/>
          </a:p>
        </p:txBody>
      </p:sp>
    </p:spTree>
    <p:extLst>
      <p:ext uri="{BB962C8B-B14F-4D97-AF65-F5344CB8AC3E}">
        <p14:creationId xmlns:p14="http://schemas.microsoft.com/office/powerpoint/2010/main" val="570155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took longer to categorize anomalous facial features with harmless concepts than they did to categorize anomalous facial features with infectious concepts</a:t>
            </a:r>
          </a:p>
          <a:p>
            <a:r>
              <a:rPr lang="en-US" dirty="0"/>
              <a:t>this suggests people associate anomalous feature with infectious concepts, at least more than with harmless concepts</a:t>
            </a:r>
          </a:p>
          <a:p>
            <a:r>
              <a:rPr lang="en-US" dirty="0"/>
              <a:t>But this test ignores which anomalous features participants saw</a:t>
            </a:r>
          </a:p>
        </p:txBody>
      </p:sp>
      <p:sp>
        <p:nvSpPr>
          <p:cNvPr id="4" name="Slide Number Placeholder 3"/>
          <p:cNvSpPr>
            <a:spLocks noGrp="1"/>
          </p:cNvSpPr>
          <p:nvPr>
            <p:ph type="sldNum" sz="quarter" idx="10"/>
          </p:nvPr>
        </p:nvSpPr>
        <p:spPr/>
        <p:txBody>
          <a:bodyPr/>
          <a:lstStyle/>
          <a:p>
            <a:fld id="{5C892855-8DB7-3E4F-9669-A73580D3FA90}" type="slidenum">
              <a:rPr lang="en-US" smtClean="0"/>
              <a:t>24</a:t>
            </a:fld>
            <a:endParaRPr lang="en-US"/>
          </a:p>
        </p:txBody>
      </p:sp>
    </p:spTree>
    <p:extLst>
      <p:ext uri="{BB962C8B-B14F-4D97-AF65-F5344CB8AC3E}">
        <p14:creationId xmlns:p14="http://schemas.microsoft.com/office/powerpoint/2010/main" val="3639098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my second question is whether this matters ...</a:t>
            </a:r>
          </a:p>
        </p:txBody>
      </p:sp>
      <p:sp>
        <p:nvSpPr>
          <p:cNvPr id="4" name="Slide Number Placeholder 3"/>
          <p:cNvSpPr>
            <a:spLocks noGrp="1"/>
          </p:cNvSpPr>
          <p:nvPr>
            <p:ph type="sldNum" sz="quarter" idx="10"/>
          </p:nvPr>
        </p:nvSpPr>
        <p:spPr/>
        <p:txBody>
          <a:bodyPr/>
          <a:lstStyle/>
          <a:p>
            <a:fld id="{DC8E6C80-2708-354C-8CB0-431F99040CAD}" type="slidenum">
              <a:rPr lang="en-US" smtClean="0"/>
              <a:t>25</a:t>
            </a:fld>
            <a:endParaRPr lang="en-US"/>
          </a:p>
        </p:txBody>
      </p:sp>
    </p:spTree>
    <p:extLst>
      <p:ext uri="{BB962C8B-B14F-4D97-AF65-F5344CB8AC3E}">
        <p14:creationId xmlns:p14="http://schemas.microsoft.com/office/powerpoint/2010/main" val="3098329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were faster at categorizing obese faces when they were paired with infectious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were faster at categorizing disfigured faces when they were paired with infectious words</a:t>
            </a:r>
          </a:p>
          <a:p>
            <a:r>
              <a:rPr lang="en-US" dirty="0"/>
              <a:t>Look at these independently you’re limited in what you can infer about anomalous features and their association to infectious concepts</a:t>
            </a:r>
          </a:p>
          <a:p>
            <a:r>
              <a:rPr lang="en-US" dirty="0"/>
              <a:t>Compare them and you learn something about stimuli variability and strength of association: disfigured faces appear more strongly associated with infectious concepts</a:t>
            </a:r>
          </a:p>
        </p:txBody>
      </p:sp>
      <p:sp>
        <p:nvSpPr>
          <p:cNvPr id="4" name="Slide Number Placeholder 3"/>
          <p:cNvSpPr>
            <a:spLocks noGrp="1"/>
          </p:cNvSpPr>
          <p:nvPr>
            <p:ph type="sldNum" sz="quarter" idx="10"/>
          </p:nvPr>
        </p:nvSpPr>
        <p:spPr/>
        <p:txBody>
          <a:bodyPr/>
          <a:lstStyle/>
          <a:p>
            <a:fld id="{5C892855-8DB7-3E4F-9669-A73580D3FA90}" type="slidenum">
              <a:rPr lang="en-US" smtClean="0"/>
              <a:t>26</a:t>
            </a:fld>
            <a:endParaRPr lang="en-US"/>
          </a:p>
        </p:txBody>
      </p:sp>
    </p:spTree>
    <p:extLst>
      <p:ext uri="{BB962C8B-B14F-4D97-AF65-F5344CB8AC3E}">
        <p14:creationId xmlns:p14="http://schemas.microsoft.com/office/powerpoint/2010/main" val="118953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E6C80-2708-354C-8CB0-431F99040CAD}" type="slidenum">
              <a:rPr lang="en-US" smtClean="0"/>
              <a:t>30</a:t>
            </a:fld>
            <a:endParaRPr lang="en-US"/>
          </a:p>
        </p:txBody>
      </p:sp>
    </p:spTree>
    <p:extLst>
      <p:ext uri="{BB962C8B-B14F-4D97-AF65-F5344CB8AC3E}">
        <p14:creationId xmlns:p14="http://schemas.microsoft.com/office/powerpoint/2010/main" val="2751553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to obese faces, people were quicker at categorizing disfigured faces when they were paired with infectious concepts</a:t>
            </a:r>
          </a:p>
        </p:txBody>
      </p:sp>
      <p:sp>
        <p:nvSpPr>
          <p:cNvPr id="4" name="Slide Number Placeholder 3"/>
          <p:cNvSpPr>
            <a:spLocks noGrp="1"/>
          </p:cNvSpPr>
          <p:nvPr>
            <p:ph type="sldNum" sz="quarter" idx="10"/>
          </p:nvPr>
        </p:nvSpPr>
        <p:spPr/>
        <p:txBody>
          <a:bodyPr/>
          <a:lstStyle/>
          <a:p>
            <a:fld id="{5C892855-8DB7-3E4F-9669-A73580D3FA90}" type="slidenum">
              <a:rPr lang="en-US" smtClean="0"/>
              <a:t>31</a:t>
            </a:fld>
            <a:endParaRPr lang="en-US"/>
          </a:p>
        </p:txBody>
      </p:sp>
    </p:spTree>
    <p:extLst>
      <p:ext uri="{BB962C8B-B14F-4D97-AF65-F5344CB8AC3E}">
        <p14:creationId xmlns:p14="http://schemas.microsoft.com/office/powerpoint/2010/main" val="210323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designed study 3 to test alternative explanations that stem from two questions, one</a:t>
            </a:r>
          </a:p>
        </p:txBody>
      </p:sp>
      <p:sp>
        <p:nvSpPr>
          <p:cNvPr id="4" name="Slide Number Placeholder 3"/>
          <p:cNvSpPr>
            <a:spLocks noGrp="1"/>
          </p:cNvSpPr>
          <p:nvPr>
            <p:ph type="sldNum" sz="quarter" idx="10"/>
          </p:nvPr>
        </p:nvSpPr>
        <p:spPr/>
        <p:txBody>
          <a:bodyPr/>
          <a:lstStyle/>
          <a:p>
            <a:fld id="{5C892855-8DB7-3E4F-9669-A73580D3FA90}" type="slidenum">
              <a:rPr lang="en-US" smtClean="0"/>
              <a:t>33</a:t>
            </a:fld>
            <a:endParaRPr lang="en-US"/>
          </a:p>
        </p:txBody>
      </p:sp>
    </p:spTree>
    <p:extLst>
      <p:ext uri="{BB962C8B-B14F-4D97-AF65-F5344CB8AC3E}">
        <p14:creationId xmlns:p14="http://schemas.microsoft.com/office/powerpoint/2010/main" val="2583601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lazy = poor cooperation partner</a:t>
            </a:r>
          </a:p>
          <a:p>
            <a:r>
              <a:rPr lang="en-US" dirty="0"/>
              <a:t>Poor cooperation partners with low self-control</a:t>
            </a:r>
          </a:p>
        </p:txBody>
      </p:sp>
      <p:sp>
        <p:nvSpPr>
          <p:cNvPr id="4" name="Slide Number Placeholder 3"/>
          <p:cNvSpPr>
            <a:spLocks noGrp="1"/>
          </p:cNvSpPr>
          <p:nvPr>
            <p:ph type="sldNum" sz="quarter" idx="10"/>
          </p:nvPr>
        </p:nvSpPr>
        <p:spPr/>
        <p:txBody>
          <a:bodyPr/>
          <a:lstStyle/>
          <a:p>
            <a:fld id="{5C892855-8DB7-3E4F-9669-A73580D3FA90}" type="slidenum">
              <a:rPr lang="en-US" smtClean="0"/>
              <a:t>34</a:t>
            </a:fld>
            <a:endParaRPr lang="en-US"/>
          </a:p>
        </p:txBody>
      </p:sp>
    </p:spTree>
    <p:extLst>
      <p:ext uri="{BB962C8B-B14F-4D97-AF65-F5344CB8AC3E}">
        <p14:creationId xmlns:p14="http://schemas.microsoft.com/office/powerpoint/2010/main" val="2748221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picking one pair of cues to compare:</a:t>
            </a:r>
            <a:r>
              <a:rPr lang="en-US" baseline="0" dirty="0"/>
              <a:t> </a:t>
            </a:r>
            <a:r>
              <a:rPr lang="en-US" dirty="0"/>
              <a:t>obesity and facial disfigurement.</a:t>
            </a:r>
            <a:r>
              <a:rPr lang="en-US" baseline="0" dirty="0"/>
              <a:t> My hypothesis is </a:t>
            </a:r>
            <a:r>
              <a:rPr lang="mr-IN" baseline="0" dirty="0"/>
              <a:t>…</a:t>
            </a:r>
            <a:endParaRPr lang="en-US" dirty="0"/>
          </a:p>
        </p:txBody>
      </p:sp>
      <p:sp>
        <p:nvSpPr>
          <p:cNvPr id="4" name="Slide Number Placeholder 3"/>
          <p:cNvSpPr>
            <a:spLocks noGrp="1"/>
          </p:cNvSpPr>
          <p:nvPr>
            <p:ph type="sldNum" sz="quarter" idx="10"/>
          </p:nvPr>
        </p:nvSpPr>
        <p:spPr/>
        <p:txBody>
          <a:bodyPr/>
          <a:lstStyle/>
          <a:p>
            <a:fld id="{DC8E6C80-2708-354C-8CB0-431F99040CAD}" type="slidenum">
              <a:rPr lang="en-US" smtClean="0"/>
              <a:t>36</a:t>
            </a:fld>
            <a:endParaRPr lang="en-US"/>
          </a:p>
        </p:txBody>
      </p:sp>
    </p:spTree>
    <p:extLst>
      <p:ext uri="{BB962C8B-B14F-4D97-AF65-F5344CB8AC3E}">
        <p14:creationId xmlns:p14="http://schemas.microsoft.com/office/powerpoint/2010/main" val="2901107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care about infectious disease because it's been a part of their environment for a long time</a:t>
            </a:r>
          </a:p>
          <a:p>
            <a:endParaRPr lang="en-US" dirty="0"/>
          </a:p>
          <a:p>
            <a:r>
              <a:rPr lang="en-US" dirty="0"/>
              <a:t>not just part of the environment but a threatening, consequential part</a:t>
            </a:r>
          </a:p>
        </p:txBody>
      </p:sp>
      <p:sp>
        <p:nvSpPr>
          <p:cNvPr id="4" name="Slide Number Placeholder 3"/>
          <p:cNvSpPr>
            <a:spLocks noGrp="1"/>
          </p:cNvSpPr>
          <p:nvPr>
            <p:ph type="sldNum" sz="quarter" idx="10"/>
          </p:nvPr>
        </p:nvSpPr>
        <p:spPr/>
        <p:txBody>
          <a:bodyPr/>
          <a:lstStyle/>
          <a:p>
            <a:fld id="{5C892855-8DB7-3E4F-9669-A73580D3FA90}" type="slidenum">
              <a:rPr lang="en-US" smtClean="0"/>
              <a:t>3</a:t>
            </a:fld>
            <a:endParaRPr lang="en-US"/>
          </a:p>
        </p:txBody>
      </p:sp>
    </p:spTree>
    <p:extLst>
      <p:ext uri="{BB962C8B-B14F-4D97-AF65-F5344CB8AC3E}">
        <p14:creationId xmlns:p14="http://schemas.microsoft.com/office/powerpoint/2010/main" val="2671708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E6C80-2708-354C-8CB0-431F99040CAD}" type="slidenum">
              <a:rPr lang="en-US" smtClean="0"/>
              <a:t>38</a:t>
            </a:fld>
            <a:endParaRPr lang="en-US"/>
          </a:p>
        </p:txBody>
      </p:sp>
    </p:spTree>
    <p:extLst>
      <p:ext uri="{BB962C8B-B14F-4D97-AF65-F5344CB8AC3E}">
        <p14:creationId xmlns:p14="http://schemas.microsoft.com/office/powerpoint/2010/main" val="2024511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data are inconsistent with the hypothesis that disfigured faces are always more threatening -- depends on the threat</a:t>
            </a:r>
          </a:p>
        </p:txBody>
      </p:sp>
      <p:sp>
        <p:nvSpPr>
          <p:cNvPr id="4" name="Slide Number Placeholder 3"/>
          <p:cNvSpPr>
            <a:spLocks noGrp="1"/>
          </p:cNvSpPr>
          <p:nvPr>
            <p:ph type="sldNum" sz="quarter" idx="10"/>
          </p:nvPr>
        </p:nvSpPr>
        <p:spPr/>
        <p:txBody>
          <a:bodyPr/>
          <a:lstStyle/>
          <a:p>
            <a:fld id="{5C892855-8DB7-3E4F-9669-A73580D3FA90}" type="slidenum">
              <a:rPr lang="en-US" smtClean="0"/>
              <a:t>39</a:t>
            </a:fld>
            <a:endParaRPr lang="en-US"/>
          </a:p>
        </p:txBody>
      </p:sp>
    </p:spTree>
    <p:extLst>
      <p:ext uri="{BB962C8B-B14F-4D97-AF65-F5344CB8AC3E}">
        <p14:creationId xmlns:p14="http://schemas.microsoft.com/office/powerpoint/2010/main" val="2391027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E6C80-2708-354C-8CB0-431F99040CAD}" type="slidenum">
              <a:rPr lang="en-US" smtClean="0"/>
              <a:t>55</a:t>
            </a:fld>
            <a:endParaRPr lang="en-US"/>
          </a:p>
        </p:txBody>
      </p:sp>
    </p:spTree>
    <p:extLst>
      <p:ext uri="{BB962C8B-B14F-4D97-AF65-F5344CB8AC3E}">
        <p14:creationId xmlns:p14="http://schemas.microsoft.com/office/powerpoint/2010/main" val="579901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killed many people</a:t>
            </a:r>
          </a:p>
          <a:p>
            <a:r>
              <a:rPr lang="en-US" dirty="0"/>
              <a:t>continues to kill people</a:t>
            </a:r>
          </a:p>
        </p:txBody>
      </p:sp>
      <p:sp>
        <p:nvSpPr>
          <p:cNvPr id="4" name="Slide Number Placeholder 3"/>
          <p:cNvSpPr>
            <a:spLocks noGrp="1"/>
          </p:cNvSpPr>
          <p:nvPr>
            <p:ph type="sldNum" sz="quarter" idx="10"/>
          </p:nvPr>
        </p:nvSpPr>
        <p:spPr/>
        <p:txBody>
          <a:bodyPr/>
          <a:lstStyle/>
          <a:p>
            <a:fld id="{5C892855-8DB7-3E4F-9669-A73580D3FA90}" type="slidenum">
              <a:rPr lang="en-US" smtClean="0"/>
              <a:t>4</a:t>
            </a:fld>
            <a:endParaRPr lang="en-US"/>
          </a:p>
        </p:txBody>
      </p:sp>
    </p:spTree>
    <p:extLst>
      <p:ext uri="{BB962C8B-B14F-4D97-AF65-F5344CB8AC3E}">
        <p14:creationId xmlns:p14="http://schemas.microsoft.com/office/powerpoint/2010/main" val="1813331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infectious disease is enduring, predictable, and threating to our survival ...</a:t>
            </a:r>
          </a:p>
        </p:txBody>
      </p:sp>
      <p:sp>
        <p:nvSpPr>
          <p:cNvPr id="4" name="Slide Number Placeholder 3"/>
          <p:cNvSpPr>
            <a:spLocks noGrp="1"/>
          </p:cNvSpPr>
          <p:nvPr>
            <p:ph type="sldNum" sz="quarter" idx="10"/>
          </p:nvPr>
        </p:nvSpPr>
        <p:spPr/>
        <p:txBody>
          <a:bodyPr/>
          <a:lstStyle/>
          <a:p>
            <a:fld id="{5C892855-8DB7-3E4F-9669-A73580D3FA90}" type="slidenum">
              <a:rPr lang="en-US" smtClean="0"/>
              <a:t>5</a:t>
            </a:fld>
            <a:endParaRPr lang="en-US"/>
          </a:p>
        </p:txBody>
      </p:sp>
    </p:spTree>
    <p:extLst>
      <p:ext uri="{BB962C8B-B14F-4D97-AF65-F5344CB8AC3E}">
        <p14:creationId xmlns:p14="http://schemas.microsoft.com/office/powerpoint/2010/main" val="2552047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I'm presenting today speaks to how people detect pathogen threats</a:t>
            </a:r>
          </a:p>
          <a:p>
            <a:r>
              <a:rPr lang="en-US" dirty="0"/>
              <a:t>there are many ways people detect pathogen threats, but all of them rely on perceivable cues</a:t>
            </a:r>
          </a:p>
        </p:txBody>
      </p:sp>
      <p:sp>
        <p:nvSpPr>
          <p:cNvPr id="4" name="Slide Number Placeholder 3"/>
          <p:cNvSpPr>
            <a:spLocks noGrp="1"/>
          </p:cNvSpPr>
          <p:nvPr>
            <p:ph type="sldNum" sz="quarter" idx="10"/>
          </p:nvPr>
        </p:nvSpPr>
        <p:spPr/>
        <p:txBody>
          <a:bodyPr/>
          <a:lstStyle/>
          <a:p>
            <a:fld id="{5C892855-8DB7-3E4F-9669-A73580D3FA90}" type="slidenum">
              <a:rPr lang="en-US" smtClean="0"/>
              <a:t>6</a:t>
            </a:fld>
            <a:endParaRPr lang="en-US"/>
          </a:p>
        </p:txBody>
      </p:sp>
    </p:spTree>
    <p:extLst>
      <p:ext uri="{BB962C8B-B14F-4D97-AF65-F5344CB8AC3E}">
        <p14:creationId xmlns:p14="http://schemas.microsoft.com/office/powerpoint/2010/main" val="3911981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any perceivable cues but cues that are actually correlated with infectious disease</a:t>
            </a:r>
          </a:p>
          <a:p>
            <a:r>
              <a:rPr lang="en-US" dirty="0"/>
              <a:t>many of the most deadly infectious diseases cause visible symptoms in the face</a:t>
            </a:r>
          </a:p>
          <a:p>
            <a:r>
              <a:rPr lang="en-US" dirty="0"/>
              <a:t>so the face is a rich source of information about pathogen threats</a:t>
            </a:r>
          </a:p>
        </p:txBody>
      </p:sp>
      <p:sp>
        <p:nvSpPr>
          <p:cNvPr id="4" name="Slide Number Placeholder 3"/>
          <p:cNvSpPr>
            <a:spLocks noGrp="1"/>
          </p:cNvSpPr>
          <p:nvPr>
            <p:ph type="sldNum" sz="quarter" idx="10"/>
          </p:nvPr>
        </p:nvSpPr>
        <p:spPr/>
        <p:txBody>
          <a:bodyPr/>
          <a:lstStyle/>
          <a:p>
            <a:fld id="{5C892855-8DB7-3E4F-9669-A73580D3FA90}" type="slidenum">
              <a:rPr lang="en-US" smtClean="0"/>
              <a:t>7</a:t>
            </a:fld>
            <a:endParaRPr lang="en-US"/>
          </a:p>
        </p:txBody>
      </p:sp>
    </p:spTree>
    <p:extLst>
      <p:ext uri="{BB962C8B-B14F-4D97-AF65-F5344CB8AC3E}">
        <p14:creationId xmlns:p14="http://schemas.microsoft.com/office/powerpoint/2010/main" val="1177463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more facial features look like infectious disease than are actually diagnostic of infectious disease</a:t>
            </a:r>
          </a:p>
          <a:p>
            <a:r>
              <a:rPr lang="en-US" dirty="0"/>
              <a:t>You can imagine a universe of possible facial features that fall within two overlapping domains</a:t>
            </a:r>
          </a:p>
          <a:p>
            <a:r>
              <a:rPr lang="en-US" dirty="0"/>
              <a:t>There's proper domain of facial features our disease detection system evolved to process (for example …)</a:t>
            </a:r>
          </a:p>
          <a:p>
            <a:r>
              <a:rPr lang="en-US" dirty="0"/>
              <a:t>And there is a broader, actual domain that </a:t>
            </a:r>
            <a:r>
              <a:rPr lang="en-US" dirty="0" err="1"/>
              <a:t>includesf</a:t>
            </a:r>
            <a:r>
              <a:rPr lang="en-US" dirty="0"/>
              <a:t> facial features that look similar enough to real infectious disease cues that they can be processed (for example …)</a:t>
            </a:r>
          </a:p>
          <a:p>
            <a:endParaRPr lang="en-US" dirty="0"/>
          </a:p>
        </p:txBody>
      </p:sp>
      <p:sp>
        <p:nvSpPr>
          <p:cNvPr id="4" name="Slide Number Placeholder 3"/>
          <p:cNvSpPr>
            <a:spLocks noGrp="1"/>
          </p:cNvSpPr>
          <p:nvPr>
            <p:ph type="sldNum" sz="quarter" idx="10"/>
          </p:nvPr>
        </p:nvSpPr>
        <p:spPr/>
        <p:txBody>
          <a:bodyPr/>
          <a:lstStyle/>
          <a:p>
            <a:fld id="{5C892855-8DB7-3E4F-9669-A73580D3FA90}" type="slidenum">
              <a:rPr lang="en-US" smtClean="0"/>
              <a:t>8</a:t>
            </a:fld>
            <a:endParaRPr lang="en-US"/>
          </a:p>
        </p:txBody>
      </p:sp>
    </p:spTree>
    <p:extLst>
      <p:ext uri="{BB962C8B-B14F-4D97-AF65-F5344CB8AC3E}">
        <p14:creationId xmlns:p14="http://schemas.microsoft.com/office/powerpoint/2010/main" val="2637924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variability in diseases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variability in symptoms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diseases change and evolve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Variability in what looks like disease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Facial features are imperfect diagnostic cue for infection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rely on only these kinds of cues, errors are inevitable</a:t>
            </a:r>
          </a:p>
        </p:txBody>
      </p:sp>
      <p:sp>
        <p:nvSpPr>
          <p:cNvPr id="4" name="Slide Number Placeholder 3"/>
          <p:cNvSpPr>
            <a:spLocks noGrp="1"/>
          </p:cNvSpPr>
          <p:nvPr>
            <p:ph type="sldNum" sz="quarter" idx="10"/>
          </p:nvPr>
        </p:nvSpPr>
        <p:spPr/>
        <p:txBody>
          <a:bodyPr/>
          <a:lstStyle/>
          <a:p>
            <a:fld id="{DC8E6C80-2708-354C-8CB0-431F99040CAD}" type="slidenum">
              <a:rPr lang="en-US" smtClean="0"/>
              <a:t>9</a:t>
            </a:fld>
            <a:endParaRPr lang="en-US"/>
          </a:p>
        </p:txBody>
      </p:sp>
    </p:spTree>
    <p:extLst>
      <p:ext uri="{BB962C8B-B14F-4D97-AF65-F5344CB8AC3E}">
        <p14:creationId xmlns:p14="http://schemas.microsoft.com/office/powerpoint/2010/main" val="4230208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FCD9D01-B967-F04E-A117-581ABF1C681F}" type="datetimeFigureOut">
              <a:rPr lang="en-US" smtClean="0"/>
              <a:t>7/6/18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D890A8-7D96-0843-B827-5FC44E424EE4}" type="slidenum">
              <a:rPr lang="en-US" smtClean="0"/>
              <a:t>‹#›</a:t>
            </a:fld>
            <a:endParaRPr lang="en-US"/>
          </a:p>
        </p:txBody>
      </p:sp>
    </p:spTree>
    <p:extLst>
      <p:ext uri="{BB962C8B-B14F-4D97-AF65-F5344CB8AC3E}">
        <p14:creationId xmlns:p14="http://schemas.microsoft.com/office/powerpoint/2010/main" val="170268892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D9D01-B967-F04E-A117-581ABF1C681F}" type="datetimeFigureOut">
              <a:rPr lang="en-US" smtClean="0"/>
              <a:t>7/6/18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890A8-7D96-0843-B827-5FC44E424EE4}" type="slidenum">
              <a:rPr lang="en-US" smtClean="0"/>
              <a:t>‹#›</a:t>
            </a:fld>
            <a:endParaRPr lang="en-US"/>
          </a:p>
        </p:txBody>
      </p:sp>
    </p:spTree>
    <p:extLst>
      <p:ext uri="{BB962C8B-B14F-4D97-AF65-F5344CB8AC3E}">
        <p14:creationId xmlns:p14="http://schemas.microsoft.com/office/powerpoint/2010/main" val="216385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D9D01-B967-F04E-A117-581ABF1C681F}" type="datetimeFigureOut">
              <a:rPr lang="en-US" smtClean="0"/>
              <a:t>7/6/18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890A8-7D96-0843-B827-5FC44E424EE4}" type="slidenum">
              <a:rPr lang="en-US" smtClean="0"/>
              <a:t>‹#›</a:t>
            </a:fld>
            <a:endParaRPr lang="en-US"/>
          </a:p>
        </p:txBody>
      </p:sp>
    </p:spTree>
    <p:extLst>
      <p:ext uri="{BB962C8B-B14F-4D97-AF65-F5344CB8AC3E}">
        <p14:creationId xmlns:p14="http://schemas.microsoft.com/office/powerpoint/2010/main" val="106182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CD9D01-B967-F04E-A117-581ABF1C681F}" type="datetimeFigureOut">
              <a:rPr lang="en-US" smtClean="0"/>
              <a:t>7/6/18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D890A8-7D96-0843-B827-5FC44E424EE4}" type="slidenum">
              <a:rPr lang="en-US" smtClean="0"/>
              <a:t>‹#›</a:t>
            </a:fld>
            <a:endParaRPr lang="en-US"/>
          </a:p>
        </p:txBody>
      </p:sp>
    </p:spTree>
    <p:extLst>
      <p:ext uri="{BB962C8B-B14F-4D97-AF65-F5344CB8AC3E}">
        <p14:creationId xmlns:p14="http://schemas.microsoft.com/office/powerpoint/2010/main" val="2170435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2FCD9D01-B967-F04E-A117-581ABF1C681F}" type="datetimeFigureOut">
              <a:rPr lang="en-US" smtClean="0"/>
              <a:t>7/6/18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D890A8-7D96-0843-B827-5FC44E424EE4}" type="slidenum">
              <a:rPr lang="en-US" smtClean="0"/>
              <a:t>‹#›</a:t>
            </a:fld>
            <a:endParaRPr lang="en-US"/>
          </a:p>
        </p:txBody>
      </p:sp>
    </p:spTree>
    <p:extLst>
      <p:ext uri="{BB962C8B-B14F-4D97-AF65-F5344CB8AC3E}">
        <p14:creationId xmlns:p14="http://schemas.microsoft.com/office/powerpoint/2010/main" val="239388401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2FCD9D01-B967-F04E-A117-581ABF1C681F}" type="datetimeFigureOut">
              <a:rPr lang="en-US" smtClean="0"/>
              <a:t>7/6/18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ED890A8-7D96-0843-B827-5FC44E424EE4}" type="slidenum">
              <a:rPr lang="en-US" smtClean="0"/>
              <a:t>‹#›</a:t>
            </a:fld>
            <a:endParaRPr lang="en-US"/>
          </a:p>
        </p:txBody>
      </p:sp>
    </p:spTree>
    <p:extLst>
      <p:ext uri="{BB962C8B-B14F-4D97-AF65-F5344CB8AC3E}">
        <p14:creationId xmlns:p14="http://schemas.microsoft.com/office/powerpoint/2010/main" val="352299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2FCD9D01-B967-F04E-A117-581ABF1C681F}" type="datetimeFigureOut">
              <a:rPr lang="en-US" smtClean="0"/>
              <a:t>7/6/18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D890A8-7D96-0843-B827-5FC44E424EE4}"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58760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D9D01-B967-F04E-A117-581ABF1C681F}" type="datetimeFigureOut">
              <a:rPr lang="en-US" smtClean="0"/>
              <a:t>7/6/18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D890A8-7D96-0843-B827-5FC44E424EE4}" type="slidenum">
              <a:rPr lang="en-US" smtClean="0"/>
              <a:t>‹#›</a:t>
            </a:fld>
            <a:endParaRPr lang="en-US"/>
          </a:p>
        </p:txBody>
      </p:sp>
    </p:spTree>
    <p:extLst>
      <p:ext uri="{BB962C8B-B14F-4D97-AF65-F5344CB8AC3E}">
        <p14:creationId xmlns:p14="http://schemas.microsoft.com/office/powerpoint/2010/main" val="243454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D9D01-B967-F04E-A117-581ABF1C681F}" type="datetimeFigureOut">
              <a:rPr lang="en-US" smtClean="0"/>
              <a:t>7/6/18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D890A8-7D96-0843-B827-5FC44E424EE4}" type="slidenum">
              <a:rPr lang="en-US" smtClean="0"/>
              <a:t>‹#›</a:t>
            </a:fld>
            <a:endParaRPr lang="en-US"/>
          </a:p>
        </p:txBody>
      </p:sp>
    </p:spTree>
    <p:extLst>
      <p:ext uri="{BB962C8B-B14F-4D97-AF65-F5344CB8AC3E}">
        <p14:creationId xmlns:p14="http://schemas.microsoft.com/office/powerpoint/2010/main" val="3443402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2FCD9D01-B967-F04E-A117-581ABF1C681F}" type="datetimeFigureOut">
              <a:rPr lang="en-US" smtClean="0"/>
              <a:t>7/6/18</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AED890A8-7D96-0843-B827-5FC44E424EE4}" type="slidenum">
              <a:rPr lang="en-US" smtClean="0"/>
              <a:t>‹#›</a:t>
            </a:fld>
            <a:endParaRPr lang="en-US"/>
          </a:p>
        </p:txBody>
      </p:sp>
    </p:spTree>
    <p:extLst>
      <p:ext uri="{BB962C8B-B14F-4D97-AF65-F5344CB8AC3E}">
        <p14:creationId xmlns:p14="http://schemas.microsoft.com/office/powerpoint/2010/main" val="2400188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FCD9D01-B967-F04E-A117-581ABF1C681F}" type="datetimeFigureOut">
              <a:rPr lang="en-US" smtClean="0"/>
              <a:t>7/6/18</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AED890A8-7D96-0843-B827-5FC44E424EE4}" type="slidenum">
              <a:rPr lang="en-US" smtClean="0"/>
              <a:t>‹#›</a:t>
            </a:fld>
            <a:endParaRPr lang="en-US"/>
          </a:p>
        </p:txBody>
      </p:sp>
    </p:spTree>
    <p:extLst>
      <p:ext uri="{BB962C8B-B14F-4D97-AF65-F5344CB8AC3E}">
        <p14:creationId xmlns:p14="http://schemas.microsoft.com/office/powerpoint/2010/main" val="3992260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2FCD9D01-B967-F04E-A117-581ABF1C681F}" type="datetimeFigureOut">
              <a:rPr lang="en-US" smtClean="0"/>
              <a:t>7/6/18</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AED890A8-7D96-0843-B827-5FC44E424EE4}" type="slidenum">
              <a:rPr lang="en-US" smtClean="0"/>
              <a:t>‹#›</a:t>
            </a:fld>
            <a:endParaRPr lang="en-US"/>
          </a:p>
        </p:txBody>
      </p:sp>
    </p:spTree>
    <p:extLst>
      <p:ext uri="{BB962C8B-B14F-4D97-AF65-F5344CB8AC3E}">
        <p14:creationId xmlns:p14="http://schemas.microsoft.com/office/powerpoint/2010/main" val="34754708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tiff"/></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0.tiff"/><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notesSlide" Target="../notesSlides/notesSlide18.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twitter.com/UMesplab" TargetMode="External"/><Relationship Id="rId1" Type="http://schemas.openxmlformats.org/officeDocument/2006/relationships/slideLayout" Target="../slideLayouts/slideLayout5.xml"/><Relationship Id="rId4" Type="http://schemas.openxmlformats.org/officeDocument/2006/relationships/image" Target="../media/image49.tiff"/></Relationships>
</file>

<file path=ppt/slides/_rels/slide45.xml.rels><?xml version="1.0" encoding="UTF-8" standalone="yes"?>
<Relationships xmlns="http://schemas.openxmlformats.org/package/2006/relationships"><Relationship Id="rId3" Type="http://schemas.openxmlformats.org/officeDocument/2006/relationships/hyperlink" Target="https://twitter.com/nmmichalak" TargetMode="External"/><Relationship Id="rId2" Type="http://schemas.openxmlformats.org/officeDocument/2006/relationships/hyperlink" Target="http://nickmichalak.com/" TargetMode="External"/><Relationship Id="rId1" Type="http://schemas.openxmlformats.org/officeDocument/2006/relationships/slideLayout" Target="../slideLayouts/slideLayout7.xml"/><Relationship Id="rId6" Type="http://schemas.openxmlformats.org/officeDocument/2006/relationships/hyperlink" Target="https://osf.io/view/HBES2018/" TargetMode="External"/><Relationship Id="rId5" Type="http://schemas.openxmlformats.org/officeDocument/2006/relationships/hyperlink" Target="https://osf.io/2d96k/" TargetMode="Externa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tiff"/><Relationship Id="rId11" Type="http://schemas.openxmlformats.org/officeDocument/2006/relationships/image" Target="../media/image15.tiff"/><Relationship Id="rId5" Type="http://schemas.openxmlformats.org/officeDocument/2006/relationships/image" Target="../media/image9.tiff"/><Relationship Id="rId10" Type="http://schemas.openxmlformats.org/officeDocument/2006/relationships/image" Target="../media/image14.tiff"/><Relationship Id="rId4" Type="http://schemas.openxmlformats.org/officeDocument/2006/relationships/image" Target="../media/image8.tiff"/><Relationship Id="rId9"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8E121-512D-6B4D-9FC2-066B9162D22E}"/>
              </a:ext>
            </a:extLst>
          </p:cNvPr>
          <p:cNvSpPr>
            <a:spLocks noGrp="1"/>
          </p:cNvSpPr>
          <p:nvPr>
            <p:ph type="ctrTitle"/>
          </p:nvPr>
        </p:nvSpPr>
        <p:spPr>
          <a:effectLst>
            <a:outerShdw blurRad="50800" dist="38100" dir="8100000" algn="tr" rotWithShape="0">
              <a:prstClr val="black">
                <a:alpha val="40000"/>
              </a:prstClr>
            </a:outerShdw>
          </a:effectLst>
        </p:spPr>
        <p:txBody>
          <a:bodyPr/>
          <a:lstStyle/>
          <a:p>
            <a:r>
              <a:rPr lang="en-US" dirty="0">
                <a:solidFill>
                  <a:schemeClr val="bg1"/>
                </a:solidFill>
              </a:rPr>
              <a:t>Infectious disease has many faces: are they all the same?</a:t>
            </a:r>
          </a:p>
        </p:txBody>
      </p:sp>
      <p:sp>
        <p:nvSpPr>
          <p:cNvPr id="3" name="Subtitle 2">
            <a:extLst>
              <a:ext uri="{FF2B5EF4-FFF2-40B4-BE49-F238E27FC236}">
                <a16:creationId xmlns:a16="http://schemas.microsoft.com/office/drawing/2014/main" id="{AC38B25C-68E5-444C-B8E5-825818616535}"/>
              </a:ext>
            </a:extLst>
          </p:cNvPr>
          <p:cNvSpPr>
            <a:spLocks noGrp="1"/>
          </p:cNvSpPr>
          <p:nvPr>
            <p:ph type="subTitle" idx="1"/>
          </p:nvPr>
        </p:nvSpPr>
        <p:spPr/>
        <p:txBody>
          <a:bodyPr>
            <a:normAutofit/>
          </a:bodyPr>
          <a:lstStyle/>
          <a:p>
            <a:r>
              <a:rPr lang="en-US" sz="2800" dirty="0">
                <a:ln w="0"/>
                <a:solidFill>
                  <a:schemeClr val="bg1"/>
                </a:solidFill>
              </a:rPr>
              <a:t>Nicholas Michalak &amp; Joshua Ackerman</a:t>
            </a:r>
          </a:p>
        </p:txBody>
      </p:sp>
      <p:pic>
        <p:nvPicPr>
          <p:cNvPr id="4" name="Picture 3">
            <a:extLst>
              <a:ext uri="{FF2B5EF4-FFF2-40B4-BE49-F238E27FC236}">
                <a16:creationId xmlns:a16="http://schemas.microsoft.com/office/drawing/2014/main" id="{3495A343-9DDF-AD42-A71E-9BA17853F49D}"/>
              </a:ext>
            </a:extLst>
          </p:cNvPr>
          <p:cNvPicPr>
            <a:picLocks noChangeAspect="1"/>
          </p:cNvPicPr>
          <p:nvPr/>
        </p:nvPicPr>
        <p:blipFill>
          <a:blip r:embed="rId3"/>
          <a:stretch>
            <a:fillRect/>
          </a:stretch>
        </p:blipFill>
        <p:spPr>
          <a:xfrm>
            <a:off x="409194" y="5912318"/>
            <a:ext cx="4572000" cy="655954"/>
          </a:xfrm>
          <a:prstGeom prst="rect">
            <a:avLst/>
          </a:prstGeom>
        </p:spPr>
      </p:pic>
    </p:spTree>
    <p:extLst>
      <p:ext uri="{BB962C8B-B14F-4D97-AF65-F5344CB8AC3E}">
        <p14:creationId xmlns:p14="http://schemas.microsoft.com/office/powerpoint/2010/main" val="241377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978" y="2777067"/>
            <a:ext cx="6042455" cy="1861951"/>
          </a:xfrm>
        </p:spPr>
        <p:txBody>
          <a:bodyPr>
            <a:normAutofit fontScale="90000"/>
          </a:bodyPr>
          <a:lstStyle/>
          <a:p>
            <a:r>
              <a:rPr lang="en-US" dirty="0"/>
              <a:t>Anomalous feature Overgeneralization bias reduces the most costly errors</a:t>
            </a:r>
            <a:br>
              <a:rPr lang="en-US" dirty="0"/>
            </a:br>
            <a:r>
              <a:rPr lang="en-US" sz="1400" dirty="0">
                <a:solidFill>
                  <a:srgbClr val="C00000"/>
                </a:solidFill>
              </a:rPr>
              <a:t>HASELTON &amp; NETTLE, 2006; MURRAY &amp; SCHALLER, 2015</a:t>
            </a:r>
            <a:endParaRPr lang="en-US" sz="1400" dirty="0"/>
          </a:p>
        </p:txBody>
      </p:sp>
      <p:pic>
        <p:nvPicPr>
          <p:cNvPr id="6" name="Picture 5"/>
          <p:cNvPicPr>
            <a:picLocks noChangeAspect="1"/>
          </p:cNvPicPr>
          <p:nvPr/>
        </p:nvPicPr>
        <p:blipFill>
          <a:blip r:embed="rId3"/>
          <a:stretch>
            <a:fillRect/>
          </a:stretch>
        </p:blipFill>
        <p:spPr>
          <a:xfrm>
            <a:off x="3435271" y="134057"/>
            <a:ext cx="3299162" cy="2247720"/>
          </a:xfrm>
          <a:prstGeom prst="rect">
            <a:avLst/>
          </a:prstGeom>
          <a:effectLst>
            <a:outerShdw blurRad="50800" dist="38100" dir="8100000" algn="tr" rotWithShape="0">
              <a:prstClr val="black">
                <a:alpha val="40000"/>
              </a:prstClr>
            </a:outerShdw>
          </a:effectLst>
        </p:spPr>
      </p:pic>
      <p:pic>
        <p:nvPicPr>
          <p:cNvPr id="3" name="Picture 2"/>
          <p:cNvPicPr>
            <a:picLocks noChangeAspect="1"/>
          </p:cNvPicPr>
          <p:nvPr/>
        </p:nvPicPr>
        <p:blipFill>
          <a:blip r:embed="rId4"/>
          <a:stretch>
            <a:fillRect/>
          </a:stretch>
        </p:blipFill>
        <p:spPr>
          <a:xfrm>
            <a:off x="7287425" y="843245"/>
            <a:ext cx="4290856" cy="6043459"/>
          </a:xfrm>
          <a:prstGeom prst="rect">
            <a:avLst/>
          </a:prstGeom>
        </p:spPr>
      </p:pic>
      <p:sp>
        <p:nvSpPr>
          <p:cNvPr id="5" name="TextBox 4">
            <a:extLst>
              <a:ext uri="{FF2B5EF4-FFF2-40B4-BE49-F238E27FC236}">
                <a16:creationId xmlns:a16="http://schemas.microsoft.com/office/drawing/2014/main" id="{906CD320-45B9-4148-865D-E2F4F62FB862}"/>
              </a:ext>
            </a:extLst>
          </p:cNvPr>
          <p:cNvSpPr txBox="1"/>
          <p:nvPr/>
        </p:nvSpPr>
        <p:spPr>
          <a:xfrm>
            <a:off x="968474" y="4639018"/>
            <a:ext cx="6042455" cy="584775"/>
          </a:xfrm>
          <a:prstGeom prst="rect">
            <a:avLst/>
          </a:prstGeom>
          <a:noFill/>
        </p:spPr>
        <p:txBody>
          <a:bodyPr wrap="square" rtlCol="0">
            <a:spAutoFit/>
          </a:bodyPr>
          <a:lstStyle/>
          <a:p>
            <a:r>
              <a:rPr lang="en-US" sz="3200" dirty="0">
                <a:solidFill>
                  <a:srgbClr val="FF0000"/>
                </a:solidFill>
              </a:rPr>
              <a:t>SMOKE DETECTOR PRINCIPLE</a:t>
            </a:r>
            <a:endParaRPr lang="en-US" sz="3200" dirty="0"/>
          </a:p>
        </p:txBody>
      </p:sp>
    </p:spTree>
    <p:extLst>
      <p:ext uri="{BB962C8B-B14F-4D97-AF65-F5344CB8AC3E}">
        <p14:creationId xmlns:p14="http://schemas.microsoft.com/office/powerpoint/2010/main" val="140967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6223" y="3798897"/>
            <a:ext cx="3840481" cy="2300959"/>
          </a:xfrm>
        </p:spPr>
        <p:txBody>
          <a:bodyPr>
            <a:noAutofit/>
          </a:bodyPr>
          <a:lstStyle/>
          <a:p>
            <a:r>
              <a:rPr lang="en-US" sz="2400" cap="none" dirty="0"/>
              <a:t>PEOPLE ASSOCIATE ANOMALOUS FACIAL FEATURES WITH INFECTIOUS DISEASE</a:t>
            </a:r>
            <a:br>
              <a:rPr lang="en-US" sz="2400" cap="none" dirty="0"/>
            </a:br>
            <a:r>
              <a:rPr lang="en-US" sz="1200" dirty="0">
                <a:solidFill>
                  <a:srgbClr val="C00000"/>
                </a:solidFill>
              </a:rPr>
              <a:t>MURRAY &amp; SCHALLER, 2015</a:t>
            </a:r>
            <a:endParaRPr lang="en-US" sz="1200" cap="none" dirty="0"/>
          </a:p>
        </p:txBody>
      </p:sp>
      <p:sp>
        <p:nvSpPr>
          <p:cNvPr id="11" name="Rectangle 10"/>
          <p:cNvSpPr/>
          <p:nvPr/>
        </p:nvSpPr>
        <p:spPr>
          <a:xfrm>
            <a:off x="2066386" y="6086615"/>
            <a:ext cx="2524813" cy="646331"/>
          </a:xfrm>
          <a:prstGeom prst="rect">
            <a:avLst/>
          </a:prstGeom>
        </p:spPr>
        <p:txBody>
          <a:bodyPr wrap="square">
            <a:spAutoFit/>
          </a:bodyPr>
          <a:lstStyle/>
          <a:p>
            <a:pPr algn="ctr"/>
            <a:r>
              <a:rPr lang="en-US" sz="2400" dirty="0">
                <a:ea typeface="MS Reference Sans Serif" charset="0"/>
                <a:cs typeface="MS Reference Sans Serif" charset="0"/>
              </a:rPr>
              <a:t>OLD AGE</a:t>
            </a:r>
          </a:p>
          <a:p>
            <a:pPr algn="ctr"/>
            <a:r>
              <a:rPr lang="en-US" sz="1200" dirty="0">
                <a:solidFill>
                  <a:srgbClr val="C00000"/>
                </a:solidFill>
                <a:ea typeface="MS Reference Sans Serif" charset="0"/>
                <a:cs typeface="MS Reference Sans Serif" charset="0"/>
              </a:rPr>
              <a:t>DUNCAN &amp; SCHALLER, 2009</a:t>
            </a:r>
          </a:p>
        </p:txBody>
      </p:sp>
      <p:sp>
        <p:nvSpPr>
          <p:cNvPr id="12" name="Rectangle 11"/>
          <p:cNvSpPr/>
          <p:nvPr/>
        </p:nvSpPr>
        <p:spPr>
          <a:xfrm>
            <a:off x="1724958" y="2767846"/>
            <a:ext cx="3207671" cy="1031051"/>
          </a:xfrm>
          <a:prstGeom prst="rect">
            <a:avLst/>
          </a:prstGeom>
        </p:spPr>
        <p:txBody>
          <a:bodyPr wrap="square">
            <a:spAutoFit/>
          </a:bodyPr>
          <a:lstStyle/>
          <a:p>
            <a:pPr algn="ctr"/>
            <a:r>
              <a:rPr lang="en-US" sz="2400" dirty="0">
                <a:ea typeface="MS Reference Sans Serif" charset="0"/>
                <a:cs typeface="MS Reference Sans Serif" charset="0"/>
              </a:rPr>
              <a:t>OBESITY</a:t>
            </a:r>
          </a:p>
          <a:p>
            <a:pPr algn="ctr"/>
            <a:r>
              <a:rPr lang="en-US" sz="1200" dirty="0">
                <a:solidFill>
                  <a:srgbClr val="C00000"/>
                </a:solidFill>
                <a:ea typeface="MS Reference Sans Serif" charset="0"/>
                <a:cs typeface="MS Reference Sans Serif" charset="0"/>
              </a:rPr>
              <a:t>PARK, SCHALLER, &amp; CRANDALL, 2007</a:t>
            </a:r>
          </a:p>
          <a:p>
            <a:pPr algn="ctr"/>
            <a:endParaRPr lang="en-US" sz="2500" dirty="0">
              <a:solidFill>
                <a:srgbClr val="C00000"/>
              </a:solidFill>
            </a:endParaRPr>
          </a:p>
        </p:txBody>
      </p:sp>
      <p:sp>
        <p:nvSpPr>
          <p:cNvPr id="13" name="Rectangle 12"/>
          <p:cNvSpPr/>
          <p:nvPr/>
        </p:nvSpPr>
        <p:spPr>
          <a:xfrm>
            <a:off x="7066223" y="2855135"/>
            <a:ext cx="3840481" cy="646331"/>
          </a:xfrm>
          <a:prstGeom prst="rect">
            <a:avLst/>
          </a:prstGeom>
        </p:spPr>
        <p:txBody>
          <a:bodyPr wrap="square">
            <a:spAutoFit/>
          </a:bodyPr>
          <a:lstStyle/>
          <a:p>
            <a:pPr algn="ctr"/>
            <a:r>
              <a:rPr lang="en-US" sz="2400" dirty="0">
                <a:ea typeface="MS Reference Sans Serif" charset="0"/>
                <a:cs typeface="MS Reference Sans Serif" charset="0"/>
              </a:rPr>
              <a:t>FACIAL DISCOLORATION</a:t>
            </a:r>
          </a:p>
          <a:p>
            <a:pPr algn="ctr"/>
            <a:r>
              <a:rPr lang="en-US" sz="1200" dirty="0">
                <a:solidFill>
                  <a:srgbClr val="C00000"/>
                </a:solidFill>
                <a:ea typeface="MS Reference Sans Serif" charset="0"/>
                <a:cs typeface="MS Reference Sans Serif" charset="0"/>
              </a:rPr>
              <a:t>RYAN, OATEN, STEVENSON, &amp; CASE, 2012</a:t>
            </a:r>
            <a:endParaRPr lang="en-US" sz="1200" dirty="0">
              <a:solidFill>
                <a:srgbClr val="C00000"/>
              </a:solidFill>
            </a:endParaRPr>
          </a:p>
        </p:txBody>
      </p:sp>
      <p:pic>
        <p:nvPicPr>
          <p:cNvPr id="10" name="Picture 9"/>
          <p:cNvPicPr>
            <a:picLocks noChangeAspect="1"/>
          </p:cNvPicPr>
          <p:nvPr/>
        </p:nvPicPr>
        <p:blipFill>
          <a:blip r:embed="rId3"/>
          <a:stretch>
            <a:fillRect/>
          </a:stretch>
        </p:blipFill>
        <p:spPr>
          <a:xfrm>
            <a:off x="1408559" y="180492"/>
            <a:ext cx="3840480" cy="2558256"/>
          </a:xfrm>
          <a:prstGeom prst="rect">
            <a:avLst/>
          </a:prstGeom>
          <a:effectLst>
            <a:outerShdw blurRad="50800" dist="38100" dir="8100000" algn="tr" rotWithShape="0">
              <a:prstClr val="black">
                <a:alpha val="40000"/>
              </a:prstClr>
            </a:outerShdw>
          </a:effectLst>
        </p:spPr>
      </p:pic>
      <p:pic>
        <p:nvPicPr>
          <p:cNvPr id="17" name="Picture 16"/>
          <p:cNvPicPr>
            <a:picLocks noChangeAspect="1"/>
          </p:cNvPicPr>
          <p:nvPr/>
        </p:nvPicPr>
        <p:blipFill rotWithShape="1">
          <a:blip r:embed="rId4"/>
          <a:srcRect l="1045"/>
          <a:stretch/>
        </p:blipFill>
        <p:spPr>
          <a:xfrm>
            <a:off x="7066224" y="180494"/>
            <a:ext cx="3840480" cy="2587352"/>
          </a:xfrm>
          <a:prstGeom prst="rect">
            <a:avLst/>
          </a:prstGeom>
          <a:effectLst>
            <a:outerShdw blurRad="50800" dist="38100" dir="8100000" algn="tr" rotWithShape="0">
              <a:prstClr val="black">
                <a:alpha val="40000"/>
              </a:prstClr>
            </a:outerShdw>
          </a:effectLst>
        </p:spPr>
      </p:pic>
      <p:pic>
        <p:nvPicPr>
          <p:cNvPr id="18" name="Picture 17"/>
          <p:cNvPicPr>
            <a:picLocks noChangeAspect="1"/>
          </p:cNvPicPr>
          <p:nvPr/>
        </p:nvPicPr>
        <p:blipFill>
          <a:blip r:embed="rId5"/>
          <a:stretch>
            <a:fillRect/>
          </a:stretch>
        </p:blipFill>
        <p:spPr>
          <a:xfrm>
            <a:off x="1408558" y="3563906"/>
            <a:ext cx="3840480" cy="248160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522755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0CA1D7-2F99-BC4A-8519-7202DE72D6C8}"/>
              </a:ext>
            </a:extLst>
          </p:cNvPr>
          <p:cNvSpPr>
            <a:spLocks noGrp="1"/>
          </p:cNvSpPr>
          <p:nvPr>
            <p:ph type="title"/>
          </p:nvPr>
        </p:nvSpPr>
        <p:spPr>
          <a:xfrm>
            <a:off x="640080" y="2681105"/>
            <a:ext cx="3401568" cy="1495794"/>
          </a:xfrm>
          <a:solidFill>
            <a:srgbClr val="FFFFFF"/>
          </a:solidFill>
          <a:ln>
            <a:solidFill>
              <a:srgbClr val="262626"/>
            </a:solidFill>
          </a:ln>
        </p:spPr>
        <p:txBody>
          <a:bodyPr>
            <a:noAutofit/>
          </a:bodyPr>
          <a:lstStyle/>
          <a:p>
            <a:r>
              <a:rPr lang="en-US" sz="1800" dirty="0"/>
              <a:t>researchers often test one anomalous facial feature at a time: </a:t>
            </a:r>
            <a:r>
              <a:rPr lang="en-US" sz="1800" b="1" dirty="0"/>
              <a:t>feature present vs. absent</a:t>
            </a:r>
          </a:p>
        </p:txBody>
      </p:sp>
      <p:sp useBgFill="1">
        <p:nvSpPr>
          <p:cNvPr id="12" name="Rectangle 11">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432A105-6961-4D20-BFAF-E272B6D49A00}"/>
              </a:ext>
            </a:extLst>
          </p:cNvPr>
          <p:cNvGraphicFramePr>
            <a:graphicFrameLocks noGrp="1"/>
          </p:cNvGraphicFramePr>
          <p:nvPr>
            <p:ph idx="1"/>
            <p:extLst>
              <p:ext uri="{D42A27DB-BD31-4B8C-83A1-F6EECF244321}">
                <p14:modId xmlns:p14="http://schemas.microsoft.com/office/powerpoint/2010/main" val="2042121214"/>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2669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F6329BA-1B94-BC47-A69C-835149520B20}"/>
              </a:ext>
            </a:extLst>
          </p:cNvPr>
          <p:cNvSpPr>
            <a:spLocks noChangeAspect="1"/>
          </p:cNvSpPr>
          <p:nvPr/>
        </p:nvSpPr>
        <p:spPr>
          <a:xfrm>
            <a:off x="6283377" y="2147340"/>
            <a:ext cx="2743200" cy="2743200"/>
          </a:xfrm>
          <a:prstGeom prst="ellipse">
            <a:avLst/>
          </a:prstGeom>
          <a:solidFill>
            <a:schemeClr val="bg1"/>
          </a:solidFill>
          <a:ln w="28575">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INFECTIOUS DISEASE</a:t>
            </a:r>
          </a:p>
        </p:txBody>
      </p:sp>
      <p:pic>
        <p:nvPicPr>
          <p:cNvPr id="4" name="Picture 3">
            <a:extLst>
              <a:ext uri="{FF2B5EF4-FFF2-40B4-BE49-F238E27FC236}">
                <a16:creationId xmlns:a16="http://schemas.microsoft.com/office/drawing/2014/main" id="{3D8D8AC2-09B6-6A45-860D-33E922CEB635}"/>
              </a:ext>
            </a:extLst>
          </p:cNvPr>
          <p:cNvPicPr>
            <a:picLocks noChangeAspect="1"/>
          </p:cNvPicPr>
          <p:nvPr/>
        </p:nvPicPr>
        <p:blipFill>
          <a:blip r:embed="rId3"/>
          <a:stretch>
            <a:fillRect/>
          </a:stretch>
        </p:blipFill>
        <p:spPr>
          <a:xfrm>
            <a:off x="4819655" y="970965"/>
            <a:ext cx="1463722" cy="9144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E03CAF4C-0505-A245-B2B3-0338B9042DA0}"/>
              </a:ext>
            </a:extLst>
          </p:cNvPr>
          <p:cNvPicPr>
            <a:picLocks noChangeAspect="1"/>
          </p:cNvPicPr>
          <p:nvPr/>
        </p:nvPicPr>
        <p:blipFill>
          <a:blip r:embed="rId4"/>
          <a:stretch>
            <a:fillRect/>
          </a:stretch>
        </p:blipFill>
        <p:spPr>
          <a:xfrm>
            <a:off x="4430167" y="2952705"/>
            <a:ext cx="804672" cy="914400"/>
          </a:xfrm>
          <a:prstGeom prst="rect">
            <a:avLst/>
          </a:prstGeom>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5315DC72-65EA-5941-99C8-5C0A9E762033}"/>
              </a:ext>
            </a:extLst>
          </p:cNvPr>
          <p:cNvPicPr>
            <a:picLocks noChangeAspect="1"/>
          </p:cNvPicPr>
          <p:nvPr/>
        </p:nvPicPr>
        <p:blipFill>
          <a:blip r:embed="rId5"/>
          <a:stretch>
            <a:fillRect/>
          </a:stretch>
        </p:blipFill>
        <p:spPr>
          <a:xfrm>
            <a:off x="5018116" y="4934445"/>
            <a:ext cx="1066800" cy="914400"/>
          </a:xfrm>
          <a:prstGeom prst="rect">
            <a:avLst/>
          </a:prstGeom>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528D6728-E64B-E549-9635-EE3AB84DD017}"/>
              </a:ext>
            </a:extLst>
          </p:cNvPr>
          <p:cNvPicPr>
            <a:picLocks noChangeAspect="1"/>
          </p:cNvPicPr>
          <p:nvPr/>
        </p:nvPicPr>
        <p:blipFill>
          <a:blip r:embed="rId6"/>
          <a:stretch>
            <a:fillRect/>
          </a:stretch>
        </p:blipFill>
        <p:spPr>
          <a:xfrm>
            <a:off x="7312077" y="343891"/>
            <a:ext cx="685800" cy="914400"/>
          </a:xfrm>
          <a:prstGeom prst="rect">
            <a:avLst/>
          </a:prstGeom>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939B0718-CF3C-334B-B356-59C195556812}"/>
              </a:ext>
            </a:extLst>
          </p:cNvPr>
          <p:cNvPicPr>
            <a:picLocks noChangeAspect="1"/>
          </p:cNvPicPr>
          <p:nvPr/>
        </p:nvPicPr>
        <p:blipFill>
          <a:blip r:embed="rId7"/>
          <a:stretch>
            <a:fillRect/>
          </a:stretch>
        </p:blipFill>
        <p:spPr>
          <a:xfrm>
            <a:off x="7325031" y="5779589"/>
            <a:ext cx="659892" cy="914400"/>
          </a:xfrm>
          <a:prstGeom prst="rect">
            <a:avLst/>
          </a:prstGeom>
        </p:spPr>
      </p:pic>
      <p:cxnSp>
        <p:nvCxnSpPr>
          <p:cNvPr id="11" name="Straight Arrow Connector 10">
            <a:extLst>
              <a:ext uri="{FF2B5EF4-FFF2-40B4-BE49-F238E27FC236}">
                <a16:creationId xmlns:a16="http://schemas.microsoft.com/office/drawing/2014/main" id="{B1524EDC-35A1-4543-A3B1-16BE592C57E2}"/>
              </a:ext>
            </a:extLst>
          </p:cNvPr>
          <p:cNvCxnSpPr>
            <a:stCxn id="3" idx="2"/>
          </p:cNvCxnSpPr>
          <p:nvPr/>
        </p:nvCxnSpPr>
        <p:spPr>
          <a:xfrm flipH="1">
            <a:off x="5234839" y="3518940"/>
            <a:ext cx="1048538" cy="0"/>
          </a:xfrm>
          <a:prstGeom prst="straightConnector1">
            <a:avLst/>
          </a:prstGeom>
          <a:ln w="190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4EC7D8E-C698-5C4A-8913-27958CF8E8EF}"/>
              </a:ext>
            </a:extLst>
          </p:cNvPr>
          <p:cNvCxnSpPr>
            <a:cxnSpLocks/>
          </p:cNvCxnSpPr>
          <p:nvPr/>
        </p:nvCxnSpPr>
        <p:spPr>
          <a:xfrm flipH="1">
            <a:off x="9026577" y="3518940"/>
            <a:ext cx="1048538" cy="0"/>
          </a:xfrm>
          <a:prstGeom prst="straightConnector1">
            <a:avLst/>
          </a:prstGeom>
          <a:ln w="19050">
            <a:solidFill>
              <a:schemeClr val="accent3"/>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2BCDC48-31E5-DA48-8D23-509655C8EA01}"/>
              </a:ext>
            </a:extLst>
          </p:cNvPr>
          <p:cNvCxnSpPr>
            <a:cxnSpLocks/>
            <a:stCxn id="3" idx="1"/>
            <a:endCxn id="4" idx="2"/>
          </p:cNvCxnSpPr>
          <p:nvPr/>
        </p:nvCxnSpPr>
        <p:spPr>
          <a:xfrm flipH="1" flipV="1">
            <a:off x="5551516" y="1885365"/>
            <a:ext cx="1133593" cy="663707"/>
          </a:xfrm>
          <a:prstGeom prst="straightConnector1">
            <a:avLst/>
          </a:prstGeom>
          <a:ln w="19050">
            <a:solidFill>
              <a:schemeClr val="accent3"/>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2178F31-8521-EA43-88E0-00BF355724E2}"/>
              </a:ext>
            </a:extLst>
          </p:cNvPr>
          <p:cNvCxnSpPr>
            <a:cxnSpLocks/>
            <a:stCxn id="3" idx="0"/>
            <a:endCxn id="8" idx="2"/>
          </p:cNvCxnSpPr>
          <p:nvPr/>
        </p:nvCxnSpPr>
        <p:spPr>
          <a:xfrm flipV="1">
            <a:off x="7654977" y="1258291"/>
            <a:ext cx="0" cy="889049"/>
          </a:xfrm>
          <a:prstGeom prst="straightConnector1">
            <a:avLst/>
          </a:prstGeom>
          <a:ln w="19050">
            <a:solidFill>
              <a:schemeClr val="accent3"/>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84AD242-7AD4-F84F-B78B-E88185A63338}"/>
              </a:ext>
            </a:extLst>
          </p:cNvPr>
          <p:cNvCxnSpPr>
            <a:cxnSpLocks/>
            <a:stCxn id="9" idx="0"/>
            <a:endCxn id="3" idx="4"/>
          </p:cNvCxnSpPr>
          <p:nvPr/>
        </p:nvCxnSpPr>
        <p:spPr>
          <a:xfrm flipV="1">
            <a:off x="7654977" y="4890540"/>
            <a:ext cx="0" cy="889049"/>
          </a:xfrm>
          <a:prstGeom prst="straightConnector1">
            <a:avLst/>
          </a:prstGeom>
          <a:ln w="190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C20F146-410F-904C-9C40-E2D28E137A8D}"/>
              </a:ext>
            </a:extLst>
          </p:cNvPr>
          <p:cNvCxnSpPr>
            <a:cxnSpLocks/>
            <a:stCxn id="7" idx="3"/>
          </p:cNvCxnSpPr>
          <p:nvPr/>
        </p:nvCxnSpPr>
        <p:spPr>
          <a:xfrm flipV="1">
            <a:off x="6084916" y="4586281"/>
            <a:ext cx="745972" cy="805364"/>
          </a:xfrm>
          <a:prstGeom prst="straightConnector1">
            <a:avLst/>
          </a:prstGeom>
          <a:ln w="190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BC29C03-B9F6-C44D-9512-1B3F467C32AB}"/>
              </a:ext>
            </a:extLst>
          </p:cNvPr>
          <p:cNvSpPr txBox="1"/>
          <p:nvPr/>
        </p:nvSpPr>
        <p:spPr>
          <a:xfrm>
            <a:off x="5114345" y="5873150"/>
            <a:ext cx="874342" cy="369332"/>
          </a:xfrm>
          <a:prstGeom prst="rect">
            <a:avLst/>
          </a:prstGeom>
          <a:noFill/>
        </p:spPr>
        <p:txBody>
          <a:bodyPr wrap="none" rtlCol="0">
            <a:spAutoFit/>
          </a:bodyPr>
          <a:lstStyle/>
          <a:p>
            <a:r>
              <a:rPr lang="en-US" b="1" dirty="0"/>
              <a:t>ACNE</a:t>
            </a:r>
          </a:p>
        </p:txBody>
      </p:sp>
      <p:sp>
        <p:nvSpPr>
          <p:cNvPr id="31" name="TextBox 30">
            <a:extLst>
              <a:ext uri="{FF2B5EF4-FFF2-40B4-BE49-F238E27FC236}">
                <a16:creationId xmlns:a16="http://schemas.microsoft.com/office/drawing/2014/main" id="{8A7E4147-5E79-6A44-8D70-8EDE51057DCB}"/>
              </a:ext>
            </a:extLst>
          </p:cNvPr>
          <p:cNvSpPr txBox="1"/>
          <p:nvPr/>
        </p:nvSpPr>
        <p:spPr>
          <a:xfrm>
            <a:off x="7997877" y="5938974"/>
            <a:ext cx="2404533" cy="646331"/>
          </a:xfrm>
          <a:prstGeom prst="rect">
            <a:avLst/>
          </a:prstGeom>
          <a:noFill/>
        </p:spPr>
        <p:txBody>
          <a:bodyPr wrap="square" rtlCol="0">
            <a:spAutoFit/>
          </a:bodyPr>
          <a:lstStyle/>
          <a:p>
            <a:r>
              <a:rPr lang="en-US" b="1" dirty="0"/>
              <a:t>PORT WINE STAIN BIRTHMARK</a:t>
            </a:r>
          </a:p>
        </p:txBody>
      </p:sp>
      <p:sp>
        <p:nvSpPr>
          <p:cNvPr id="32" name="TextBox 31">
            <a:extLst>
              <a:ext uri="{FF2B5EF4-FFF2-40B4-BE49-F238E27FC236}">
                <a16:creationId xmlns:a16="http://schemas.microsoft.com/office/drawing/2014/main" id="{655A2078-FACA-6749-8CF3-A51DED6CC946}"/>
              </a:ext>
            </a:extLst>
          </p:cNvPr>
          <p:cNvSpPr txBox="1"/>
          <p:nvPr/>
        </p:nvSpPr>
        <p:spPr>
          <a:xfrm>
            <a:off x="10406236" y="3934776"/>
            <a:ext cx="713657" cy="369332"/>
          </a:xfrm>
          <a:prstGeom prst="rect">
            <a:avLst/>
          </a:prstGeom>
          <a:noFill/>
        </p:spPr>
        <p:txBody>
          <a:bodyPr wrap="none" rtlCol="0">
            <a:spAutoFit/>
          </a:bodyPr>
          <a:lstStyle/>
          <a:p>
            <a:r>
              <a:rPr lang="en-US" b="1" dirty="0"/>
              <a:t>OLD</a:t>
            </a:r>
          </a:p>
        </p:txBody>
      </p:sp>
      <p:sp>
        <p:nvSpPr>
          <p:cNvPr id="33" name="TextBox 32">
            <a:extLst>
              <a:ext uri="{FF2B5EF4-FFF2-40B4-BE49-F238E27FC236}">
                <a16:creationId xmlns:a16="http://schemas.microsoft.com/office/drawing/2014/main" id="{689049DB-2C47-2D42-9B87-BF6D38E1F4C1}"/>
              </a:ext>
            </a:extLst>
          </p:cNvPr>
          <p:cNvSpPr txBox="1"/>
          <p:nvPr/>
        </p:nvSpPr>
        <p:spPr>
          <a:xfrm>
            <a:off x="7984923" y="477925"/>
            <a:ext cx="1476276" cy="646331"/>
          </a:xfrm>
          <a:prstGeom prst="rect">
            <a:avLst/>
          </a:prstGeom>
          <a:noFill/>
        </p:spPr>
        <p:txBody>
          <a:bodyPr wrap="square" rtlCol="0">
            <a:spAutoFit/>
          </a:bodyPr>
          <a:lstStyle/>
          <a:p>
            <a:r>
              <a:rPr lang="en-US" b="1" dirty="0"/>
              <a:t>BRUISES AND CUTS</a:t>
            </a:r>
          </a:p>
        </p:txBody>
      </p:sp>
      <p:sp>
        <p:nvSpPr>
          <p:cNvPr id="34" name="TextBox 33">
            <a:extLst>
              <a:ext uri="{FF2B5EF4-FFF2-40B4-BE49-F238E27FC236}">
                <a16:creationId xmlns:a16="http://schemas.microsoft.com/office/drawing/2014/main" id="{78CC4942-0508-D94D-A130-4447E4B36006}"/>
              </a:ext>
            </a:extLst>
          </p:cNvPr>
          <p:cNvSpPr txBox="1"/>
          <p:nvPr/>
        </p:nvSpPr>
        <p:spPr>
          <a:xfrm>
            <a:off x="4379945" y="3867105"/>
            <a:ext cx="906923" cy="646331"/>
          </a:xfrm>
          <a:prstGeom prst="rect">
            <a:avLst/>
          </a:prstGeom>
          <a:noFill/>
        </p:spPr>
        <p:txBody>
          <a:bodyPr wrap="square" rtlCol="0">
            <a:spAutoFit/>
          </a:bodyPr>
          <a:lstStyle/>
          <a:p>
            <a:r>
              <a:rPr lang="en-US" b="1" dirty="0"/>
              <a:t>BURN SCAR</a:t>
            </a:r>
          </a:p>
        </p:txBody>
      </p:sp>
      <p:sp>
        <p:nvSpPr>
          <p:cNvPr id="35" name="TextBox 34">
            <a:extLst>
              <a:ext uri="{FF2B5EF4-FFF2-40B4-BE49-F238E27FC236}">
                <a16:creationId xmlns:a16="http://schemas.microsoft.com/office/drawing/2014/main" id="{A945820E-E9E4-B843-A13A-1BAACE08CC0D}"/>
              </a:ext>
            </a:extLst>
          </p:cNvPr>
          <p:cNvSpPr txBox="1"/>
          <p:nvPr/>
        </p:nvSpPr>
        <p:spPr>
          <a:xfrm>
            <a:off x="3839900" y="1243499"/>
            <a:ext cx="979755" cy="369332"/>
          </a:xfrm>
          <a:prstGeom prst="rect">
            <a:avLst/>
          </a:prstGeom>
          <a:noFill/>
        </p:spPr>
        <p:txBody>
          <a:bodyPr wrap="none" rtlCol="0">
            <a:spAutoFit/>
          </a:bodyPr>
          <a:lstStyle/>
          <a:p>
            <a:r>
              <a:rPr lang="en-US" b="1" dirty="0"/>
              <a:t>OBESE</a:t>
            </a:r>
          </a:p>
        </p:txBody>
      </p:sp>
      <p:cxnSp>
        <p:nvCxnSpPr>
          <p:cNvPr id="36" name="Straight Arrow Connector 35">
            <a:extLst>
              <a:ext uri="{FF2B5EF4-FFF2-40B4-BE49-F238E27FC236}">
                <a16:creationId xmlns:a16="http://schemas.microsoft.com/office/drawing/2014/main" id="{AE3D3EBD-5D5F-D840-A5E1-266B8C9F5C19}"/>
              </a:ext>
            </a:extLst>
          </p:cNvPr>
          <p:cNvCxnSpPr/>
          <p:nvPr/>
        </p:nvCxnSpPr>
        <p:spPr>
          <a:xfrm flipH="1">
            <a:off x="5234839" y="3518940"/>
            <a:ext cx="1048538" cy="0"/>
          </a:xfrm>
          <a:prstGeom prst="straightConnector1">
            <a:avLst/>
          </a:prstGeom>
          <a:ln w="57150">
            <a:solidFill>
              <a:schemeClr val="accent3"/>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51334B7-FB48-3D4D-9696-DC3EE2932E56}"/>
              </a:ext>
            </a:extLst>
          </p:cNvPr>
          <p:cNvCxnSpPr>
            <a:cxnSpLocks/>
          </p:cNvCxnSpPr>
          <p:nvPr/>
        </p:nvCxnSpPr>
        <p:spPr>
          <a:xfrm flipV="1">
            <a:off x="7654977" y="4890540"/>
            <a:ext cx="0" cy="889049"/>
          </a:xfrm>
          <a:prstGeom prst="straightConnector1">
            <a:avLst/>
          </a:prstGeom>
          <a:ln w="57150">
            <a:solidFill>
              <a:schemeClr val="accent3"/>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F06C1B4-30F0-844D-BF75-6F61F7C713B0}"/>
              </a:ext>
            </a:extLst>
          </p:cNvPr>
          <p:cNvCxnSpPr>
            <a:cxnSpLocks/>
          </p:cNvCxnSpPr>
          <p:nvPr/>
        </p:nvCxnSpPr>
        <p:spPr>
          <a:xfrm flipV="1">
            <a:off x="6084916" y="4586281"/>
            <a:ext cx="745972" cy="805364"/>
          </a:xfrm>
          <a:prstGeom prst="straightConnector1">
            <a:avLst/>
          </a:prstGeom>
          <a:ln w="57150">
            <a:solidFill>
              <a:schemeClr val="accent3"/>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9B9BA0D8-79F0-BA45-9B52-30341608AB35}"/>
              </a:ext>
            </a:extLst>
          </p:cNvPr>
          <p:cNvPicPr>
            <a:picLocks noChangeAspect="1"/>
          </p:cNvPicPr>
          <p:nvPr/>
        </p:nvPicPr>
        <p:blipFill>
          <a:blip r:embed="rId8"/>
          <a:stretch>
            <a:fillRect/>
          </a:stretch>
        </p:blipFill>
        <p:spPr>
          <a:xfrm>
            <a:off x="10075115" y="3061740"/>
            <a:ext cx="1375900" cy="914400"/>
          </a:xfrm>
          <a:prstGeom prst="rect">
            <a:avLst/>
          </a:prstGeom>
        </p:spPr>
      </p:pic>
      <p:sp>
        <p:nvSpPr>
          <p:cNvPr id="44" name="Title 43">
            <a:extLst>
              <a:ext uri="{FF2B5EF4-FFF2-40B4-BE49-F238E27FC236}">
                <a16:creationId xmlns:a16="http://schemas.microsoft.com/office/drawing/2014/main" id="{A5F93EDF-D71B-EA43-AC83-BBE68CF42671}"/>
              </a:ext>
            </a:extLst>
          </p:cNvPr>
          <p:cNvSpPr>
            <a:spLocks noGrp="1"/>
          </p:cNvSpPr>
          <p:nvPr>
            <p:ph type="title"/>
          </p:nvPr>
        </p:nvSpPr>
        <p:spPr>
          <a:xfrm>
            <a:off x="492277" y="1295214"/>
            <a:ext cx="2917995" cy="3471720"/>
          </a:xfrm>
        </p:spPr>
        <p:txBody>
          <a:bodyPr>
            <a:spAutoFit/>
          </a:bodyPr>
          <a:lstStyle/>
          <a:p>
            <a:r>
              <a:rPr lang="en-US" dirty="0"/>
              <a:t>Are all anomalous features equally associated with infectious disease?</a:t>
            </a:r>
          </a:p>
        </p:txBody>
      </p:sp>
    </p:spTree>
    <p:extLst>
      <p:ext uri="{BB962C8B-B14F-4D97-AF65-F5344CB8AC3E}">
        <p14:creationId xmlns:p14="http://schemas.microsoft.com/office/powerpoint/2010/main" val="229774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09D87F-00C5-F14B-A265-C536CE8D3CDB}"/>
              </a:ext>
            </a:extLst>
          </p:cNvPr>
          <p:cNvSpPr>
            <a:spLocks noGrp="1"/>
          </p:cNvSpPr>
          <p:nvPr>
            <p:ph type="title"/>
          </p:nvPr>
        </p:nvSpPr>
        <p:spPr/>
        <p:txBody>
          <a:bodyPr/>
          <a:lstStyle/>
          <a:p>
            <a:r>
              <a:rPr lang="en-US" dirty="0"/>
              <a:t>Which facial feature diagnoses infectious disease?</a:t>
            </a:r>
          </a:p>
        </p:txBody>
      </p:sp>
      <p:pic>
        <p:nvPicPr>
          <p:cNvPr id="5" name="Picture 4">
            <a:extLst>
              <a:ext uri="{FF2B5EF4-FFF2-40B4-BE49-F238E27FC236}">
                <a16:creationId xmlns:a16="http://schemas.microsoft.com/office/drawing/2014/main" id="{E01E9DF2-DDEF-BC4C-8B92-C083D85DF3BC}"/>
              </a:ext>
            </a:extLst>
          </p:cNvPr>
          <p:cNvPicPr>
            <a:picLocks noChangeAspect="1"/>
          </p:cNvPicPr>
          <p:nvPr/>
        </p:nvPicPr>
        <p:blipFill>
          <a:blip r:embed="rId3"/>
          <a:stretch>
            <a:fillRect/>
          </a:stretch>
        </p:blipFill>
        <p:spPr>
          <a:xfrm>
            <a:off x="2231136" y="2362200"/>
            <a:ext cx="4391166" cy="2743200"/>
          </a:xfrm>
          <a:prstGeom prst="rect">
            <a:avLst/>
          </a:prstGeom>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89EC5042-DC2C-B94C-8658-1F532EB52075}"/>
              </a:ext>
            </a:extLst>
          </p:cNvPr>
          <p:cNvPicPr>
            <a:picLocks noChangeAspect="1"/>
          </p:cNvPicPr>
          <p:nvPr/>
        </p:nvPicPr>
        <p:blipFill>
          <a:blip r:embed="rId4"/>
          <a:stretch>
            <a:fillRect/>
          </a:stretch>
        </p:blipFill>
        <p:spPr>
          <a:xfrm>
            <a:off x="7981188" y="2362200"/>
            <a:ext cx="1979676" cy="2743200"/>
          </a:xfrm>
          <a:prstGeom prst="rect">
            <a:avLst/>
          </a:prstGeom>
          <a:effectLst>
            <a:outerShdw blurRad="50800" dist="38100" dir="8100000" algn="tr" rotWithShape="0">
              <a:prstClr val="black">
                <a:alpha val="40000"/>
              </a:prstClr>
            </a:outerShdw>
          </a:effectLst>
        </p:spPr>
      </p:pic>
      <p:sp>
        <p:nvSpPr>
          <p:cNvPr id="2" name="TextBox 1">
            <a:extLst>
              <a:ext uri="{FF2B5EF4-FFF2-40B4-BE49-F238E27FC236}">
                <a16:creationId xmlns:a16="http://schemas.microsoft.com/office/drawing/2014/main" id="{5899BF27-AEA9-3C44-83CD-B4B27F556C73}"/>
              </a:ext>
            </a:extLst>
          </p:cNvPr>
          <p:cNvSpPr txBox="1"/>
          <p:nvPr/>
        </p:nvSpPr>
        <p:spPr>
          <a:xfrm>
            <a:off x="5291933" y="5314188"/>
            <a:ext cx="1608133" cy="523220"/>
          </a:xfrm>
          <a:prstGeom prst="rect">
            <a:avLst/>
          </a:prstGeom>
          <a:noFill/>
        </p:spPr>
        <p:txBody>
          <a:bodyPr wrap="none" rtlCol="0">
            <a:spAutoFit/>
          </a:bodyPr>
          <a:lstStyle/>
          <a:p>
            <a:r>
              <a:rPr lang="en-US" sz="2800" dirty="0">
                <a:solidFill>
                  <a:srgbClr val="FF0000"/>
                </a:solidFill>
              </a:rPr>
              <a:t>NEITHER</a:t>
            </a:r>
          </a:p>
        </p:txBody>
      </p:sp>
      <p:sp>
        <p:nvSpPr>
          <p:cNvPr id="6" name="Title 3">
            <a:extLst>
              <a:ext uri="{FF2B5EF4-FFF2-40B4-BE49-F238E27FC236}">
                <a16:creationId xmlns:a16="http://schemas.microsoft.com/office/drawing/2014/main" id="{94B56912-4A65-414C-8AF2-A7C7BF58734E}"/>
              </a:ext>
            </a:extLst>
          </p:cNvPr>
          <p:cNvSpPr txBox="1">
            <a:spLocks/>
          </p:cNvSpPr>
          <p:nvPr/>
        </p:nvSpPr>
        <p:spPr bwMode="black">
          <a:xfrm>
            <a:off x="2231135"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Which facial feature looks like an infectious disease?</a:t>
            </a:r>
          </a:p>
        </p:txBody>
      </p:sp>
    </p:spTree>
    <p:extLst>
      <p:ext uri="{BB962C8B-B14F-4D97-AF65-F5344CB8AC3E}">
        <p14:creationId xmlns:p14="http://schemas.microsoft.com/office/powerpoint/2010/main" val="231702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D3A4E0-C908-4EA9-ABDF-E82AD6BDE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00200" y="2363323"/>
            <a:ext cx="8991600" cy="1692771"/>
          </a:xfrm>
        </p:spPr>
        <p:txBody>
          <a:bodyPr vert="horz" lIns="274320" tIns="182880" rIns="274320" bIns="182880" rtlCol="0" anchor="ctr" anchorCtr="1">
            <a:normAutofit fontScale="90000"/>
          </a:bodyPr>
          <a:lstStyle/>
          <a:p>
            <a:r>
              <a:rPr lang="en-US" sz="3200" dirty="0"/>
              <a:t>Are some anomalous facial features more strongly associated with infectious disease than others?</a:t>
            </a:r>
          </a:p>
        </p:txBody>
      </p:sp>
    </p:spTree>
    <p:extLst>
      <p:ext uri="{BB962C8B-B14F-4D97-AF65-F5344CB8AC3E}">
        <p14:creationId xmlns:p14="http://schemas.microsoft.com/office/powerpoint/2010/main" val="3149049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a:ln>
            <a:solidFill>
              <a:srgbClr val="404040"/>
            </a:solidFill>
          </a:ln>
        </p:spPr>
        <p:txBody>
          <a:bodyPr wrap="square">
            <a:noAutofit/>
          </a:bodyPr>
          <a:lstStyle/>
          <a:p>
            <a:r>
              <a:rPr lang="en-US" sz="2400" dirty="0"/>
              <a:t>stronger association with infectious = better proper domain match</a:t>
            </a:r>
          </a:p>
        </p:txBody>
      </p:sp>
      <p:sp>
        <p:nvSpPr>
          <p:cNvPr id="4" name="Content Placeholder 3">
            <a:extLst>
              <a:ext uri="{FF2B5EF4-FFF2-40B4-BE49-F238E27FC236}">
                <a16:creationId xmlns:a16="http://schemas.microsoft.com/office/drawing/2014/main" id="{D8191E02-C89C-6440-9A47-4A5B458A92EB}"/>
              </a:ext>
            </a:extLst>
          </p:cNvPr>
          <p:cNvSpPr>
            <a:spLocks noGrp="1"/>
          </p:cNvSpPr>
          <p:nvPr>
            <p:ph idx="1"/>
          </p:nvPr>
        </p:nvSpPr>
        <p:spPr/>
        <p:txBody>
          <a:bodyPr>
            <a:normAutofit/>
          </a:bodyPr>
          <a:lstStyle/>
          <a:p>
            <a:r>
              <a:rPr lang="en-US" sz="2800" b="1" dirty="0"/>
              <a:t>Hypothesis 1. </a:t>
            </a:r>
            <a:r>
              <a:rPr lang="en-US" sz="2800" dirty="0"/>
              <a:t>Anomalous faces are more strongly associated with Infectious concepts (compared to “Average” faces)</a:t>
            </a:r>
          </a:p>
          <a:p>
            <a:r>
              <a:rPr lang="en-US" sz="2800" b="1" dirty="0"/>
              <a:t>Hypothesis 2. </a:t>
            </a:r>
            <a:r>
              <a:rPr lang="en-US" sz="2800" dirty="0"/>
              <a:t>“Disfigured” faces are more strongly associated with Infectious concepts (compared to Obese faces)</a:t>
            </a:r>
          </a:p>
        </p:txBody>
      </p:sp>
    </p:spTree>
    <p:extLst>
      <p:ext uri="{BB962C8B-B14F-4D97-AF65-F5344CB8AC3E}">
        <p14:creationId xmlns:p14="http://schemas.microsoft.com/office/powerpoint/2010/main" val="172810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3069-137C-EA4C-B6A2-D4A9FFE1BCA9}"/>
              </a:ext>
            </a:extLst>
          </p:cNvPr>
          <p:cNvSpPr>
            <a:spLocks noGrp="1"/>
          </p:cNvSpPr>
          <p:nvPr>
            <p:ph type="title"/>
          </p:nvPr>
        </p:nvSpPr>
        <p:spPr>
          <a:xfrm>
            <a:off x="277585" y="310243"/>
            <a:ext cx="5540829" cy="1188720"/>
          </a:xfrm>
        </p:spPr>
        <p:txBody>
          <a:bodyPr>
            <a:normAutofit/>
          </a:bodyPr>
          <a:lstStyle/>
          <a:p>
            <a:r>
              <a:rPr lang="en-US" dirty="0"/>
              <a:t>All studies use the Implicit association test</a:t>
            </a:r>
          </a:p>
        </p:txBody>
      </p:sp>
      <p:sp>
        <p:nvSpPr>
          <p:cNvPr id="29" name="Content Placeholder 28">
            <a:extLst>
              <a:ext uri="{FF2B5EF4-FFF2-40B4-BE49-F238E27FC236}">
                <a16:creationId xmlns:a16="http://schemas.microsoft.com/office/drawing/2014/main" id="{42855809-1D8A-4E45-9C3D-F44988BB8527}"/>
              </a:ext>
            </a:extLst>
          </p:cNvPr>
          <p:cNvSpPr>
            <a:spLocks noGrp="1"/>
          </p:cNvSpPr>
          <p:nvPr>
            <p:ph idx="1"/>
          </p:nvPr>
        </p:nvSpPr>
        <p:spPr>
          <a:xfrm>
            <a:off x="277584" y="1649185"/>
            <a:ext cx="5540830" cy="1681843"/>
          </a:xfrm>
        </p:spPr>
        <p:txBody>
          <a:bodyPr>
            <a:normAutofit fontScale="92500" lnSpcReduction="10000"/>
          </a:bodyPr>
          <a:lstStyle/>
          <a:p>
            <a:r>
              <a:rPr lang="en-US" sz="2000" dirty="0"/>
              <a:t>Classification task measures strength of automatic associations </a:t>
            </a:r>
            <a:r>
              <a:rPr lang="en-US" sz="1600" dirty="0">
                <a:solidFill>
                  <a:srgbClr val="C00000"/>
                </a:solidFill>
              </a:rPr>
              <a:t>Greenwald, </a:t>
            </a:r>
            <a:r>
              <a:rPr lang="en-US" sz="1600" dirty="0" err="1">
                <a:solidFill>
                  <a:srgbClr val="C00000"/>
                </a:solidFill>
              </a:rPr>
              <a:t>Nosek</a:t>
            </a:r>
            <a:r>
              <a:rPr lang="en-US" sz="1600" dirty="0">
                <a:solidFill>
                  <a:srgbClr val="C00000"/>
                </a:solidFill>
              </a:rPr>
              <a:t>, &amp; </a:t>
            </a:r>
            <a:r>
              <a:rPr lang="en-US" sz="1600" dirty="0" err="1">
                <a:solidFill>
                  <a:srgbClr val="C00000"/>
                </a:solidFill>
              </a:rPr>
              <a:t>Banaji</a:t>
            </a:r>
            <a:r>
              <a:rPr lang="en-US" sz="1600" dirty="0">
                <a:solidFill>
                  <a:srgbClr val="C00000"/>
                </a:solidFill>
              </a:rPr>
              <a:t>, 2003</a:t>
            </a:r>
            <a:endParaRPr lang="en-US" sz="2000" dirty="0">
              <a:solidFill>
                <a:srgbClr val="C00000"/>
              </a:solidFill>
            </a:endParaRPr>
          </a:p>
          <a:p>
            <a:r>
              <a:rPr lang="en-US" sz="2000" dirty="0"/>
              <a:t>Classification response keys change during the task (e.g.,  African American = Good/Bad)</a:t>
            </a:r>
          </a:p>
          <a:p>
            <a:r>
              <a:rPr lang="en-US" sz="2000" b="1" dirty="0"/>
              <a:t>Faster reaction time = stronger association</a:t>
            </a:r>
          </a:p>
        </p:txBody>
      </p:sp>
      <p:sp>
        <p:nvSpPr>
          <p:cNvPr id="31" name="TextBox 30">
            <a:extLst>
              <a:ext uri="{FF2B5EF4-FFF2-40B4-BE49-F238E27FC236}">
                <a16:creationId xmlns:a16="http://schemas.microsoft.com/office/drawing/2014/main" id="{5510A7C7-493C-FE4A-BE53-27E296C1C888}"/>
              </a:ext>
            </a:extLst>
          </p:cNvPr>
          <p:cNvSpPr txBox="1"/>
          <p:nvPr/>
        </p:nvSpPr>
        <p:spPr>
          <a:xfrm>
            <a:off x="1621070" y="4881890"/>
            <a:ext cx="2853858" cy="523220"/>
          </a:xfrm>
          <a:prstGeom prst="rect">
            <a:avLst/>
          </a:prstGeom>
          <a:noFill/>
        </p:spPr>
        <p:txBody>
          <a:bodyPr wrap="none" rtlCol="0">
            <a:spAutoFit/>
          </a:bodyPr>
          <a:lstStyle/>
          <a:p>
            <a:r>
              <a:rPr lang="en-US" sz="2800" dirty="0"/>
              <a:t>Example: Race IAT</a:t>
            </a:r>
          </a:p>
        </p:txBody>
      </p:sp>
      <p:pic>
        <p:nvPicPr>
          <p:cNvPr id="4" name="Picture 3">
            <a:extLst>
              <a:ext uri="{FF2B5EF4-FFF2-40B4-BE49-F238E27FC236}">
                <a16:creationId xmlns:a16="http://schemas.microsoft.com/office/drawing/2014/main" id="{8453294A-E45F-3C41-B216-F18E322D23AE}"/>
              </a:ext>
            </a:extLst>
          </p:cNvPr>
          <p:cNvPicPr>
            <a:picLocks noChangeAspect="1"/>
          </p:cNvPicPr>
          <p:nvPr/>
        </p:nvPicPr>
        <p:blipFill>
          <a:blip r:embed="rId3"/>
          <a:stretch>
            <a:fillRect/>
          </a:stretch>
        </p:blipFill>
        <p:spPr>
          <a:xfrm>
            <a:off x="6096000" y="3429000"/>
            <a:ext cx="6091947" cy="3429016"/>
          </a:xfrm>
          <a:prstGeom prst="rect">
            <a:avLst/>
          </a:prstGeom>
        </p:spPr>
      </p:pic>
    </p:spTree>
    <p:extLst>
      <p:ext uri="{BB962C8B-B14F-4D97-AF65-F5344CB8AC3E}">
        <p14:creationId xmlns:p14="http://schemas.microsoft.com/office/powerpoint/2010/main" val="239369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wm003neut_avg.bmp" descr="wm003neut_avg.bmp">
            <a:extLst>
              <a:ext uri="{FF2B5EF4-FFF2-40B4-BE49-F238E27FC236}">
                <a16:creationId xmlns:a16="http://schemas.microsoft.com/office/drawing/2014/main" id="{7F9F1B59-1621-4A48-8646-2616ADA9DF49}"/>
              </a:ext>
            </a:extLst>
          </p:cNvPr>
          <p:cNvPicPr>
            <a:picLocks noChangeAspect="1"/>
          </p:cNvPicPr>
          <p:nvPr/>
        </p:nvPicPr>
        <p:blipFill>
          <a:blip r:embed="rId3">
            <a:extLst/>
          </a:blip>
          <a:stretch>
            <a:fillRect/>
          </a:stretch>
        </p:blipFill>
        <p:spPr>
          <a:xfrm>
            <a:off x="2685280" y="4885500"/>
            <a:ext cx="1587500" cy="1117601"/>
          </a:xfrm>
          <a:prstGeom prst="rect">
            <a:avLst/>
          </a:prstGeom>
          <a:effectLst>
            <a:outerShdw blurRad="50800" dist="38100" dir="8100000" algn="tr" rotWithShape="0">
              <a:prstClr val="black">
                <a:alpha val="40000"/>
              </a:prstClr>
            </a:outerShdw>
          </a:effectLst>
        </p:spPr>
      </p:pic>
      <p:pic>
        <p:nvPicPr>
          <p:cNvPr id="3" name="wm003neut_brnscr.bmp" descr="wm003neut_brnscr.bmp">
            <a:extLst>
              <a:ext uri="{FF2B5EF4-FFF2-40B4-BE49-F238E27FC236}">
                <a16:creationId xmlns:a16="http://schemas.microsoft.com/office/drawing/2014/main" id="{EA51D62E-7E71-8D43-A666-839E37D1D6B0}"/>
              </a:ext>
            </a:extLst>
          </p:cNvPr>
          <p:cNvPicPr>
            <a:picLocks noChangeAspect="1"/>
          </p:cNvPicPr>
          <p:nvPr/>
        </p:nvPicPr>
        <p:blipFill>
          <a:blip r:embed="rId4">
            <a:extLst/>
          </a:blip>
          <a:stretch>
            <a:fillRect/>
          </a:stretch>
        </p:blipFill>
        <p:spPr>
          <a:xfrm>
            <a:off x="6190480" y="4885500"/>
            <a:ext cx="1587500" cy="1117601"/>
          </a:xfrm>
          <a:prstGeom prst="rect">
            <a:avLst/>
          </a:prstGeom>
          <a:effectLst>
            <a:outerShdw blurRad="50800" dist="38100" dir="8100000" algn="tr" rotWithShape="0">
              <a:prstClr val="black">
                <a:alpha val="40000"/>
              </a:prstClr>
            </a:outerShdw>
          </a:effectLst>
        </p:spPr>
      </p:pic>
      <p:pic>
        <p:nvPicPr>
          <p:cNvPr id="4" name="wm003neut_obe.bmp" descr="wm003neut_obe.bmp">
            <a:extLst>
              <a:ext uri="{FF2B5EF4-FFF2-40B4-BE49-F238E27FC236}">
                <a16:creationId xmlns:a16="http://schemas.microsoft.com/office/drawing/2014/main" id="{3C5DEE76-589C-F942-967C-B136713B96F0}"/>
              </a:ext>
            </a:extLst>
          </p:cNvPr>
          <p:cNvPicPr>
            <a:picLocks noChangeAspect="1"/>
          </p:cNvPicPr>
          <p:nvPr/>
        </p:nvPicPr>
        <p:blipFill>
          <a:blip r:embed="rId5">
            <a:extLst/>
          </a:blip>
          <a:stretch>
            <a:fillRect/>
          </a:stretch>
        </p:blipFill>
        <p:spPr>
          <a:xfrm>
            <a:off x="9746480" y="4929950"/>
            <a:ext cx="1587500" cy="1143001"/>
          </a:xfrm>
          <a:prstGeom prst="rect">
            <a:avLst/>
          </a:prstGeom>
          <a:effectLst>
            <a:outerShdw blurRad="50800" dist="38100" dir="8100000" algn="tr" rotWithShape="0">
              <a:prstClr val="black">
                <a:alpha val="40000"/>
              </a:prstClr>
            </a:outerShdw>
          </a:effectLst>
        </p:spPr>
      </p:pic>
      <p:pic>
        <p:nvPicPr>
          <p:cNvPr id="5" name="wm006neut_avg.bmp" descr="wm006neut_avg.bmp">
            <a:extLst>
              <a:ext uri="{FF2B5EF4-FFF2-40B4-BE49-F238E27FC236}">
                <a16:creationId xmlns:a16="http://schemas.microsoft.com/office/drawing/2014/main" id="{D6559C7C-AA08-064C-AF88-45EC91B1D00F}"/>
              </a:ext>
            </a:extLst>
          </p:cNvPr>
          <p:cNvPicPr>
            <a:picLocks noChangeAspect="1"/>
          </p:cNvPicPr>
          <p:nvPr/>
        </p:nvPicPr>
        <p:blipFill>
          <a:blip r:embed="rId6">
            <a:extLst/>
          </a:blip>
          <a:stretch>
            <a:fillRect/>
          </a:stretch>
        </p:blipFill>
        <p:spPr>
          <a:xfrm>
            <a:off x="2685280" y="3550730"/>
            <a:ext cx="1587500" cy="1117601"/>
          </a:xfrm>
          <a:prstGeom prst="rect">
            <a:avLst/>
          </a:prstGeom>
          <a:effectLst>
            <a:outerShdw blurRad="50800" dist="38100" dir="8100000" algn="tr" rotWithShape="0">
              <a:prstClr val="black">
                <a:alpha val="40000"/>
              </a:prstClr>
            </a:outerShdw>
          </a:effectLst>
        </p:spPr>
      </p:pic>
      <p:pic>
        <p:nvPicPr>
          <p:cNvPr id="6" name="wm006neut_brnscr.bmp" descr="wm006neut_brnscr.bmp">
            <a:extLst>
              <a:ext uri="{FF2B5EF4-FFF2-40B4-BE49-F238E27FC236}">
                <a16:creationId xmlns:a16="http://schemas.microsoft.com/office/drawing/2014/main" id="{CA6FCA9F-4E8F-7F40-9E84-7815BCF0E4CA}"/>
              </a:ext>
            </a:extLst>
          </p:cNvPr>
          <p:cNvPicPr>
            <a:picLocks noChangeAspect="1"/>
          </p:cNvPicPr>
          <p:nvPr/>
        </p:nvPicPr>
        <p:blipFill>
          <a:blip r:embed="rId7">
            <a:extLst/>
          </a:blip>
          <a:stretch>
            <a:fillRect/>
          </a:stretch>
        </p:blipFill>
        <p:spPr>
          <a:xfrm>
            <a:off x="6190480" y="3550730"/>
            <a:ext cx="1587500" cy="1117601"/>
          </a:xfrm>
          <a:prstGeom prst="rect">
            <a:avLst/>
          </a:prstGeom>
          <a:effectLst>
            <a:outerShdw blurRad="50800" dist="38100" dir="8100000" algn="tr" rotWithShape="0">
              <a:prstClr val="black">
                <a:alpha val="40000"/>
              </a:prstClr>
            </a:outerShdw>
          </a:effectLst>
        </p:spPr>
      </p:pic>
      <p:pic>
        <p:nvPicPr>
          <p:cNvPr id="7" name="wm006neut_obe.bmp" descr="wm006neut_obe.bmp">
            <a:extLst>
              <a:ext uri="{FF2B5EF4-FFF2-40B4-BE49-F238E27FC236}">
                <a16:creationId xmlns:a16="http://schemas.microsoft.com/office/drawing/2014/main" id="{CD902DD4-52E9-DB4B-B1AD-4A0C446C3608}"/>
              </a:ext>
            </a:extLst>
          </p:cNvPr>
          <p:cNvPicPr>
            <a:picLocks noChangeAspect="1"/>
          </p:cNvPicPr>
          <p:nvPr/>
        </p:nvPicPr>
        <p:blipFill>
          <a:blip r:embed="rId8">
            <a:extLst/>
          </a:blip>
          <a:stretch>
            <a:fillRect/>
          </a:stretch>
        </p:blipFill>
        <p:spPr>
          <a:xfrm>
            <a:off x="9746480" y="3550730"/>
            <a:ext cx="1587500" cy="1174751"/>
          </a:xfrm>
          <a:prstGeom prst="rect">
            <a:avLst/>
          </a:prstGeom>
          <a:effectLst>
            <a:outerShdw blurRad="50800" dist="38100" dir="8100000" algn="tr" rotWithShape="0">
              <a:prstClr val="black">
                <a:alpha val="40000"/>
              </a:prstClr>
            </a:outerShdw>
          </a:effectLst>
        </p:spPr>
      </p:pic>
      <p:pic>
        <p:nvPicPr>
          <p:cNvPr id="8" name="wm009neut_avg.bmp" descr="wm009neut_avg.bmp">
            <a:extLst>
              <a:ext uri="{FF2B5EF4-FFF2-40B4-BE49-F238E27FC236}">
                <a16:creationId xmlns:a16="http://schemas.microsoft.com/office/drawing/2014/main" id="{6EAFF270-E333-CA4C-AD22-3034437017BC}"/>
              </a:ext>
            </a:extLst>
          </p:cNvPr>
          <p:cNvPicPr>
            <a:picLocks noChangeAspect="1"/>
          </p:cNvPicPr>
          <p:nvPr/>
        </p:nvPicPr>
        <p:blipFill>
          <a:blip r:embed="rId9">
            <a:extLst/>
          </a:blip>
          <a:stretch>
            <a:fillRect/>
          </a:stretch>
        </p:blipFill>
        <p:spPr>
          <a:xfrm>
            <a:off x="2685280" y="2215961"/>
            <a:ext cx="1587500" cy="1117601"/>
          </a:xfrm>
          <a:prstGeom prst="rect">
            <a:avLst/>
          </a:prstGeom>
          <a:effectLst>
            <a:outerShdw blurRad="50800" dist="38100" dir="8100000" algn="tr" rotWithShape="0">
              <a:prstClr val="black">
                <a:alpha val="40000"/>
              </a:prstClr>
            </a:outerShdw>
          </a:effectLst>
        </p:spPr>
      </p:pic>
      <p:pic>
        <p:nvPicPr>
          <p:cNvPr id="9" name="wm009neut_brnscr.bmp" descr="wm009neut_brnscr.bmp">
            <a:extLst>
              <a:ext uri="{FF2B5EF4-FFF2-40B4-BE49-F238E27FC236}">
                <a16:creationId xmlns:a16="http://schemas.microsoft.com/office/drawing/2014/main" id="{7123CD2C-D729-E342-ADD0-13000AE14A72}"/>
              </a:ext>
            </a:extLst>
          </p:cNvPr>
          <p:cNvPicPr>
            <a:picLocks noChangeAspect="1"/>
          </p:cNvPicPr>
          <p:nvPr/>
        </p:nvPicPr>
        <p:blipFill>
          <a:blip r:embed="rId10">
            <a:extLst/>
          </a:blip>
          <a:stretch>
            <a:fillRect/>
          </a:stretch>
        </p:blipFill>
        <p:spPr>
          <a:xfrm>
            <a:off x="6190480" y="2215961"/>
            <a:ext cx="1587500" cy="1117601"/>
          </a:xfrm>
          <a:prstGeom prst="rect">
            <a:avLst/>
          </a:prstGeom>
          <a:effectLst>
            <a:outerShdw blurRad="50800" dist="38100" dir="8100000" algn="tr" rotWithShape="0">
              <a:prstClr val="black">
                <a:alpha val="40000"/>
              </a:prstClr>
            </a:outerShdw>
          </a:effectLst>
        </p:spPr>
      </p:pic>
      <p:pic>
        <p:nvPicPr>
          <p:cNvPr id="10" name="wm009neut_obe.bmp" descr="wm009neut_obe.bmp">
            <a:extLst>
              <a:ext uri="{FF2B5EF4-FFF2-40B4-BE49-F238E27FC236}">
                <a16:creationId xmlns:a16="http://schemas.microsoft.com/office/drawing/2014/main" id="{9AE2F86E-FCF0-5048-BC8D-60EF6C38ACBA}"/>
              </a:ext>
            </a:extLst>
          </p:cNvPr>
          <p:cNvPicPr>
            <a:picLocks noChangeAspect="1"/>
          </p:cNvPicPr>
          <p:nvPr/>
        </p:nvPicPr>
        <p:blipFill>
          <a:blip r:embed="rId11">
            <a:extLst/>
          </a:blip>
          <a:stretch>
            <a:fillRect/>
          </a:stretch>
        </p:blipFill>
        <p:spPr>
          <a:xfrm>
            <a:off x="9746480" y="2203261"/>
            <a:ext cx="1587500" cy="1143001"/>
          </a:xfrm>
          <a:prstGeom prst="rect">
            <a:avLst/>
          </a:prstGeom>
          <a:effectLst>
            <a:outerShdw blurRad="50800" dist="38100" dir="8100000" algn="tr" rotWithShape="0">
              <a:prstClr val="black">
                <a:alpha val="40000"/>
              </a:prstClr>
            </a:outerShdw>
          </a:effectLst>
        </p:spPr>
      </p:pic>
      <p:pic>
        <p:nvPicPr>
          <p:cNvPr id="11" name="wm011neut_avg.bmp" descr="wm011neut_avg.bmp">
            <a:extLst>
              <a:ext uri="{FF2B5EF4-FFF2-40B4-BE49-F238E27FC236}">
                <a16:creationId xmlns:a16="http://schemas.microsoft.com/office/drawing/2014/main" id="{F9728281-385B-9743-BE86-ACC6DFAA7DBE}"/>
              </a:ext>
            </a:extLst>
          </p:cNvPr>
          <p:cNvPicPr>
            <a:picLocks noChangeAspect="1"/>
          </p:cNvPicPr>
          <p:nvPr/>
        </p:nvPicPr>
        <p:blipFill>
          <a:blip r:embed="rId12">
            <a:extLst/>
          </a:blip>
          <a:stretch>
            <a:fillRect/>
          </a:stretch>
        </p:blipFill>
        <p:spPr>
          <a:xfrm>
            <a:off x="2685280" y="881191"/>
            <a:ext cx="1587500" cy="1117601"/>
          </a:xfrm>
          <a:prstGeom prst="rect">
            <a:avLst/>
          </a:prstGeom>
          <a:effectLst>
            <a:outerShdw blurRad="50800" dist="38100" dir="8100000" algn="tr" rotWithShape="0">
              <a:prstClr val="black">
                <a:alpha val="40000"/>
              </a:prstClr>
            </a:outerShdw>
          </a:effectLst>
        </p:spPr>
      </p:pic>
      <p:pic>
        <p:nvPicPr>
          <p:cNvPr id="12" name="wm011neut_brnscr.bmp" descr="wm011neut_brnscr.bmp">
            <a:extLst>
              <a:ext uri="{FF2B5EF4-FFF2-40B4-BE49-F238E27FC236}">
                <a16:creationId xmlns:a16="http://schemas.microsoft.com/office/drawing/2014/main" id="{F568F8D0-17BE-EF4E-8851-EC19D502E1E4}"/>
              </a:ext>
            </a:extLst>
          </p:cNvPr>
          <p:cNvPicPr>
            <a:picLocks noChangeAspect="1"/>
          </p:cNvPicPr>
          <p:nvPr/>
        </p:nvPicPr>
        <p:blipFill>
          <a:blip r:embed="rId13">
            <a:extLst/>
          </a:blip>
          <a:stretch>
            <a:fillRect/>
          </a:stretch>
        </p:blipFill>
        <p:spPr>
          <a:xfrm>
            <a:off x="6190480" y="881191"/>
            <a:ext cx="1587500" cy="1117601"/>
          </a:xfrm>
          <a:prstGeom prst="rect">
            <a:avLst/>
          </a:prstGeom>
          <a:effectLst>
            <a:outerShdw blurRad="50800" dist="38100" dir="8100000" algn="tr" rotWithShape="0">
              <a:prstClr val="black">
                <a:alpha val="40000"/>
              </a:prstClr>
            </a:outerShdw>
          </a:effectLst>
        </p:spPr>
      </p:pic>
      <p:pic>
        <p:nvPicPr>
          <p:cNvPr id="13" name="wm011neut_obe.bmp" descr="wm011neut_obe.bmp">
            <a:extLst>
              <a:ext uri="{FF2B5EF4-FFF2-40B4-BE49-F238E27FC236}">
                <a16:creationId xmlns:a16="http://schemas.microsoft.com/office/drawing/2014/main" id="{B77597A7-1C24-0749-A3C7-DEBE7F8A7CC0}"/>
              </a:ext>
            </a:extLst>
          </p:cNvPr>
          <p:cNvPicPr>
            <a:picLocks noChangeAspect="1"/>
          </p:cNvPicPr>
          <p:nvPr/>
        </p:nvPicPr>
        <p:blipFill>
          <a:blip r:embed="rId14">
            <a:extLst/>
          </a:blip>
          <a:stretch>
            <a:fillRect/>
          </a:stretch>
        </p:blipFill>
        <p:spPr>
          <a:xfrm>
            <a:off x="9746480" y="881191"/>
            <a:ext cx="1587500" cy="1117601"/>
          </a:xfrm>
          <a:prstGeom prst="rect">
            <a:avLst/>
          </a:prstGeom>
          <a:effectLst>
            <a:outerShdw blurRad="50800" dist="38100" dir="8100000" algn="tr" rotWithShape="0">
              <a:prstClr val="black">
                <a:alpha val="40000"/>
              </a:prstClr>
            </a:outerShdw>
          </a:effectLst>
        </p:spPr>
      </p:pic>
      <p:pic>
        <p:nvPicPr>
          <p:cNvPr id="14" name="wm016neut_avg.bmp" descr="wm016neut_avg.bmp">
            <a:extLst>
              <a:ext uri="{FF2B5EF4-FFF2-40B4-BE49-F238E27FC236}">
                <a16:creationId xmlns:a16="http://schemas.microsoft.com/office/drawing/2014/main" id="{3381FDCB-560E-AA4B-B115-34958AA57087}"/>
              </a:ext>
            </a:extLst>
          </p:cNvPr>
          <p:cNvPicPr>
            <a:picLocks noChangeAspect="1"/>
          </p:cNvPicPr>
          <p:nvPr/>
        </p:nvPicPr>
        <p:blipFill>
          <a:blip r:embed="rId15">
            <a:extLst/>
          </a:blip>
          <a:stretch>
            <a:fillRect/>
          </a:stretch>
        </p:blipFill>
        <p:spPr>
          <a:xfrm>
            <a:off x="932680" y="4907725"/>
            <a:ext cx="1587500" cy="1117601"/>
          </a:xfrm>
          <a:prstGeom prst="rect">
            <a:avLst/>
          </a:prstGeom>
          <a:effectLst>
            <a:outerShdw blurRad="50800" dist="38100" dir="8100000" algn="tr" rotWithShape="0">
              <a:prstClr val="black">
                <a:alpha val="40000"/>
              </a:prstClr>
            </a:outerShdw>
          </a:effectLst>
        </p:spPr>
      </p:pic>
      <p:pic>
        <p:nvPicPr>
          <p:cNvPr id="15" name="wm016neut_brnscr.bmp" descr="wm016neut_brnscr.bmp">
            <a:extLst>
              <a:ext uri="{FF2B5EF4-FFF2-40B4-BE49-F238E27FC236}">
                <a16:creationId xmlns:a16="http://schemas.microsoft.com/office/drawing/2014/main" id="{4DFB2431-6F91-AB41-A28D-D01D2562FE2A}"/>
              </a:ext>
            </a:extLst>
          </p:cNvPr>
          <p:cNvPicPr>
            <a:picLocks noChangeAspect="1"/>
          </p:cNvPicPr>
          <p:nvPr/>
        </p:nvPicPr>
        <p:blipFill>
          <a:blip r:embed="rId16">
            <a:extLst/>
          </a:blip>
          <a:stretch>
            <a:fillRect/>
          </a:stretch>
        </p:blipFill>
        <p:spPr>
          <a:xfrm>
            <a:off x="4437880" y="4885500"/>
            <a:ext cx="1587500" cy="1117601"/>
          </a:xfrm>
          <a:prstGeom prst="rect">
            <a:avLst/>
          </a:prstGeom>
          <a:effectLst>
            <a:outerShdw blurRad="50800" dist="38100" dir="8100000" algn="tr" rotWithShape="0">
              <a:prstClr val="black">
                <a:alpha val="40000"/>
              </a:prstClr>
            </a:outerShdw>
          </a:effectLst>
        </p:spPr>
      </p:pic>
      <p:pic>
        <p:nvPicPr>
          <p:cNvPr id="16" name="wm016neut_obe.bmp" descr="wm016neut_obe.bmp">
            <a:extLst>
              <a:ext uri="{FF2B5EF4-FFF2-40B4-BE49-F238E27FC236}">
                <a16:creationId xmlns:a16="http://schemas.microsoft.com/office/drawing/2014/main" id="{98F49063-6543-434E-A245-BAFCB826FE59}"/>
              </a:ext>
            </a:extLst>
          </p:cNvPr>
          <p:cNvPicPr>
            <a:picLocks noChangeAspect="1"/>
          </p:cNvPicPr>
          <p:nvPr/>
        </p:nvPicPr>
        <p:blipFill>
          <a:blip r:embed="rId17">
            <a:extLst/>
          </a:blip>
          <a:stretch>
            <a:fillRect/>
          </a:stretch>
        </p:blipFill>
        <p:spPr>
          <a:xfrm>
            <a:off x="7968480" y="4885500"/>
            <a:ext cx="1587500" cy="1162051"/>
          </a:xfrm>
          <a:prstGeom prst="rect">
            <a:avLst/>
          </a:prstGeom>
          <a:effectLst>
            <a:outerShdw blurRad="50800" dist="38100" dir="8100000" algn="tr" rotWithShape="0">
              <a:prstClr val="black">
                <a:alpha val="40000"/>
              </a:prstClr>
            </a:outerShdw>
          </a:effectLst>
        </p:spPr>
      </p:pic>
      <p:pic>
        <p:nvPicPr>
          <p:cNvPr id="17" name="wm024neut_avg.bmp" descr="wm024neut_avg.bmp">
            <a:extLst>
              <a:ext uri="{FF2B5EF4-FFF2-40B4-BE49-F238E27FC236}">
                <a16:creationId xmlns:a16="http://schemas.microsoft.com/office/drawing/2014/main" id="{E906B393-E12F-DB46-B408-219748AC27F5}"/>
              </a:ext>
            </a:extLst>
          </p:cNvPr>
          <p:cNvPicPr>
            <a:picLocks noChangeAspect="1"/>
          </p:cNvPicPr>
          <p:nvPr/>
        </p:nvPicPr>
        <p:blipFill>
          <a:blip r:embed="rId18">
            <a:extLst/>
          </a:blip>
          <a:stretch>
            <a:fillRect/>
          </a:stretch>
        </p:blipFill>
        <p:spPr>
          <a:xfrm>
            <a:off x="932680" y="3550730"/>
            <a:ext cx="1587500" cy="1117601"/>
          </a:xfrm>
          <a:prstGeom prst="rect">
            <a:avLst/>
          </a:prstGeom>
          <a:effectLst>
            <a:outerShdw blurRad="50800" dist="38100" dir="8100000" algn="tr" rotWithShape="0">
              <a:prstClr val="black">
                <a:alpha val="40000"/>
              </a:prstClr>
            </a:outerShdw>
          </a:effectLst>
        </p:spPr>
      </p:pic>
      <p:pic>
        <p:nvPicPr>
          <p:cNvPr id="18" name="wm024neut_brnscr.bmp" descr="wm024neut_brnscr.bmp">
            <a:extLst>
              <a:ext uri="{FF2B5EF4-FFF2-40B4-BE49-F238E27FC236}">
                <a16:creationId xmlns:a16="http://schemas.microsoft.com/office/drawing/2014/main" id="{528400D3-2DBD-7448-9302-F2F8CCC6D742}"/>
              </a:ext>
            </a:extLst>
          </p:cNvPr>
          <p:cNvPicPr>
            <a:picLocks noChangeAspect="1"/>
          </p:cNvPicPr>
          <p:nvPr/>
        </p:nvPicPr>
        <p:blipFill>
          <a:blip r:embed="rId19">
            <a:extLst/>
          </a:blip>
          <a:stretch>
            <a:fillRect/>
          </a:stretch>
        </p:blipFill>
        <p:spPr>
          <a:xfrm>
            <a:off x="4437880" y="3550730"/>
            <a:ext cx="1587500" cy="1117601"/>
          </a:xfrm>
          <a:prstGeom prst="rect">
            <a:avLst/>
          </a:prstGeom>
          <a:effectLst>
            <a:outerShdw blurRad="50800" dist="38100" dir="8100000" algn="tr" rotWithShape="0">
              <a:prstClr val="black">
                <a:alpha val="40000"/>
              </a:prstClr>
            </a:outerShdw>
          </a:effectLst>
        </p:spPr>
      </p:pic>
      <p:pic>
        <p:nvPicPr>
          <p:cNvPr id="19" name="wm024neut_obe.bmp" descr="wm024neut_obe.bmp">
            <a:extLst>
              <a:ext uri="{FF2B5EF4-FFF2-40B4-BE49-F238E27FC236}">
                <a16:creationId xmlns:a16="http://schemas.microsoft.com/office/drawing/2014/main" id="{D5DD1639-A20C-B643-8E55-B74363A0E96E}"/>
              </a:ext>
            </a:extLst>
          </p:cNvPr>
          <p:cNvPicPr>
            <a:picLocks noChangeAspect="1"/>
          </p:cNvPicPr>
          <p:nvPr/>
        </p:nvPicPr>
        <p:blipFill>
          <a:blip r:embed="rId20">
            <a:extLst/>
          </a:blip>
          <a:stretch>
            <a:fillRect/>
          </a:stretch>
        </p:blipFill>
        <p:spPr>
          <a:xfrm>
            <a:off x="7968480" y="3544380"/>
            <a:ext cx="1587500" cy="1162051"/>
          </a:xfrm>
          <a:prstGeom prst="rect">
            <a:avLst/>
          </a:prstGeom>
          <a:effectLst>
            <a:outerShdw blurRad="50800" dist="38100" dir="8100000" algn="tr" rotWithShape="0">
              <a:prstClr val="black">
                <a:alpha val="40000"/>
              </a:prstClr>
            </a:outerShdw>
          </a:effectLst>
        </p:spPr>
      </p:pic>
      <p:pic>
        <p:nvPicPr>
          <p:cNvPr id="20" name="wm028neut_avg.bmp" descr="wm028neut_avg.bmp">
            <a:extLst>
              <a:ext uri="{FF2B5EF4-FFF2-40B4-BE49-F238E27FC236}">
                <a16:creationId xmlns:a16="http://schemas.microsoft.com/office/drawing/2014/main" id="{75D1D537-8BC2-E14F-83D6-560BA6652BD2}"/>
              </a:ext>
            </a:extLst>
          </p:cNvPr>
          <p:cNvPicPr>
            <a:picLocks noChangeAspect="1"/>
          </p:cNvPicPr>
          <p:nvPr/>
        </p:nvPicPr>
        <p:blipFill>
          <a:blip r:embed="rId21">
            <a:extLst/>
          </a:blip>
          <a:stretch>
            <a:fillRect/>
          </a:stretch>
        </p:blipFill>
        <p:spPr>
          <a:xfrm>
            <a:off x="932680" y="2215961"/>
            <a:ext cx="1587500" cy="1117601"/>
          </a:xfrm>
          <a:prstGeom prst="rect">
            <a:avLst/>
          </a:prstGeom>
          <a:effectLst>
            <a:outerShdw blurRad="50800" dist="38100" dir="8100000" algn="tr" rotWithShape="0">
              <a:prstClr val="black">
                <a:alpha val="40000"/>
              </a:prstClr>
            </a:outerShdw>
          </a:effectLst>
        </p:spPr>
      </p:pic>
      <p:pic>
        <p:nvPicPr>
          <p:cNvPr id="21" name="wm028neut_brnscr.bmp" descr="wm028neut_brnscr.bmp">
            <a:extLst>
              <a:ext uri="{FF2B5EF4-FFF2-40B4-BE49-F238E27FC236}">
                <a16:creationId xmlns:a16="http://schemas.microsoft.com/office/drawing/2014/main" id="{5C87BE3A-9BA0-8F46-BF2F-5E56BA7DF095}"/>
              </a:ext>
            </a:extLst>
          </p:cNvPr>
          <p:cNvPicPr>
            <a:picLocks noChangeAspect="1"/>
          </p:cNvPicPr>
          <p:nvPr/>
        </p:nvPicPr>
        <p:blipFill>
          <a:blip r:embed="rId22">
            <a:extLst/>
          </a:blip>
          <a:stretch>
            <a:fillRect/>
          </a:stretch>
        </p:blipFill>
        <p:spPr>
          <a:xfrm>
            <a:off x="4437880" y="2215961"/>
            <a:ext cx="1587500" cy="1117601"/>
          </a:xfrm>
          <a:prstGeom prst="rect">
            <a:avLst/>
          </a:prstGeom>
          <a:effectLst>
            <a:outerShdw blurRad="50800" dist="38100" dir="8100000" algn="tr" rotWithShape="0">
              <a:prstClr val="black">
                <a:alpha val="40000"/>
              </a:prstClr>
            </a:outerShdw>
          </a:effectLst>
        </p:spPr>
      </p:pic>
      <p:pic>
        <p:nvPicPr>
          <p:cNvPr id="22" name="wm028neut_obe.bmp" descr="wm028neut_obe.bmp">
            <a:extLst>
              <a:ext uri="{FF2B5EF4-FFF2-40B4-BE49-F238E27FC236}">
                <a16:creationId xmlns:a16="http://schemas.microsoft.com/office/drawing/2014/main" id="{FCED0F9B-8A87-674E-959B-2B4867DF22B7}"/>
              </a:ext>
            </a:extLst>
          </p:cNvPr>
          <p:cNvPicPr>
            <a:picLocks noChangeAspect="1"/>
          </p:cNvPicPr>
          <p:nvPr/>
        </p:nvPicPr>
        <p:blipFill>
          <a:blip r:embed="rId23">
            <a:extLst/>
          </a:blip>
          <a:stretch>
            <a:fillRect/>
          </a:stretch>
        </p:blipFill>
        <p:spPr>
          <a:xfrm>
            <a:off x="7968480" y="2184211"/>
            <a:ext cx="1587500" cy="1181101"/>
          </a:xfrm>
          <a:prstGeom prst="rect">
            <a:avLst/>
          </a:prstGeom>
          <a:effectLst>
            <a:outerShdw blurRad="50800" dist="38100" dir="8100000" algn="tr" rotWithShape="0">
              <a:prstClr val="black">
                <a:alpha val="40000"/>
              </a:prstClr>
            </a:outerShdw>
          </a:effectLst>
        </p:spPr>
      </p:pic>
      <p:pic>
        <p:nvPicPr>
          <p:cNvPr id="23" name="wm029neut_avg.bmp" descr="wm029neut_avg.bmp">
            <a:extLst>
              <a:ext uri="{FF2B5EF4-FFF2-40B4-BE49-F238E27FC236}">
                <a16:creationId xmlns:a16="http://schemas.microsoft.com/office/drawing/2014/main" id="{F77E8B6D-BBCC-3442-BCE5-150120ABC872}"/>
              </a:ext>
            </a:extLst>
          </p:cNvPr>
          <p:cNvPicPr>
            <a:picLocks noChangeAspect="1"/>
          </p:cNvPicPr>
          <p:nvPr/>
        </p:nvPicPr>
        <p:blipFill>
          <a:blip r:embed="rId24">
            <a:extLst/>
          </a:blip>
          <a:stretch>
            <a:fillRect/>
          </a:stretch>
        </p:blipFill>
        <p:spPr>
          <a:xfrm>
            <a:off x="932680" y="881191"/>
            <a:ext cx="1587500" cy="1117601"/>
          </a:xfrm>
          <a:prstGeom prst="rect">
            <a:avLst/>
          </a:prstGeom>
          <a:effectLst>
            <a:outerShdw blurRad="50800" dist="38100" dir="8100000" algn="tr" rotWithShape="0">
              <a:prstClr val="black">
                <a:alpha val="40000"/>
              </a:prstClr>
            </a:outerShdw>
          </a:effectLst>
        </p:spPr>
      </p:pic>
      <p:pic>
        <p:nvPicPr>
          <p:cNvPr id="24" name="wm029neut_brnscr.bmp" descr="wm029neut_brnscr.bmp">
            <a:extLst>
              <a:ext uri="{FF2B5EF4-FFF2-40B4-BE49-F238E27FC236}">
                <a16:creationId xmlns:a16="http://schemas.microsoft.com/office/drawing/2014/main" id="{85AE28F6-4A72-0F49-A6CC-7DF67028C832}"/>
              </a:ext>
            </a:extLst>
          </p:cNvPr>
          <p:cNvPicPr>
            <a:picLocks noChangeAspect="1"/>
          </p:cNvPicPr>
          <p:nvPr/>
        </p:nvPicPr>
        <p:blipFill>
          <a:blip r:embed="rId25">
            <a:extLst/>
          </a:blip>
          <a:stretch>
            <a:fillRect/>
          </a:stretch>
        </p:blipFill>
        <p:spPr>
          <a:xfrm>
            <a:off x="4437880" y="881191"/>
            <a:ext cx="1587500" cy="1117601"/>
          </a:xfrm>
          <a:prstGeom prst="rect">
            <a:avLst/>
          </a:prstGeom>
          <a:effectLst>
            <a:outerShdw blurRad="50800" dist="38100" dir="8100000" algn="tr" rotWithShape="0">
              <a:prstClr val="black">
                <a:alpha val="40000"/>
              </a:prstClr>
            </a:outerShdw>
          </a:effectLst>
        </p:spPr>
      </p:pic>
      <p:pic>
        <p:nvPicPr>
          <p:cNvPr id="25" name="wm029neut_obe.bmp" descr="wm029neut_obe.bmp">
            <a:extLst>
              <a:ext uri="{FF2B5EF4-FFF2-40B4-BE49-F238E27FC236}">
                <a16:creationId xmlns:a16="http://schemas.microsoft.com/office/drawing/2014/main" id="{68DC98AC-A7A0-334C-ACB1-A8FC85273DA4}"/>
              </a:ext>
            </a:extLst>
          </p:cNvPr>
          <p:cNvPicPr>
            <a:picLocks noChangeAspect="1"/>
          </p:cNvPicPr>
          <p:nvPr/>
        </p:nvPicPr>
        <p:blipFill>
          <a:blip r:embed="rId26">
            <a:extLst/>
          </a:blip>
          <a:stretch>
            <a:fillRect/>
          </a:stretch>
        </p:blipFill>
        <p:spPr>
          <a:xfrm>
            <a:off x="7968480" y="874841"/>
            <a:ext cx="1587500" cy="1130301"/>
          </a:xfrm>
          <a:prstGeom prst="rect">
            <a:avLst/>
          </a:prstGeom>
          <a:effectLst>
            <a:outerShdw blurRad="50800" dist="38100" dir="8100000" algn="tr" rotWithShape="0">
              <a:prstClr val="black">
                <a:alpha val="40000"/>
              </a:prstClr>
            </a:outerShdw>
          </a:effectLst>
        </p:spPr>
      </p:pic>
      <p:sp>
        <p:nvSpPr>
          <p:cNvPr id="26" name="TextBox 25">
            <a:extLst>
              <a:ext uri="{FF2B5EF4-FFF2-40B4-BE49-F238E27FC236}">
                <a16:creationId xmlns:a16="http://schemas.microsoft.com/office/drawing/2014/main" id="{F975CBDD-7E89-7944-87DB-025E367AFB0F}"/>
              </a:ext>
            </a:extLst>
          </p:cNvPr>
          <p:cNvSpPr txBox="1"/>
          <p:nvPr/>
        </p:nvSpPr>
        <p:spPr>
          <a:xfrm>
            <a:off x="2096016" y="299829"/>
            <a:ext cx="1178528" cy="461665"/>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none" rtlCol="0">
            <a:spAutoFit/>
          </a:bodyPr>
          <a:lstStyle/>
          <a:p>
            <a:r>
              <a:rPr lang="en-US" sz="2400" dirty="0"/>
              <a:t>Original</a:t>
            </a:r>
          </a:p>
        </p:txBody>
      </p:sp>
      <p:sp>
        <p:nvSpPr>
          <p:cNvPr id="27" name="TextBox 26">
            <a:extLst>
              <a:ext uri="{FF2B5EF4-FFF2-40B4-BE49-F238E27FC236}">
                <a16:creationId xmlns:a16="http://schemas.microsoft.com/office/drawing/2014/main" id="{8F068887-6A7C-8545-A783-A2AFB9DB80F3}"/>
              </a:ext>
            </a:extLst>
          </p:cNvPr>
          <p:cNvSpPr txBox="1"/>
          <p:nvPr/>
        </p:nvSpPr>
        <p:spPr>
          <a:xfrm>
            <a:off x="5365194" y="297937"/>
            <a:ext cx="1451295" cy="461665"/>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none" rtlCol="0">
            <a:spAutoFit/>
          </a:bodyPr>
          <a:lstStyle/>
          <a:p>
            <a:r>
              <a:rPr lang="en-US" sz="2400" dirty="0"/>
              <a:t>Disfigured</a:t>
            </a:r>
          </a:p>
        </p:txBody>
      </p:sp>
      <p:sp>
        <p:nvSpPr>
          <p:cNvPr id="28" name="TextBox 27">
            <a:extLst>
              <a:ext uri="{FF2B5EF4-FFF2-40B4-BE49-F238E27FC236}">
                <a16:creationId xmlns:a16="http://schemas.microsoft.com/office/drawing/2014/main" id="{DDBFC482-6BE3-9548-962F-79D600D25E92}"/>
              </a:ext>
            </a:extLst>
          </p:cNvPr>
          <p:cNvSpPr txBox="1"/>
          <p:nvPr/>
        </p:nvSpPr>
        <p:spPr>
          <a:xfrm>
            <a:off x="9053278" y="297938"/>
            <a:ext cx="1005403" cy="461665"/>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none" rtlCol="0">
            <a:spAutoFit/>
          </a:bodyPr>
          <a:lstStyle/>
          <a:p>
            <a:r>
              <a:rPr lang="en-US" sz="2400" dirty="0"/>
              <a:t>Obese</a:t>
            </a:r>
          </a:p>
        </p:txBody>
      </p:sp>
      <p:sp>
        <p:nvSpPr>
          <p:cNvPr id="30" name="TextBox 29">
            <a:extLst>
              <a:ext uri="{FF2B5EF4-FFF2-40B4-BE49-F238E27FC236}">
                <a16:creationId xmlns:a16="http://schemas.microsoft.com/office/drawing/2014/main" id="{A721ABDF-A470-2D4B-A6D2-E6D2AE808831}"/>
              </a:ext>
            </a:extLst>
          </p:cNvPr>
          <p:cNvSpPr txBox="1"/>
          <p:nvPr/>
        </p:nvSpPr>
        <p:spPr>
          <a:xfrm>
            <a:off x="3274544" y="6072951"/>
            <a:ext cx="6217663" cy="646331"/>
          </a:xfrm>
          <a:prstGeom prst="rect">
            <a:avLst/>
          </a:prstGeom>
          <a:noFill/>
        </p:spPr>
        <p:txBody>
          <a:bodyPr wrap="none" rtlCol="0">
            <a:spAutoFit/>
          </a:bodyPr>
          <a:lstStyle/>
          <a:p>
            <a:pPr algn="ctr"/>
            <a:r>
              <a:rPr lang="en-US" sz="2400" dirty="0"/>
              <a:t>Stimuli adapted from the Chicago Face Database</a:t>
            </a:r>
          </a:p>
          <a:p>
            <a:pPr algn="ctr"/>
            <a:r>
              <a:rPr lang="en-US" sz="1200" dirty="0">
                <a:solidFill>
                  <a:srgbClr val="FF0000"/>
                </a:solidFill>
              </a:rPr>
              <a:t>Ma, </a:t>
            </a:r>
            <a:r>
              <a:rPr lang="en-US" sz="1200" dirty="0" err="1">
                <a:solidFill>
                  <a:srgbClr val="FF0000"/>
                </a:solidFill>
              </a:rPr>
              <a:t>Correll</a:t>
            </a:r>
            <a:r>
              <a:rPr lang="en-US" sz="1200" dirty="0">
                <a:solidFill>
                  <a:srgbClr val="FF0000"/>
                </a:solidFill>
              </a:rPr>
              <a:t>, &amp; </a:t>
            </a:r>
            <a:r>
              <a:rPr lang="en-US" sz="1200" dirty="0" err="1">
                <a:solidFill>
                  <a:srgbClr val="FF0000"/>
                </a:solidFill>
              </a:rPr>
              <a:t>Wittenbrink</a:t>
            </a:r>
            <a:r>
              <a:rPr lang="en-US" sz="1200" dirty="0">
                <a:solidFill>
                  <a:srgbClr val="FF0000"/>
                </a:solidFill>
              </a:rPr>
              <a:t>, 2015</a:t>
            </a:r>
          </a:p>
        </p:txBody>
      </p:sp>
    </p:spTree>
    <p:extLst>
      <p:ext uri="{BB962C8B-B14F-4D97-AF65-F5344CB8AC3E}">
        <p14:creationId xmlns:p14="http://schemas.microsoft.com/office/powerpoint/2010/main" val="443957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E432B-4C2E-D747-BED2-96AD927F1D2B}"/>
              </a:ext>
            </a:extLst>
          </p:cNvPr>
          <p:cNvSpPr>
            <a:spLocks noGrp="1"/>
          </p:cNvSpPr>
          <p:nvPr>
            <p:ph type="title"/>
          </p:nvPr>
        </p:nvSpPr>
        <p:spPr/>
        <p:txBody>
          <a:bodyPr/>
          <a:lstStyle/>
          <a:p>
            <a:r>
              <a:rPr lang="en-US" dirty="0"/>
              <a:t>IAT Studies layout</a:t>
            </a:r>
          </a:p>
        </p:txBody>
      </p:sp>
      <p:sp>
        <p:nvSpPr>
          <p:cNvPr id="4" name="Oval 3">
            <a:extLst>
              <a:ext uri="{FF2B5EF4-FFF2-40B4-BE49-F238E27FC236}">
                <a16:creationId xmlns:a16="http://schemas.microsoft.com/office/drawing/2014/main" id="{F96CA2FD-07C7-BF43-BA02-3D0D342A4D53}"/>
              </a:ext>
            </a:extLst>
          </p:cNvPr>
          <p:cNvSpPr>
            <a:spLocks noChangeAspect="1"/>
          </p:cNvSpPr>
          <p:nvPr/>
        </p:nvSpPr>
        <p:spPr>
          <a:xfrm>
            <a:off x="445296" y="3128377"/>
            <a:ext cx="1737360" cy="1737360"/>
          </a:xfrm>
          <a:prstGeom prst="ellipse">
            <a:avLst/>
          </a:prstGeom>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nchor="ctr">
            <a:normAutofit/>
          </a:bodyPr>
          <a:lstStyle/>
          <a:p>
            <a:pPr algn="ctr"/>
            <a:r>
              <a:rPr lang="en-US" dirty="0"/>
              <a:t>“AVERAGE”</a:t>
            </a:r>
          </a:p>
          <a:p>
            <a:pPr algn="ctr"/>
            <a:r>
              <a:rPr lang="en-US" dirty="0"/>
              <a:t>OR</a:t>
            </a:r>
          </a:p>
          <a:p>
            <a:pPr algn="ctr"/>
            <a:r>
              <a:rPr lang="en-US" dirty="0"/>
              <a:t>OBESE</a:t>
            </a:r>
          </a:p>
        </p:txBody>
      </p:sp>
      <p:sp>
        <p:nvSpPr>
          <p:cNvPr id="5" name="Oval 4">
            <a:extLst>
              <a:ext uri="{FF2B5EF4-FFF2-40B4-BE49-F238E27FC236}">
                <a16:creationId xmlns:a16="http://schemas.microsoft.com/office/drawing/2014/main" id="{6C6806F6-4A84-0545-913C-38028A85EE4B}"/>
              </a:ext>
            </a:extLst>
          </p:cNvPr>
          <p:cNvSpPr>
            <a:spLocks noChangeAspect="1"/>
          </p:cNvSpPr>
          <p:nvPr/>
        </p:nvSpPr>
        <p:spPr>
          <a:xfrm>
            <a:off x="2838873" y="3128377"/>
            <a:ext cx="1737360" cy="1737360"/>
          </a:xfrm>
          <a:prstGeom prst="ellipse">
            <a:avLst/>
          </a:prstGeom>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nchor="ctr">
            <a:normAutofit/>
          </a:bodyPr>
          <a:lstStyle/>
          <a:p>
            <a:pPr algn="ctr"/>
            <a:r>
              <a:rPr lang="en-US" dirty="0"/>
              <a:t>“AVERAGE”</a:t>
            </a:r>
          </a:p>
          <a:p>
            <a:pPr algn="ctr"/>
            <a:r>
              <a:rPr lang="en-US" dirty="0"/>
              <a:t>OR</a:t>
            </a:r>
          </a:p>
          <a:p>
            <a:pPr algn="ctr"/>
            <a:r>
              <a:rPr lang="en-US" dirty="0"/>
              <a:t>“DISFIGURED”</a:t>
            </a:r>
          </a:p>
        </p:txBody>
      </p:sp>
      <p:sp>
        <p:nvSpPr>
          <p:cNvPr id="8" name="Oval 7">
            <a:extLst>
              <a:ext uri="{FF2B5EF4-FFF2-40B4-BE49-F238E27FC236}">
                <a16:creationId xmlns:a16="http://schemas.microsoft.com/office/drawing/2014/main" id="{E81D3D2D-80E3-B14E-BFD8-104223EB426A}"/>
              </a:ext>
            </a:extLst>
          </p:cNvPr>
          <p:cNvSpPr>
            <a:spLocks noChangeAspect="1"/>
          </p:cNvSpPr>
          <p:nvPr/>
        </p:nvSpPr>
        <p:spPr>
          <a:xfrm>
            <a:off x="5232450" y="3128377"/>
            <a:ext cx="1737360" cy="1737360"/>
          </a:xfrm>
          <a:prstGeom prst="ellipse">
            <a:avLst/>
          </a:prstGeom>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nchor="ctr">
            <a:normAutofit/>
          </a:bodyPr>
          <a:lstStyle/>
          <a:p>
            <a:pPr algn="ctr"/>
            <a:r>
              <a:rPr lang="en-US" dirty="0"/>
              <a:t>OBESE</a:t>
            </a:r>
          </a:p>
          <a:p>
            <a:pPr algn="ctr"/>
            <a:r>
              <a:rPr lang="en-US" dirty="0"/>
              <a:t>OR</a:t>
            </a:r>
          </a:p>
          <a:p>
            <a:pPr algn="ctr"/>
            <a:r>
              <a:rPr lang="en-US" dirty="0"/>
              <a:t>“DISFIGURED”</a:t>
            </a:r>
          </a:p>
        </p:txBody>
      </p:sp>
      <p:sp>
        <p:nvSpPr>
          <p:cNvPr id="9" name="Oval 8">
            <a:extLst>
              <a:ext uri="{FF2B5EF4-FFF2-40B4-BE49-F238E27FC236}">
                <a16:creationId xmlns:a16="http://schemas.microsoft.com/office/drawing/2014/main" id="{C403DA03-85CF-4844-8EE9-54231C521BAE}"/>
              </a:ext>
            </a:extLst>
          </p:cNvPr>
          <p:cNvSpPr>
            <a:spLocks noChangeAspect="1"/>
          </p:cNvSpPr>
          <p:nvPr/>
        </p:nvSpPr>
        <p:spPr>
          <a:xfrm>
            <a:off x="7788835" y="3128377"/>
            <a:ext cx="1737360" cy="1737360"/>
          </a:xfrm>
          <a:prstGeom prst="ellipse">
            <a:avLst/>
          </a:prstGeom>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nchor="ctr">
            <a:normAutofit/>
          </a:bodyPr>
          <a:lstStyle/>
          <a:p>
            <a:pPr algn="ctr"/>
            <a:r>
              <a:rPr lang="en-US" dirty="0"/>
              <a:t>OBESE</a:t>
            </a:r>
          </a:p>
          <a:p>
            <a:pPr algn="ctr"/>
            <a:r>
              <a:rPr lang="en-US" dirty="0"/>
              <a:t>OR</a:t>
            </a:r>
          </a:p>
          <a:p>
            <a:pPr algn="ctr"/>
            <a:r>
              <a:rPr lang="en-US" dirty="0"/>
              <a:t>BURN SCAR</a:t>
            </a:r>
          </a:p>
        </p:txBody>
      </p:sp>
      <p:sp>
        <p:nvSpPr>
          <p:cNvPr id="11" name="Oval 10">
            <a:extLst>
              <a:ext uri="{FF2B5EF4-FFF2-40B4-BE49-F238E27FC236}">
                <a16:creationId xmlns:a16="http://schemas.microsoft.com/office/drawing/2014/main" id="{627D6154-B918-424B-BA9E-E5796EABFCF7}"/>
              </a:ext>
            </a:extLst>
          </p:cNvPr>
          <p:cNvSpPr>
            <a:spLocks noChangeAspect="1"/>
          </p:cNvSpPr>
          <p:nvPr/>
        </p:nvSpPr>
        <p:spPr>
          <a:xfrm>
            <a:off x="282488" y="5383675"/>
            <a:ext cx="2062976" cy="1298377"/>
          </a:xfrm>
          <a:prstGeom prst="ellipse">
            <a:avLst/>
          </a:prstGeom>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nchor="ctr">
            <a:spAutoFit/>
          </a:bodyPr>
          <a:lstStyle/>
          <a:p>
            <a:pPr algn="ctr"/>
            <a:r>
              <a:rPr lang="en-US" dirty="0"/>
              <a:t>INFECTIOUS</a:t>
            </a:r>
          </a:p>
          <a:p>
            <a:pPr algn="ctr"/>
            <a:r>
              <a:rPr lang="en-US" dirty="0"/>
              <a:t>OR</a:t>
            </a:r>
          </a:p>
          <a:p>
            <a:pPr algn="ctr"/>
            <a:r>
              <a:rPr lang="en-US" dirty="0"/>
              <a:t>HARMLESS</a:t>
            </a:r>
          </a:p>
        </p:txBody>
      </p:sp>
      <p:sp>
        <p:nvSpPr>
          <p:cNvPr id="12" name="Oval 11">
            <a:extLst>
              <a:ext uri="{FF2B5EF4-FFF2-40B4-BE49-F238E27FC236}">
                <a16:creationId xmlns:a16="http://schemas.microsoft.com/office/drawing/2014/main" id="{AAEAEE12-B16F-C142-BA35-D009917E8336}"/>
              </a:ext>
            </a:extLst>
          </p:cNvPr>
          <p:cNvSpPr>
            <a:spLocks noChangeAspect="1"/>
          </p:cNvSpPr>
          <p:nvPr/>
        </p:nvSpPr>
        <p:spPr>
          <a:xfrm>
            <a:off x="2676065" y="5383675"/>
            <a:ext cx="2062976" cy="1298377"/>
          </a:xfrm>
          <a:prstGeom prst="ellipse">
            <a:avLst/>
          </a:prstGeom>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nchor="ctr">
            <a:spAutoFit/>
          </a:bodyPr>
          <a:lstStyle/>
          <a:p>
            <a:pPr algn="ctr"/>
            <a:r>
              <a:rPr lang="en-US" dirty="0"/>
              <a:t>INFECTIOUS</a:t>
            </a:r>
          </a:p>
          <a:p>
            <a:pPr algn="ctr"/>
            <a:r>
              <a:rPr lang="en-US" dirty="0"/>
              <a:t>OR</a:t>
            </a:r>
          </a:p>
          <a:p>
            <a:pPr algn="ctr"/>
            <a:r>
              <a:rPr lang="en-US" dirty="0"/>
              <a:t>HARMLESS</a:t>
            </a:r>
          </a:p>
        </p:txBody>
      </p:sp>
      <p:sp>
        <p:nvSpPr>
          <p:cNvPr id="13" name="Oval 12">
            <a:extLst>
              <a:ext uri="{FF2B5EF4-FFF2-40B4-BE49-F238E27FC236}">
                <a16:creationId xmlns:a16="http://schemas.microsoft.com/office/drawing/2014/main" id="{71CECFE0-3585-9F45-A612-5517F67709D0}"/>
              </a:ext>
            </a:extLst>
          </p:cNvPr>
          <p:cNvSpPr>
            <a:spLocks noChangeAspect="1"/>
          </p:cNvSpPr>
          <p:nvPr/>
        </p:nvSpPr>
        <p:spPr>
          <a:xfrm>
            <a:off x="5069642" y="5383675"/>
            <a:ext cx="2062976" cy="1298377"/>
          </a:xfrm>
          <a:prstGeom prst="ellipse">
            <a:avLst/>
          </a:prstGeom>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nchor="ctr">
            <a:spAutoFit/>
          </a:bodyPr>
          <a:lstStyle/>
          <a:p>
            <a:pPr algn="ctr"/>
            <a:r>
              <a:rPr lang="en-US" dirty="0"/>
              <a:t>INFECTIOUS</a:t>
            </a:r>
          </a:p>
          <a:p>
            <a:pPr algn="ctr"/>
            <a:r>
              <a:rPr lang="en-US" dirty="0"/>
              <a:t>OR</a:t>
            </a:r>
          </a:p>
          <a:p>
            <a:pPr algn="ctr"/>
            <a:r>
              <a:rPr lang="en-US" dirty="0"/>
              <a:t>HARMLESS</a:t>
            </a:r>
          </a:p>
        </p:txBody>
      </p:sp>
      <p:sp>
        <p:nvSpPr>
          <p:cNvPr id="14" name="Oval 13">
            <a:extLst>
              <a:ext uri="{FF2B5EF4-FFF2-40B4-BE49-F238E27FC236}">
                <a16:creationId xmlns:a16="http://schemas.microsoft.com/office/drawing/2014/main" id="{B4BA2FB5-CD5B-E94B-B1BA-01E07832F76A}"/>
              </a:ext>
            </a:extLst>
          </p:cNvPr>
          <p:cNvSpPr>
            <a:spLocks noChangeAspect="1"/>
          </p:cNvSpPr>
          <p:nvPr/>
        </p:nvSpPr>
        <p:spPr>
          <a:xfrm>
            <a:off x="7626027" y="5382746"/>
            <a:ext cx="2062976" cy="1298377"/>
          </a:xfrm>
          <a:prstGeom prst="ellipse">
            <a:avLst/>
          </a:prstGeom>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nchor="ctr">
            <a:spAutoFit/>
          </a:bodyPr>
          <a:lstStyle/>
          <a:p>
            <a:pPr algn="ctr"/>
            <a:r>
              <a:rPr lang="en-US" dirty="0"/>
              <a:t>INFECTIOUS</a:t>
            </a:r>
          </a:p>
          <a:p>
            <a:pPr algn="ctr"/>
            <a:r>
              <a:rPr lang="en-US" dirty="0"/>
              <a:t>OR</a:t>
            </a:r>
          </a:p>
          <a:p>
            <a:pPr algn="ctr"/>
            <a:r>
              <a:rPr lang="en-US" dirty="0"/>
              <a:t>HARMLESS</a:t>
            </a:r>
          </a:p>
        </p:txBody>
      </p:sp>
      <p:cxnSp>
        <p:nvCxnSpPr>
          <p:cNvPr id="16" name="Straight Arrow Connector 15">
            <a:extLst>
              <a:ext uri="{FF2B5EF4-FFF2-40B4-BE49-F238E27FC236}">
                <a16:creationId xmlns:a16="http://schemas.microsoft.com/office/drawing/2014/main" id="{8A1F07B3-8277-3543-A3B6-3A71E79AC061}"/>
              </a:ext>
            </a:extLst>
          </p:cNvPr>
          <p:cNvCxnSpPr>
            <a:cxnSpLocks/>
            <a:stCxn id="4" idx="4"/>
            <a:endCxn id="11" idx="0"/>
          </p:cNvCxnSpPr>
          <p:nvPr/>
        </p:nvCxnSpPr>
        <p:spPr>
          <a:xfrm>
            <a:off x="1313976" y="4865737"/>
            <a:ext cx="0" cy="517938"/>
          </a:xfrm>
          <a:prstGeom prst="straightConnector1">
            <a:avLst/>
          </a:prstGeom>
          <a:ln w="28575">
            <a:solidFill>
              <a:srgbClr val="FF0000"/>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533401A-8C7B-744E-A824-0509E987853F}"/>
              </a:ext>
            </a:extLst>
          </p:cNvPr>
          <p:cNvCxnSpPr>
            <a:cxnSpLocks/>
            <a:stCxn id="5" idx="4"/>
            <a:endCxn id="12" idx="0"/>
          </p:cNvCxnSpPr>
          <p:nvPr/>
        </p:nvCxnSpPr>
        <p:spPr>
          <a:xfrm>
            <a:off x="3707553" y="4865737"/>
            <a:ext cx="0" cy="517938"/>
          </a:xfrm>
          <a:prstGeom prst="straightConnector1">
            <a:avLst/>
          </a:prstGeom>
          <a:ln w="28575">
            <a:solidFill>
              <a:srgbClr val="FF0000"/>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2123869-2942-1044-910E-3487556DF60C}"/>
              </a:ext>
            </a:extLst>
          </p:cNvPr>
          <p:cNvCxnSpPr>
            <a:cxnSpLocks/>
            <a:stCxn id="8" idx="4"/>
            <a:endCxn id="13" idx="0"/>
          </p:cNvCxnSpPr>
          <p:nvPr/>
        </p:nvCxnSpPr>
        <p:spPr>
          <a:xfrm>
            <a:off x="6101130" y="4865737"/>
            <a:ext cx="0" cy="517938"/>
          </a:xfrm>
          <a:prstGeom prst="straightConnector1">
            <a:avLst/>
          </a:prstGeom>
          <a:ln w="28575">
            <a:solidFill>
              <a:srgbClr val="FF0000"/>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5E7353F-28D5-444E-9F62-A3B6E42A2055}"/>
              </a:ext>
            </a:extLst>
          </p:cNvPr>
          <p:cNvCxnSpPr>
            <a:cxnSpLocks/>
            <a:stCxn id="9" idx="4"/>
            <a:endCxn id="14" idx="0"/>
          </p:cNvCxnSpPr>
          <p:nvPr/>
        </p:nvCxnSpPr>
        <p:spPr>
          <a:xfrm>
            <a:off x="8657515" y="4865737"/>
            <a:ext cx="0" cy="517009"/>
          </a:xfrm>
          <a:prstGeom prst="straightConnector1">
            <a:avLst/>
          </a:prstGeom>
          <a:ln w="28575">
            <a:solidFill>
              <a:srgbClr val="FF0000"/>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D6E9AF3-CBF9-A84F-9AA2-A41CB6147033}"/>
              </a:ext>
            </a:extLst>
          </p:cNvPr>
          <p:cNvSpPr>
            <a:spLocks noChangeAspect="1"/>
          </p:cNvSpPr>
          <p:nvPr/>
        </p:nvSpPr>
        <p:spPr>
          <a:xfrm>
            <a:off x="10178724" y="3128377"/>
            <a:ext cx="1737360" cy="1737360"/>
          </a:xfrm>
          <a:prstGeom prst="ellipse">
            <a:avLst/>
          </a:prstGeom>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nchor="ctr">
            <a:normAutofit/>
          </a:bodyPr>
          <a:lstStyle/>
          <a:p>
            <a:pPr algn="ctr"/>
            <a:r>
              <a:rPr lang="en-US" dirty="0"/>
              <a:t>OBESE</a:t>
            </a:r>
          </a:p>
          <a:p>
            <a:pPr algn="ctr"/>
            <a:r>
              <a:rPr lang="en-US" dirty="0"/>
              <a:t>OR</a:t>
            </a:r>
          </a:p>
          <a:p>
            <a:pPr algn="ctr"/>
            <a:r>
              <a:rPr lang="en-US" dirty="0"/>
              <a:t>“DISFIGURED”</a:t>
            </a:r>
          </a:p>
        </p:txBody>
      </p:sp>
      <p:sp>
        <p:nvSpPr>
          <p:cNvPr id="27" name="Oval 26">
            <a:extLst>
              <a:ext uri="{FF2B5EF4-FFF2-40B4-BE49-F238E27FC236}">
                <a16:creationId xmlns:a16="http://schemas.microsoft.com/office/drawing/2014/main" id="{5E192FDB-7FF9-754C-809E-46C7E7C518DF}"/>
              </a:ext>
            </a:extLst>
          </p:cNvPr>
          <p:cNvSpPr>
            <a:spLocks noChangeAspect="1"/>
          </p:cNvSpPr>
          <p:nvPr/>
        </p:nvSpPr>
        <p:spPr>
          <a:xfrm>
            <a:off x="10156798" y="5382746"/>
            <a:ext cx="1781211" cy="1298377"/>
          </a:xfrm>
          <a:prstGeom prst="ellipse">
            <a:avLst/>
          </a:prstGeom>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nchor="ctr">
            <a:spAutoFit/>
          </a:bodyPr>
          <a:lstStyle/>
          <a:p>
            <a:pPr algn="ctr"/>
            <a:r>
              <a:rPr lang="en-US" dirty="0"/>
              <a:t>LAZY</a:t>
            </a:r>
          </a:p>
          <a:p>
            <a:pPr algn="ctr"/>
            <a:r>
              <a:rPr lang="en-US" dirty="0"/>
              <a:t>OR</a:t>
            </a:r>
          </a:p>
          <a:p>
            <a:pPr algn="ctr"/>
            <a:r>
              <a:rPr lang="en-US" dirty="0"/>
              <a:t>HARMLESS</a:t>
            </a:r>
          </a:p>
        </p:txBody>
      </p:sp>
      <p:cxnSp>
        <p:nvCxnSpPr>
          <p:cNvPr id="28" name="Straight Arrow Connector 27">
            <a:extLst>
              <a:ext uri="{FF2B5EF4-FFF2-40B4-BE49-F238E27FC236}">
                <a16:creationId xmlns:a16="http://schemas.microsoft.com/office/drawing/2014/main" id="{82387955-7F89-D948-AEFC-BF15C29C4474}"/>
              </a:ext>
            </a:extLst>
          </p:cNvPr>
          <p:cNvCxnSpPr>
            <a:cxnSpLocks/>
            <a:stCxn id="26" idx="4"/>
            <a:endCxn id="27" idx="0"/>
          </p:cNvCxnSpPr>
          <p:nvPr/>
        </p:nvCxnSpPr>
        <p:spPr>
          <a:xfrm>
            <a:off x="11047404" y="4865737"/>
            <a:ext cx="0" cy="517009"/>
          </a:xfrm>
          <a:prstGeom prst="straightConnector1">
            <a:avLst/>
          </a:prstGeom>
          <a:ln w="28575">
            <a:solidFill>
              <a:srgbClr val="FF0000"/>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FE1846B-30E7-234B-AD70-05161F8DA7C8}"/>
              </a:ext>
            </a:extLst>
          </p:cNvPr>
          <p:cNvSpPr txBox="1"/>
          <p:nvPr/>
        </p:nvSpPr>
        <p:spPr>
          <a:xfrm>
            <a:off x="1279225" y="2355176"/>
            <a:ext cx="2459391" cy="707886"/>
          </a:xfrm>
          <a:prstGeom prst="rect">
            <a:avLst/>
          </a:prstGeom>
          <a:noFill/>
        </p:spPr>
        <p:txBody>
          <a:bodyPr wrap="none" rtlCol="0">
            <a:spAutoFit/>
          </a:bodyPr>
          <a:lstStyle/>
          <a:p>
            <a:pPr algn="ctr"/>
            <a:r>
              <a:rPr lang="en-US" sz="2000" b="1" dirty="0"/>
              <a:t>Study 1</a:t>
            </a:r>
          </a:p>
          <a:p>
            <a:pPr algn="ctr"/>
            <a:r>
              <a:rPr lang="en-US" sz="2000" b="1" dirty="0"/>
              <a:t>(like past research)</a:t>
            </a:r>
          </a:p>
        </p:txBody>
      </p:sp>
      <p:sp>
        <p:nvSpPr>
          <p:cNvPr id="30" name="TextBox 29">
            <a:extLst>
              <a:ext uri="{FF2B5EF4-FFF2-40B4-BE49-F238E27FC236}">
                <a16:creationId xmlns:a16="http://schemas.microsoft.com/office/drawing/2014/main" id="{36ACF01D-6359-2448-A292-00A07F111E27}"/>
              </a:ext>
            </a:extLst>
          </p:cNvPr>
          <p:cNvSpPr txBox="1"/>
          <p:nvPr/>
        </p:nvSpPr>
        <p:spPr>
          <a:xfrm>
            <a:off x="4522300" y="2355176"/>
            <a:ext cx="3147400" cy="707886"/>
          </a:xfrm>
          <a:prstGeom prst="rect">
            <a:avLst/>
          </a:prstGeom>
          <a:noFill/>
        </p:spPr>
        <p:txBody>
          <a:bodyPr wrap="none" rtlCol="0">
            <a:spAutoFit/>
          </a:bodyPr>
          <a:lstStyle/>
          <a:p>
            <a:pPr algn="ctr"/>
            <a:r>
              <a:rPr lang="en-US" sz="2000" b="1" dirty="0"/>
              <a:t>Study 2</a:t>
            </a:r>
          </a:p>
          <a:p>
            <a:pPr algn="ctr"/>
            <a:r>
              <a:rPr lang="en-US" sz="2000" b="1" dirty="0"/>
              <a:t>(really test our question)</a:t>
            </a:r>
          </a:p>
        </p:txBody>
      </p:sp>
      <p:sp>
        <p:nvSpPr>
          <p:cNvPr id="31" name="TextBox 30">
            <a:extLst>
              <a:ext uri="{FF2B5EF4-FFF2-40B4-BE49-F238E27FC236}">
                <a16:creationId xmlns:a16="http://schemas.microsoft.com/office/drawing/2014/main" id="{77EF8EAE-E462-4848-9A70-10921A137F4F}"/>
              </a:ext>
            </a:extLst>
          </p:cNvPr>
          <p:cNvSpPr txBox="1"/>
          <p:nvPr/>
        </p:nvSpPr>
        <p:spPr>
          <a:xfrm>
            <a:off x="8695893" y="2355176"/>
            <a:ext cx="2313134" cy="707886"/>
          </a:xfrm>
          <a:prstGeom prst="rect">
            <a:avLst/>
          </a:prstGeom>
          <a:noFill/>
        </p:spPr>
        <p:txBody>
          <a:bodyPr wrap="none" rtlCol="0">
            <a:spAutoFit/>
          </a:bodyPr>
          <a:lstStyle/>
          <a:p>
            <a:pPr algn="ctr"/>
            <a:r>
              <a:rPr lang="en-US" sz="2000" b="1" dirty="0"/>
              <a:t>Study 3</a:t>
            </a:r>
          </a:p>
          <a:p>
            <a:pPr algn="ctr"/>
            <a:r>
              <a:rPr lang="en-US" sz="2000" b="1" dirty="0"/>
              <a:t>(test alternatives)</a:t>
            </a:r>
          </a:p>
        </p:txBody>
      </p:sp>
    </p:spTree>
    <p:extLst>
      <p:ext uri="{BB962C8B-B14F-4D97-AF65-F5344CB8AC3E}">
        <p14:creationId xmlns:p14="http://schemas.microsoft.com/office/powerpoint/2010/main" val="364302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1" grpId="0" animBg="1"/>
      <p:bldP spid="12" grpId="0" animBg="1"/>
      <p:bldP spid="13" grpId="0" animBg="1"/>
      <p:bldP spid="14" grpId="0" animBg="1"/>
      <p:bldP spid="26" grpId="0" animBg="1"/>
      <p:bldP spid="27" grpId="0" animBg="1"/>
      <p:bldP spid="29"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A3A344-51E3-BD48-A69C-29031C42B042}"/>
              </a:ext>
            </a:extLst>
          </p:cNvPr>
          <p:cNvSpPr>
            <a:spLocks noGrp="1"/>
          </p:cNvSpPr>
          <p:nvPr>
            <p:ph type="title"/>
          </p:nvPr>
        </p:nvSpPr>
        <p:spPr>
          <a:xfrm>
            <a:off x="804672" y="2404872"/>
            <a:ext cx="3044950" cy="1627792"/>
          </a:xfrm>
        </p:spPr>
        <p:txBody>
          <a:bodyPr vert="horz" lIns="274320" tIns="182880" rIns="274320" bIns="182880" rtlCol="0" anchor="ctr" anchorCtr="1">
            <a:normAutofit fontScale="90000"/>
          </a:bodyPr>
          <a:lstStyle/>
          <a:p>
            <a:r>
              <a:rPr lang="en-US" sz="2200" dirty="0"/>
              <a:t>Why do people perceive pathogen threats in other people?</a:t>
            </a:r>
          </a:p>
        </p:txBody>
      </p:sp>
      <p:pic>
        <p:nvPicPr>
          <p:cNvPr id="15" name="Graphic 5" descr="Warning">
            <a:extLst>
              <a:ext uri="{FF2B5EF4-FFF2-40B4-BE49-F238E27FC236}">
                <a16:creationId xmlns:a16="http://schemas.microsoft.com/office/drawing/2014/main" id="{B4D74297-F895-43F3-8DFE-96B9B74FBD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1581" y="640080"/>
            <a:ext cx="5263134" cy="5263134"/>
          </a:xfrm>
          <a:prstGeom prst="rect">
            <a:avLst/>
          </a:prstGeom>
        </p:spPr>
      </p:pic>
    </p:spTree>
    <p:extLst>
      <p:ext uri="{BB962C8B-B14F-4D97-AF65-F5344CB8AC3E}">
        <p14:creationId xmlns:p14="http://schemas.microsoft.com/office/powerpoint/2010/main" val="1147457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FDB68-126A-A644-9A30-901DFACFAA6E}"/>
              </a:ext>
            </a:extLst>
          </p:cNvPr>
          <p:cNvSpPr>
            <a:spLocks noGrp="1"/>
          </p:cNvSpPr>
          <p:nvPr>
            <p:ph type="title"/>
          </p:nvPr>
        </p:nvSpPr>
        <p:spPr/>
        <p:txBody>
          <a:bodyPr/>
          <a:lstStyle/>
          <a:p>
            <a:r>
              <a:rPr lang="en-US" dirty="0"/>
              <a:t>Study 1 goals</a:t>
            </a:r>
          </a:p>
        </p:txBody>
      </p:sp>
      <p:sp>
        <p:nvSpPr>
          <p:cNvPr id="3" name="Content Placeholder 2">
            <a:extLst>
              <a:ext uri="{FF2B5EF4-FFF2-40B4-BE49-F238E27FC236}">
                <a16:creationId xmlns:a16="http://schemas.microsoft.com/office/drawing/2014/main" id="{74D1FDAC-CAFB-0548-BFB1-1B1A4EE5C18D}"/>
              </a:ext>
            </a:extLst>
          </p:cNvPr>
          <p:cNvSpPr>
            <a:spLocks noGrp="1"/>
          </p:cNvSpPr>
          <p:nvPr>
            <p:ph idx="1"/>
          </p:nvPr>
        </p:nvSpPr>
        <p:spPr/>
        <p:txBody>
          <a:bodyPr>
            <a:normAutofit/>
          </a:bodyPr>
          <a:lstStyle/>
          <a:p>
            <a:r>
              <a:rPr lang="en-US" sz="2800" dirty="0"/>
              <a:t>Participants categorize faces with or without anomalous cues</a:t>
            </a:r>
          </a:p>
          <a:p>
            <a:r>
              <a:rPr lang="en-US" sz="2800" dirty="0"/>
              <a:t>Categorize </a:t>
            </a:r>
            <a:r>
              <a:rPr lang="en-US" sz="2800" b="1" dirty="0"/>
              <a:t>Infectious</a:t>
            </a:r>
            <a:r>
              <a:rPr lang="en-US" sz="2800" dirty="0"/>
              <a:t> or </a:t>
            </a:r>
            <a:r>
              <a:rPr lang="en-US" sz="2800" b="1" dirty="0"/>
              <a:t>Harmless</a:t>
            </a:r>
            <a:r>
              <a:rPr lang="en-US" sz="2800" dirty="0"/>
              <a:t> words</a:t>
            </a:r>
          </a:p>
          <a:p>
            <a:r>
              <a:rPr lang="en-US" sz="2800" dirty="0"/>
              <a:t>Compare </a:t>
            </a:r>
            <a:r>
              <a:rPr lang="en-US" sz="2800" b="1" dirty="0"/>
              <a:t>Obese</a:t>
            </a:r>
            <a:r>
              <a:rPr lang="en-US" sz="2800" dirty="0"/>
              <a:t> and </a:t>
            </a:r>
            <a:r>
              <a:rPr lang="en-US" sz="2800" b="1" dirty="0"/>
              <a:t>“Disfigured” </a:t>
            </a:r>
            <a:r>
              <a:rPr lang="en-US" sz="2800" dirty="0"/>
              <a:t>strengths of association with Infectious concepts</a:t>
            </a:r>
          </a:p>
          <a:p>
            <a:endParaRPr lang="en-US" sz="2800" dirty="0"/>
          </a:p>
        </p:txBody>
      </p:sp>
    </p:spTree>
    <p:extLst>
      <p:ext uri="{BB962C8B-B14F-4D97-AF65-F5344CB8AC3E}">
        <p14:creationId xmlns:p14="http://schemas.microsoft.com/office/powerpoint/2010/main" val="2109915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5510A7C7-493C-FE4A-BE53-27E296C1C888}"/>
              </a:ext>
            </a:extLst>
          </p:cNvPr>
          <p:cNvSpPr txBox="1"/>
          <p:nvPr/>
        </p:nvSpPr>
        <p:spPr>
          <a:xfrm>
            <a:off x="7326668" y="1286170"/>
            <a:ext cx="3630609" cy="523220"/>
          </a:xfrm>
          <a:prstGeom prst="rect">
            <a:avLst/>
          </a:prstGeom>
          <a:noFill/>
        </p:spPr>
        <p:txBody>
          <a:bodyPr wrap="none" rtlCol="0">
            <a:spAutoFit/>
          </a:bodyPr>
          <a:lstStyle/>
          <a:p>
            <a:r>
              <a:rPr lang="en-US" sz="2800" dirty="0"/>
              <a:t>Anomalous Feature IAT</a:t>
            </a:r>
          </a:p>
        </p:txBody>
      </p:sp>
      <p:sp>
        <p:nvSpPr>
          <p:cNvPr id="14" name="Content Placeholder 13">
            <a:extLst>
              <a:ext uri="{FF2B5EF4-FFF2-40B4-BE49-F238E27FC236}">
                <a16:creationId xmlns:a16="http://schemas.microsoft.com/office/drawing/2014/main" id="{ACC415C7-EBF1-734D-8241-3A4D8BB7A853}"/>
              </a:ext>
            </a:extLst>
          </p:cNvPr>
          <p:cNvSpPr>
            <a:spLocks noGrp="1"/>
          </p:cNvSpPr>
          <p:nvPr>
            <p:ph idx="1"/>
          </p:nvPr>
        </p:nvSpPr>
        <p:spPr>
          <a:xfrm>
            <a:off x="410934" y="3710668"/>
            <a:ext cx="5274128" cy="2865664"/>
          </a:xfrm>
        </p:spPr>
        <p:txBody>
          <a:bodyPr>
            <a:normAutofit fontScale="92500"/>
          </a:bodyPr>
          <a:lstStyle/>
          <a:p>
            <a:pPr marL="342900" indent="-342900">
              <a:buFont typeface="+mj-lt"/>
              <a:buAutoNum type="arabicPeriod"/>
            </a:pPr>
            <a:r>
              <a:rPr lang="en-US" sz="2400" dirty="0"/>
              <a:t>Two Conditions (Random Assignment)</a:t>
            </a:r>
          </a:p>
          <a:p>
            <a:pPr lvl="1">
              <a:buFont typeface="Wingdings" pitchFamily="2" charset="2"/>
              <a:buChar char="§"/>
            </a:pPr>
            <a:r>
              <a:rPr lang="en-US" sz="2400" dirty="0"/>
              <a:t>Average vs. Obese</a:t>
            </a:r>
          </a:p>
          <a:p>
            <a:pPr lvl="1">
              <a:buFont typeface="Wingdings" pitchFamily="2" charset="2"/>
              <a:buChar char="§"/>
            </a:pPr>
            <a:r>
              <a:rPr lang="en-US" sz="2400" dirty="0"/>
              <a:t>Average vs. “Disfigured”</a:t>
            </a:r>
          </a:p>
          <a:p>
            <a:pPr marL="342900" indent="-342900">
              <a:buFont typeface="+mj-lt"/>
              <a:buAutoNum type="arabicPeriod" startAt="2"/>
            </a:pPr>
            <a:r>
              <a:rPr lang="en-US" sz="2400" dirty="0"/>
              <a:t>Instructions, including category definitions</a:t>
            </a:r>
          </a:p>
          <a:p>
            <a:pPr marL="342900" indent="-342900">
              <a:buFont typeface="+mj-lt"/>
              <a:buAutoNum type="arabicPeriod" startAt="2"/>
            </a:pPr>
            <a:r>
              <a:rPr lang="en-US" sz="2400" dirty="0"/>
              <a:t>Anomalous Feature IAT</a:t>
            </a:r>
          </a:p>
          <a:p>
            <a:pPr marL="342900" indent="-342900">
              <a:buFont typeface="+mj-lt"/>
              <a:buAutoNum type="arabicPeriod" startAt="2"/>
            </a:pPr>
            <a:r>
              <a:rPr lang="en-US" sz="2400" dirty="0"/>
              <a:t>Questionnaires</a:t>
            </a:r>
          </a:p>
        </p:txBody>
      </p:sp>
      <p:sp>
        <p:nvSpPr>
          <p:cNvPr id="19" name="TextBox 18">
            <a:extLst>
              <a:ext uri="{FF2B5EF4-FFF2-40B4-BE49-F238E27FC236}">
                <a16:creationId xmlns:a16="http://schemas.microsoft.com/office/drawing/2014/main" id="{8B19F142-DC1C-9C4A-85C9-26C5FAFF91DB}"/>
              </a:ext>
            </a:extLst>
          </p:cNvPr>
          <p:cNvSpPr txBox="1"/>
          <p:nvPr/>
        </p:nvSpPr>
        <p:spPr>
          <a:xfrm>
            <a:off x="942646" y="947616"/>
            <a:ext cx="4210704" cy="1569660"/>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none" rtlCol="0">
            <a:spAutoFit/>
          </a:bodyPr>
          <a:lstStyle/>
          <a:p>
            <a:r>
              <a:rPr lang="en-US" sz="2400" dirty="0"/>
              <a:t>Study 1</a:t>
            </a:r>
          </a:p>
          <a:p>
            <a:r>
              <a:rPr lang="en-US" sz="2400" dirty="0"/>
              <a:t>U of M Undergraduates</a:t>
            </a:r>
            <a:br>
              <a:rPr lang="en-US" sz="2400" dirty="0"/>
            </a:br>
            <a:r>
              <a:rPr lang="en-US" sz="2400" i="1" dirty="0"/>
              <a:t>N</a:t>
            </a:r>
            <a:r>
              <a:rPr lang="en-US" sz="2400" dirty="0"/>
              <a:t> = 273 (114 Men, 167 Women)</a:t>
            </a:r>
          </a:p>
          <a:p>
            <a:r>
              <a:rPr lang="en-US" sz="2400" dirty="0"/>
              <a:t>(Power &gt; 80% for </a:t>
            </a:r>
            <a:r>
              <a:rPr lang="en-US" sz="2400" i="1" dirty="0"/>
              <a:t>d</a:t>
            </a:r>
            <a:r>
              <a:rPr lang="en-US" sz="2400" dirty="0"/>
              <a:t> = 0.20)</a:t>
            </a:r>
          </a:p>
        </p:txBody>
      </p:sp>
      <p:pic>
        <p:nvPicPr>
          <p:cNvPr id="3" name="Picture 2">
            <a:extLst>
              <a:ext uri="{FF2B5EF4-FFF2-40B4-BE49-F238E27FC236}">
                <a16:creationId xmlns:a16="http://schemas.microsoft.com/office/drawing/2014/main" id="{83AC5842-D1C6-CD4D-882D-552CE2AA6484}"/>
              </a:ext>
            </a:extLst>
          </p:cNvPr>
          <p:cNvPicPr>
            <a:picLocks noChangeAspect="1"/>
          </p:cNvPicPr>
          <p:nvPr/>
        </p:nvPicPr>
        <p:blipFill>
          <a:blip r:embed="rId2"/>
          <a:stretch>
            <a:fillRect/>
          </a:stretch>
        </p:blipFill>
        <p:spPr>
          <a:xfrm>
            <a:off x="6095998" y="3429000"/>
            <a:ext cx="6091947" cy="3429015"/>
          </a:xfrm>
          <a:prstGeom prst="rect">
            <a:avLst/>
          </a:prstGeom>
        </p:spPr>
      </p:pic>
    </p:spTree>
    <p:extLst>
      <p:ext uri="{BB962C8B-B14F-4D97-AF65-F5344CB8AC3E}">
        <p14:creationId xmlns:p14="http://schemas.microsoft.com/office/powerpoint/2010/main" val="24604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3EC3F7-48FD-DD43-A31A-1A7657A4C87D}"/>
              </a:ext>
            </a:extLst>
          </p:cNvPr>
          <p:cNvSpPr>
            <a:spLocks noGrp="1"/>
          </p:cNvSpPr>
          <p:nvPr>
            <p:ph type="title"/>
          </p:nvPr>
        </p:nvSpPr>
        <p:spPr>
          <a:xfrm>
            <a:off x="645161" y="2377440"/>
            <a:ext cx="3363974" cy="2103120"/>
          </a:xfrm>
          <a:noFill/>
          <a:ln>
            <a:solidFill>
              <a:schemeClr val="bg1"/>
            </a:solidFill>
          </a:ln>
        </p:spPr>
        <p:txBody>
          <a:bodyPr wrap="square">
            <a:noAutofit/>
          </a:bodyPr>
          <a:lstStyle/>
          <a:p>
            <a:r>
              <a:rPr lang="en-US" dirty="0">
                <a:solidFill>
                  <a:schemeClr val="bg1"/>
                </a:solidFill>
              </a:rPr>
              <a:t>FASTER reaction time =</a:t>
            </a:r>
            <a:br>
              <a:rPr lang="en-US" dirty="0">
                <a:solidFill>
                  <a:schemeClr val="bg1"/>
                </a:solidFill>
              </a:rPr>
            </a:br>
            <a:r>
              <a:rPr lang="en-US" dirty="0">
                <a:solidFill>
                  <a:schemeClr val="bg1"/>
                </a:solidFill>
              </a:rPr>
              <a:t>stronger association</a:t>
            </a:r>
          </a:p>
        </p:txBody>
      </p:sp>
      <p:graphicFrame>
        <p:nvGraphicFramePr>
          <p:cNvPr id="7" name="Content Placeholder 6">
            <a:extLst>
              <a:ext uri="{FF2B5EF4-FFF2-40B4-BE49-F238E27FC236}">
                <a16:creationId xmlns:a16="http://schemas.microsoft.com/office/drawing/2014/main" id="{009B3806-8976-F147-91EA-382ED1AA4D10}"/>
              </a:ext>
            </a:extLst>
          </p:cNvPr>
          <p:cNvGraphicFramePr>
            <a:graphicFrameLocks noGrp="1"/>
          </p:cNvGraphicFramePr>
          <p:nvPr>
            <p:ph idx="1"/>
            <p:extLst>
              <p:ext uri="{D42A27DB-BD31-4B8C-83A1-F6EECF244321}">
                <p14:modId xmlns:p14="http://schemas.microsoft.com/office/powerpoint/2010/main" val="3343726380"/>
              </p:ext>
            </p:extLst>
          </p:nvPr>
        </p:nvGraphicFramePr>
        <p:xfrm>
          <a:off x="5619750" y="965200"/>
          <a:ext cx="5607050" cy="492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3264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D3A4E0-C908-4EA9-ABDF-E82AD6BDE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00200" y="2363323"/>
            <a:ext cx="8991600" cy="1692771"/>
          </a:xfrm>
        </p:spPr>
        <p:txBody>
          <a:bodyPr vert="horz" lIns="274320" tIns="182880" rIns="274320" bIns="182880" rtlCol="0" anchor="ctr" anchorCtr="1">
            <a:normAutofit fontScale="90000"/>
          </a:bodyPr>
          <a:lstStyle/>
          <a:p>
            <a:r>
              <a:rPr lang="en-US" sz="3800" dirty="0"/>
              <a:t>Are anomalous faces automatically associated with </a:t>
            </a:r>
            <a:r>
              <a:rPr lang="en-US" sz="4000" dirty="0"/>
              <a:t>Infectious concepts</a:t>
            </a:r>
            <a:r>
              <a:rPr lang="en-US" sz="3800" dirty="0"/>
              <a:t>? </a:t>
            </a:r>
          </a:p>
        </p:txBody>
      </p:sp>
    </p:spTree>
    <p:extLst>
      <p:ext uri="{BB962C8B-B14F-4D97-AF65-F5344CB8AC3E}">
        <p14:creationId xmlns:p14="http://schemas.microsoft.com/office/powerpoint/2010/main" val="1610255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00" name="TextBox 399">
            <a:extLst>
              <a:ext uri="{FF2B5EF4-FFF2-40B4-BE49-F238E27FC236}">
                <a16:creationId xmlns:a16="http://schemas.microsoft.com/office/drawing/2014/main" id="{C2D17653-5113-5740-ADAF-30B3131FEF32}"/>
              </a:ext>
            </a:extLst>
          </p:cNvPr>
          <p:cNvSpPr txBox="1"/>
          <p:nvPr/>
        </p:nvSpPr>
        <p:spPr>
          <a:xfrm>
            <a:off x="227766" y="6100824"/>
            <a:ext cx="3746988" cy="584775"/>
          </a:xfrm>
          <a:prstGeom prst="rect">
            <a:avLst/>
          </a:prstGeom>
          <a:solidFill>
            <a:schemeClr val="bg2"/>
          </a:solidFill>
          <a:effectLst>
            <a:outerShdw blurRad="50800" dist="38100" dir="8100000" algn="tr" rotWithShape="0">
              <a:prstClr val="black">
                <a:alpha val="40000"/>
              </a:prstClr>
            </a:outerShdw>
          </a:effectLst>
        </p:spPr>
        <p:txBody>
          <a:bodyPr wrap="none" rtlCol="0">
            <a:spAutoFit/>
          </a:bodyPr>
          <a:lstStyle/>
          <a:p>
            <a:r>
              <a:rPr lang="en-US" sz="1600" dirty="0"/>
              <a:t>“Congruent” main effect, </a:t>
            </a:r>
            <a:r>
              <a:rPr lang="en-US" sz="1600" i="1" dirty="0"/>
              <a:t>p</a:t>
            </a:r>
            <a:r>
              <a:rPr lang="en-US" sz="1600" dirty="0"/>
              <a:t> &lt; .001</a:t>
            </a:r>
          </a:p>
          <a:p>
            <a:r>
              <a:rPr lang="en-US" sz="1600" dirty="0"/>
              <a:t>“Congruent” x Order interaction, </a:t>
            </a:r>
            <a:r>
              <a:rPr lang="en-US" sz="1600" i="1" dirty="0"/>
              <a:t>p</a:t>
            </a:r>
            <a:r>
              <a:rPr lang="en-US" sz="1600" dirty="0"/>
              <a:t> &lt; .001</a:t>
            </a:r>
          </a:p>
        </p:txBody>
      </p:sp>
      <p:sp>
        <p:nvSpPr>
          <p:cNvPr id="102" name="rc5">
            <a:extLst>
              <a:ext uri="{FF2B5EF4-FFF2-40B4-BE49-F238E27FC236}">
                <a16:creationId xmlns:a16="http://schemas.microsoft.com/office/drawing/2014/main" id="{2301BCB4-5C36-D04F-95A2-ACB1A6209BBA}"/>
              </a:ext>
            </a:extLst>
          </p:cNvPr>
          <p:cNvSpPr/>
          <p:nvPr/>
        </p:nvSpPr>
        <p:spPr>
          <a:xfrm>
            <a:off x="1278244" y="597341"/>
            <a:ext cx="10234566" cy="5128619"/>
          </a:xfrm>
          <a:prstGeom prst="rect">
            <a:avLst/>
          </a:prstGeom>
          <a:solidFill>
            <a:srgbClr val="FFFFFF">
              <a:alpha val="100000"/>
            </a:srgbClr>
          </a:solidFill>
        </p:spPr>
        <p:txBody>
          <a:bodyPr/>
          <a:lstStyle/>
          <a:p>
            <a:endParaRPr/>
          </a:p>
        </p:txBody>
      </p:sp>
      <p:sp>
        <p:nvSpPr>
          <p:cNvPr id="103" name="pl6">
            <a:extLst>
              <a:ext uri="{FF2B5EF4-FFF2-40B4-BE49-F238E27FC236}">
                <a16:creationId xmlns:a16="http://schemas.microsoft.com/office/drawing/2014/main" id="{9D9AB517-0BE7-7344-9B66-E215079292B5}"/>
              </a:ext>
            </a:extLst>
          </p:cNvPr>
          <p:cNvSpPr/>
          <p:nvPr/>
        </p:nvSpPr>
        <p:spPr>
          <a:xfrm>
            <a:off x="1278244" y="5015105"/>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104" name="pl7">
            <a:extLst>
              <a:ext uri="{FF2B5EF4-FFF2-40B4-BE49-F238E27FC236}">
                <a16:creationId xmlns:a16="http://schemas.microsoft.com/office/drawing/2014/main" id="{4B33C112-110B-5642-955D-9D471A1B7F6A}"/>
              </a:ext>
            </a:extLst>
          </p:cNvPr>
          <p:cNvSpPr/>
          <p:nvPr/>
        </p:nvSpPr>
        <p:spPr>
          <a:xfrm>
            <a:off x="1278244" y="4059631"/>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105" name="pl8">
            <a:extLst>
              <a:ext uri="{FF2B5EF4-FFF2-40B4-BE49-F238E27FC236}">
                <a16:creationId xmlns:a16="http://schemas.microsoft.com/office/drawing/2014/main" id="{647365FD-A6ED-9C4C-B9D7-170659F0B9D1}"/>
              </a:ext>
            </a:extLst>
          </p:cNvPr>
          <p:cNvSpPr/>
          <p:nvPr/>
        </p:nvSpPr>
        <p:spPr>
          <a:xfrm>
            <a:off x="1278244" y="3104158"/>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106" name="pl9">
            <a:extLst>
              <a:ext uri="{FF2B5EF4-FFF2-40B4-BE49-F238E27FC236}">
                <a16:creationId xmlns:a16="http://schemas.microsoft.com/office/drawing/2014/main" id="{9755DD66-D3F6-D346-8044-81B645F2ED3F}"/>
              </a:ext>
            </a:extLst>
          </p:cNvPr>
          <p:cNvSpPr/>
          <p:nvPr/>
        </p:nvSpPr>
        <p:spPr>
          <a:xfrm>
            <a:off x="1278244" y="2148684"/>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107" name="pl10">
            <a:extLst>
              <a:ext uri="{FF2B5EF4-FFF2-40B4-BE49-F238E27FC236}">
                <a16:creationId xmlns:a16="http://schemas.microsoft.com/office/drawing/2014/main" id="{D5E2881E-0EE9-7D4E-8D7B-7AB0E067B845}"/>
              </a:ext>
            </a:extLst>
          </p:cNvPr>
          <p:cNvSpPr/>
          <p:nvPr/>
        </p:nvSpPr>
        <p:spPr>
          <a:xfrm>
            <a:off x="1278244" y="1193211"/>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108" name="pl11">
            <a:extLst>
              <a:ext uri="{FF2B5EF4-FFF2-40B4-BE49-F238E27FC236}">
                <a16:creationId xmlns:a16="http://schemas.microsoft.com/office/drawing/2014/main" id="{0B2562DB-55F7-0647-A92B-97E02C004D02}"/>
              </a:ext>
            </a:extLst>
          </p:cNvPr>
          <p:cNvSpPr/>
          <p:nvPr/>
        </p:nvSpPr>
        <p:spPr>
          <a:xfrm>
            <a:off x="1278244" y="5492841"/>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109" name="pl12">
            <a:extLst>
              <a:ext uri="{FF2B5EF4-FFF2-40B4-BE49-F238E27FC236}">
                <a16:creationId xmlns:a16="http://schemas.microsoft.com/office/drawing/2014/main" id="{28BE1B51-643F-814F-AE02-272F4DD6EF87}"/>
              </a:ext>
            </a:extLst>
          </p:cNvPr>
          <p:cNvSpPr/>
          <p:nvPr/>
        </p:nvSpPr>
        <p:spPr>
          <a:xfrm>
            <a:off x="1278244" y="4537368"/>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110" name="pl13">
            <a:extLst>
              <a:ext uri="{FF2B5EF4-FFF2-40B4-BE49-F238E27FC236}">
                <a16:creationId xmlns:a16="http://schemas.microsoft.com/office/drawing/2014/main" id="{CC29B5B7-D15E-A941-A47C-0A62470079EC}"/>
              </a:ext>
            </a:extLst>
          </p:cNvPr>
          <p:cNvSpPr/>
          <p:nvPr/>
        </p:nvSpPr>
        <p:spPr>
          <a:xfrm>
            <a:off x="1278244" y="3581894"/>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111" name="pl14">
            <a:extLst>
              <a:ext uri="{FF2B5EF4-FFF2-40B4-BE49-F238E27FC236}">
                <a16:creationId xmlns:a16="http://schemas.microsoft.com/office/drawing/2014/main" id="{A526F55D-5DE5-934C-9DF6-07B23B830161}"/>
              </a:ext>
            </a:extLst>
          </p:cNvPr>
          <p:cNvSpPr/>
          <p:nvPr/>
        </p:nvSpPr>
        <p:spPr>
          <a:xfrm>
            <a:off x="1278244" y="2626421"/>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112" name="pl15">
            <a:extLst>
              <a:ext uri="{FF2B5EF4-FFF2-40B4-BE49-F238E27FC236}">
                <a16:creationId xmlns:a16="http://schemas.microsoft.com/office/drawing/2014/main" id="{65C61B23-CDB6-464F-A997-27BABD524860}"/>
              </a:ext>
            </a:extLst>
          </p:cNvPr>
          <p:cNvSpPr/>
          <p:nvPr/>
        </p:nvSpPr>
        <p:spPr>
          <a:xfrm>
            <a:off x="1278244" y="1670947"/>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113" name="pl16">
            <a:extLst>
              <a:ext uri="{FF2B5EF4-FFF2-40B4-BE49-F238E27FC236}">
                <a16:creationId xmlns:a16="http://schemas.microsoft.com/office/drawing/2014/main" id="{D9EFC40A-81A3-DF4E-9131-7A87D7584C31}"/>
              </a:ext>
            </a:extLst>
          </p:cNvPr>
          <p:cNvSpPr/>
          <p:nvPr/>
        </p:nvSpPr>
        <p:spPr>
          <a:xfrm>
            <a:off x="1278244" y="715474"/>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114" name="pl17">
            <a:extLst>
              <a:ext uri="{FF2B5EF4-FFF2-40B4-BE49-F238E27FC236}">
                <a16:creationId xmlns:a16="http://schemas.microsoft.com/office/drawing/2014/main" id="{F7B488FD-4BBA-1B44-9C10-005D0EC90BC0}"/>
              </a:ext>
            </a:extLst>
          </p:cNvPr>
          <p:cNvSpPr/>
          <p:nvPr/>
        </p:nvSpPr>
        <p:spPr>
          <a:xfrm>
            <a:off x="4069490" y="597341"/>
            <a:ext cx="0" cy="5128619"/>
          </a:xfrm>
          <a:custGeom>
            <a:avLst/>
            <a:gdLst/>
            <a:ahLst/>
            <a:cxnLst/>
            <a:rect l="0" t="0" r="0" b="0"/>
            <a:pathLst>
              <a:path h="5128619">
                <a:moveTo>
                  <a:pt x="0" y="5128619"/>
                </a:moveTo>
                <a:lnTo>
                  <a:pt x="0" y="0"/>
                </a:lnTo>
                <a:lnTo>
                  <a:pt x="0" y="0"/>
                </a:lnTo>
              </a:path>
            </a:pathLst>
          </a:custGeom>
          <a:ln w="13550" cap="flat">
            <a:solidFill>
              <a:srgbClr val="EBEBEB">
                <a:alpha val="100000"/>
              </a:srgbClr>
            </a:solidFill>
            <a:prstDash val="solid"/>
            <a:round/>
          </a:ln>
        </p:spPr>
        <p:txBody>
          <a:bodyPr/>
          <a:lstStyle/>
          <a:p>
            <a:endParaRPr/>
          </a:p>
        </p:txBody>
      </p:sp>
      <p:sp>
        <p:nvSpPr>
          <p:cNvPr id="115" name="pl18">
            <a:extLst>
              <a:ext uri="{FF2B5EF4-FFF2-40B4-BE49-F238E27FC236}">
                <a16:creationId xmlns:a16="http://schemas.microsoft.com/office/drawing/2014/main" id="{0E648302-2269-AA47-BA6D-80A8A2EB94DD}"/>
              </a:ext>
            </a:extLst>
          </p:cNvPr>
          <p:cNvSpPr/>
          <p:nvPr/>
        </p:nvSpPr>
        <p:spPr>
          <a:xfrm>
            <a:off x="8721565" y="597341"/>
            <a:ext cx="0" cy="5128619"/>
          </a:xfrm>
          <a:custGeom>
            <a:avLst/>
            <a:gdLst/>
            <a:ahLst/>
            <a:cxnLst/>
            <a:rect l="0" t="0" r="0" b="0"/>
            <a:pathLst>
              <a:path h="5128619">
                <a:moveTo>
                  <a:pt x="0" y="5128619"/>
                </a:moveTo>
                <a:lnTo>
                  <a:pt x="0" y="0"/>
                </a:lnTo>
                <a:lnTo>
                  <a:pt x="0" y="0"/>
                </a:lnTo>
              </a:path>
            </a:pathLst>
          </a:custGeom>
          <a:ln w="13550" cap="flat">
            <a:solidFill>
              <a:srgbClr val="EBEBEB">
                <a:alpha val="100000"/>
              </a:srgbClr>
            </a:solidFill>
            <a:prstDash val="solid"/>
            <a:round/>
          </a:ln>
        </p:spPr>
        <p:txBody>
          <a:bodyPr/>
          <a:lstStyle/>
          <a:p>
            <a:endParaRPr/>
          </a:p>
        </p:txBody>
      </p:sp>
      <p:sp>
        <p:nvSpPr>
          <p:cNvPr id="116" name="rc19">
            <a:extLst>
              <a:ext uri="{FF2B5EF4-FFF2-40B4-BE49-F238E27FC236}">
                <a16:creationId xmlns:a16="http://schemas.microsoft.com/office/drawing/2014/main" id="{A4C3B200-F7A8-FC41-88B4-801955A1DDD9}"/>
              </a:ext>
            </a:extLst>
          </p:cNvPr>
          <p:cNvSpPr/>
          <p:nvPr/>
        </p:nvSpPr>
        <p:spPr>
          <a:xfrm>
            <a:off x="1976056" y="860789"/>
            <a:ext cx="4186867" cy="4632052"/>
          </a:xfrm>
          <a:prstGeom prst="rect">
            <a:avLst/>
          </a:prstGeom>
          <a:solidFill>
            <a:schemeClr val="accent3"/>
          </a:solidFill>
        </p:spPr>
        <p:txBody>
          <a:bodyPr/>
          <a:lstStyle/>
          <a:p>
            <a:endParaRPr>
              <a:solidFill>
                <a:schemeClr val="accent3"/>
              </a:solidFill>
            </a:endParaRPr>
          </a:p>
        </p:txBody>
      </p:sp>
      <p:sp>
        <p:nvSpPr>
          <p:cNvPr id="117" name="rc20">
            <a:extLst>
              <a:ext uri="{FF2B5EF4-FFF2-40B4-BE49-F238E27FC236}">
                <a16:creationId xmlns:a16="http://schemas.microsoft.com/office/drawing/2014/main" id="{7901973A-468B-4E4A-AD5C-C943B00DDD05}"/>
              </a:ext>
            </a:extLst>
          </p:cNvPr>
          <p:cNvSpPr/>
          <p:nvPr/>
        </p:nvSpPr>
        <p:spPr>
          <a:xfrm>
            <a:off x="6628131" y="1967990"/>
            <a:ext cx="4186867" cy="3524851"/>
          </a:xfrm>
          <a:prstGeom prst="rect">
            <a:avLst/>
          </a:prstGeom>
          <a:solidFill>
            <a:schemeClr val="accent1"/>
          </a:solidFill>
        </p:spPr>
        <p:txBody>
          <a:bodyPr/>
          <a:lstStyle/>
          <a:p>
            <a:endParaRPr/>
          </a:p>
        </p:txBody>
      </p:sp>
      <p:sp>
        <p:nvSpPr>
          <p:cNvPr id="118" name="pl21">
            <a:extLst>
              <a:ext uri="{FF2B5EF4-FFF2-40B4-BE49-F238E27FC236}">
                <a16:creationId xmlns:a16="http://schemas.microsoft.com/office/drawing/2014/main" id="{96414E18-CBC9-064D-B6B1-428247556285}"/>
              </a:ext>
            </a:extLst>
          </p:cNvPr>
          <p:cNvSpPr/>
          <p:nvPr/>
        </p:nvSpPr>
        <p:spPr>
          <a:xfrm>
            <a:off x="3836886" y="830460"/>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119" name="pl22">
            <a:extLst>
              <a:ext uri="{FF2B5EF4-FFF2-40B4-BE49-F238E27FC236}">
                <a16:creationId xmlns:a16="http://schemas.microsoft.com/office/drawing/2014/main" id="{62EDEA81-2B1E-B948-873F-53CF3AB5DB10}"/>
              </a:ext>
            </a:extLst>
          </p:cNvPr>
          <p:cNvSpPr/>
          <p:nvPr/>
        </p:nvSpPr>
        <p:spPr>
          <a:xfrm>
            <a:off x="4069490" y="830460"/>
            <a:ext cx="0" cy="60658"/>
          </a:xfrm>
          <a:custGeom>
            <a:avLst/>
            <a:gdLst/>
            <a:ahLst/>
            <a:cxnLst/>
            <a:rect l="0" t="0" r="0" b="0"/>
            <a:pathLst>
              <a:path h="60658">
                <a:moveTo>
                  <a:pt x="0" y="0"/>
                </a:moveTo>
                <a:lnTo>
                  <a:pt x="0" y="60658"/>
                </a:lnTo>
              </a:path>
            </a:pathLst>
          </a:custGeom>
          <a:ln w="13550" cap="flat">
            <a:solidFill>
              <a:srgbClr val="000000">
                <a:alpha val="100000"/>
              </a:srgbClr>
            </a:solidFill>
            <a:prstDash val="solid"/>
            <a:round/>
          </a:ln>
        </p:spPr>
        <p:txBody>
          <a:bodyPr/>
          <a:lstStyle/>
          <a:p>
            <a:endParaRPr/>
          </a:p>
        </p:txBody>
      </p:sp>
      <p:sp>
        <p:nvSpPr>
          <p:cNvPr id="120" name="pl23">
            <a:extLst>
              <a:ext uri="{FF2B5EF4-FFF2-40B4-BE49-F238E27FC236}">
                <a16:creationId xmlns:a16="http://schemas.microsoft.com/office/drawing/2014/main" id="{0564751E-E40D-AB44-8340-9763F59A1FEC}"/>
              </a:ext>
            </a:extLst>
          </p:cNvPr>
          <p:cNvSpPr/>
          <p:nvPr/>
        </p:nvSpPr>
        <p:spPr>
          <a:xfrm>
            <a:off x="3836886" y="891118"/>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121" name="pl24">
            <a:extLst>
              <a:ext uri="{FF2B5EF4-FFF2-40B4-BE49-F238E27FC236}">
                <a16:creationId xmlns:a16="http://schemas.microsoft.com/office/drawing/2014/main" id="{036EE51F-A21F-2B47-AD25-6A848A279F22}"/>
              </a:ext>
            </a:extLst>
          </p:cNvPr>
          <p:cNvSpPr/>
          <p:nvPr/>
        </p:nvSpPr>
        <p:spPr>
          <a:xfrm>
            <a:off x="8488961" y="1937458"/>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122" name="pl25">
            <a:extLst>
              <a:ext uri="{FF2B5EF4-FFF2-40B4-BE49-F238E27FC236}">
                <a16:creationId xmlns:a16="http://schemas.microsoft.com/office/drawing/2014/main" id="{A04787A0-85A4-F642-9E78-10B65AF6D707}"/>
              </a:ext>
            </a:extLst>
          </p:cNvPr>
          <p:cNvSpPr/>
          <p:nvPr/>
        </p:nvSpPr>
        <p:spPr>
          <a:xfrm>
            <a:off x="8721565" y="1937458"/>
            <a:ext cx="0" cy="61062"/>
          </a:xfrm>
          <a:custGeom>
            <a:avLst/>
            <a:gdLst/>
            <a:ahLst/>
            <a:cxnLst/>
            <a:rect l="0" t="0" r="0" b="0"/>
            <a:pathLst>
              <a:path h="61062">
                <a:moveTo>
                  <a:pt x="0" y="0"/>
                </a:moveTo>
                <a:lnTo>
                  <a:pt x="0" y="61062"/>
                </a:lnTo>
              </a:path>
            </a:pathLst>
          </a:custGeom>
          <a:ln w="13550" cap="flat">
            <a:solidFill>
              <a:srgbClr val="000000">
                <a:alpha val="100000"/>
              </a:srgbClr>
            </a:solidFill>
            <a:prstDash val="solid"/>
            <a:round/>
          </a:ln>
        </p:spPr>
        <p:txBody>
          <a:bodyPr/>
          <a:lstStyle/>
          <a:p>
            <a:endParaRPr/>
          </a:p>
        </p:txBody>
      </p:sp>
      <p:sp>
        <p:nvSpPr>
          <p:cNvPr id="123" name="pl26">
            <a:extLst>
              <a:ext uri="{FF2B5EF4-FFF2-40B4-BE49-F238E27FC236}">
                <a16:creationId xmlns:a16="http://schemas.microsoft.com/office/drawing/2014/main" id="{E7B1C478-BE3E-D547-BD46-178AAC4C2F50}"/>
              </a:ext>
            </a:extLst>
          </p:cNvPr>
          <p:cNvSpPr/>
          <p:nvPr/>
        </p:nvSpPr>
        <p:spPr>
          <a:xfrm>
            <a:off x="8488961" y="1998521"/>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124" name="rc27">
            <a:extLst>
              <a:ext uri="{FF2B5EF4-FFF2-40B4-BE49-F238E27FC236}">
                <a16:creationId xmlns:a16="http://schemas.microsoft.com/office/drawing/2014/main" id="{0F22B502-C70E-EC4C-A978-A14CB2DCA2B0}"/>
              </a:ext>
            </a:extLst>
          </p:cNvPr>
          <p:cNvSpPr/>
          <p:nvPr/>
        </p:nvSpPr>
        <p:spPr>
          <a:xfrm>
            <a:off x="1278244" y="597341"/>
            <a:ext cx="10234566" cy="5128619"/>
          </a:xfrm>
          <a:prstGeom prst="rect">
            <a:avLst/>
          </a:prstGeom>
          <a:ln w="13550" cap="rnd">
            <a:solidFill>
              <a:srgbClr val="333333">
                <a:alpha val="100000"/>
              </a:srgbClr>
            </a:solidFill>
            <a:prstDash val="solid"/>
            <a:round/>
          </a:ln>
        </p:spPr>
        <p:txBody>
          <a:bodyPr/>
          <a:lstStyle/>
          <a:p>
            <a:endParaRPr/>
          </a:p>
        </p:txBody>
      </p:sp>
      <p:sp>
        <p:nvSpPr>
          <p:cNvPr id="125" name="tx28">
            <a:extLst>
              <a:ext uri="{FF2B5EF4-FFF2-40B4-BE49-F238E27FC236}">
                <a16:creationId xmlns:a16="http://schemas.microsoft.com/office/drawing/2014/main" id="{3D7F8FD5-CE12-7846-B862-C067A7C6A2BC}"/>
              </a:ext>
            </a:extLst>
          </p:cNvPr>
          <p:cNvSpPr/>
          <p:nvPr/>
        </p:nvSpPr>
        <p:spPr>
          <a:xfrm>
            <a:off x="936896" y="5411085"/>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0.0</a:t>
            </a:r>
          </a:p>
        </p:txBody>
      </p:sp>
      <p:sp>
        <p:nvSpPr>
          <p:cNvPr id="126" name="tx29">
            <a:extLst>
              <a:ext uri="{FF2B5EF4-FFF2-40B4-BE49-F238E27FC236}">
                <a16:creationId xmlns:a16="http://schemas.microsoft.com/office/drawing/2014/main" id="{494F1201-5AFA-3A4C-8BFD-2BF21D442DC1}"/>
              </a:ext>
            </a:extLst>
          </p:cNvPr>
          <p:cNvSpPr/>
          <p:nvPr/>
        </p:nvSpPr>
        <p:spPr>
          <a:xfrm>
            <a:off x="936896" y="4455612"/>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0.5</a:t>
            </a:r>
          </a:p>
        </p:txBody>
      </p:sp>
      <p:sp>
        <p:nvSpPr>
          <p:cNvPr id="127" name="tx30">
            <a:extLst>
              <a:ext uri="{FF2B5EF4-FFF2-40B4-BE49-F238E27FC236}">
                <a16:creationId xmlns:a16="http://schemas.microsoft.com/office/drawing/2014/main" id="{214E759F-DDCB-9F4D-9EC4-9718F982B6B6}"/>
              </a:ext>
            </a:extLst>
          </p:cNvPr>
          <p:cNvSpPr/>
          <p:nvPr/>
        </p:nvSpPr>
        <p:spPr>
          <a:xfrm>
            <a:off x="936896" y="3500138"/>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1.0</a:t>
            </a:r>
          </a:p>
        </p:txBody>
      </p:sp>
      <p:sp>
        <p:nvSpPr>
          <p:cNvPr id="128" name="tx31">
            <a:extLst>
              <a:ext uri="{FF2B5EF4-FFF2-40B4-BE49-F238E27FC236}">
                <a16:creationId xmlns:a16="http://schemas.microsoft.com/office/drawing/2014/main" id="{597B9182-FE36-934E-9E09-19DCB3FBEEE9}"/>
              </a:ext>
            </a:extLst>
          </p:cNvPr>
          <p:cNvSpPr/>
          <p:nvPr/>
        </p:nvSpPr>
        <p:spPr>
          <a:xfrm>
            <a:off x="936896" y="2546649"/>
            <a:ext cx="278717" cy="157757"/>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1.5</a:t>
            </a:r>
          </a:p>
        </p:txBody>
      </p:sp>
      <p:sp>
        <p:nvSpPr>
          <p:cNvPr id="129" name="tx32">
            <a:extLst>
              <a:ext uri="{FF2B5EF4-FFF2-40B4-BE49-F238E27FC236}">
                <a16:creationId xmlns:a16="http://schemas.microsoft.com/office/drawing/2014/main" id="{7D24508C-96FC-1B45-929B-C25FC871BEBB}"/>
              </a:ext>
            </a:extLst>
          </p:cNvPr>
          <p:cNvSpPr/>
          <p:nvPr/>
        </p:nvSpPr>
        <p:spPr>
          <a:xfrm>
            <a:off x="936896" y="1589191"/>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2.0</a:t>
            </a:r>
          </a:p>
        </p:txBody>
      </p:sp>
      <p:sp>
        <p:nvSpPr>
          <p:cNvPr id="130" name="tx33">
            <a:extLst>
              <a:ext uri="{FF2B5EF4-FFF2-40B4-BE49-F238E27FC236}">
                <a16:creationId xmlns:a16="http://schemas.microsoft.com/office/drawing/2014/main" id="{F4332BF5-5BB2-C240-8735-E00843436D96}"/>
              </a:ext>
            </a:extLst>
          </p:cNvPr>
          <p:cNvSpPr/>
          <p:nvPr/>
        </p:nvSpPr>
        <p:spPr>
          <a:xfrm>
            <a:off x="936896" y="633717"/>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2.5</a:t>
            </a:r>
          </a:p>
        </p:txBody>
      </p:sp>
      <p:sp>
        <p:nvSpPr>
          <p:cNvPr id="131" name="pl34">
            <a:extLst>
              <a:ext uri="{FF2B5EF4-FFF2-40B4-BE49-F238E27FC236}">
                <a16:creationId xmlns:a16="http://schemas.microsoft.com/office/drawing/2014/main" id="{9F06EB0A-7B84-4943-AC9D-4FE395C67CEA}"/>
              </a:ext>
            </a:extLst>
          </p:cNvPr>
          <p:cNvSpPr/>
          <p:nvPr/>
        </p:nvSpPr>
        <p:spPr>
          <a:xfrm>
            <a:off x="1243450" y="5492841"/>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32" name="pl35">
            <a:extLst>
              <a:ext uri="{FF2B5EF4-FFF2-40B4-BE49-F238E27FC236}">
                <a16:creationId xmlns:a16="http://schemas.microsoft.com/office/drawing/2014/main" id="{2917FD65-DF3E-6C4F-999E-A529E15F51A4}"/>
              </a:ext>
            </a:extLst>
          </p:cNvPr>
          <p:cNvSpPr/>
          <p:nvPr/>
        </p:nvSpPr>
        <p:spPr>
          <a:xfrm>
            <a:off x="1243450" y="4537368"/>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33" name="pl36">
            <a:extLst>
              <a:ext uri="{FF2B5EF4-FFF2-40B4-BE49-F238E27FC236}">
                <a16:creationId xmlns:a16="http://schemas.microsoft.com/office/drawing/2014/main" id="{350768ED-4DCE-624E-B74C-AD7A5A4B1B3D}"/>
              </a:ext>
            </a:extLst>
          </p:cNvPr>
          <p:cNvSpPr/>
          <p:nvPr/>
        </p:nvSpPr>
        <p:spPr>
          <a:xfrm>
            <a:off x="1243450" y="3581894"/>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34" name="pl37">
            <a:extLst>
              <a:ext uri="{FF2B5EF4-FFF2-40B4-BE49-F238E27FC236}">
                <a16:creationId xmlns:a16="http://schemas.microsoft.com/office/drawing/2014/main" id="{348E34C1-09F1-B443-B682-808EB2F68EB5}"/>
              </a:ext>
            </a:extLst>
          </p:cNvPr>
          <p:cNvSpPr/>
          <p:nvPr/>
        </p:nvSpPr>
        <p:spPr>
          <a:xfrm>
            <a:off x="1243450" y="2626421"/>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35" name="pl38">
            <a:extLst>
              <a:ext uri="{FF2B5EF4-FFF2-40B4-BE49-F238E27FC236}">
                <a16:creationId xmlns:a16="http://schemas.microsoft.com/office/drawing/2014/main" id="{E8B40C6C-A8BC-DF4D-A874-D844456F4B11}"/>
              </a:ext>
            </a:extLst>
          </p:cNvPr>
          <p:cNvSpPr/>
          <p:nvPr/>
        </p:nvSpPr>
        <p:spPr>
          <a:xfrm>
            <a:off x="1243450" y="1670947"/>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36" name="pl39">
            <a:extLst>
              <a:ext uri="{FF2B5EF4-FFF2-40B4-BE49-F238E27FC236}">
                <a16:creationId xmlns:a16="http://schemas.microsoft.com/office/drawing/2014/main" id="{50420C4B-D890-0D41-8847-62D5493AB551}"/>
              </a:ext>
            </a:extLst>
          </p:cNvPr>
          <p:cNvSpPr/>
          <p:nvPr/>
        </p:nvSpPr>
        <p:spPr>
          <a:xfrm>
            <a:off x="1243450" y="715474"/>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37" name="pl40">
            <a:extLst>
              <a:ext uri="{FF2B5EF4-FFF2-40B4-BE49-F238E27FC236}">
                <a16:creationId xmlns:a16="http://schemas.microsoft.com/office/drawing/2014/main" id="{7F035F77-5FD4-AB4F-8DB0-7CADA183E8F0}"/>
              </a:ext>
            </a:extLst>
          </p:cNvPr>
          <p:cNvSpPr/>
          <p:nvPr/>
        </p:nvSpPr>
        <p:spPr>
          <a:xfrm>
            <a:off x="4069490" y="5725960"/>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138" name="pl41">
            <a:extLst>
              <a:ext uri="{FF2B5EF4-FFF2-40B4-BE49-F238E27FC236}">
                <a16:creationId xmlns:a16="http://schemas.microsoft.com/office/drawing/2014/main" id="{DFD809AF-A29A-5E42-BE4F-729F2D2399A0}"/>
              </a:ext>
            </a:extLst>
          </p:cNvPr>
          <p:cNvSpPr/>
          <p:nvPr/>
        </p:nvSpPr>
        <p:spPr>
          <a:xfrm>
            <a:off x="8721565" y="5725960"/>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139" name="tx42">
            <a:extLst>
              <a:ext uri="{FF2B5EF4-FFF2-40B4-BE49-F238E27FC236}">
                <a16:creationId xmlns:a16="http://schemas.microsoft.com/office/drawing/2014/main" id="{469E3261-C985-9D4B-A399-4B6302DD9A0B}"/>
              </a:ext>
            </a:extLst>
          </p:cNvPr>
          <p:cNvSpPr/>
          <p:nvPr/>
        </p:nvSpPr>
        <p:spPr>
          <a:xfrm>
            <a:off x="3097493" y="5735409"/>
            <a:ext cx="1943992" cy="20915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Anomaly + Harmless</a:t>
            </a:r>
          </a:p>
        </p:txBody>
      </p:sp>
      <p:sp>
        <p:nvSpPr>
          <p:cNvPr id="140" name="tx43">
            <a:extLst>
              <a:ext uri="{FF2B5EF4-FFF2-40B4-BE49-F238E27FC236}">
                <a16:creationId xmlns:a16="http://schemas.microsoft.com/office/drawing/2014/main" id="{336AF247-2BE4-304B-8675-E5371892623C}"/>
              </a:ext>
            </a:extLst>
          </p:cNvPr>
          <p:cNvSpPr/>
          <p:nvPr/>
        </p:nvSpPr>
        <p:spPr>
          <a:xfrm>
            <a:off x="7736397" y="5734219"/>
            <a:ext cx="1970335"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Anomaly + Infectious</a:t>
            </a:r>
          </a:p>
        </p:txBody>
      </p:sp>
      <p:sp>
        <p:nvSpPr>
          <p:cNvPr id="141" name="tx44">
            <a:extLst>
              <a:ext uri="{FF2B5EF4-FFF2-40B4-BE49-F238E27FC236}">
                <a16:creationId xmlns:a16="http://schemas.microsoft.com/office/drawing/2014/main" id="{EF1182F3-4259-DA46-86EA-C1FA8409F605}"/>
              </a:ext>
            </a:extLst>
          </p:cNvPr>
          <p:cNvSpPr/>
          <p:nvPr/>
        </p:nvSpPr>
        <p:spPr>
          <a:xfrm rot="16200000">
            <a:off x="-643006" y="3056479"/>
            <a:ext cx="2745990"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Reaction Time (Standardized)</a:t>
            </a:r>
          </a:p>
        </p:txBody>
      </p:sp>
    </p:spTree>
    <p:extLst>
      <p:ext uri="{BB962C8B-B14F-4D97-AF65-F5344CB8AC3E}">
        <p14:creationId xmlns:p14="http://schemas.microsoft.com/office/powerpoint/2010/main" val="357490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dissolve">
                                      <p:cBhvr>
                                        <p:cTn id="7" dur="500"/>
                                        <p:tgtEl>
                                          <p:spTgt spid="1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dissolve">
                                      <p:cBhvr>
                                        <p:cTn id="10" dur="500"/>
                                        <p:tgtEl>
                                          <p:spTgt spid="1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animEffect transition="in" filter="dissolve">
                                      <p:cBhvr>
                                        <p:cTn id="13" dur="500"/>
                                        <p:tgtEl>
                                          <p:spTgt spid="11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0"/>
                                        </p:tgtEl>
                                        <p:attrNameLst>
                                          <p:attrName>style.visibility</p:attrName>
                                        </p:attrNameLst>
                                      </p:cBhvr>
                                      <p:to>
                                        <p:strVal val="visible"/>
                                      </p:to>
                                    </p:set>
                                    <p:animEffect transition="in" filter="dissolve">
                                      <p:cBhvr>
                                        <p:cTn id="16" dur="500"/>
                                        <p:tgtEl>
                                          <p:spTgt spid="12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17"/>
                                        </p:tgtEl>
                                        <p:attrNameLst>
                                          <p:attrName>style.visibility</p:attrName>
                                        </p:attrNameLst>
                                      </p:cBhvr>
                                      <p:to>
                                        <p:strVal val="visible"/>
                                      </p:to>
                                    </p:set>
                                    <p:animEffect transition="in" filter="dissolve">
                                      <p:cBhvr>
                                        <p:cTn id="21" dur="500"/>
                                        <p:tgtEl>
                                          <p:spTgt spid="11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1"/>
                                        </p:tgtEl>
                                        <p:attrNameLst>
                                          <p:attrName>style.visibility</p:attrName>
                                        </p:attrNameLst>
                                      </p:cBhvr>
                                      <p:to>
                                        <p:strVal val="visible"/>
                                      </p:to>
                                    </p:set>
                                    <p:animEffect transition="in" filter="dissolve">
                                      <p:cBhvr>
                                        <p:cTn id="24" dur="500"/>
                                        <p:tgtEl>
                                          <p:spTgt spid="12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22"/>
                                        </p:tgtEl>
                                        <p:attrNameLst>
                                          <p:attrName>style.visibility</p:attrName>
                                        </p:attrNameLst>
                                      </p:cBhvr>
                                      <p:to>
                                        <p:strVal val="visible"/>
                                      </p:to>
                                    </p:set>
                                    <p:animEffect transition="in" filter="dissolve">
                                      <p:cBhvr>
                                        <p:cTn id="27" dur="500"/>
                                        <p:tgtEl>
                                          <p:spTgt spid="12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23"/>
                                        </p:tgtEl>
                                        <p:attrNameLst>
                                          <p:attrName>style.visibility</p:attrName>
                                        </p:attrNameLst>
                                      </p:cBhvr>
                                      <p:to>
                                        <p:strVal val="visible"/>
                                      </p:to>
                                    </p:set>
                                    <p:animEffect transition="in" filter="dissolve">
                                      <p:cBhvr>
                                        <p:cTn id="30"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P spid="119" grpId="0" animBg="1"/>
      <p:bldP spid="120" grpId="0" animBg="1"/>
      <p:bldP spid="121" grpId="0" animBg="1"/>
      <p:bldP spid="122" grpId="0" animBg="1"/>
      <p:bldP spid="1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8D508C-A317-451C-AB61-8A699E357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406"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00200" y="2567226"/>
            <a:ext cx="8991600" cy="1723549"/>
          </a:xfrm>
        </p:spPr>
        <p:txBody>
          <a:bodyPr vert="horz" lIns="274320" tIns="182880" rIns="274320" bIns="182880" rtlCol="0" anchor="ctr" anchorCtr="1">
            <a:normAutofit/>
          </a:bodyPr>
          <a:lstStyle/>
          <a:p>
            <a:r>
              <a:rPr lang="en-US" sz="3100"/>
              <a:t>Does strength of association depend on the type of anomalous feature (obese or “disfigured”)?</a:t>
            </a:r>
          </a:p>
        </p:txBody>
      </p:sp>
    </p:spTree>
    <p:extLst>
      <p:ext uri="{BB962C8B-B14F-4D97-AF65-F5344CB8AC3E}">
        <p14:creationId xmlns:p14="http://schemas.microsoft.com/office/powerpoint/2010/main" val="2600115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TextBox 399">
            <a:extLst>
              <a:ext uri="{FF2B5EF4-FFF2-40B4-BE49-F238E27FC236}">
                <a16:creationId xmlns:a16="http://schemas.microsoft.com/office/drawing/2014/main" id="{C2D17653-5113-5740-ADAF-30B3131FEF32}"/>
              </a:ext>
            </a:extLst>
          </p:cNvPr>
          <p:cNvSpPr txBox="1"/>
          <p:nvPr/>
        </p:nvSpPr>
        <p:spPr>
          <a:xfrm>
            <a:off x="183250" y="6120367"/>
            <a:ext cx="4731232" cy="584775"/>
          </a:xfrm>
          <a:prstGeom prst="rect">
            <a:avLst/>
          </a:prstGeom>
          <a:solidFill>
            <a:schemeClr val="bg2"/>
          </a:solidFill>
          <a:effectLst>
            <a:outerShdw blurRad="50800" dist="38100" dir="8100000" algn="tr" rotWithShape="0">
              <a:prstClr val="black">
                <a:alpha val="40000"/>
              </a:prstClr>
            </a:outerShdw>
          </a:effectLst>
        </p:spPr>
        <p:txBody>
          <a:bodyPr wrap="none" rtlCol="0">
            <a:spAutoFit/>
          </a:bodyPr>
          <a:lstStyle/>
          <a:p>
            <a:r>
              <a:rPr lang="en-US" sz="1600" dirty="0"/>
              <a:t>“Congruent” x Cue Type interaction, </a:t>
            </a:r>
            <a:r>
              <a:rPr lang="en-US" sz="1600" i="1" dirty="0"/>
              <a:t>p</a:t>
            </a:r>
            <a:r>
              <a:rPr lang="en-US" sz="1600" dirty="0"/>
              <a:t> &lt; .001</a:t>
            </a:r>
          </a:p>
          <a:p>
            <a:r>
              <a:rPr lang="en-US" sz="1600" dirty="0"/>
              <a:t>“Congruent” x Cue Type x Order interaction, </a:t>
            </a:r>
            <a:r>
              <a:rPr lang="en-US" sz="1600" i="1" dirty="0"/>
              <a:t>p</a:t>
            </a:r>
            <a:r>
              <a:rPr lang="en-US" sz="1600" dirty="0"/>
              <a:t> = .034</a:t>
            </a:r>
          </a:p>
        </p:txBody>
      </p:sp>
      <p:sp>
        <p:nvSpPr>
          <p:cNvPr id="102" name="rc5">
            <a:extLst>
              <a:ext uri="{FF2B5EF4-FFF2-40B4-BE49-F238E27FC236}">
                <a16:creationId xmlns:a16="http://schemas.microsoft.com/office/drawing/2014/main" id="{FC98387C-9B5E-C94C-92A3-2D392677E332}"/>
              </a:ext>
            </a:extLst>
          </p:cNvPr>
          <p:cNvSpPr/>
          <p:nvPr/>
        </p:nvSpPr>
        <p:spPr>
          <a:xfrm>
            <a:off x="1278244" y="723155"/>
            <a:ext cx="5082488" cy="4833469"/>
          </a:xfrm>
          <a:prstGeom prst="rect">
            <a:avLst/>
          </a:prstGeom>
          <a:solidFill>
            <a:srgbClr val="FFFFFF">
              <a:alpha val="100000"/>
            </a:srgbClr>
          </a:solidFill>
        </p:spPr>
        <p:txBody>
          <a:bodyPr/>
          <a:lstStyle/>
          <a:p>
            <a:endParaRPr/>
          </a:p>
        </p:txBody>
      </p:sp>
      <p:sp>
        <p:nvSpPr>
          <p:cNvPr id="103" name="pl6">
            <a:extLst>
              <a:ext uri="{FF2B5EF4-FFF2-40B4-BE49-F238E27FC236}">
                <a16:creationId xmlns:a16="http://schemas.microsoft.com/office/drawing/2014/main" id="{8B18CE1D-3387-D84E-BA16-6548282E1A2B}"/>
              </a:ext>
            </a:extLst>
          </p:cNvPr>
          <p:cNvSpPr/>
          <p:nvPr/>
        </p:nvSpPr>
        <p:spPr>
          <a:xfrm>
            <a:off x="1278244" y="4904322"/>
            <a:ext cx="5082488" cy="0"/>
          </a:xfrm>
          <a:custGeom>
            <a:avLst/>
            <a:gdLst/>
            <a:ahLst/>
            <a:cxnLst/>
            <a:rect l="0" t="0" r="0" b="0"/>
            <a:pathLst>
              <a:path w="5082488">
                <a:moveTo>
                  <a:pt x="0" y="0"/>
                </a:moveTo>
                <a:lnTo>
                  <a:pt x="5082488" y="0"/>
                </a:lnTo>
                <a:lnTo>
                  <a:pt x="5082488" y="0"/>
                </a:lnTo>
              </a:path>
            </a:pathLst>
          </a:custGeom>
          <a:ln w="6775" cap="flat">
            <a:solidFill>
              <a:srgbClr val="EBEBEB">
                <a:alpha val="100000"/>
              </a:srgbClr>
            </a:solidFill>
            <a:prstDash val="solid"/>
            <a:round/>
          </a:ln>
        </p:spPr>
        <p:txBody>
          <a:bodyPr/>
          <a:lstStyle/>
          <a:p>
            <a:endParaRPr/>
          </a:p>
        </p:txBody>
      </p:sp>
      <p:sp>
        <p:nvSpPr>
          <p:cNvPr id="104" name="pl7">
            <a:extLst>
              <a:ext uri="{FF2B5EF4-FFF2-40B4-BE49-F238E27FC236}">
                <a16:creationId xmlns:a16="http://schemas.microsoft.com/office/drawing/2014/main" id="{19889738-D5F7-E84E-97F0-8CCB2531BF4C}"/>
              </a:ext>
            </a:extLst>
          </p:cNvPr>
          <p:cNvSpPr/>
          <p:nvPr/>
        </p:nvSpPr>
        <p:spPr>
          <a:xfrm>
            <a:off x="1278244" y="4039120"/>
            <a:ext cx="5082488" cy="0"/>
          </a:xfrm>
          <a:custGeom>
            <a:avLst/>
            <a:gdLst/>
            <a:ahLst/>
            <a:cxnLst/>
            <a:rect l="0" t="0" r="0" b="0"/>
            <a:pathLst>
              <a:path w="5082488">
                <a:moveTo>
                  <a:pt x="0" y="0"/>
                </a:moveTo>
                <a:lnTo>
                  <a:pt x="5082488" y="0"/>
                </a:lnTo>
                <a:lnTo>
                  <a:pt x="5082488" y="0"/>
                </a:lnTo>
              </a:path>
            </a:pathLst>
          </a:custGeom>
          <a:ln w="6775" cap="flat">
            <a:solidFill>
              <a:srgbClr val="EBEBEB">
                <a:alpha val="100000"/>
              </a:srgbClr>
            </a:solidFill>
            <a:prstDash val="solid"/>
            <a:round/>
          </a:ln>
        </p:spPr>
        <p:txBody>
          <a:bodyPr/>
          <a:lstStyle/>
          <a:p>
            <a:endParaRPr/>
          </a:p>
        </p:txBody>
      </p:sp>
      <p:sp>
        <p:nvSpPr>
          <p:cNvPr id="105" name="pl8">
            <a:extLst>
              <a:ext uri="{FF2B5EF4-FFF2-40B4-BE49-F238E27FC236}">
                <a16:creationId xmlns:a16="http://schemas.microsoft.com/office/drawing/2014/main" id="{3A7F9615-00CF-A846-AE51-FA3942DF0C82}"/>
              </a:ext>
            </a:extLst>
          </p:cNvPr>
          <p:cNvSpPr/>
          <p:nvPr/>
        </p:nvSpPr>
        <p:spPr>
          <a:xfrm>
            <a:off x="1278244" y="3173919"/>
            <a:ext cx="5082488" cy="0"/>
          </a:xfrm>
          <a:custGeom>
            <a:avLst/>
            <a:gdLst/>
            <a:ahLst/>
            <a:cxnLst/>
            <a:rect l="0" t="0" r="0" b="0"/>
            <a:pathLst>
              <a:path w="5082488">
                <a:moveTo>
                  <a:pt x="0" y="0"/>
                </a:moveTo>
                <a:lnTo>
                  <a:pt x="5082488" y="0"/>
                </a:lnTo>
                <a:lnTo>
                  <a:pt x="5082488" y="0"/>
                </a:lnTo>
              </a:path>
            </a:pathLst>
          </a:custGeom>
          <a:ln w="6775" cap="flat">
            <a:solidFill>
              <a:srgbClr val="EBEBEB">
                <a:alpha val="100000"/>
              </a:srgbClr>
            </a:solidFill>
            <a:prstDash val="solid"/>
            <a:round/>
          </a:ln>
        </p:spPr>
        <p:txBody>
          <a:bodyPr/>
          <a:lstStyle/>
          <a:p>
            <a:endParaRPr/>
          </a:p>
        </p:txBody>
      </p:sp>
      <p:sp>
        <p:nvSpPr>
          <p:cNvPr id="106" name="pl9">
            <a:extLst>
              <a:ext uri="{FF2B5EF4-FFF2-40B4-BE49-F238E27FC236}">
                <a16:creationId xmlns:a16="http://schemas.microsoft.com/office/drawing/2014/main" id="{9CBE7A83-52D8-BF4F-89C2-31B106B70DC9}"/>
              </a:ext>
            </a:extLst>
          </p:cNvPr>
          <p:cNvSpPr/>
          <p:nvPr/>
        </p:nvSpPr>
        <p:spPr>
          <a:xfrm>
            <a:off x="1278244" y="2308718"/>
            <a:ext cx="5082488" cy="0"/>
          </a:xfrm>
          <a:custGeom>
            <a:avLst/>
            <a:gdLst/>
            <a:ahLst/>
            <a:cxnLst/>
            <a:rect l="0" t="0" r="0" b="0"/>
            <a:pathLst>
              <a:path w="5082488">
                <a:moveTo>
                  <a:pt x="0" y="0"/>
                </a:moveTo>
                <a:lnTo>
                  <a:pt x="5082488" y="0"/>
                </a:lnTo>
                <a:lnTo>
                  <a:pt x="5082488" y="0"/>
                </a:lnTo>
              </a:path>
            </a:pathLst>
          </a:custGeom>
          <a:ln w="6775" cap="flat">
            <a:solidFill>
              <a:srgbClr val="EBEBEB">
                <a:alpha val="100000"/>
              </a:srgbClr>
            </a:solidFill>
            <a:prstDash val="solid"/>
            <a:round/>
          </a:ln>
        </p:spPr>
        <p:txBody>
          <a:bodyPr/>
          <a:lstStyle/>
          <a:p>
            <a:endParaRPr/>
          </a:p>
        </p:txBody>
      </p:sp>
      <p:sp>
        <p:nvSpPr>
          <p:cNvPr id="107" name="pl10">
            <a:extLst>
              <a:ext uri="{FF2B5EF4-FFF2-40B4-BE49-F238E27FC236}">
                <a16:creationId xmlns:a16="http://schemas.microsoft.com/office/drawing/2014/main" id="{FED2B81D-D2EF-D342-BFEF-F16AD36D4F67}"/>
              </a:ext>
            </a:extLst>
          </p:cNvPr>
          <p:cNvSpPr/>
          <p:nvPr/>
        </p:nvSpPr>
        <p:spPr>
          <a:xfrm>
            <a:off x="1278244" y="1443516"/>
            <a:ext cx="5082488" cy="0"/>
          </a:xfrm>
          <a:custGeom>
            <a:avLst/>
            <a:gdLst/>
            <a:ahLst/>
            <a:cxnLst/>
            <a:rect l="0" t="0" r="0" b="0"/>
            <a:pathLst>
              <a:path w="5082488">
                <a:moveTo>
                  <a:pt x="0" y="0"/>
                </a:moveTo>
                <a:lnTo>
                  <a:pt x="5082488" y="0"/>
                </a:lnTo>
                <a:lnTo>
                  <a:pt x="5082488" y="0"/>
                </a:lnTo>
              </a:path>
            </a:pathLst>
          </a:custGeom>
          <a:ln w="6775" cap="flat">
            <a:solidFill>
              <a:srgbClr val="EBEBEB">
                <a:alpha val="100000"/>
              </a:srgbClr>
            </a:solidFill>
            <a:prstDash val="solid"/>
            <a:round/>
          </a:ln>
        </p:spPr>
        <p:txBody>
          <a:bodyPr/>
          <a:lstStyle/>
          <a:p>
            <a:endParaRPr/>
          </a:p>
        </p:txBody>
      </p:sp>
      <p:sp>
        <p:nvSpPr>
          <p:cNvPr id="108" name="pl11">
            <a:extLst>
              <a:ext uri="{FF2B5EF4-FFF2-40B4-BE49-F238E27FC236}">
                <a16:creationId xmlns:a16="http://schemas.microsoft.com/office/drawing/2014/main" id="{26E67A95-0705-C648-A61B-FB84678AE87B}"/>
              </a:ext>
            </a:extLst>
          </p:cNvPr>
          <p:cNvSpPr/>
          <p:nvPr/>
        </p:nvSpPr>
        <p:spPr>
          <a:xfrm>
            <a:off x="1278244" y="5336922"/>
            <a:ext cx="5082488" cy="0"/>
          </a:xfrm>
          <a:custGeom>
            <a:avLst/>
            <a:gdLst/>
            <a:ahLst/>
            <a:cxnLst/>
            <a:rect l="0" t="0" r="0" b="0"/>
            <a:pathLst>
              <a:path w="5082488">
                <a:moveTo>
                  <a:pt x="0" y="0"/>
                </a:moveTo>
                <a:lnTo>
                  <a:pt x="5082488" y="0"/>
                </a:lnTo>
                <a:lnTo>
                  <a:pt x="5082488" y="0"/>
                </a:lnTo>
              </a:path>
            </a:pathLst>
          </a:custGeom>
          <a:ln w="13550" cap="flat">
            <a:solidFill>
              <a:srgbClr val="EBEBEB">
                <a:alpha val="100000"/>
              </a:srgbClr>
            </a:solidFill>
            <a:prstDash val="solid"/>
            <a:round/>
          </a:ln>
        </p:spPr>
        <p:txBody>
          <a:bodyPr/>
          <a:lstStyle/>
          <a:p>
            <a:endParaRPr/>
          </a:p>
        </p:txBody>
      </p:sp>
      <p:sp>
        <p:nvSpPr>
          <p:cNvPr id="109" name="pl12">
            <a:extLst>
              <a:ext uri="{FF2B5EF4-FFF2-40B4-BE49-F238E27FC236}">
                <a16:creationId xmlns:a16="http://schemas.microsoft.com/office/drawing/2014/main" id="{EC92A14C-34C0-E74E-8AC9-4C4993AF88AD}"/>
              </a:ext>
            </a:extLst>
          </p:cNvPr>
          <p:cNvSpPr/>
          <p:nvPr/>
        </p:nvSpPr>
        <p:spPr>
          <a:xfrm>
            <a:off x="1278244" y="4471721"/>
            <a:ext cx="5082488" cy="0"/>
          </a:xfrm>
          <a:custGeom>
            <a:avLst/>
            <a:gdLst/>
            <a:ahLst/>
            <a:cxnLst/>
            <a:rect l="0" t="0" r="0" b="0"/>
            <a:pathLst>
              <a:path w="5082488">
                <a:moveTo>
                  <a:pt x="0" y="0"/>
                </a:moveTo>
                <a:lnTo>
                  <a:pt x="5082488" y="0"/>
                </a:lnTo>
                <a:lnTo>
                  <a:pt x="5082488" y="0"/>
                </a:lnTo>
              </a:path>
            </a:pathLst>
          </a:custGeom>
          <a:ln w="13550" cap="flat">
            <a:solidFill>
              <a:srgbClr val="EBEBEB">
                <a:alpha val="100000"/>
              </a:srgbClr>
            </a:solidFill>
            <a:prstDash val="solid"/>
            <a:round/>
          </a:ln>
        </p:spPr>
        <p:txBody>
          <a:bodyPr/>
          <a:lstStyle/>
          <a:p>
            <a:endParaRPr/>
          </a:p>
        </p:txBody>
      </p:sp>
      <p:sp>
        <p:nvSpPr>
          <p:cNvPr id="110" name="pl13">
            <a:extLst>
              <a:ext uri="{FF2B5EF4-FFF2-40B4-BE49-F238E27FC236}">
                <a16:creationId xmlns:a16="http://schemas.microsoft.com/office/drawing/2014/main" id="{4FA422C0-151A-DC4B-8F68-BEA2450F0E34}"/>
              </a:ext>
            </a:extLst>
          </p:cNvPr>
          <p:cNvSpPr/>
          <p:nvPr/>
        </p:nvSpPr>
        <p:spPr>
          <a:xfrm>
            <a:off x="1278244" y="3606520"/>
            <a:ext cx="5082488" cy="0"/>
          </a:xfrm>
          <a:custGeom>
            <a:avLst/>
            <a:gdLst/>
            <a:ahLst/>
            <a:cxnLst/>
            <a:rect l="0" t="0" r="0" b="0"/>
            <a:pathLst>
              <a:path w="5082488">
                <a:moveTo>
                  <a:pt x="0" y="0"/>
                </a:moveTo>
                <a:lnTo>
                  <a:pt x="5082488" y="0"/>
                </a:lnTo>
                <a:lnTo>
                  <a:pt x="5082488" y="0"/>
                </a:lnTo>
              </a:path>
            </a:pathLst>
          </a:custGeom>
          <a:ln w="13550" cap="flat">
            <a:solidFill>
              <a:srgbClr val="EBEBEB">
                <a:alpha val="100000"/>
              </a:srgbClr>
            </a:solidFill>
            <a:prstDash val="solid"/>
            <a:round/>
          </a:ln>
        </p:spPr>
        <p:txBody>
          <a:bodyPr/>
          <a:lstStyle/>
          <a:p>
            <a:endParaRPr/>
          </a:p>
        </p:txBody>
      </p:sp>
      <p:sp>
        <p:nvSpPr>
          <p:cNvPr id="111" name="pl14">
            <a:extLst>
              <a:ext uri="{FF2B5EF4-FFF2-40B4-BE49-F238E27FC236}">
                <a16:creationId xmlns:a16="http://schemas.microsoft.com/office/drawing/2014/main" id="{6A7D2707-BE60-E54B-B1E3-C472EFB2679E}"/>
              </a:ext>
            </a:extLst>
          </p:cNvPr>
          <p:cNvSpPr/>
          <p:nvPr/>
        </p:nvSpPr>
        <p:spPr>
          <a:xfrm>
            <a:off x="1278244" y="2741318"/>
            <a:ext cx="5082488" cy="0"/>
          </a:xfrm>
          <a:custGeom>
            <a:avLst/>
            <a:gdLst/>
            <a:ahLst/>
            <a:cxnLst/>
            <a:rect l="0" t="0" r="0" b="0"/>
            <a:pathLst>
              <a:path w="5082488">
                <a:moveTo>
                  <a:pt x="0" y="0"/>
                </a:moveTo>
                <a:lnTo>
                  <a:pt x="5082488" y="0"/>
                </a:lnTo>
                <a:lnTo>
                  <a:pt x="5082488" y="0"/>
                </a:lnTo>
              </a:path>
            </a:pathLst>
          </a:custGeom>
          <a:ln w="13550" cap="flat">
            <a:solidFill>
              <a:srgbClr val="EBEBEB">
                <a:alpha val="100000"/>
              </a:srgbClr>
            </a:solidFill>
            <a:prstDash val="solid"/>
            <a:round/>
          </a:ln>
        </p:spPr>
        <p:txBody>
          <a:bodyPr/>
          <a:lstStyle/>
          <a:p>
            <a:endParaRPr/>
          </a:p>
        </p:txBody>
      </p:sp>
      <p:sp>
        <p:nvSpPr>
          <p:cNvPr id="112" name="pl15">
            <a:extLst>
              <a:ext uri="{FF2B5EF4-FFF2-40B4-BE49-F238E27FC236}">
                <a16:creationId xmlns:a16="http://schemas.microsoft.com/office/drawing/2014/main" id="{01AAA66D-BACE-204E-98DD-7BBB5B9F80CE}"/>
              </a:ext>
            </a:extLst>
          </p:cNvPr>
          <p:cNvSpPr/>
          <p:nvPr/>
        </p:nvSpPr>
        <p:spPr>
          <a:xfrm>
            <a:off x="1278244" y="1876117"/>
            <a:ext cx="5082488" cy="0"/>
          </a:xfrm>
          <a:custGeom>
            <a:avLst/>
            <a:gdLst/>
            <a:ahLst/>
            <a:cxnLst/>
            <a:rect l="0" t="0" r="0" b="0"/>
            <a:pathLst>
              <a:path w="5082488">
                <a:moveTo>
                  <a:pt x="0" y="0"/>
                </a:moveTo>
                <a:lnTo>
                  <a:pt x="5082488" y="0"/>
                </a:lnTo>
                <a:lnTo>
                  <a:pt x="5082488" y="0"/>
                </a:lnTo>
              </a:path>
            </a:pathLst>
          </a:custGeom>
          <a:ln w="13550" cap="flat">
            <a:solidFill>
              <a:srgbClr val="EBEBEB">
                <a:alpha val="100000"/>
              </a:srgbClr>
            </a:solidFill>
            <a:prstDash val="solid"/>
            <a:round/>
          </a:ln>
        </p:spPr>
        <p:txBody>
          <a:bodyPr/>
          <a:lstStyle/>
          <a:p>
            <a:endParaRPr/>
          </a:p>
        </p:txBody>
      </p:sp>
      <p:sp>
        <p:nvSpPr>
          <p:cNvPr id="113" name="pl16">
            <a:extLst>
              <a:ext uri="{FF2B5EF4-FFF2-40B4-BE49-F238E27FC236}">
                <a16:creationId xmlns:a16="http://schemas.microsoft.com/office/drawing/2014/main" id="{2579EE51-FF66-644E-8B60-DB4DD37F6997}"/>
              </a:ext>
            </a:extLst>
          </p:cNvPr>
          <p:cNvSpPr/>
          <p:nvPr/>
        </p:nvSpPr>
        <p:spPr>
          <a:xfrm>
            <a:off x="1278244" y="1010916"/>
            <a:ext cx="5082488" cy="0"/>
          </a:xfrm>
          <a:custGeom>
            <a:avLst/>
            <a:gdLst/>
            <a:ahLst/>
            <a:cxnLst/>
            <a:rect l="0" t="0" r="0" b="0"/>
            <a:pathLst>
              <a:path w="5082488">
                <a:moveTo>
                  <a:pt x="0" y="0"/>
                </a:moveTo>
                <a:lnTo>
                  <a:pt x="5082488" y="0"/>
                </a:lnTo>
                <a:lnTo>
                  <a:pt x="5082488" y="0"/>
                </a:lnTo>
              </a:path>
            </a:pathLst>
          </a:custGeom>
          <a:ln w="13550" cap="flat">
            <a:solidFill>
              <a:srgbClr val="EBEBEB">
                <a:alpha val="100000"/>
              </a:srgbClr>
            </a:solidFill>
            <a:prstDash val="solid"/>
            <a:round/>
          </a:ln>
        </p:spPr>
        <p:txBody>
          <a:bodyPr/>
          <a:lstStyle/>
          <a:p>
            <a:endParaRPr/>
          </a:p>
        </p:txBody>
      </p:sp>
      <p:sp>
        <p:nvSpPr>
          <p:cNvPr id="114" name="pl17">
            <a:extLst>
              <a:ext uri="{FF2B5EF4-FFF2-40B4-BE49-F238E27FC236}">
                <a16:creationId xmlns:a16="http://schemas.microsoft.com/office/drawing/2014/main" id="{575CC7CF-7942-5B4E-8528-3F5812D65A30}"/>
              </a:ext>
            </a:extLst>
          </p:cNvPr>
          <p:cNvSpPr/>
          <p:nvPr/>
        </p:nvSpPr>
        <p:spPr>
          <a:xfrm>
            <a:off x="2664378" y="723155"/>
            <a:ext cx="0" cy="4833469"/>
          </a:xfrm>
          <a:custGeom>
            <a:avLst/>
            <a:gdLst/>
            <a:ahLst/>
            <a:cxnLst/>
            <a:rect l="0" t="0" r="0" b="0"/>
            <a:pathLst>
              <a:path h="4833469">
                <a:moveTo>
                  <a:pt x="0" y="4833469"/>
                </a:moveTo>
                <a:lnTo>
                  <a:pt x="0" y="0"/>
                </a:lnTo>
                <a:lnTo>
                  <a:pt x="0" y="0"/>
                </a:lnTo>
              </a:path>
            </a:pathLst>
          </a:custGeom>
          <a:ln w="13550" cap="flat">
            <a:solidFill>
              <a:srgbClr val="EBEBEB">
                <a:alpha val="100000"/>
              </a:srgbClr>
            </a:solidFill>
            <a:prstDash val="solid"/>
            <a:round/>
          </a:ln>
        </p:spPr>
        <p:txBody>
          <a:bodyPr/>
          <a:lstStyle/>
          <a:p>
            <a:endParaRPr/>
          </a:p>
        </p:txBody>
      </p:sp>
      <p:sp>
        <p:nvSpPr>
          <p:cNvPr id="115" name="pl18">
            <a:extLst>
              <a:ext uri="{FF2B5EF4-FFF2-40B4-BE49-F238E27FC236}">
                <a16:creationId xmlns:a16="http://schemas.microsoft.com/office/drawing/2014/main" id="{D3EC157E-EDFD-EF44-879D-9B69FD3D7634}"/>
              </a:ext>
            </a:extLst>
          </p:cNvPr>
          <p:cNvSpPr/>
          <p:nvPr/>
        </p:nvSpPr>
        <p:spPr>
          <a:xfrm>
            <a:off x="4974600" y="723155"/>
            <a:ext cx="0" cy="4833469"/>
          </a:xfrm>
          <a:custGeom>
            <a:avLst/>
            <a:gdLst/>
            <a:ahLst/>
            <a:cxnLst/>
            <a:rect l="0" t="0" r="0" b="0"/>
            <a:pathLst>
              <a:path h="4833469">
                <a:moveTo>
                  <a:pt x="0" y="4833469"/>
                </a:moveTo>
                <a:lnTo>
                  <a:pt x="0" y="0"/>
                </a:lnTo>
                <a:lnTo>
                  <a:pt x="0" y="0"/>
                </a:lnTo>
              </a:path>
            </a:pathLst>
          </a:custGeom>
          <a:ln w="13550" cap="flat">
            <a:solidFill>
              <a:srgbClr val="EBEBEB">
                <a:alpha val="100000"/>
              </a:srgbClr>
            </a:solidFill>
            <a:prstDash val="solid"/>
            <a:round/>
          </a:ln>
        </p:spPr>
        <p:txBody>
          <a:bodyPr/>
          <a:lstStyle/>
          <a:p>
            <a:endParaRPr/>
          </a:p>
        </p:txBody>
      </p:sp>
      <p:sp>
        <p:nvSpPr>
          <p:cNvPr id="116" name="rc19">
            <a:extLst>
              <a:ext uri="{FF2B5EF4-FFF2-40B4-BE49-F238E27FC236}">
                <a16:creationId xmlns:a16="http://schemas.microsoft.com/office/drawing/2014/main" id="{EB2D7E05-2004-784D-940D-029802361A87}"/>
              </a:ext>
            </a:extLst>
          </p:cNvPr>
          <p:cNvSpPr/>
          <p:nvPr/>
        </p:nvSpPr>
        <p:spPr>
          <a:xfrm>
            <a:off x="1624778" y="1297162"/>
            <a:ext cx="2079199" cy="4039759"/>
          </a:xfrm>
          <a:prstGeom prst="rect">
            <a:avLst/>
          </a:prstGeom>
          <a:solidFill>
            <a:schemeClr val="accent3"/>
          </a:solidFill>
        </p:spPr>
        <p:txBody>
          <a:bodyPr/>
          <a:lstStyle/>
          <a:p>
            <a:endParaRPr/>
          </a:p>
        </p:txBody>
      </p:sp>
      <p:sp>
        <p:nvSpPr>
          <p:cNvPr id="117" name="rc20">
            <a:extLst>
              <a:ext uri="{FF2B5EF4-FFF2-40B4-BE49-F238E27FC236}">
                <a16:creationId xmlns:a16="http://schemas.microsoft.com/office/drawing/2014/main" id="{7278D212-B52E-774F-9FEC-61D60E37A826}"/>
              </a:ext>
            </a:extLst>
          </p:cNvPr>
          <p:cNvSpPr/>
          <p:nvPr/>
        </p:nvSpPr>
        <p:spPr>
          <a:xfrm>
            <a:off x="3935000" y="1859866"/>
            <a:ext cx="2079199" cy="3477056"/>
          </a:xfrm>
          <a:prstGeom prst="rect">
            <a:avLst/>
          </a:prstGeom>
          <a:solidFill>
            <a:schemeClr val="accent1"/>
          </a:solidFill>
        </p:spPr>
        <p:txBody>
          <a:bodyPr/>
          <a:lstStyle/>
          <a:p>
            <a:endParaRPr/>
          </a:p>
        </p:txBody>
      </p:sp>
      <p:sp>
        <p:nvSpPr>
          <p:cNvPr id="118" name="pl21">
            <a:extLst>
              <a:ext uri="{FF2B5EF4-FFF2-40B4-BE49-F238E27FC236}">
                <a16:creationId xmlns:a16="http://schemas.microsoft.com/office/drawing/2014/main" id="{D61009E7-D326-5D48-9C0C-59D65FADFEEF}"/>
              </a:ext>
            </a:extLst>
          </p:cNvPr>
          <p:cNvSpPr/>
          <p:nvPr/>
        </p:nvSpPr>
        <p:spPr>
          <a:xfrm>
            <a:off x="2548866" y="1258636"/>
            <a:ext cx="231022" cy="0"/>
          </a:xfrm>
          <a:custGeom>
            <a:avLst/>
            <a:gdLst/>
            <a:ahLst/>
            <a:cxnLst/>
            <a:rect l="0" t="0" r="0" b="0"/>
            <a:pathLst>
              <a:path w="231022">
                <a:moveTo>
                  <a:pt x="0" y="0"/>
                </a:moveTo>
                <a:lnTo>
                  <a:pt x="231022" y="0"/>
                </a:lnTo>
              </a:path>
            </a:pathLst>
          </a:custGeom>
          <a:ln w="13550" cap="flat">
            <a:solidFill>
              <a:srgbClr val="000000">
                <a:alpha val="100000"/>
              </a:srgbClr>
            </a:solidFill>
            <a:prstDash val="solid"/>
            <a:round/>
          </a:ln>
        </p:spPr>
        <p:txBody>
          <a:bodyPr/>
          <a:lstStyle/>
          <a:p>
            <a:endParaRPr/>
          </a:p>
        </p:txBody>
      </p:sp>
      <p:sp>
        <p:nvSpPr>
          <p:cNvPr id="119" name="pl22">
            <a:extLst>
              <a:ext uri="{FF2B5EF4-FFF2-40B4-BE49-F238E27FC236}">
                <a16:creationId xmlns:a16="http://schemas.microsoft.com/office/drawing/2014/main" id="{4D66511D-21C0-DF4B-BA3C-1EA3F595D668}"/>
              </a:ext>
            </a:extLst>
          </p:cNvPr>
          <p:cNvSpPr/>
          <p:nvPr/>
        </p:nvSpPr>
        <p:spPr>
          <a:xfrm>
            <a:off x="2664378" y="1258636"/>
            <a:ext cx="0" cy="77052"/>
          </a:xfrm>
          <a:custGeom>
            <a:avLst/>
            <a:gdLst/>
            <a:ahLst/>
            <a:cxnLst/>
            <a:rect l="0" t="0" r="0" b="0"/>
            <a:pathLst>
              <a:path h="77052">
                <a:moveTo>
                  <a:pt x="0" y="0"/>
                </a:moveTo>
                <a:lnTo>
                  <a:pt x="0" y="77052"/>
                </a:lnTo>
              </a:path>
            </a:pathLst>
          </a:custGeom>
          <a:ln w="13550" cap="flat">
            <a:solidFill>
              <a:srgbClr val="000000">
                <a:alpha val="100000"/>
              </a:srgbClr>
            </a:solidFill>
            <a:prstDash val="solid"/>
            <a:round/>
          </a:ln>
        </p:spPr>
        <p:txBody>
          <a:bodyPr/>
          <a:lstStyle/>
          <a:p>
            <a:endParaRPr/>
          </a:p>
        </p:txBody>
      </p:sp>
      <p:sp>
        <p:nvSpPr>
          <p:cNvPr id="120" name="pl23">
            <a:extLst>
              <a:ext uri="{FF2B5EF4-FFF2-40B4-BE49-F238E27FC236}">
                <a16:creationId xmlns:a16="http://schemas.microsoft.com/office/drawing/2014/main" id="{C5F87AFB-5760-EB46-AB04-61E7D71EF194}"/>
              </a:ext>
            </a:extLst>
          </p:cNvPr>
          <p:cNvSpPr/>
          <p:nvPr/>
        </p:nvSpPr>
        <p:spPr>
          <a:xfrm>
            <a:off x="2548866" y="1335689"/>
            <a:ext cx="231022" cy="0"/>
          </a:xfrm>
          <a:custGeom>
            <a:avLst/>
            <a:gdLst/>
            <a:ahLst/>
            <a:cxnLst/>
            <a:rect l="0" t="0" r="0" b="0"/>
            <a:pathLst>
              <a:path w="231022">
                <a:moveTo>
                  <a:pt x="0" y="0"/>
                </a:moveTo>
                <a:lnTo>
                  <a:pt x="231022" y="0"/>
                </a:lnTo>
              </a:path>
            </a:pathLst>
          </a:custGeom>
          <a:ln w="13550" cap="flat">
            <a:solidFill>
              <a:srgbClr val="000000">
                <a:alpha val="100000"/>
              </a:srgbClr>
            </a:solidFill>
            <a:prstDash val="solid"/>
            <a:round/>
          </a:ln>
        </p:spPr>
        <p:txBody>
          <a:bodyPr/>
          <a:lstStyle/>
          <a:p>
            <a:endParaRPr/>
          </a:p>
        </p:txBody>
      </p:sp>
      <p:sp>
        <p:nvSpPr>
          <p:cNvPr id="121" name="pl24">
            <a:extLst>
              <a:ext uri="{FF2B5EF4-FFF2-40B4-BE49-F238E27FC236}">
                <a16:creationId xmlns:a16="http://schemas.microsoft.com/office/drawing/2014/main" id="{2DED8CC3-E89B-194C-BBF1-7541BFA239AF}"/>
              </a:ext>
            </a:extLst>
          </p:cNvPr>
          <p:cNvSpPr/>
          <p:nvPr/>
        </p:nvSpPr>
        <p:spPr>
          <a:xfrm>
            <a:off x="4859089" y="1821166"/>
            <a:ext cx="231022" cy="0"/>
          </a:xfrm>
          <a:custGeom>
            <a:avLst/>
            <a:gdLst/>
            <a:ahLst/>
            <a:cxnLst/>
            <a:rect l="0" t="0" r="0" b="0"/>
            <a:pathLst>
              <a:path w="231022">
                <a:moveTo>
                  <a:pt x="0" y="0"/>
                </a:moveTo>
                <a:lnTo>
                  <a:pt x="231022" y="0"/>
                </a:lnTo>
              </a:path>
            </a:pathLst>
          </a:custGeom>
          <a:ln w="13550" cap="flat">
            <a:solidFill>
              <a:srgbClr val="000000">
                <a:alpha val="100000"/>
              </a:srgbClr>
            </a:solidFill>
            <a:prstDash val="solid"/>
            <a:round/>
          </a:ln>
        </p:spPr>
        <p:txBody>
          <a:bodyPr/>
          <a:lstStyle/>
          <a:p>
            <a:endParaRPr/>
          </a:p>
        </p:txBody>
      </p:sp>
      <p:sp>
        <p:nvSpPr>
          <p:cNvPr id="122" name="pl25">
            <a:extLst>
              <a:ext uri="{FF2B5EF4-FFF2-40B4-BE49-F238E27FC236}">
                <a16:creationId xmlns:a16="http://schemas.microsoft.com/office/drawing/2014/main" id="{BE4408B9-6C1C-8147-83AA-E5818E2AA2DD}"/>
              </a:ext>
            </a:extLst>
          </p:cNvPr>
          <p:cNvSpPr/>
          <p:nvPr/>
        </p:nvSpPr>
        <p:spPr>
          <a:xfrm>
            <a:off x="4974600" y="1821166"/>
            <a:ext cx="0" cy="77398"/>
          </a:xfrm>
          <a:custGeom>
            <a:avLst/>
            <a:gdLst/>
            <a:ahLst/>
            <a:cxnLst/>
            <a:rect l="0" t="0" r="0" b="0"/>
            <a:pathLst>
              <a:path h="77398">
                <a:moveTo>
                  <a:pt x="0" y="0"/>
                </a:moveTo>
                <a:lnTo>
                  <a:pt x="0" y="77398"/>
                </a:lnTo>
              </a:path>
            </a:pathLst>
          </a:custGeom>
          <a:ln w="13550" cap="flat">
            <a:solidFill>
              <a:srgbClr val="000000">
                <a:alpha val="100000"/>
              </a:srgbClr>
            </a:solidFill>
            <a:prstDash val="solid"/>
            <a:round/>
          </a:ln>
        </p:spPr>
        <p:txBody>
          <a:bodyPr/>
          <a:lstStyle/>
          <a:p>
            <a:endParaRPr/>
          </a:p>
        </p:txBody>
      </p:sp>
      <p:sp>
        <p:nvSpPr>
          <p:cNvPr id="123" name="pl26">
            <a:extLst>
              <a:ext uri="{FF2B5EF4-FFF2-40B4-BE49-F238E27FC236}">
                <a16:creationId xmlns:a16="http://schemas.microsoft.com/office/drawing/2014/main" id="{0DD1D5FA-5C8E-3349-BD7D-1B1C43A51BA7}"/>
              </a:ext>
            </a:extLst>
          </p:cNvPr>
          <p:cNvSpPr/>
          <p:nvPr/>
        </p:nvSpPr>
        <p:spPr>
          <a:xfrm>
            <a:off x="4859089" y="1898565"/>
            <a:ext cx="231022" cy="0"/>
          </a:xfrm>
          <a:custGeom>
            <a:avLst/>
            <a:gdLst/>
            <a:ahLst/>
            <a:cxnLst/>
            <a:rect l="0" t="0" r="0" b="0"/>
            <a:pathLst>
              <a:path w="231022">
                <a:moveTo>
                  <a:pt x="0" y="0"/>
                </a:moveTo>
                <a:lnTo>
                  <a:pt x="231022" y="0"/>
                </a:lnTo>
              </a:path>
            </a:pathLst>
          </a:custGeom>
          <a:ln w="13550" cap="flat">
            <a:solidFill>
              <a:srgbClr val="000000">
                <a:alpha val="100000"/>
              </a:srgbClr>
            </a:solidFill>
            <a:prstDash val="solid"/>
            <a:round/>
          </a:ln>
        </p:spPr>
        <p:txBody>
          <a:bodyPr/>
          <a:lstStyle/>
          <a:p>
            <a:endParaRPr/>
          </a:p>
        </p:txBody>
      </p:sp>
      <p:sp>
        <p:nvSpPr>
          <p:cNvPr id="124" name="rc27">
            <a:extLst>
              <a:ext uri="{FF2B5EF4-FFF2-40B4-BE49-F238E27FC236}">
                <a16:creationId xmlns:a16="http://schemas.microsoft.com/office/drawing/2014/main" id="{B6B28DDA-74A1-F749-AA89-DD4A7F782FC6}"/>
              </a:ext>
            </a:extLst>
          </p:cNvPr>
          <p:cNvSpPr/>
          <p:nvPr/>
        </p:nvSpPr>
        <p:spPr>
          <a:xfrm>
            <a:off x="1278244" y="723155"/>
            <a:ext cx="5082488" cy="4833469"/>
          </a:xfrm>
          <a:prstGeom prst="rect">
            <a:avLst/>
          </a:prstGeom>
          <a:ln w="13550" cap="rnd">
            <a:solidFill>
              <a:srgbClr val="333333">
                <a:alpha val="100000"/>
              </a:srgbClr>
            </a:solidFill>
            <a:prstDash val="solid"/>
            <a:round/>
          </a:ln>
        </p:spPr>
        <p:txBody>
          <a:bodyPr/>
          <a:lstStyle/>
          <a:p>
            <a:endParaRPr/>
          </a:p>
        </p:txBody>
      </p:sp>
      <p:sp>
        <p:nvSpPr>
          <p:cNvPr id="125" name="rc28">
            <a:extLst>
              <a:ext uri="{FF2B5EF4-FFF2-40B4-BE49-F238E27FC236}">
                <a16:creationId xmlns:a16="http://schemas.microsoft.com/office/drawing/2014/main" id="{DB3F61ED-CEB7-DA40-8741-412A00B6071E}"/>
              </a:ext>
            </a:extLst>
          </p:cNvPr>
          <p:cNvSpPr/>
          <p:nvPr/>
        </p:nvSpPr>
        <p:spPr>
          <a:xfrm>
            <a:off x="6430322" y="723155"/>
            <a:ext cx="5082488" cy="4833469"/>
          </a:xfrm>
          <a:prstGeom prst="rect">
            <a:avLst/>
          </a:prstGeom>
          <a:solidFill>
            <a:srgbClr val="FFFFFF">
              <a:alpha val="100000"/>
            </a:srgbClr>
          </a:solidFill>
        </p:spPr>
        <p:txBody>
          <a:bodyPr/>
          <a:lstStyle/>
          <a:p>
            <a:endParaRPr/>
          </a:p>
        </p:txBody>
      </p:sp>
      <p:sp>
        <p:nvSpPr>
          <p:cNvPr id="126" name="pl29">
            <a:extLst>
              <a:ext uri="{FF2B5EF4-FFF2-40B4-BE49-F238E27FC236}">
                <a16:creationId xmlns:a16="http://schemas.microsoft.com/office/drawing/2014/main" id="{3DDFD968-BDB1-744B-B910-FD53DB4C9318}"/>
              </a:ext>
            </a:extLst>
          </p:cNvPr>
          <p:cNvSpPr/>
          <p:nvPr/>
        </p:nvSpPr>
        <p:spPr>
          <a:xfrm>
            <a:off x="6430322" y="4904322"/>
            <a:ext cx="5082488" cy="0"/>
          </a:xfrm>
          <a:custGeom>
            <a:avLst/>
            <a:gdLst/>
            <a:ahLst/>
            <a:cxnLst/>
            <a:rect l="0" t="0" r="0" b="0"/>
            <a:pathLst>
              <a:path w="5082488">
                <a:moveTo>
                  <a:pt x="0" y="0"/>
                </a:moveTo>
                <a:lnTo>
                  <a:pt x="5082488" y="0"/>
                </a:lnTo>
                <a:lnTo>
                  <a:pt x="5082488" y="0"/>
                </a:lnTo>
              </a:path>
            </a:pathLst>
          </a:custGeom>
          <a:ln w="6775" cap="flat">
            <a:solidFill>
              <a:srgbClr val="EBEBEB">
                <a:alpha val="100000"/>
              </a:srgbClr>
            </a:solidFill>
            <a:prstDash val="solid"/>
            <a:round/>
          </a:ln>
        </p:spPr>
        <p:txBody>
          <a:bodyPr/>
          <a:lstStyle/>
          <a:p>
            <a:endParaRPr/>
          </a:p>
        </p:txBody>
      </p:sp>
      <p:sp>
        <p:nvSpPr>
          <p:cNvPr id="127" name="pl30">
            <a:extLst>
              <a:ext uri="{FF2B5EF4-FFF2-40B4-BE49-F238E27FC236}">
                <a16:creationId xmlns:a16="http://schemas.microsoft.com/office/drawing/2014/main" id="{357EC84F-A427-AC41-AEE7-6A2FFCF2FB98}"/>
              </a:ext>
            </a:extLst>
          </p:cNvPr>
          <p:cNvSpPr/>
          <p:nvPr/>
        </p:nvSpPr>
        <p:spPr>
          <a:xfrm>
            <a:off x="6430322" y="4039120"/>
            <a:ext cx="5082488" cy="0"/>
          </a:xfrm>
          <a:custGeom>
            <a:avLst/>
            <a:gdLst/>
            <a:ahLst/>
            <a:cxnLst/>
            <a:rect l="0" t="0" r="0" b="0"/>
            <a:pathLst>
              <a:path w="5082488">
                <a:moveTo>
                  <a:pt x="0" y="0"/>
                </a:moveTo>
                <a:lnTo>
                  <a:pt x="5082488" y="0"/>
                </a:lnTo>
                <a:lnTo>
                  <a:pt x="5082488" y="0"/>
                </a:lnTo>
              </a:path>
            </a:pathLst>
          </a:custGeom>
          <a:ln w="6775" cap="flat">
            <a:solidFill>
              <a:srgbClr val="EBEBEB">
                <a:alpha val="100000"/>
              </a:srgbClr>
            </a:solidFill>
            <a:prstDash val="solid"/>
            <a:round/>
          </a:ln>
        </p:spPr>
        <p:txBody>
          <a:bodyPr/>
          <a:lstStyle/>
          <a:p>
            <a:endParaRPr/>
          </a:p>
        </p:txBody>
      </p:sp>
      <p:sp>
        <p:nvSpPr>
          <p:cNvPr id="128" name="pl31">
            <a:extLst>
              <a:ext uri="{FF2B5EF4-FFF2-40B4-BE49-F238E27FC236}">
                <a16:creationId xmlns:a16="http://schemas.microsoft.com/office/drawing/2014/main" id="{464CA1C0-AE39-5846-90A8-86E8663CC29E}"/>
              </a:ext>
            </a:extLst>
          </p:cNvPr>
          <p:cNvSpPr/>
          <p:nvPr/>
        </p:nvSpPr>
        <p:spPr>
          <a:xfrm>
            <a:off x="6430322" y="3173919"/>
            <a:ext cx="5082488" cy="0"/>
          </a:xfrm>
          <a:custGeom>
            <a:avLst/>
            <a:gdLst/>
            <a:ahLst/>
            <a:cxnLst/>
            <a:rect l="0" t="0" r="0" b="0"/>
            <a:pathLst>
              <a:path w="5082488">
                <a:moveTo>
                  <a:pt x="0" y="0"/>
                </a:moveTo>
                <a:lnTo>
                  <a:pt x="5082488" y="0"/>
                </a:lnTo>
                <a:lnTo>
                  <a:pt x="5082488" y="0"/>
                </a:lnTo>
              </a:path>
            </a:pathLst>
          </a:custGeom>
          <a:ln w="6775" cap="flat">
            <a:solidFill>
              <a:srgbClr val="EBEBEB">
                <a:alpha val="100000"/>
              </a:srgbClr>
            </a:solidFill>
            <a:prstDash val="solid"/>
            <a:round/>
          </a:ln>
        </p:spPr>
        <p:txBody>
          <a:bodyPr/>
          <a:lstStyle/>
          <a:p>
            <a:endParaRPr/>
          </a:p>
        </p:txBody>
      </p:sp>
      <p:sp>
        <p:nvSpPr>
          <p:cNvPr id="129" name="pl32">
            <a:extLst>
              <a:ext uri="{FF2B5EF4-FFF2-40B4-BE49-F238E27FC236}">
                <a16:creationId xmlns:a16="http://schemas.microsoft.com/office/drawing/2014/main" id="{D13E8CAE-9B0F-9C42-909C-AF2CC58C4038}"/>
              </a:ext>
            </a:extLst>
          </p:cNvPr>
          <p:cNvSpPr/>
          <p:nvPr/>
        </p:nvSpPr>
        <p:spPr>
          <a:xfrm>
            <a:off x="6430322" y="2308718"/>
            <a:ext cx="5082488" cy="0"/>
          </a:xfrm>
          <a:custGeom>
            <a:avLst/>
            <a:gdLst/>
            <a:ahLst/>
            <a:cxnLst/>
            <a:rect l="0" t="0" r="0" b="0"/>
            <a:pathLst>
              <a:path w="5082488">
                <a:moveTo>
                  <a:pt x="0" y="0"/>
                </a:moveTo>
                <a:lnTo>
                  <a:pt x="5082488" y="0"/>
                </a:lnTo>
                <a:lnTo>
                  <a:pt x="5082488" y="0"/>
                </a:lnTo>
              </a:path>
            </a:pathLst>
          </a:custGeom>
          <a:ln w="6775" cap="flat">
            <a:solidFill>
              <a:srgbClr val="EBEBEB">
                <a:alpha val="100000"/>
              </a:srgbClr>
            </a:solidFill>
            <a:prstDash val="solid"/>
            <a:round/>
          </a:ln>
        </p:spPr>
        <p:txBody>
          <a:bodyPr/>
          <a:lstStyle/>
          <a:p>
            <a:endParaRPr/>
          </a:p>
        </p:txBody>
      </p:sp>
      <p:sp>
        <p:nvSpPr>
          <p:cNvPr id="130" name="pl33">
            <a:extLst>
              <a:ext uri="{FF2B5EF4-FFF2-40B4-BE49-F238E27FC236}">
                <a16:creationId xmlns:a16="http://schemas.microsoft.com/office/drawing/2014/main" id="{A00FCB6B-628A-5B4A-8A9E-2462A74B8FFD}"/>
              </a:ext>
            </a:extLst>
          </p:cNvPr>
          <p:cNvSpPr/>
          <p:nvPr/>
        </p:nvSpPr>
        <p:spPr>
          <a:xfrm>
            <a:off x="6430322" y="1443516"/>
            <a:ext cx="5082488" cy="0"/>
          </a:xfrm>
          <a:custGeom>
            <a:avLst/>
            <a:gdLst/>
            <a:ahLst/>
            <a:cxnLst/>
            <a:rect l="0" t="0" r="0" b="0"/>
            <a:pathLst>
              <a:path w="5082488">
                <a:moveTo>
                  <a:pt x="0" y="0"/>
                </a:moveTo>
                <a:lnTo>
                  <a:pt x="5082488" y="0"/>
                </a:lnTo>
                <a:lnTo>
                  <a:pt x="5082488" y="0"/>
                </a:lnTo>
              </a:path>
            </a:pathLst>
          </a:custGeom>
          <a:ln w="6775" cap="flat">
            <a:solidFill>
              <a:srgbClr val="EBEBEB">
                <a:alpha val="100000"/>
              </a:srgbClr>
            </a:solidFill>
            <a:prstDash val="solid"/>
            <a:round/>
          </a:ln>
        </p:spPr>
        <p:txBody>
          <a:bodyPr/>
          <a:lstStyle/>
          <a:p>
            <a:endParaRPr/>
          </a:p>
        </p:txBody>
      </p:sp>
      <p:sp>
        <p:nvSpPr>
          <p:cNvPr id="131" name="pl34">
            <a:extLst>
              <a:ext uri="{FF2B5EF4-FFF2-40B4-BE49-F238E27FC236}">
                <a16:creationId xmlns:a16="http://schemas.microsoft.com/office/drawing/2014/main" id="{2135DBC5-9795-4647-B652-A56D6CCEE914}"/>
              </a:ext>
            </a:extLst>
          </p:cNvPr>
          <p:cNvSpPr/>
          <p:nvPr/>
        </p:nvSpPr>
        <p:spPr>
          <a:xfrm>
            <a:off x="6430322" y="5336922"/>
            <a:ext cx="5082488" cy="0"/>
          </a:xfrm>
          <a:custGeom>
            <a:avLst/>
            <a:gdLst/>
            <a:ahLst/>
            <a:cxnLst/>
            <a:rect l="0" t="0" r="0" b="0"/>
            <a:pathLst>
              <a:path w="5082488">
                <a:moveTo>
                  <a:pt x="0" y="0"/>
                </a:moveTo>
                <a:lnTo>
                  <a:pt x="5082488" y="0"/>
                </a:lnTo>
                <a:lnTo>
                  <a:pt x="5082488" y="0"/>
                </a:lnTo>
              </a:path>
            </a:pathLst>
          </a:custGeom>
          <a:ln w="13550" cap="flat">
            <a:solidFill>
              <a:srgbClr val="EBEBEB">
                <a:alpha val="100000"/>
              </a:srgbClr>
            </a:solidFill>
            <a:prstDash val="solid"/>
            <a:round/>
          </a:ln>
        </p:spPr>
        <p:txBody>
          <a:bodyPr/>
          <a:lstStyle/>
          <a:p>
            <a:endParaRPr/>
          </a:p>
        </p:txBody>
      </p:sp>
      <p:sp>
        <p:nvSpPr>
          <p:cNvPr id="132" name="pl35">
            <a:extLst>
              <a:ext uri="{FF2B5EF4-FFF2-40B4-BE49-F238E27FC236}">
                <a16:creationId xmlns:a16="http://schemas.microsoft.com/office/drawing/2014/main" id="{AD4725D4-21E5-4147-BD1B-7F3FB086634F}"/>
              </a:ext>
            </a:extLst>
          </p:cNvPr>
          <p:cNvSpPr/>
          <p:nvPr/>
        </p:nvSpPr>
        <p:spPr>
          <a:xfrm>
            <a:off x="6430322" y="4471721"/>
            <a:ext cx="5082488" cy="0"/>
          </a:xfrm>
          <a:custGeom>
            <a:avLst/>
            <a:gdLst/>
            <a:ahLst/>
            <a:cxnLst/>
            <a:rect l="0" t="0" r="0" b="0"/>
            <a:pathLst>
              <a:path w="5082488">
                <a:moveTo>
                  <a:pt x="0" y="0"/>
                </a:moveTo>
                <a:lnTo>
                  <a:pt x="5082488" y="0"/>
                </a:lnTo>
                <a:lnTo>
                  <a:pt x="5082488" y="0"/>
                </a:lnTo>
              </a:path>
            </a:pathLst>
          </a:custGeom>
          <a:ln w="13550" cap="flat">
            <a:solidFill>
              <a:srgbClr val="EBEBEB">
                <a:alpha val="100000"/>
              </a:srgbClr>
            </a:solidFill>
            <a:prstDash val="solid"/>
            <a:round/>
          </a:ln>
        </p:spPr>
        <p:txBody>
          <a:bodyPr/>
          <a:lstStyle/>
          <a:p>
            <a:endParaRPr/>
          </a:p>
        </p:txBody>
      </p:sp>
      <p:sp>
        <p:nvSpPr>
          <p:cNvPr id="133" name="pl36">
            <a:extLst>
              <a:ext uri="{FF2B5EF4-FFF2-40B4-BE49-F238E27FC236}">
                <a16:creationId xmlns:a16="http://schemas.microsoft.com/office/drawing/2014/main" id="{991B335C-42AB-844A-88EA-10A82E746FF7}"/>
              </a:ext>
            </a:extLst>
          </p:cNvPr>
          <p:cNvSpPr/>
          <p:nvPr/>
        </p:nvSpPr>
        <p:spPr>
          <a:xfrm>
            <a:off x="6430322" y="3606520"/>
            <a:ext cx="5082488" cy="0"/>
          </a:xfrm>
          <a:custGeom>
            <a:avLst/>
            <a:gdLst/>
            <a:ahLst/>
            <a:cxnLst/>
            <a:rect l="0" t="0" r="0" b="0"/>
            <a:pathLst>
              <a:path w="5082488">
                <a:moveTo>
                  <a:pt x="0" y="0"/>
                </a:moveTo>
                <a:lnTo>
                  <a:pt x="5082488" y="0"/>
                </a:lnTo>
                <a:lnTo>
                  <a:pt x="5082488" y="0"/>
                </a:lnTo>
              </a:path>
            </a:pathLst>
          </a:custGeom>
          <a:ln w="13550" cap="flat">
            <a:solidFill>
              <a:srgbClr val="EBEBEB">
                <a:alpha val="100000"/>
              </a:srgbClr>
            </a:solidFill>
            <a:prstDash val="solid"/>
            <a:round/>
          </a:ln>
        </p:spPr>
        <p:txBody>
          <a:bodyPr/>
          <a:lstStyle/>
          <a:p>
            <a:endParaRPr/>
          </a:p>
        </p:txBody>
      </p:sp>
      <p:sp>
        <p:nvSpPr>
          <p:cNvPr id="134" name="pl37">
            <a:extLst>
              <a:ext uri="{FF2B5EF4-FFF2-40B4-BE49-F238E27FC236}">
                <a16:creationId xmlns:a16="http://schemas.microsoft.com/office/drawing/2014/main" id="{E974C2A6-96FA-4144-A002-76DF88716A80}"/>
              </a:ext>
            </a:extLst>
          </p:cNvPr>
          <p:cNvSpPr/>
          <p:nvPr/>
        </p:nvSpPr>
        <p:spPr>
          <a:xfrm>
            <a:off x="6430322" y="2741318"/>
            <a:ext cx="5082488" cy="0"/>
          </a:xfrm>
          <a:custGeom>
            <a:avLst/>
            <a:gdLst/>
            <a:ahLst/>
            <a:cxnLst/>
            <a:rect l="0" t="0" r="0" b="0"/>
            <a:pathLst>
              <a:path w="5082488">
                <a:moveTo>
                  <a:pt x="0" y="0"/>
                </a:moveTo>
                <a:lnTo>
                  <a:pt x="5082488" y="0"/>
                </a:lnTo>
                <a:lnTo>
                  <a:pt x="5082488" y="0"/>
                </a:lnTo>
              </a:path>
            </a:pathLst>
          </a:custGeom>
          <a:ln w="13550" cap="flat">
            <a:solidFill>
              <a:srgbClr val="EBEBEB">
                <a:alpha val="100000"/>
              </a:srgbClr>
            </a:solidFill>
            <a:prstDash val="solid"/>
            <a:round/>
          </a:ln>
        </p:spPr>
        <p:txBody>
          <a:bodyPr/>
          <a:lstStyle/>
          <a:p>
            <a:endParaRPr/>
          </a:p>
        </p:txBody>
      </p:sp>
      <p:sp>
        <p:nvSpPr>
          <p:cNvPr id="135" name="pl38">
            <a:extLst>
              <a:ext uri="{FF2B5EF4-FFF2-40B4-BE49-F238E27FC236}">
                <a16:creationId xmlns:a16="http://schemas.microsoft.com/office/drawing/2014/main" id="{0EF3A766-C4F1-874B-BCCF-3579880A2038}"/>
              </a:ext>
            </a:extLst>
          </p:cNvPr>
          <p:cNvSpPr/>
          <p:nvPr/>
        </p:nvSpPr>
        <p:spPr>
          <a:xfrm>
            <a:off x="6430322" y="1876117"/>
            <a:ext cx="5082488" cy="0"/>
          </a:xfrm>
          <a:custGeom>
            <a:avLst/>
            <a:gdLst/>
            <a:ahLst/>
            <a:cxnLst/>
            <a:rect l="0" t="0" r="0" b="0"/>
            <a:pathLst>
              <a:path w="5082488">
                <a:moveTo>
                  <a:pt x="0" y="0"/>
                </a:moveTo>
                <a:lnTo>
                  <a:pt x="5082488" y="0"/>
                </a:lnTo>
                <a:lnTo>
                  <a:pt x="5082488" y="0"/>
                </a:lnTo>
              </a:path>
            </a:pathLst>
          </a:custGeom>
          <a:ln w="13550" cap="flat">
            <a:solidFill>
              <a:srgbClr val="EBEBEB">
                <a:alpha val="100000"/>
              </a:srgbClr>
            </a:solidFill>
            <a:prstDash val="solid"/>
            <a:round/>
          </a:ln>
        </p:spPr>
        <p:txBody>
          <a:bodyPr/>
          <a:lstStyle/>
          <a:p>
            <a:endParaRPr/>
          </a:p>
        </p:txBody>
      </p:sp>
      <p:sp>
        <p:nvSpPr>
          <p:cNvPr id="136" name="pl39">
            <a:extLst>
              <a:ext uri="{FF2B5EF4-FFF2-40B4-BE49-F238E27FC236}">
                <a16:creationId xmlns:a16="http://schemas.microsoft.com/office/drawing/2014/main" id="{9DA59195-711E-7944-9790-25E94B4D10B9}"/>
              </a:ext>
            </a:extLst>
          </p:cNvPr>
          <p:cNvSpPr/>
          <p:nvPr/>
        </p:nvSpPr>
        <p:spPr>
          <a:xfrm>
            <a:off x="6430322" y="1010916"/>
            <a:ext cx="5082488" cy="0"/>
          </a:xfrm>
          <a:custGeom>
            <a:avLst/>
            <a:gdLst/>
            <a:ahLst/>
            <a:cxnLst/>
            <a:rect l="0" t="0" r="0" b="0"/>
            <a:pathLst>
              <a:path w="5082488">
                <a:moveTo>
                  <a:pt x="0" y="0"/>
                </a:moveTo>
                <a:lnTo>
                  <a:pt x="5082488" y="0"/>
                </a:lnTo>
                <a:lnTo>
                  <a:pt x="5082488" y="0"/>
                </a:lnTo>
              </a:path>
            </a:pathLst>
          </a:custGeom>
          <a:ln w="13550" cap="flat">
            <a:solidFill>
              <a:srgbClr val="EBEBEB">
                <a:alpha val="100000"/>
              </a:srgbClr>
            </a:solidFill>
            <a:prstDash val="solid"/>
            <a:round/>
          </a:ln>
        </p:spPr>
        <p:txBody>
          <a:bodyPr/>
          <a:lstStyle/>
          <a:p>
            <a:endParaRPr/>
          </a:p>
        </p:txBody>
      </p:sp>
      <p:sp>
        <p:nvSpPr>
          <p:cNvPr id="137" name="pl40">
            <a:extLst>
              <a:ext uri="{FF2B5EF4-FFF2-40B4-BE49-F238E27FC236}">
                <a16:creationId xmlns:a16="http://schemas.microsoft.com/office/drawing/2014/main" id="{82C5BC31-EEE1-F746-97C8-9B018C08A709}"/>
              </a:ext>
            </a:extLst>
          </p:cNvPr>
          <p:cNvSpPr/>
          <p:nvPr/>
        </p:nvSpPr>
        <p:spPr>
          <a:xfrm>
            <a:off x="7816455" y="723155"/>
            <a:ext cx="0" cy="4833469"/>
          </a:xfrm>
          <a:custGeom>
            <a:avLst/>
            <a:gdLst/>
            <a:ahLst/>
            <a:cxnLst/>
            <a:rect l="0" t="0" r="0" b="0"/>
            <a:pathLst>
              <a:path h="4833469">
                <a:moveTo>
                  <a:pt x="0" y="4833469"/>
                </a:moveTo>
                <a:lnTo>
                  <a:pt x="0" y="0"/>
                </a:lnTo>
                <a:lnTo>
                  <a:pt x="0" y="0"/>
                </a:lnTo>
              </a:path>
            </a:pathLst>
          </a:custGeom>
          <a:ln w="13550" cap="flat">
            <a:solidFill>
              <a:srgbClr val="EBEBEB">
                <a:alpha val="100000"/>
              </a:srgbClr>
            </a:solidFill>
            <a:prstDash val="solid"/>
            <a:round/>
          </a:ln>
        </p:spPr>
        <p:txBody>
          <a:bodyPr/>
          <a:lstStyle/>
          <a:p>
            <a:endParaRPr/>
          </a:p>
        </p:txBody>
      </p:sp>
      <p:sp>
        <p:nvSpPr>
          <p:cNvPr id="138" name="pl41">
            <a:extLst>
              <a:ext uri="{FF2B5EF4-FFF2-40B4-BE49-F238E27FC236}">
                <a16:creationId xmlns:a16="http://schemas.microsoft.com/office/drawing/2014/main" id="{E30BE0D0-ECAC-9A45-BF9B-52DB3E403441}"/>
              </a:ext>
            </a:extLst>
          </p:cNvPr>
          <p:cNvSpPr/>
          <p:nvPr/>
        </p:nvSpPr>
        <p:spPr>
          <a:xfrm>
            <a:off x="10126677" y="723155"/>
            <a:ext cx="0" cy="4833469"/>
          </a:xfrm>
          <a:custGeom>
            <a:avLst/>
            <a:gdLst/>
            <a:ahLst/>
            <a:cxnLst/>
            <a:rect l="0" t="0" r="0" b="0"/>
            <a:pathLst>
              <a:path h="4833469">
                <a:moveTo>
                  <a:pt x="0" y="4833469"/>
                </a:moveTo>
                <a:lnTo>
                  <a:pt x="0" y="0"/>
                </a:lnTo>
                <a:lnTo>
                  <a:pt x="0" y="0"/>
                </a:lnTo>
              </a:path>
            </a:pathLst>
          </a:custGeom>
          <a:ln w="13550" cap="flat">
            <a:solidFill>
              <a:srgbClr val="EBEBEB">
                <a:alpha val="100000"/>
              </a:srgbClr>
            </a:solidFill>
            <a:prstDash val="solid"/>
            <a:round/>
          </a:ln>
        </p:spPr>
        <p:txBody>
          <a:bodyPr/>
          <a:lstStyle/>
          <a:p>
            <a:endParaRPr/>
          </a:p>
        </p:txBody>
      </p:sp>
      <p:sp>
        <p:nvSpPr>
          <p:cNvPr id="139" name="rc42">
            <a:extLst>
              <a:ext uri="{FF2B5EF4-FFF2-40B4-BE49-F238E27FC236}">
                <a16:creationId xmlns:a16="http://schemas.microsoft.com/office/drawing/2014/main" id="{D7D33187-7B20-AF4E-90B9-6187D320B49A}"/>
              </a:ext>
            </a:extLst>
          </p:cNvPr>
          <p:cNvSpPr/>
          <p:nvPr/>
        </p:nvSpPr>
        <p:spPr>
          <a:xfrm>
            <a:off x="6776855" y="982019"/>
            <a:ext cx="2079199" cy="4354903"/>
          </a:xfrm>
          <a:prstGeom prst="rect">
            <a:avLst/>
          </a:prstGeom>
          <a:solidFill>
            <a:schemeClr val="accent3"/>
          </a:solidFill>
        </p:spPr>
        <p:txBody>
          <a:bodyPr/>
          <a:lstStyle/>
          <a:p>
            <a:endParaRPr/>
          </a:p>
        </p:txBody>
      </p:sp>
      <p:sp>
        <p:nvSpPr>
          <p:cNvPr id="140" name="rc43">
            <a:extLst>
              <a:ext uri="{FF2B5EF4-FFF2-40B4-BE49-F238E27FC236}">
                <a16:creationId xmlns:a16="http://schemas.microsoft.com/office/drawing/2014/main" id="{59EC9E3D-8938-7F4B-9D75-393FDA1D9EE5}"/>
              </a:ext>
            </a:extLst>
          </p:cNvPr>
          <p:cNvSpPr/>
          <p:nvPr/>
        </p:nvSpPr>
        <p:spPr>
          <a:xfrm>
            <a:off x="9087077" y="2441061"/>
            <a:ext cx="2079199" cy="2895861"/>
          </a:xfrm>
          <a:prstGeom prst="rect">
            <a:avLst/>
          </a:prstGeom>
          <a:solidFill>
            <a:schemeClr val="accent1"/>
          </a:solidFill>
        </p:spPr>
        <p:txBody>
          <a:bodyPr/>
          <a:lstStyle/>
          <a:p>
            <a:endParaRPr/>
          </a:p>
        </p:txBody>
      </p:sp>
      <p:sp>
        <p:nvSpPr>
          <p:cNvPr id="141" name="pl44">
            <a:extLst>
              <a:ext uri="{FF2B5EF4-FFF2-40B4-BE49-F238E27FC236}">
                <a16:creationId xmlns:a16="http://schemas.microsoft.com/office/drawing/2014/main" id="{34D3ACE6-D245-BE4A-AA32-6F9DA77D4768}"/>
              </a:ext>
            </a:extLst>
          </p:cNvPr>
          <p:cNvSpPr/>
          <p:nvPr/>
        </p:nvSpPr>
        <p:spPr>
          <a:xfrm>
            <a:off x="7700944" y="942859"/>
            <a:ext cx="231022" cy="0"/>
          </a:xfrm>
          <a:custGeom>
            <a:avLst/>
            <a:gdLst/>
            <a:ahLst/>
            <a:cxnLst/>
            <a:rect l="0" t="0" r="0" b="0"/>
            <a:pathLst>
              <a:path w="231022">
                <a:moveTo>
                  <a:pt x="0" y="0"/>
                </a:moveTo>
                <a:lnTo>
                  <a:pt x="231022" y="0"/>
                </a:lnTo>
              </a:path>
            </a:pathLst>
          </a:custGeom>
          <a:ln w="13550" cap="flat">
            <a:solidFill>
              <a:srgbClr val="000000">
                <a:alpha val="100000"/>
              </a:srgbClr>
            </a:solidFill>
            <a:prstDash val="solid"/>
            <a:round/>
          </a:ln>
        </p:spPr>
        <p:txBody>
          <a:bodyPr/>
          <a:lstStyle/>
          <a:p>
            <a:endParaRPr/>
          </a:p>
        </p:txBody>
      </p:sp>
      <p:sp>
        <p:nvSpPr>
          <p:cNvPr id="142" name="pl45">
            <a:extLst>
              <a:ext uri="{FF2B5EF4-FFF2-40B4-BE49-F238E27FC236}">
                <a16:creationId xmlns:a16="http://schemas.microsoft.com/office/drawing/2014/main" id="{ED51AC63-22C8-1941-81FB-1ED902F06C4D}"/>
              </a:ext>
            </a:extLst>
          </p:cNvPr>
          <p:cNvSpPr/>
          <p:nvPr/>
        </p:nvSpPr>
        <p:spPr>
          <a:xfrm>
            <a:off x="7816455" y="942859"/>
            <a:ext cx="0" cy="78320"/>
          </a:xfrm>
          <a:custGeom>
            <a:avLst/>
            <a:gdLst/>
            <a:ahLst/>
            <a:cxnLst/>
            <a:rect l="0" t="0" r="0" b="0"/>
            <a:pathLst>
              <a:path h="78320">
                <a:moveTo>
                  <a:pt x="0" y="0"/>
                </a:moveTo>
                <a:lnTo>
                  <a:pt x="0" y="78320"/>
                </a:lnTo>
              </a:path>
            </a:pathLst>
          </a:custGeom>
          <a:ln w="13550" cap="flat">
            <a:solidFill>
              <a:srgbClr val="000000">
                <a:alpha val="100000"/>
              </a:srgbClr>
            </a:solidFill>
            <a:prstDash val="solid"/>
            <a:round/>
          </a:ln>
        </p:spPr>
        <p:txBody>
          <a:bodyPr/>
          <a:lstStyle/>
          <a:p>
            <a:endParaRPr/>
          </a:p>
        </p:txBody>
      </p:sp>
      <p:sp>
        <p:nvSpPr>
          <p:cNvPr id="143" name="pl46">
            <a:extLst>
              <a:ext uri="{FF2B5EF4-FFF2-40B4-BE49-F238E27FC236}">
                <a16:creationId xmlns:a16="http://schemas.microsoft.com/office/drawing/2014/main" id="{1381BCCD-B19A-A945-BD5E-F0A9E977A964}"/>
              </a:ext>
            </a:extLst>
          </p:cNvPr>
          <p:cNvSpPr/>
          <p:nvPr/>
        </p:nvSpPr>
        <p:spPr>
          <a:xfrm>
            <a:off x="7700944" y="1021180"/>
            <a:ext cx="231022" cy="0"/>
          </a:xfrm>
          <a:custGeom>
            <a:avLst/>
            <a:gdLst/>
            <a:ahLst/>
            <a:cxnLst/>
            <a:rect l="0" t="0" r="0" b="0"/>
            <a:pathLst>
              <a:path w="231022">
                <a:moveTo>
                  <a:pt x="0" y="0"/>
                </a:moveTo>
                <a:lnTo>
                  <a:pt x="231022" y="0"/>
                </a:lnTo>
              </a:path>
            </a:pathLst>
          </a:custGeom>
          <a:ln w="13550" cap="flat">
            <a:solidFill>
              <a:srgbClr val="000000">
                <a:alpha val="100000"/>
              </a:srgbClr>
            </a:solidFill>
            <a:prstDash val="solid"/>
            <a:round/>
          </a:ln>
        </p:spPr>
        <p:txBody>
          <a:bodyPr/>
          <a:lstStyle/>
          <a:p>
            <a:endParaRPr/>
          </a:p>
        </p:txBody>
      </p:sp>
      <p:sp>
        <p:nvSpPr>
          <p:cNvPr id="144" name="pl47">
            <a:extLst>
              <a:ext uri="{FF2B5EF4-FFF2-40B4-BE49-F238E27FC236}">
                <a16:creationId xmlns:a16="http://schemas.microsoft.com/office/drawing/2014/main" id="{7379F268-4FE2-B24F-A7B5-FF8ADB4A935A}"/>
              </a:ext>
            </a:extLst>
          </p:cNvPr>
          <p:cNvSpPr/>
          <p:nvPr/>
        </p:nvSpPr>
        <p:spPr>
          <a:xfrm>
            <a:off x="10011166" y="2401551"/>
            <a:ext cx="231022" cy="0"/>
          </a:xfrm>
          <a:custGeom>
            <a:avLst/>
            <a:gdLst/>
            <a:ahLst/>
            <a:cxnLst/>
            <a:rect l="0" t="0" r="0" b="0"/>
            <a:pathLst>
              <a:path w="231022">
                <a:moveTo>
                  <a:pt x="0" y="0"/>
                </a:moveTo>
                <a:lnTo>
                  <a:pt x="231022" y="0"/>
                </a:lnTo>
              </a:path>
            </a:pathLst>
          </a:custGeom>
          <a:ln w="13550" cap="flat">
            <a:solidFill>
              <a:srgbClr val="000000">
                <a:alpha val="100000"/>
              </a:srgbClr>
            </a:solidFill>
            <a:prstDash val="solid"/>
            <a:round/>
          </a:ln>
        </p:spPr>
        <p:txBody>
          <a:bodyPr/>
          <a:lstStyle/>
          <a:p>
            <a:endParaRPr/>
          </a:p>
        </p:txBody>
      </p:sp>
      <p:sp>
        <p:nvSpPr>
          <p:cNvPr id="145" name="pl48">
            <a:extLst>
              <a:ext uri="{FF2B5EF4-FFF2-40B4-BE49-F238E27FC236}">
                <a16:creationId xmlns:a16="http://schemas.microsoft.com/office/drawing/2014/main" id="{07F4462A-AF7F-A64A-A155-13CA0C7DE3DE}"/>
              </a:ext>
            </a:extLst>
          </p:cNvPr>
          <p:cNvSpPr/>
          <p:nvPr/>
        </p:nvSpPr>
        <p:spPr>
          <a:xfrm>
            <a:off x="10126677" y="2401551"/>
            <a:ext cx="0" cy="79018"/>
          </a:xfrm>
          <a:custGeom>
            <a:avLst/>
            <a:gdLst/>
            <a:ahLst/>
            <a:cxnLst/>
            <a:rect l="0" t="0" r="0" b="0"/>
            <a:pathLst>
              <a:path h="79018">
                <a:moveTo>
                  <a:pt x="0" y="0"/>
                </a:moveTo>
                <a:lnTo>
                  <a:pt x="0" y="79018"/>
                </a:lnTo>
              </a:path>
            </a:pathLst>
          </a:custGeom>
          <a:ln w="13550" cap="flat">
            <a:solidFill>
              <a:srgbClr val="000000">
                <a:alpha val="100000"/>
              </a:srgbClr>
            </a:solidFill>
            <a:prstDash val="solid"/>
            <a:round/>
          </a:ln>
        </p:spPr>
        <p:txBody>
          <a:bodyPr/>
          <a:lstStyle/>
          <a:p>
            <a:endParaRPr/>
          </a:p>
        </p:txBody>
      </p:sp>
      <p:sp>
        <p:nvSpPr>
          <p:cNvPr id="146" name="pl49">
            <a:extLst>
              <a:ext uri="{FF2B5EF4-FFF2-40B4-BE49-F238E27FC236}">
                <a16:creationId xmlns:a16="http://schemas.microsoft.com/office/drawing/2014/main" id="{627D1951-803C-3A44-9F08-56FA914B52DF}"/>
              </a:ext>
            </a:extLst>
          </p:cNvPr>
          <p:cNvSpPr/>
          <p:nvPr/>
        </p:nvSpPr>
        <p:spPr>
          <a:xfrm>
            <a:off x="10011166" y="2480570"/>
            <a:ext cx="231022" cy="0"/>
          </a:xfrm>
          <a:custGeom>
            <a:avLst/>
            <a:gdLst/>
            <a:ahLst/>
            <a:cxnLst/>
            <a:rect l="0" t="0" r="0" b="0"/>
            <a:pathLst>
              <a:path w="231022">
                <a:moveTo>
                  <a:pt x="0" y="0"/>
                </a:moveTo>
                <a:lnTo>
                  <a:pt x="231022" y="0"/>
                </a:lnTo>
              </a:path>
            </a:pathLst>
          </a:custGeom>
          <a:ln w="13550" cap="flat">
            <a:solidFill>
              <a:srgbClr val="000000">
                <a:alpha val="100000"/>
              </a:srgbClr>
            </a:solidFill>
            <a:prstDash val="solid"/>
            <a:round/>
          </a:ln>
        </p:spPr>
        <p:txBody>
          <a:bodyPr/>
          <a:lstStyle/>
          <a:p>
            <a:endParaRPr/>
          </a:p>
        </p:txBody>
      </p:sp>
      <p:sp>
        <p:nvSpPr>
          <p:cNvPr id="147" name="rc50">
            <a:extLst>
              <a:ext uri="{FF2B5EF4-FFF2-40B4-BE49-F238E27FC236}">
                <a16:creationId xmlns:a16="http://schemas.microsoft.com/office/drawing/2014/main" id="{9E3A5391-4326-E145-8165-B35203C4A921}"/>
              </a:ext>
            </a:extLst>
          </p:cNvPr>
          <p:cNvSpPr/>
          <p:nvPr/>
        </p:nvSpPr>
        <p:spPr>
          <a:xfrm>
            <a:off x="6430322" y="723155"/>
            <a:ext cx="5082488" cy="4833469"/>
          </a:xfrm>
          <a:prstGeom prst="rect">
            <a:avLst/>
          </a:prstGeom>
          <a:ln w="13550" cap="rnd">
            <a:solidFill>
              <a:srgbClr val="333333">
                <a:alpha val="100000"/>
              </a:srgbClr>
            </a:solidFill>
            <a:prstDash val="solid"/>
            <a:round/>
          </a:ln>
        </p:spPr>
        <p:txBody>
          <a:bodyPr/>
          <a:lstStyle/>
          <a:p>
            <a:endParaRPr/>
          </a:p>
        </p:txBody>
      </p:sp>
      <p:sp>
        <p:nvSpPr>
          <p:cNvPr id="148" name="rc51">
            <a:extLst>
              <a:ext uri="{FF2B5EF4-FFF2-40B4-BE49-F238E27FC236}">
                <a16:creationId xmlns:a16="http://schemas.microsoft.com/office/drawing/2014/main" id="{9B2B0E99-835B-794F-A968-FF0C2D7B407C}"/>
              </a:ext>
            </a:extLst>
          </p:cNvPr>
          <p:cNvSpPr/>
          <p:nvPr/>
        </p:nvSpPr>
        <p:spPr>
          <a:xfrm>
            <a:off x="1278244" y="428006"/>
            <a:ext cx="5082488" cy="295149"/>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149" name="tx52">
            <a:extLst>
              <a:ext uri="{FF2B5EF4-FFF2-40B4-BE49-F238E27FC236}">
                <a16:creationId xmlns:a16="http://schemas.microsoft.com/office/drawing/2014/main" id="{461F477C-90A9-B04A-B924-6EB8BEB11EC0}"/>
              </a:ext>
            </a:extLst>
          </p:cNvPr>
          <p:cNvSpPr/>
          <p:nvPr/>
        </p:nvSpPr>
        <p:spPr>
          <a:xfrm>
            <a:off x="2976023" y="496347"/>
            <a:ext cx="1686929" cy="2105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dirty="0">
                <a:solidFill>
                  <a:srgbClr val="1A1A1A">
                    <a:alpha val="100000"/>
                  </a:srgbClr>
                </a:solidFill>
                <a:latin typeface="Gill Sans"/>
                <a:cs typeface="Gill Sans"/>
              </a:rPr>
              <a:t>Anomaly = Obese</a:t>
            </a:r>
          </a:p>
        </p:txBody>
      </p:sp>
      <p:sp>
        <p:nvSpPr>
          <p:cNvPr id="150" name="rc53">
            <a:extLst>
              <a:ext uri="{FF2B5EF4-FFF2-40B4-BE49-F238E27FC236}">
                <a16:creationId xmlns:a16="http://schemas.microsoft.com/office/drawing/2014/main" id="{2F058693-6A49-F143-9786-6FDCDF774F16}"/>
              </a:ext>
            </a:extLst>
          </p:cNvPr>
          <p:cNvSpPr/>
          <p:nvPr/>
        </p:nvSpPr>
        <p:spPr>
          <a:xfrm>
            <a:off x="6430322" y="428006"/>
            <a:ext cx="5082488" cy="295149"/>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151" name="tx54">
            <a:extLst>
              <a:ext uri="{FF2B5EF4-FFF2-40B4-BE49-F238E27FC236}">
                <a16:creationId xmlns:a16="http://schemas.microsoft.com/office/drawing/2014/main" id="{746EBDA6-3D9C-D542-AF90-31BC9D53B700}"/>
              </a:ext>
            </a:extLst>
          </p:cNvPr>
          <p:cNvSpPr/>
          <p:nvPr/>
        </p:nvSpPr>
        <p:spPr>
          <a:xfrm>
            <a:off x="7960223" y="496546"/>
            <a:ext cx="2022685"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dirty="0">
                <a:solidFill>
                  <a:srgbClr val="1A1A1A">
                    <a:alpha val="100000"/>
                  </a:srgbClr>
                </a:solidFill>
                <a:latin typeface="Gill Sans"/>
                <a:cs typeface="Gill Sans"/>
              </a:rPr>
              <a:t>Anomaly = Disfigured</a:t>
            </a:r>
          </a:p>
        </p:txBody>
      </p:sp>
      <p:sp>
        <p:nvSpPr>
          <p:cNvPr id="152" name="pl55">
            <a:extLst>
              <a:ext uri="{FF2B5EF4-FFF2-40B4-BE49-F238E27FC236}">
                <a16:creationId xmlns:a16="http://schemas.microsoft.com/office/drawing/2014/main" id="{61B748AF-1011-114B-991C-80BC900EF7A6}"/>
              </a:ext>
            </a:extLst>
          </p:cNvPr>
          <p:cNvSpPr/>
          <p:nvPr/>
        </p:nvSpPr>
        <p:spPr>
          <a:xfrm>
            <a:off x="2664378" y="555662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153" name="pl56">
            <a:extLst>
              <a:ext uri="{FF2B5EF4-FFF2-40B4-BE49-F238E27FC236}">
                <a16:creationId xmlns:a16="http://schemas.microsoft.com/office/drawing/2014/main" id="{DFE934CB-CD9C-544A-A4C7-443F88E1A57C}"/>
              </a:ext>
            </a:extLst>
          </p:cNvPr>
          <p:cNvSpPr/>
          <p:nvPr/>
        </p:nvSpPr>
        <p:spPr>
          <a:xfrm>
            <a:off x="4974600" y="555662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154" name="tx57">
            <a:extLst>
              <a:ext uri="{FF2B5EF4-FFF2-40B4-BE49-F238E27FC236}">
                <a16:creationId xmlns:a16="http://schemas.microsoft.com/office/drawing/2014/main" id="{C98A4235-8FA8-2B4C-ADAB-873EA66612D6}"/>
              </a:ext>
            </a:extLst>
          </p:cNvPr>
          <p:cNvSpPr/>
          <p:nvPr/>
        </p:nvSpPr>
        <p:spPr>
          <a:xfrm>
            <a:off x="1692382" y="5610737"/>
            <a:ext cx="1943992" cy="209153"/>
          </a:xfrm>
          <a:prstGeom prst="rect">
            <a:avLst/>
          </a:prstGeom>
          <a:noFill/>
        </p:spPr>
        <p:txBody>
          <a:bodyPr wrap="none" lIns="0" tIns="0" rIns="0" bIns="0" anchor="ctr" anchorCtr="1"/>
          <a:lstStyle/>
          <a:p>
            <a:pPr marL="0" marR="0" indent="0" algn="l">
              <a:lnSpc>
                <a:spcPts val="1800"/>
              </a:lnSpc>
              <a:spcBef>
                <a:spcPts val="0"/>
              </a:spcBef>
              <a:spcAft>
                <a:spcPts val="0"/>
              </a:spcAft>
            </a:pPr>
            <a:r>
              <a:rPr lang="en-US" sz="1800" dirty="0">
                <a:solidFill>
                  <a:srgbClr val="000000">
                    <a:alpha val="100000"/>
                  </a:srgbClr>
                </a:solidFill>
                <a:latin typeface="Gill Sans"/>
                <a:cs typeface="Gill Sans"/>
              </a:rPr>
              <a:t>Obese</a:t>
            </a:r>
            <a:r>
              <a:rPr sz="1800" dirty="0">
                <a:solidFill>
                  <a:srgbClr val="000000">
                    <a:alpha val="100000"/>
                  </a:srgbClr>
                </a:solidFill>
                <a:latin typeface="Gill Sans"/>
                <a:cs typeface="Gill Sans"/>
              </a:rPr>
              <a:t> + Harmless</a:t>
            </a:r>
          </a:p>
        </p:txBody>
      </p:sp>
      <p:sp>
        <p:nvSpPr>
          <p:cNvPr id="155" name="tx58">
            <a:extLst>
              <a:ext uri="{FF2B5EF4-FFF2-40B4-BE49-F238E27FC236}">
                <a16:creationId xmlns:a16="http://schemas.microsoft.com/office/drawing/2014/main" id="{EDEC61F3-48F6-F047-9EAF-97C9ED9FD1EB}"/>
              </a:ext>
            </a:extLst>
          </p:cNvPr>
          <p:cNvSpPr/>
          <p:nvPr/>
        </p:nvSpPr>
        <p:spPr>
          <a:xfrm>
            <a:off x="3989432" y="5609781"/>
            <a:ext cx="1970335"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lang="en-US" sz="1800" dirty="0">
                <a:solidFill>
                  <a:srgbClr val="000000">
                    <a:alpha val="100000"/>
                  </a:srgbClr>
                </a:solidFill>
                <a:latin typeface="Gill Sans"/>
                <a:cs typeface="Gill Sans"/>
              </a:rPr>
              <a:t>Obese</a:t>
            </a:r>
            <a:r>
              <a:rPr sz="1800" dirty="0">
                <a:solidFill>
                  <a:srgbClr val="000000">
                    <a:alpha val="100000"/>
                  </a:srgbClr>
                </a:solidFill>
                <a:latin typeface="Gill Sans"/>
                <a:cs typeface="Gill Sans"/>
              </a:rPr>
              <a:t> + Infectious</a:t>
            </a:r>
          </a:p>
        </p:txBody>
      </p:sp>
      <p:sp>
        <p:nvSpPr>
          <p:cNvPr id="156" name="pl59">
            <a:extLst>
              <a:ext uri="{FF2B5EF4-FFF2-40B4-BE49-F238E27FC236}">
                <a16:creationId xmlns:a16="http://schemas.microsoft.com/office/drawing/2014/main" id="{F5855023-8552-284C-838F-9416A7921260}"/>
              </a:ext>
            </a:extLst>
          </p:cNvPr>
          <p:cNvSpPr/>
          <p:nvPr/>
        </p:nvSpPr>
        <p:spPr>
          <a:xfrm>
            <a:off x="7816455" y="555662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157" name="pl60">
            <a:extLst>
              <a:ext uri="{FF2B5EF4-FFF2-40B4-BE49-F238E27FC236}">
                <a16:creationId xmlns:a16="http://schemas.microsoft.com/office/drawing/2014/main" id="{C72E4A0E-E2A8-3640-A8D1-12B3D98DBDCA}"/>
              </a:ext>
            </a:extLst>
          </p:cNvPr>
          <p:cNvSpPr/>
          <p:nvPr/>
        </p:nvSpPr>
        <p:spPr>
          <a:xfrm>
            <a:off x="10126677" y="5556625"/>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158" name="tx61">
            <a:extLst>
              <a:ext uri="{FF2B5EF4-FFF2-40B4-BE49-F238E27FC236}">
                <a16:creationId xmlns:a16="http://schemas.microsoft.com/office/drawing/2014/main" id="{2FD38F81-0886-1A45-8774-8474F62883D3}"/>
              </a:ext>
            </a:extLst>
          </p:cNvPr>
          <p:cNvSpPr/>
          <p:nvPr/>
        </p:nvSpPr>
        <p:spPr>
          <a:xfrm>
            <a:off x="6844458" y="5610375"/>
            <a:ext cx="1943992" cy="209153"/>
          </a:xfrm>
          <a:prstGeom prst="rect">
            <a:avLst/>
          </a:prstGeom>
          <a:noFill/>
        </p:spPr>
        <p:txBody>
          <a:bodyPr wrap="none" lIns="0" tIns="0" rIns="0" bIns="0" anchor="ctr" anchorCtr="1"/>
          <a:lstStyle/>
          <a:p>
            <a:pPr marL="0" marR="0" indent="0" algn="l">
              <a:lnSpc>
                <a:spcPts val="1800"/>
              </a:lnSpc>
              <a:spcBef>
                <a:spcPts val="0"/>
              </a:spcBef>
              <a:spcAft>
                <a:spcPts val="0"/>
              </a:spcAft>
            </a:pPr>
            <a:r>
              <a:rPr lang="en-US" sz="1800" dirty="0">
                <a:solidFill>
                  <a:srgbClr val="000000">
                    <a:alpha val="100000"/>
                  </a:srgbClr>
                </a:solidFill>
                <a:latin typeface="Gill Sans"/>
                <a:cs typeface="Gill Sans"/>
              </a:rPr>
              <a:t>Disfigured</a:t>
            </a:r>
            <a:r>
              <a:rPr sz="1800" dirty="0">
                <a:solidFill>
                  <a:srgbClr val="000000">
                    <a:alpha val="100000"/>
                  </a:srgbClr>
                </a:solidFill>
                <a:latin typeface="Gill Sans"/>
                <a:cs typeface="Gill Sans"/>
              </a:rPr>
              <a:t> + Harmless</a:t>
            </a:r>
          </a:p>
        </p:txBody>
      </p:sp>
      <p:sp>
        <p:nvSpPr>
          <p:cNvPr id="159" name="tx62">
            <a:extLst>
              <a:ext uri="{FF2B5EF4-FFF2-40B4-BE49-F238E27FC236}">
                <a16:creationId xmlns:a16="http://schemas.microsoft.com/office/drawing/2014/main" id="{1DB15896-DFB7-E244-978D-E2FADF33436B}"/>
              </a:ext>
            </a:extLst>
          </p:cNvPr>
          <p:cNvSpPr/>
          <p:nvPr/>
        </p:nvSpPr>
        <p:spPr>
          <a:xfrm>
            <a:off x="9151474" y="5609779"/>
            <a:ext cx="1970335" cy="210343"/>
          </a:xfrm>
          <a:prstGeom prst="rect">
            <a:avLst/>
          </a:prstGeom>
          <a:noFill/>
        </p:spPr>
        <p:txBody>
          <a:bodyPr wrap="none" lIns="0" tIns="0" rIns="0" bIns="0" anchor="ctr" anchorCtr="1"/>
          <a:lstStyle/>
          <a:p>
            <a:pPr>
              <a:lnSpc>
                <a:spcPts val="1800"/>
              </a:lnSpc>
            </a:pPr>
            <a:r>
              <a:rPr lang="en-US" dirty="0">
                <a:solidFill>
                  <a:srgbClr val="000000">
                    <a:alpha val="100000"/>
                  </a:srgbClr>
                </a:solidFill>
                <a:latin typeface="Gill Sans"/>
                <a:cs typeface="Gill Sans"/>
              </a:rPr>
              <a:t>Disfigured</a:t>
            </a:r>
            <a:r>
              <a:rPr sz="1800" dirty="0">
                <a:solidFill>
                  <a:srgbClr val="000000">
                    <a:alpha val="100000"/>
                  </a:srgbClr>
                </a:solidFill>
                <a:latin typeface="Gill Sans"/>
                <a:cs typeface="Gill Sans"/>
              </a:rPr>
              <a:t> + Infectious</a:t>
            </a:r>
          </a:p>
        </p:txBody>
      </p:sp>
      <p:sp>
        <p:nvSpPr>
          <p:cNvPr id="160" name="tx63">
            <a:extLst>
              <a:ext uri="{FF2B5EF4-FFF2-40B4-BE49-F238E27FC236}">
                <a16:creationId xmlns:a16="http://schemas.microsoft.com/office/drawing/2014/main" id="{52D9C1E6-9DA4-3247-BF6A-F66737F597B7}"/>
              </a:ext>
            </a:extLst>
          </p:cNvPr>
          <p:cNvSpPr/>
          <p:nvPr/>
        </p:nvSpPr>
        <p:spPr>
          <a:xfrm>
            <a:off x="936896" y="5255166"/>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0.0</a:t>
            </a:r>
          </a:p>
        </p:txBody>
      </p:sp>
      <p:sp>
        <p:nvSpPr>
          <p:cNvPr id="161" name="tx64">
            <a:extLst>
              <a:ext uri="{FF2B5EF4-FFF2-40B4-BE49-F238E27FC236}">
                <a16:creationId xmlns:a16="http://schemas.microsoft.com/office/drawing/2014/main" id="{CD2C51B7-17A3-AA45-876E-72BE1E2F86D1}"/>
              </a:ext>
            </a:extLst>
          </p:cNvPr>
          <p:cNvSpPr/>
          <p:nvPr/>
        </p:nvSpPr>
        <p:spPr>
          <a:xfrm>
            <a:off x="936896" y="4389965"/>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0.5</a:t>
            </a:r>
          </a:p>
        </p:txBody>
      </p:sp>
      <p:sp>
        <p:nvSpPr>
          <p:cNvPr id="162" name="tx65">
            <a:extLst>
              <a:ext uri="{FF2B5EF4-FFF2-40B4-BE49-F238E27FC236}">
                <a16:creationId xmlns:a16="http://schemas.microsoft.com/office/drawing/2014/main" id="{32C81316-E97D-7D4D-9A09-148E56FE63DA}"/>
              </a:ext>
            </a:extLst>
          </p:cNvPr>
          <p:cNvSpPr/>
          <p:nvPr/>
        </p:nvSpPr>
        <p:spPr>
          <a:xfrm>
            <a:off x="936896" y="3524763"/>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1.0</a:t>
            </a:r>
          </a:p>
        </p:txBody>
      </p:sp>
      <p:sp>
        <p:nvSpPr>
          <p:cNvPr id="163" name="tx66">
            <a:extLst>
              <a:ext uri="{FF2B5EF4-FFF2-40B4-BE49-F238E27FC236}">
                <a16:creationId xmlns:a16="http://schemas.microsoft.com/office/drawing/2014/main" id="{BCC8ABE5-AD72-B94A-B3A4-1146D1B44372}"/>
              </a:ext>
            </a:extLst>
          </p:cNvPr>
          <p:cNvSpPr/>
          <p:nvPr/>
        </p:nvSpPr>
        <p:spPr>
          <a:xfrm>
            <a:off x="936896" y="2661546"/>
            <a:ext cx="278717" cy="157757"/>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1.5</a:t>
            </a:r>
          </a:p>
        </p:txBody>
      </p:sp>
      <p:sp>
        <p:nvSpPr>
          <p:cNvPr id="164" name="tx67">
            <a:extLst>
              <a:ext uri="{FF2B5EF4-FFF2-40B4-BE49-F238E27FC236}">
                <a16:creationId xmlns:a16="http://schemas.microsoft.com/office/drawing/2014/main" id="{F5E827D5-6B8F-474D-8352-2D27A510C8F7}"/>
              </a:ext>
            </a:extLst>
          </p:cNvPr>
          <p:cNvSpPr/>
          <p:nvPr/>
        </p:nvSpPr>
        <p:spPr>
          <a:xfrm>
            <a:off x="936896" y="1794361"/>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2.0</a:t>
            </a:r>
          </a:p>
        </p:txBody>
      </p:sp>
      <p:sp>
        <p:nvSpPr>
          <p:cNvPr id="165" name="tx68">
            <a:extLst>
              <a:ext uri="{FF2B5EF4-FFF2-40B4-BE49-F238E27FC236}">
                <a16:creationId xmlns:a16="http://schemas.microsoft.com/office/drawing/2014/main" id="{B3170089-7DDA-0A4F-84C1-E026494D8888}"/>
              </a:ext>
            </a:extLst>
          </p:cNvPr>
          <p:cNvSpPr/>
          <p:nvPr/>
        </p:nvSpPr>
        <p:spPr>
          <a:xfrm>
            <a:off x="936896" y="929159"/>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2.5</a:t>
            </a:r>
          </a:p>
        </p:txBody>
      </p:sp>
      <p:sp>
        <p:nvSpPr>
          <p:cNvPr id="166" name="pl69">
            <a:extLst>
              <a:ext uri="{FF2B5EF4-FFF2-40B4-BE49-F238E27FC236}">
                <a16:creationId xmlns:a16="http://schemas.microsoft.com/office/drawing/2014/main" id="{A83F3899-0AA8-0F46-A60E-31BE4FCFEA63}"/>
              </a:ext>
            </a:extLst>
          </p:cNvPr>
          <p:cNvSpPr/>
          <p:nvPr/>
        </p:nvSpPr>
        <p:spPr>
          <a:xfrm>
            <a:off x="1243450" y="5336922"/>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67" name="pl70">
            <a:extLst>
              <a:ext uri="{FF2B5EF4-FFF2-40B4-BE49-F238E27FC236}">
                <a16:creationId xmlns:a16="http://schemas.microsoft.com/office/drawing/2014/main" id="{82184577-BE8D-2346-ACE2-47819C406726}"/>
              </a:ext>
            </a:extLst>
          </p:cNvPr>
          <p:cNvSpPr/>
          <p:nvPr/>
        </p:nvSpPr>
        <p:spPr>
          <a:xfrm>
            <a:off x="1243450" y="4471721"/>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68" name="pl71">
            <a:extLst>
              <a:ext uri="{FF2B5EF4-FFF2-40B4-BE49-F238E27FC236}">
                <a16:creationId xmlns:a16="http://schemas.microsoft.com/office/drawing/2014/main" id="{EEBBA2B6-5C91-6B4B-8DA7-7F5C6FE2C6A2}"/>
              </a:ext>
            </a:extLst>
          </p:cNvPr>
          <p:cNvSpPr/>
          <p:nvPr/>
        </p:nvSpPr>
        <p:spPr>
          <a:xfrm>
            <a:off x="1243450" y="3606520"/>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69" name="pl72">
            <a:extLst>
              <a:ext uri="{FF2B5EF4-FFF2-40B4-BE49-F238E27FC236}">
                <a16:creationId xmlns:a16="http://schemas.microsoft.com/office/drawing/2014/main" id="{B9050F5C-EF99-364B-91DD-415B3D236A66}"/>
              </a:ext>
            </a:extLst>
          </p:cNvPr>
          <p:cNvSpPr/>
          <p:nvPr/>
        </p:nvSpPr>
        <p:spPr>
          <a:xfrm>
            <a:off x="1243450" y="2741318"/>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70" name="pl73">
            <a:extLst>
              <a:ext uri="{FF2B5EF4-FFF2-40B4-BE49-F238E27FC236}">
                <a16:creationId xmlns:a16="http://schemas.microsoft.com/office/drawing/2014/main" id="{41ABF274-A550-0D42-8519-9E8507344C14}"/>
              </a:ext>
            </a:extLst>
          </p:cNvPr>
          <p:cNvSpPr/>
          <p:nvPr/>
        </p:nvSpPr>
        <p:spPr>
          <a:xfrm>
            <a:off x="1243450" y="1876117"/>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71" name="pl74">
            <a:extLst>
              <a:ext uri="{FF2B5EF4-FFF2-40B4-BE49-F238E27FC236}">
                <a16:creationId xmlns:a16="http://schemas.microsoft.com/office/drawing/2014/main" id="{79788D1A-2C6B-EC4E-AC57-D6BE7350F708}"/>
              </a:ext>
            </a:extLst>
          </p:cNvPr>
          <p:cNvSpPr/>
          <p:nvPr/>
        </p:nvSpPr>
        <p:spPr>
          <a:xfrm>
            <a:off x="1243450" y="1010916"/>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72" name="tx75">
            <a:extLst>
              <a:ext uri="{FF2B5EF4-FFF2-40B4-BE49-F238E27FC236}">
                <a16:creationId xmlns:a16="http://schemas.microsoft.com/office/drawing/2014/main" id="{37CB3FE4-B642-9149-AC0D-9514FAE77355}"/>
              </a:ext>
            </a:extLst>
          </p:cNvPr>
          <p:cNvSpPr/>
          <p:nvPr/>
        </p:nvSpPr>
        <p:spPr>
          <a:xfrm rot="16200000">
            <a:off x="-643006" y="3034719"/>
            <a:ext cx="2745990"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Reaction Time (Standardized)</a:t>
            </a:r>
          </a:p>
        </p:txBody>
      </p:sp>
      <p:sp>
        <p:nvSpPr>
          <p:cNvPr id="2" name="TextBox 1">
            <a:extLst>
              <a:ext uri="{FF2B5EF4-FFF2-40B4-BE49-F238E27FC236}">
                <a16:creationId xmlns:a16="http://schemas.microsoft.com/office/drawing/2014/main" id="{DF8C3ED7-2653-6E41-B1FC-A0AFF2249292}"/>
              </a:ext>
            </a:extLst>
          </p:cNvPr>
          <p:cNvSpPr txBox="1"/>
          <p:nvPr/>
        </p:nvSpPr>
        <p:spPr>
          <a:xfrm>
            <a:off x="10330442" y="839231"/>
            <a:ext cx="1099981" cy="369332"/>
          </a:xfrm>
          <a:prstGeom prst="rect">
            <a:avLst/>
          </a:prstGeom>
          <a:noFill/>
        </p:spPr>
        <p:txBody>
          <a:bodyPr wrap="none" rtlCol="0">
            <a:spAutoFit/>
          </a:bodyPr>
          <a:lstStyle/>
          <a:p>
            <a:r>
              <a:rPr lang="en-US" b="1" dirty="0"/>
              <a:t>BIGGER</a:t>
            </a:r>
          </a:p>
        </p:txBody>
      </p:sp>
      <p:cxnSp>
        <p:nvCxnSpPr>
          <p:cNvPr id="4" name="Straight Arrow Connector 3">
            <a:extLst>
              <a:ext uri="{FF2B5EF4-FFF2-40B4-BE49-F238E27FC236}">
                <a16:creationId xmlns:a16="http://schemas.microsoft.com/office/drawing/2014/main" id="{495526E0-B58E-884F-9748-30EE2E3B553C}"/>
              </a:ext>
            </a:extLst>
          </p:cNvPr>
          <p:cNvCxnSpPr>
            <a:cxnSpLocks/>
            <a:stCxn id="2" idx="1"/>
          </p:cNvCxnSpPr>
          <p:nvPr/>
        </p:nvCxnSpPr>
        <p:spPr>
          <a:xfrm flipH="1" flipV="1">
            <a:off x="8856054" y="982019"/>
            <a:ext cx="1474388" cy="418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77E0E06-D7B6-B243-9F08-F88AAC3AE35F}"/>
              </a:ext>
            </a:extLst>
          </p:cNvPr>
          <p:cNvCxnSpPr>
            <a:cxnSpLocks/>
            <a:stCxn id="2" idx="1"/>
          </p:cNvCxnSpPr>
          <p:nvPr/>
        </p:nvCxnSpPr>
        <p:spPr>
          <a:xfrm flipH="1">
            <a:off x="9087077" y="1023897"/>
            <a:ext cx="1243365" cy="14566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6F8EE5D-A1BC-0748-8297-C59CE1114F52}"/>
              </a:ext>
            </a:extLst>
          </p:cNvPr>
          <p:cNvSpPr txBox="1"/>
          <p:nvPr/>
        </p:nvSpPr>
        <p:spPr>
          <a:xfrm>
            <a:off x="4859090" y="845350"/>
            <a:ext cx="1414068" cy="369332"/>
          </a:xfrm>
          <a:prstGeom prst="rect">
            <a:avLst/>
          </a:prstGeom>
          <a:noFill/>
        </p:spPr>
        <p:txBody>
          <a:bodyPr wrap="square" rtlCol="0">
            <a:spAutoFit/>
          </a:bodyPr>
          <a:lstStyle/>
          <a:p>
            <a:r>
              <a:rPr lang="en-US" b="1" dirty="0"/>
              <a:t>SMALLER</a:t>
            </a:r>
          </a:p>
        </p:txBody>
      </p:sp>
      <p:cxnSp>
        <p:nvCxnSpPr>
          <p:cNvPr id="85" name="Straight Arrow Connector 84">
            <a:extLst>
              <a:ext uri="{FF2B5EF4-FFF2-40B4-BE49-F238E27FC236}">
                <a16:creationId xmlns:a16="http://schemas.microsoft.com/office/drawing/2014/main" id="{A95243FE-432D-2F48-A0E4-5C83386FEAA2}"/>
              </a:ext>
            </a:extLst>
          </p:cNvPr>
          <p:cNvCxnSpPr>
            <a:cxnSpLocks/>
            <a:stCxn id="84" idx="1"/>
          </p:cNvCxnSpPr>
          <p:nvPr/>
        </p:nvCxnSpPr>
        <p:spPr>
          <a:xfrm flipH="1">
            <a:off x="3690010" y="1030016"/>
            <a:ext cx="1169080" cy="2797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77D9D75A-C316-9946-A845-2BE70905E5B5}"/>
              </a:ext>
            </a:extLst>
          </p:cNvPr>
          <p:cNvCxnSpPr>
            <a:cxnSpLocks/>
            <a:stCxn id="84" idx="1"/>
          </p:cNvCxnSpPr>
          <p:nvPr/>
        </p:nvCxnSpPr>
        <p:spPr>
          <a:xfrm flipH="1">
            <a:off x="3935000" y="1030016"/>
            <a:ext cx="924090" cy="8623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98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dissolve">
                                      <p:cBhvr>
                                        <p:cTn id="7" dur="500"/>
                                        <p:tgtEl>
                                          <p:spTgt spid="1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dissolve">
                                      <p:cBhvr>
                                        <p:cTn id="10" dur="500"/>
                                        <p:tgtEl>
                                          <p:spTgt spid="1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8"/>
                                        </p:tgtEl>
                                        <p:attrNameLst>
                                          <p:attrName>style.visibility</p:attrName>
                                        </p:attrNameLst>
                                      </p:cBhvr>
                                      <p:to>
                                        <p:strVal val="visible"/>
                                      </p:to>
                                    </p:set>
                                    <p:animEffect transition="in" filter="dissolve">
                                      <p:cBhvr>
                                        <p:cTn id="13" dur="500"/>
                                        <p:tgtEl>
                                          <p:spTgt spid="11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9"/>
                                        </p:tgtEl>
                                        <p:attrNameLst>
                                          <p:attrName>style.visibility</p:attrName>
                                        </p:attrNameLst>
                                      </p:cBhvr>
                                      <p:to>
                                        <p:strVal val="visible"/>
                                      </p:to>
                                    </p:set>
                                    <p:animEffect transition="in" filter="dissolve">
                                      <p:cBhvr>
                                        <p:cTn id="16" dur="500"/>
                                        <p:tgtEl>
                                          <p:spTgt spid="11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dissolve">
                                      <p:cBhvr>
                                        <p:cTn id="19" dur="500"/>
                                        <p:tgtEl>
                                          <p:spTgt spid="12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dissolve">
                                      <p:cBhvr>
                                        <p:cTn id="22" dur="500"/>
                                        <p:tgtEl>
                                          <p:spTgt spid="12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2"/>
                                        </p:tgtEl>
                                        <p:attrNameLst>
                                          <p:attrName>style.visibility</p:attrName>
                                        </p:attrNameLst>
                                      </p:cBhvr>
                                      <p:to>
                                        <p:strVal val="visible"/>
                                      </p:to>
                                    </p:set>
                                    <p:animEffect transition="in" filter="dissolve">
                                      <p:cBhvr>
                                        <p:cTn id="25" dur="500"/>
                                        <p:tgtEl>
                                          <p:spTgt spid="1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3"/>
                                        </p:tgtEl>
                                        <p:attrNameLst>
                                          <p:attrName>style.visibility</p:attrName>
                                        </p:attrNameLst>
                                      </p:cBhvr>
                                      <p:to>
                                        <p:strVal val="visible"/>
                                      </p:to>
                                    </p:set>
                                    <p:animEffect transition="in" filter="dissolve">
                                      <p:cBhvr>
                                        <p:cTn id="28" dur="500"/>
                                        <p:tgtEl>
                                          <p:spTgt spid="12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39"/>
                                        </p:tgtEl>
                                        <p:attrNameLst>
                                          <p:attrName>style.visibility</p:attrName>
                                        </p:attrNameLst>
                                      </p:cBhvr>
                                      <p:to>
                                        <p:strVal val="visible"/>
                                      </p:to>
                                    </p:set>
                                    <p:animEffect transition="in" filter="dissolve">
                                      <p:cBhvr>
                                        <p:cTn id="33" dur="500"/>
                                        <p:tgtEl>
                                          <p:spTgt spid="13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40"/>
                                        </p:tgtEl>
                                        <p:attrNameLst>
                                          <p:attrName>style.visibility</p:attrName>
                                        </p:attrNameLst>
                                      </p:cBhvr>
                                      <p:to>
                                        <p:strVal val="visible"/>
                                      </p:to>
                                    </p:set>
                                    <p:animEffect transition="in" filter="dissolve">
                                      <p:cBhvr>
                                        <p:cTn id="36" dur="500"/>
                                        <p:tgtEl>
                                          <p:spTgt spid="14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41"/>
                                        </p:tgtEl>
                                        <p:attrNameLst>
                                          <p:attrName>style.visibility</p:attrName>
                                        </p:attrNameLst>
                                      </p:cBhvr>
                                      <p:to>
                                        <p:strVal val="visible"/>
                                      </p:to>
                                    </p:set>
                                    <p:animEffect transition="in" filter="dissolve">
                                      <p:cBhvr>
                                        <p:cTn id="39" dur="500"/>
                                        <p:tgtEl>
                                          <p:spTgt spid="14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42"/>
                                        </p:tgtEl>
                                        <p:attrNameLst>
                                          <p:attrName>style.visibility</p:attrName>
                                        </p:attrNameLst>
                                      </p:cBhvr>
                                      <p:to>
                                        <p:strVal val="visible"/>
                                      </p:to>
                                    </p:set>
                                    <p:animEffect transition="in" filter="dissolve">
                                      <p:cBhvr>
                                        <p:cTn id="42" dur="500"/>
                                        <p:tgtEl>
                                          <p:spTgt spid="14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43"/>
                                        </p:tgtEl>
                                        <p:attrNameLst>
                                          <p:attrName>style.visibility</p:attrName>
                                        </p:attrNameLst>
                                      </p:cBhvr>
                                      <p:to>
                                        <p:strVal val="visible"/>
                                      </p:to>
                                    </p:set>
                                    <p:animEffect transition="in" filter="dissolve">
                                      <p:cBhvr>
                                        <p:cTn id="45" dur="500"/>
                                        <p:tgtEl>
                                          <p:spTgt spid="143"/>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44"/>
                                        </p:tgtEl>
                                        <p:attrNameLst>
                                          <p:attrName>style.visibility</p:attrName>
                                        </p:attrNameLst>
                                      </p:cBhvr>
                                      <p:to>
                                        <p:strVal val="visible"/>
                                      </p:to>
                                    </p:set>
                                    <p:animEffect transition="in" filter="dissolve">
                                      <p:cBhvr>
                                        <p:cTn id="48" dur="500"/>
                                        <p:tgtEl>
                                          <p:spTgt spid="144"/>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45"/>
                                        </p:tgtEl>
                                        <p:attrNameLst>
                                          <p:attrName>style.visibility</p:attrName>
                                        </p:attrNameLst>
                                      </p:cBhvr>
                                      <p:to>
                                        <p:strVal val="visible"/>
                                      </p:to>
                                    </p:set>
                                    <p:animEffect transition="in" filter="dissolve">
                                      <p:cBhvr>
                                        <p:cTn id="51" dur="500"/>
                                        <p:tgtEl>
                                          <p:spTgt spid="145"/>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46"/>
                                        </p:tgtEl>
                                        <p:attrNameLst>
                                          <p:attrName>style.visibility</p:attrName>
                                        </p:attrNameLst>
                                      </p:cBhvr>
                                      <p:to>
                                        <p:strVal val="visible"/>
                                      </p:to>
                                    </p:set>
                                    <p:animEffect transition="in" filter="dissolve">
                                      <p:cBhvr>
                                        <p:cTn id="54" dur="500"/>
                                        <p:tgtEl>
                                          <p:spTgt spid="14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P spid="119" grpId="0" animBg="1"/>
      <p:bldP spid="120" grpId="0" animBg="1"/>
      <p:bldP spid="121" grpId="0" animBg="1"/>
      <p:bldP spid="122" grpId="0" animBg="1"/>
      <p:bldP spid="123" grpId="0" animBg="1"/>
      <p:bldP spid="139" grpId="0" animBg="1"/>
      <p:bldP spid="140" grpId="0" animBg="1"/>
      <p:bldP spid="141" grpId="0" animBg="1"/>
      <p:bldP spid="142" grpId="0" animBg="1"/>
      <p:bldP spid="143" grpId="0" animBg="1"/>
      <p:bldP spid="144" grpId="0" animBg="1"/>
      <p:bldP spid="145" grpId="0" animBg="1"/>
      <p:bldP spid="146" grpId="0" animBg="1"/>
      <p:bldP spid="2" grpId="0"/>
      <p:bldP spid="8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FDB68-126A-A644-9A30-901DFACFAA6E}"/>
              </a:ext>
            </a:extLst>
          </p:cNvPr>
          <p:cNvSpPr>
            <a:spLocks noGrp="1"/>
          </p:cNvSpPr>
          <p:nvPr>
            <p:ph type="title"/>
          </p:nvPr>
        </p:nvSpPr>
        <p:spPr/>
        <p:txBody>
          <a:bodyPr/>
          <a:lstStyle/>
          <a:p>
            <a:r>
              <a:rPr lang="en-US" dirty="0"/>
              <a:t>Study 1 takeaways</a:t>
            </a:r>
          </a:p>
        </p:txBody>
      </p:sp>
      <p:sp>
        <p:nvSpPr>
          <p:cNvPr id="3" name="Content Placeholder 2">
            <a:extLst>
              <a:ext uri="{FF2B5EF4-FFF2-40B4-BE49-F238E27FC236}">
                <a16:creationId xmlns:a16="http://schemas.microsoft.com/office/drawing/2014/main" id="{74D1FDAC-CAFB-0548-BFB1-1B1A4EE5C18D}"/>
              </a:ext>
            </a:extLst>
          </p:cNvPr>
          <p:cNvSpPr>
            <a:spLocks noGrp="1"/>
          </p:cNvSpPr>
          <p:nvPr>
            <p:ph idx="1"/>
          </p:nvPr>
        </p:nvSpPr>
        <p:spPr/>
        <p:txBody>
          <a:bodyPr>
            <a:normAutofit/>
          </a:bodyPr>
          <a:lstStyle/>
          <a:p>
            <a:r>
              <a:rPr lang="en-US" sz="2800" dirty="0"/>
              <a:t>Anomalous faces were automatically associated with Infectious concepts</a:t>
            </a:r>
          </a:p>
          <a:p>
            <a:r>
              <a:rPr lang="en-US" sz="2800" dirty="0"/>
              <a:t>Compared to Obese faces, </a:t>
            </a:r>
            <a:r>
              <a:rPr lang="en-US" sz="2800" b="1" dirty="0"/>
              <a:t>“Disfigured” faces were more strongly associated with Infectious concepts</a:t>
            </a:r>
          </a:p>
        </p:txBody>
      </p:sp>
    </p:spTree>
    <p:extLst>
      <p:ext uri="{BB962C8B-B14F-4D97-AF65-F5344CB8AC3E}">
        <p14:creationId xmlns:p14="http://schemas.microsoft.com/office/powerpoint/2010/main" val="3816963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FDB68-126A-A644-9A30-901DFACFAA6E}"/>
              </a:ext>
            </a:extLst>
          </p:cNvPr>
          <p:cNvSpPr>
            <a:spLocks noGrp="1"/>
          </p:cNvSpPr>
          <p:nvPr>
            <p:ph type="title"/>
          </p:nvPr>
        </p:nvSpPr>
        <p:spPr/>
        <p:txBody>
          <a:bodyPr/>
          <a:lstStyle/>
          <a:p>
            <a:r>
              <a:rPr lang="en-US" dirty="0"/>
              <a:t>Study 2 goals</a:t>
            </a:r>
          </a:p>
        </p:txBody>
      </p:sp>
      <p:sp>
        <p:nvSpPr>
          <p:cNvPr id="3" name="Content Placeholder 2">
            <a:extLst>
              <a:ext uri="{FF2B5EF4-FFF2-40B4-BE49-F238E27FC236}">
                <a16:creationId xmlns:a16="http://schemas.microsoft.com/office/drawing/2014/main" id="{74D1FDAC-CAFB-0548-BFB1-1B1A4EE5C18D}"/>
              </a:ext>
            </a:extLst>
          </p:cNvPr>
          <p:cNvSpPr>
            <a:spLocks noGrp="1"/>
          </p:cNvSpPr>
          <p:nvPr>
            <p:ph idx="1"/>
          </p:nvPr>
        </p:nvSpPr>
        <p:spPr/>
        <p:txBody>
          <a:bodyPr>
            <a:normAutofit/>
          </a:bodyPr>
          <a:lstStyle/>
          <a:p>
            <a:r>
              <a:rPr lang="en-US" sz="2800" dirty="0"/>
              <a:t>Have participants categorize both Obese and “Disfigured” faces in the same IAT</a:t>
            </a:r>
          </a:p>
          <a:p>
            <a:r>
              <a:rPr lang="en-US" sz="2800" dirty="0"/>
              <a:t>Participants directly experience key comparison</a:t>
            </a:r>
          </a:p>
        </p:txBody>
      </p:sp>
    </p:spTree>
    <p:extLst>
      <p:ext uri="{BB962C8B-B14F-4D97-AF65-F5344CB8AC3E}">
        <p14:creationId xmlns:p14="http://schemas.microsoft.com/office/powerpoint/2010/main" val="2446104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5510A7C7-493C-FE4A-BE53-27E296C1C888}"/>
              </a:ext>
            </a:extLst>
          </p:cNvPr>
          <p:cNvSpPr txBox="1"/>
          <p:nvPr/>
        </p:nvSpPr>
        <p:spPr>
          <a:xfrm>
            <a:off x="6533534" y="1286169"/>
            <a:ext cx="5390963" cy="523220"/>
          </a:xfrm>
          <a:prstGeom prst="rect">
            <a:avLst/>
          </a:prstGeom>
          <a:noFill/>
        </p:spPr>
        <p:txBody>
          <a:bodyPr wrap="none" rtlCol="0">
            <a:spAutoFit/>
          </a:bodyPr>
          <a:lstStyle/>
          <a:p>
            <a:r>
              <a:rPr lang="en-US" sz="2800" dirty="0"/>
              <a:t>Combined Anomalous Feature IAT</a:t>
            </a:r>
          </a:p>
        </p:txBody>
      </p:sp>
      <p:sp>
        <p:nvSpPr>
          <p:cNvPr id="14" name="Content Placeholder 13">
            <a:extLst>
              <a:ext uri="{FF2B5EF4-FFF2-40B4-BE49-F238E27FC236}">
                <a16:creationId xmlns:a16="http://schemas.microsoft.com/office/drawing/2014/main" id="{ACC415C7-EBF1-734D-8241-3A4D8BB7A853}"/>
              </a:ext>
            </a:extLst>
          </p:cNvPr>
          <p:cNvSpPr>
            <a:spLocks noGrp="1"/>
          </p:cNvSpPr>
          <p:nvPr>
            <p:ph idx="1"/>
          </p:nvPr>
        </p:nvSpPr>
        <p:spPr>
          <a:xfrm>
            <a:off x="410934" y="3710668"/>
            <a:ext cx="5274128" cy="2865664"/>
          </a:xfrm>
        </p:spPr>
        <p:txBody>
          <a:bodyPr>
            <a:normAutofit fontScale="92500"/>
          </a:bodyPr>
          <a:lstStyle/>
          <a:p>
            <a:pPr marL="342900" indent="-342900">
              <a:buFont typeface="+mj-lt"/>
              <a:buAutoNum type="arabicPeriod"/>
            </a:pPr>
            <a:r>
              <a:rPr lang="en-US" sz="2800" dirty="0"/>
              <a:t>Obese vs. “Disfigured” (One Condition)</a:t>
            </a:r>
          </a:p>
          <a:p>
            <a:pPr marL="342900" indent="-342900">
              <a:buFont typeface="+mj-lt"/>
              <a:buAutoNum type="arabicPeriod" startAt="2"/>
            </a:pPr>
            <a:r>
              <a:rPr lang="en-US" sz="2800" dirty="0"/>
              <a:t>Instructions, including category definitions</a:t>
            </a:r>
          </a:p>
          <a:p>
            <a:pPr marL="342900" indent="-342900">
              <a:buFont typeface="+mj-lt"/>
              <a:buAutoNum type="arabicPeriod" startAt="2"/>
            </a:pPr>
            <a:r>
              <a:rPr lang="en-US" sz="2800" dirty="0"/>
              <a:t>Combined Anomalous Feature IAT</a:t>
            </a:r>
          </a:p>
          <a:p>
            <a:pPr marL="342900" indent="-342900">
              <a:buFont typeface="+mj-lt"/>
              <a:buAutoNum type="arabicPeriod" startAt="2"/>
            </a:pPr>
            <a:r>
              <a:rPr lang="en-US" sz="2800" dirty="0"/>
              <a:t>Questionnaires</a:t>
            </a:r>
          </a:p>
        </p:txBody>
      </p:sp>
      <p:sp>
        <p:nvSpPr>
          <p:cNvPr id="19" name="TextBox 18">
            <a:extLst>
              <a:ext uri="{FF2B5EF4-FFF2-40B4-BE49-F238E27FC236}">
                <a16:creationId xmlns:a16="http://schemas.microsoft.com/office/drawing/2014/main" id="{8B19F142-DC1C-9C4A-85C9-26C5FAFF91DB}"/>
              </a:ext>
            </a:extLst>
          </p:cNvPr>
          <p:cNvSpPr txBox="1"/>
          <p:nvPr/>
        </p:nvSpPr>
        <p:spPr>
          <a:xfrm>
            <a:off x="969737" y="947615"/>
            <a:ext cx="4156522" cy="1569660"/>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none" rtlCol="0">
            <a:spAutoFit/>
          </a:bodyPr>
          <a:lstStyle/>
          <a:p>
            <a:r>
              <a:rPr lang="en-US" sz="2400" dirty="0"/>
              <a:t>Study 2</a:t>
            </a:r>
          </a:p>
          <a:p>
            <a:r>
              <a:rPr lang="en-US" sz="2400" dirty="0"/>
              <a:t>U of M Undergraduates</a:t>
            </a:r>
          </a:p>
          <a:p>
            <a:r>
              <a:rPr lang="en-US" sz="2400" i="1" dirty="0"/>
              <a:t>N</a:t>
            </a:r>
            <a:r>
              <a:rPr lang="en-US" sz="2400" dirty="0"/>
              <a:t> = 255 (103 Men,152 Women)</a:t>
            </a:r>
          </a:p>
          <a:p>
            <a:r>
              <a:rPr lang="en-US" sz="2400" dirty="0"/>
              <a:t>(Power &gt; 80% for </a:t>
            </a:r>
            <a:r>
              <a:rPr lang="en-US" sz="2400" i="1" dirty="0"/>
              <a:t>d</a:t>
            </a:r>
            <a:r>
              <a:rPr lang="en-US" sz="2400" dirty="0"/>
              <a:t> = 0.20)</a:t>
            </a:r>
          </a:p>
        </p:txBody>
      </p:sp>
      <p:pic>
        <p:nvPicPr>
          <p:cNvPr id="4" name="Picture 3">
            <a:extLst>
              <a:ext uri="{FF2B5EF4-FFF2-40B4-BE49-F238E27FC236}">
                <a16:creationId xmlns:a16="http://schemas.microsoft.com/office/drawing/2014/main" id="{07C87A8D-4F5A-4247-8F3A-4FE4B21281F5}"/>
              </a:ext>
            </a:extLst>
          </p:cNvPr>
          <p:cNvPicPr>
            <a:picLocks noChangeAspect="1"/>
          </p:cNvPicPr>
          <p:nvPr/>
        </p:nvPicPr>
        <p:blipFill>
          <a:blip r:embed="rId2"/>
          <a:stretch>
            <a:fillRect/>
          </a:stretch>
        </p:blipFill>
        <p:spPr>
          <a:xfrm>
            <a:off x="6100053" y="3429000"/>
            <a:ext cx="6091947" cy="3429001"/>
          </a:xfrm>
          <a:prstGeom prst="rect">
            <a:avLst/>
          </a:prstGeom>
        </p:spPr>
      </p:pic>
    </p:spTree>
    <p:extLst>
      <p:ext uri="{BB962C8B-B14F-4D97-AF65-F5344CB8AC3E}">
        <p14:creationId xmlns:p14="http://schemas.microsoft.com/office/powerpoint/2010/main" val="328135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D3A4E0-C908-4EA9-ABDF-E82AD6BDE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82BD30-C729-0C4E-9BC4-49BED529D41E}"/>
              </a:ext>
            </a:extLst>
          </p:cNvPr>
          <p:cNvSpPr>
            <a:spLocks noGrp="1"/>
          </p:cNvSpPr>
          <p:nvPr>
            <p:ph type="title"/>
          </p:nvPr>
        </p:nvSpPr>
        <p:spPr>
          <a:xfrm>
            <a:off x="1600200" y="2363323"/>
            <a:ext cx="8991600" cy="1692771"/>
          </a:xfrm>
        </p:spPr>
        <p:txBody>
          <a:bodyPr vert="horz" lIns="274320" tIns="182880" rIns="274320" bIns="182880" rtlCol="0" anchor="ctr" anchorCtr="1">
            <a:normAutofit/>
          </a:bodyPr>
          <a:lstStyle/>
          <a:p>
            <a:r>
              <a:rPr lang="en-US" sz="2700" dirty="0"/>
              <a:t>Infectious disease is an enduring, predictable feature of the environment</a:t>
            </a:r>
            <a:br>
              <a:rPr lang="en-US" sz="2700" dirty="0"/>
            </a:br>
            <a:r>
              <a:rPr lang="en-US" sz="1200" dirty="0">
                <a:solidFill>
                  <a:srgbClr val="C00000"/>
                </a:solidFill>
              </a:rPr>
              <a:t>MURRAY &amp; SCHALLER, 2015</a:t>
            </a:r>
          </a:p>
        </p:txBody>
      </p:sp>
    </p:spTree>
    <p:extLst>
      <p:ext uri="{BB962C8B-B14F-4D97-AF65-F5344CB8AC3E}">
        <p14:creationId xmlns:p14="http://schemas.microsoft.com/office/powerpoint/2010/main" val="2094350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2A9291-55AD-4DDC-8735-1BA5A1C98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52600" y="2542604"/>
            <a:ext cx="8686800" cy="1772793"/>
          </a:xfrm>
          <a:solidFill>
            <a:srgbClr val="FFFFFF"/>
          </a:solidFill>
          <a:ln>
            <a:solidFill>
              <a:srgbClr val="404040"/>
            </a:solidFill>
          </a:ln>
        </p:spPr>
        <p:txBody>
          <a:bodyPr vert="horz" wrap="square" lIns="274320" tIns="182880" rIns="274320" bIns="182880" rtlCol="0" anchorCtr="1">
            <a:normAutofit/>
          </a:bodyPr>
          <a:lstStyle/>
          <a:p>
            <a:r>
              <a:rPr lang="en-US" sz="3400" dirty="0"/>
              <a:t>Are obese and “disfigured” faces equally associated with infectious concepts?</a:t>
            </a:r>
          </a:p>
        </p:txBody>
      </p:sp>
    </p:spTree>
    <p:extLst>
      <p:ext uri="{BB962C8B-B14F-4D97-AF65-F5344CB8AC3E}">
        <p14:creationId xmlns:p14="http://schemas.microsoft.com/office/powerpoint/2010/main" val="425752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20" name="TextBox 219">
            <a:extLst>
              <a:ext uri="{FF2B5EF4-FFF2-40B4-BE49-F238E27FC236}">
                <a16:creationId xmlns:a16="http://schemas.microsoft.com/office/drawing/2014/main" id="{EB57503B-1919-0C45-B8DC-015BC6463C00}"/>
              </a:ext>
            </a:extLst>
          </p:cNvPr>
          <p:cNvSpPr txBox="1"/>
          <p:nvPr/>
        </p:nvSpPr>
        <p:spPr>
          <a:xfrm>
            <a:off x="127857" y="6144742"/>
            <a:ext cx="3746988" cy="584775"/>
          </a:xfrm>
          <a:prstGeom prst="rect">
            <a:avLst/>
          </a:prstGeom>
          <a:solidFill>
            <a:schemeClr val="bg2"/>
          </a:solidFill>
          <a:effectLst>
            <a:outerShdw blurRad="50800" dist="38100" dir="8100000" algn="tr" rotWithShape="0">
              <a:prstClr val="black">
                <a:alpha val="40000"/>
              </a:prstClr>
            </a:outerShdw>
          </a:effectLst>
        </p:spPr>
        <p:txBody>
          <a:bodyPr wrap="none" rtlCol="0">
            <a:spAutoFit/>
          </a:bodyPr>
          <a:lstStyle/>
          <a:p>
            <a:r>
              <a:rPr lang="en-US" sz="1600" dirty="0"/>
              <a:t>“Congruent” main effect, </a:t>
            </a:r>
            <a:r>
              <a:rPr lang="en-US" sz="1600" i="1" dirty="0"/>
              <a:t>p</a:t>
            </a:r>
            <a:r>
              <a:rPr lang="en-US" sz="1600" dirty="0"/>
              <a:t> &lt; .001</a:t>
            </a:r>
          </a:p>
          <a:p>
            <a:r>
              <a:rPr lang="en-US" sz="1600" dirty="0"/>
              <a:t>“Congruent” x Order interaction, </a:t>
            </a:r>
            <a:r>
              <a:rPr lang="en-US" sz="1600" i="1" dirty="0"/>
              <a:t>p</a:t>
            </a:r>
            <a:r>
              <a:rPr lang="en-US" sz="1600" dirty="0"/>
              <a:t> &lt; .001</a:t>
            </a:r>
          </a:p>
        </p:txBody>
      </p:sp>
      <p:grpSp>
        <p:nvGrpSpPr>
          <p:cNvPr id="72" name="grp2">
            <a:extLst>
              <a:ext uri="{FF2B5EF4-FFF2-40B4-BE49-F238E27FC236}">
                <a16:creationId xmlns:a16="http://schemas.microsoft.com/office/drawing/2014/main" id="{D2906D6D-8C01-2243-9EC6-38611FB40A30}"/>
              </a:ext>
            </a:extLst>
          </p:cNvPr>
          <p:cNvGrpSpPr/>
          <p:nvPr/>
        </p:nvGrpSpPr>
        <p:grpSpPr>
          <a:xfrm>
            <a:off x="624817" y="428008"/>
            <a:ext cx="10887993" cy="5347221"/>
            <a:chOff x="472417" y="1669789"/>
            <a:chExt cx="10887993" cy="5347221"/>
          </a:xfrm>
        </p:grpSpPr>
        <p:sp>
          <p:nvSpPr>
            <p:cNvPr id="75" name="rc5">
              <a:extLst>
                <a:ext uri="{FF2B5EF4-FFF2-40B4-BE49-F238E27FC236}">
                  <a16:creationId xmlns:a16="http://schemas.microsoft.com/office/drawing/2014/main" id="{CA68465D-2A63-F64E-9794-C1CD945D5BBB}"/>
                </a:ext>
              </a:extLst>
            </p:cNvPr>
            <p:cNvSpPr/>
            <p:nvPr/>
          </p:nvSpPr>
          <p:spPr>
            <a:xfrm>
              <a:off x="1125844" y="1669789"/>
              <a:ext cx="10234566" cy="5128619"/>
            </a:xfrm>
            <a:prstGeom prst="rect">
              <a:avLst/>
            </a:prstGeom>
            <a:solidFill>
              <a:srgbClr val="FFFFFF">
                <a:alpha val="100000"/>
              </a:srgbClr>
            </a:solidFill>
          </p:spPr>
          <p:txBody>
            <a:bodyPr/>
            <a:lstStyle/>
            <a:p>
              <a:endParaRPr/>
            </a:p>
          </p:txBody>
        </p:sp>
        <p:sp>
          <p:nvSpPr>
            <p:cNvPr id="76" name="pl6">
              <a:extLst>
                <a:ext uri="{FF2B5EF4-FFF2-40B4-BE49-F238E27FC236}">
                  <a16:creationId xmlns:a16="http://schemas.microsoft.com/office/drawing/2014/main" id="{8EE213C2-49D0-674C-9B2D-11C001E6A6A2}"/>
                </a:ext>
              </a:extLst>
            </p:cNvPr>
            <p:cNvSpPr/>
            <p:nvPr/>
          </p:nvSpPr>
          <p:spPr>
            <a:xfrm>
              <a:off x="1125844" y="6058906"/>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77" name="pl7">
              <a:extLst>
                <a:ext uri="{FF2B5EF4-FFF2-40B4-BE49-F238E27FC236}">
                  <a16:creationId xmlns:a16="http://schemas.microsoft.com/office/drawing/2014/main" id="{12C75B03-D254-D04D-BE4D-CB3B46BA1115}"/>
                </a:ext>
              </a:extLst>
            </p:cNvPr>
            <p:cNvSpPr/>
            <p:nvPr/>
          </p:nvSpPr>
          <p:spPr>
            <a:xfrm>
              <a:off x="1125844" y="5046140"/>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78" name="pl8">
              <a:extLst>
                <a:ext uri="{FF2B5EF4-FFF2-40B4-BE49-F238E27FC236}">
                  <a16:creationId xmlns:a16="http://schemas.microsoft.com/office/drawing/2014/main" id="{39BFCC45-0D0A-414A-AA20-66E828636502}"/>
                </a:ext>
              </a:extLst>
            </p:cNvPr>
            <p:cNvSpPr/>
            <p:nvPr/>
          </p:nvSpPr>
          <p:spPr>
            <a:xfrm>
              <a:off x="1125844" y="4033374"/>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79" name="pl9">
              <a:extLst>
                <a:ext uri="{FF2B5EF4-FFF2-40B4-BE49-F238E27FC236}">
                  <a16:creationId xmlns:a16="http://schemas.microsoft.com/office/drawing/2014/main" id="{3D4AF155-F2EA-2D4A-8082-C6B1BF168D58}"/>
                </a:ext>
              </a:extLst>
            </p:cNvPr>
            <p:cNvSpPr/>
            <p:nvPr/>
          </p:nvSpPr>
          <p:spPr>
            <a:xfrm>
              <a:off x="1125844" y="3020608"/>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80" name="pl10">
              <a:extLst>
                <a:ext uri="{FF2B5EF4-FFF2-40B4-BE49-F238E27FC236}">
                  <a16:creationId xmlns:a16="http://schemas.microsoft.com/office/drawing/2014/main" id="{2BEB412C-6442-8044-978C-514874A650CA}"/>
                </a:ext>
              </a:extLst>
            </p:cNvPr>
            <p:cNvSpPr/>
            <p:nvPr/>
          </p:nvSpPr>
          <p:spPr>
            <a:xfrm>
              <a:off x="1125844" y="2007842"/>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81" name="pl11">
              <a:extLst>
                <a:ext uri="{FF2B5EF4-FFF2-40B4-BE49-F238E27FC236}">
                  <a16:creationId xmlns:a16="http://schemas.microsoft.com/office/drawing/2014/main" id="{5C79331C-DB3D-0545-B3AF-CDDADC4E33E4}"/>
                </a:ext>
              </a:extLst>
            </p:cNvPr>
            <p:cNvSpPr/>
            <p:nvPr/>
          </p:nvSpPr>
          <p:spPr>
            <a:xfrm>
              <a:off x="1125844" y="6565289"/>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82" name="pl12">
              <a:extLst>
                <a:ext uri="{FF2B5EF4-FFF2-40B4-BE49-F238E27FC236}">
                  <a16:creationId xmlns:a16="http://schemas.microsoft.com/office/drawing/2014/main" id="{C47FB561-2079-EB43-8D24-B0429959ABA8}"/>
                </a:ext>
              </a:extLst>
            </p:cNvPr>
            <p:cNvSpPr/>
            <p:nvPr/>
          </p:nvSpPr>
          <p:spPr>
            <a:xfrm>
              <a:off x="1125844" y="5552523"/>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83" name="pl13">
              <a:extLst>
                <a:ext uri="{FF2B5EF4-FFF2-40B4-BE49-F238E27FC236}">
                  <a16:creationId xmlns:a16="http://schemas.microsoft.com/office/drawing/2014/main" id="{F8324F3B-80AC-5541-B96F-E23B7C3D9E76}"/>
                </a:ext>
              </a:extLst>
            </p:cNvPr>
            <p:cNvSpPr/>
            <p:nvPr/>
          </p:nvSpPr>
          <p:spPr>
            <a:xfrm>
              <a:off x="1125844" y="4539757"/>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84" name="pl14">
              <a:extLst>
                <a:ext uri="{FF2B5EF4-FFF2-40B4-BE49-F238E27FC236}">
                  <a16:creationId xmlns:a16="http://schemas.microsoft.com/office/drawing/2014/main" id="{A4B516FA-1DFE-7947-BA02-2FDF8DB6E733}"/>
                </a:ext>
              </a:extLst>
            </p:cNvPr>
            <p:cNvSpPr/>
            <p:nvPr/>
          </p:nvSpPr>
          <p:spPr>
            <a:xfrm>
              <a:off x="1125844" y="3526991"/>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85" name="pl15">
              <a:extLst>
                <a:ext uri="{FF2B5EF4-FFF2-40B4-BE49-F238E27FC236}">
                  <a16:creationId xmlns:a16="http://schemas.microsoft.com/office/drawing/2014/main" id="{DADC581B-C96A-6541-A3EB-CCD7085AE5EA}"/>
                </a:ext>
              </a:extLst>
            </p:cNvPr>
            <p:cNvSpPr/>
            <p:nvPr/>
          </p:nvSpPr>
          <p:spPr>
            <a:xfrm>
              <a:off x="1125844" y="2514225"/>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86" name="pl16">
              <a:extLst>
                <a:ext uri="{FF2B5EF4-FFF2-40B4-BE49-F238E27FC236}">
                  <a16:creationId xmlns:a16="http://schemas.microsoft.com/office/drawing/2014/main" id="{3778CC96-4673-7942-8A52-BC44F4B44B58}"/>
                </a:ext>
              </a:extLst>
            </p:cNvPr>
            <p:cNvSpPr/>
            <p:nvPr/>
          </p:nvSpPr>
          <p:spPr>
            <a:xfrm>
              <a:off x="3917090" y="1669789"/>
              <a:ext cx="0" cy="5128619"/>
            </a:xfrm>
            <a:custGeom>
              <a:avLst/>
              <a:gdLst/>
              <a:ahLst/>
              <a:cxnLst/>
              <a:rect l="0" t="0" r="0" b="0"/>
              <a:pathLst>
                <a:path h="5128619">
                  <a:moveTo>
                    <a:pt x="0" y="5128619"/>
                  </a:moveTo>
                  <a:lnTo>
                    <a:pt x="0" y="0"/>
                  </a:lnTo>
                  <a:lnTo>
                    <a:pt x="0" y="0"/>
                  </a:lnTo>
                </a:path>
              </a:pathLst>
            </a:custGeom>
            <a:ln w="13550" cap="flat">
              <a:solidFill>
                <a:srgbClr val="EBEBEB">
                  <a:alpha val="100000"/>
                </a:srgbClr>
              </a:solidFill>
              <a:prstDash val="solid"/>
              <a:round/>
            </a:ln>
          </p:spPr>
          <p:txBody>
            <a:bodyPr/>
            <a:lstStyle/>
            <a:p>
              <a:endParaRPr/>
            </a:p>
          </p:txBody>
        </p:sp>
        <p:sp>
          <p:nvSpPr>
            <p:cNvPr id="87" name="pl17">
              <a:extLst>
                <a:ext uri="{FF2B5EF4-FFF2-40B4-BE49-F238E27FC236}">
                  <a16:creationId xmlns:a16="http://schemas.microsoft.com/office/drawing/2014/main" id="{A1E2F1F1-C959-B642-94F0-5ED44EC18463}"/>
                </a:ext>
              </a:extLst>
            </p:cNvPr>
            <p:cNvSpPr/>
            <p:nvPr/>
          </p:nvSpPr>
          <p:spPr>
            <a:xfrm>
              <a:off x="8569165" y="1669789"/>
              <a:ext cx="0" cy="5128619"/>
            </a:xfrm>
            <a:custGeom>
              <a:avLst/>
              <a:gdLst/>
              <a:ahLst/>
              <a:cxnLst/>
              <a:rect l="0" t="0" r="0" b="0"/>
              <a:pathLst>
                <a:path h="5128619">
                  <a:moveTo>
                    <a:pt x="0" y="5128619"/>
                  </a:moveTo>
                  <a:lnTo>
                    <a:pt x="0" y="0"/>
                  </a:lnTo>
                  <a:lnTo>
                    <a:pt x="0" y="0"/>
                  </a:lnTo>
                </a:path>
              </a:pathLst>
            </a:custGeom>
            <a:ln w="13550" cap="flat">
              <a:solidFill>
                <a:srgbClr val="EBEBEB">
                  <a:alpha val="100000"/>
                </a:srgbClr>
              </a:solidFill>
              <a:prstDash val="solid"/>
              <a:round/>
            </a:ln>
          </p:spPr>
          <p:txBody>
            <a:bodyPr/>
            <a:lstStyle/>
            <a:p>
              <a:endParaRPr/>
            </a:p>
          </p:txBody>
        </p:sp>
        <p:sp>
          <p:nvSpPr>
            <p:cNvPr id="88" name="rc18">
              <a:extLst>
                <a:ext uri="{FF2B5EF4-FFF2-40B4-BE49-F238E27FC236}">
                  <a16:creationId xmlns:a16="http://schemas.microsoft.com/office/drawing/2014/main" id="{CE8C2655-6A10-DE4A-8678-0467BA50F49D}"/>
                </a:ext>
              </a:extLst>
            </p:cNvPr>
            <p:cNvSpPr/>
            <p:nvPr/>
          </p:nvSpPr>
          <p:spPr>
            <a:xfrm>
              <a:off x="1823656" y="1935782"/>
              <a:ext cx="4186867" cy="4629507"/>
            </a:xfrm>
            <a:prstGeom prst="rect">
              <a:avLst/>
            </a:prstGeom>
            <a:solidFill>
              <a:schemeClr val="accent3"/>
            </a:solidFill>
          </p:spPr>
          <p:txBody>
            <a:bodyPr/>
            <a:lstStyle/>
            <a:p>
              <a:endParaRPr/>
            </a:p>
          </p:txBody>
        </p:sp>
        <p:sp>
          <p:nvSpPr>
            <p:cNvPr id="89" name="rc19">
              <a:extLst>
                <a:ext uri="{FF2B5EF4-FFF2-40B4-BE49-F238E27FC236}">
                  <a16:creationId xmlns:a16="http://schemas.microsoft.com/office/drawing/2014/main" id="{69D93426-26B6-0547-B3C5-D68A61A5239D}"/>
                </a:ext>
              </a:extLst>
            </p:cNvPr>
            <p:cNvSpPr/>
            <p:nvPr/>
          </p:nvSpPr>
          <p:spPr>
            <a:xfrm>
              <a:off x="6475731" y="2514368"/>
              <a:ext cx="4186867" cy="4050920"/>
            </a:xfrm>
            <a:prstGeom prst="rect">
              <a:avLst/>
            </a:prstGeom>
            <a:solidFill>
              <a:schemeClr val="accent1"/>
            </a:solidFill>
          </p:spPr>
          <p:txBody>
            <a:bodyPr/>
            <a:lstStyle/>
            <a:p>
              <a:endParaRPr/>
            </a:p>
          </p:txBody>
        </p:sp>
        <p:sp>
          <p:nvSpPr>
            <p:cNvPr id="90" name="pl20">
              <a:extLst>
                <a:ext uri="{FF2B5EF4-FFF2-40B4-BE49-F238E27FC236}">
                  <a16:creationId xmlns:a16="http://schemas.microsoft.com/office/drawing/2014/main" id="{7963F671-348E-6C4A-8F00-CF8360201927}"/>
                </a:ext>
              </a:extLst>
            </p:cNvPr>
            <p:cNvSpPr/>
            <p:nvPr/>
          </p:nvSpPr>
          <p:spPr>
            <a:xfrm>
              <a:off x="8336561" y="2481354"/>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91" name="pl21">
              <a:extLst>
                <a:ext uri="{FF2B5EF4-FFF2-40B4-BE49-F238E27FC236}">
                  <a16:creationId xmlns:a16="http://schemas.microsoft.com/office/drawing/2014/main" id="{FA48530C-88E5-0242-B23D-2D3DDD526051}"/>
                </a:ext>
              </a:extLst>
            </p:cNvPr>
            <p:cNvSpPr/>
            <p:nvPr/>
          </p:nvSpPr>
          <p:spPr>
            <a:xfrm>
              <a:off x="8569165" y="2481354"/>
              <a:ext cx="0" cy="66027"/>
            </a:xfrm>
            <a:custGeom>
              <a:avLst/>
              <a:gdLst/>
              <a:ahLst/>
              <a:cxnLst/>
              <a:rect l="0" t="0" r="0" b="0"/>
              <a:pathLst>
                <a:path h="66027">
                  <a:moveTo>
                    <a:pt x="0" y="0"/>
                  </a:moveTo>
                  <a:lnTo>
                    <a:pt x="0" y="66027"/>
                  </a:lnTo>
                </a:path>
              </a:pathLst>
            </a:custGeom>
            <a:ln w="13550" cap="flat">
              <a:solidFill>
                <a:srgbClr val="000000">
                  <a:alpha val="100000"/>
                </a:srgbClr>
              </a:solidFill>
              <a:prstDash val="solid"/>
              <a:round/>
            </a:ln>
          </p:spPr>
          <p:txBody>
            <a:bodyPr/>
            <a:lstStyle/>
            <a:p>
              <a:endParaRPr/>
            </a:p>
          </p:txBody>
        </p:sp>
        <p:sp>
          <p:nvSpPr>
            <p:cNvPr id="92" name="pl22">
              <a:extLst>
                <a:ext uri="{FF2B5EF4-FFF2-40B4-BE49-F238E27FC236}">
                  <a16:creationId xmlns:a16="http://schemas.microsoft.com/office/drawing/2014/main" id="{E378CA7B-15DC-9D4A-818D-6583710AB3E7}"/>
                </a:ext>
              </a:extLst>
            </p:cNvPr>
            <p:cNvSpPr/>
            <p:nvPr/>
          </p:nvSpPr>
          <p:spPr>
            <a:xfrm>
              <a:off x="8336561" y="2547382"/>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93" name="pl23">
              <a:extLst>
                <a:ext uri="{FF2B5EF4-FFF2-40B4-BE49-F238E27FC236}">
                  <a16:creationId xmlns:a16="http://schemas.microsoft.com/office/drawing/2014/main" id="{CBD79A44-AD1D-0B4E-822C-F0DBAF2765A9}"/>
                </a:ext>
              </a:extLst>
            </p:cNvPr>
            <p:cNvSpPr/>
            <p:nvPr/>
          </p:nvSpPr>
          <p:spPr>
            <a:xfrm>
              <a:off x="3684486" y="1902908"/>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94" name="pl24">
              <a:extLst>
                <a:ext uri="{FF2B5EF4-FFF2-40B4-BE49-F238E27FC236}">
                  <a16:creationId xmlns:a16="http://schemas.microsoft.com/office/drawing/2014/main" id="{B4F818F3-3385-6B48-B2C1-4049D9824777}"/>
                </a:ext>
              </a:extLst>
            </p:cNvPr>
            <p:cNvSpPr/>
            <p:nvPr/>
          </p:nvSpPr>
          <p:spPr>
            <a:xfrm>
              <a:off x="3917090" y="1902908"/>
              <a:ext cx="0" cy="65749"/>
            </a:xfrm>
            <a:custGeom>
              <a:avLst/>
              <a:gdLst/>
              <a:ahLst/>
              <a:cxnLst/>
              <a:rect l="0" t="0" r="0" b="0"/>
              <a:pathLst>
                <a:path h="65749">
                  <a:moveTo>
                    <a:pt x="0" y="0"/>
                  </a:moveTo>
                  <a:lnTo>
                    <a:pt x="0" y="65749"/>
                  </a:lnTo>
                </a:path>
              </a:pathLst>
            </a:custGeom>
            <a:ln w="13550" cap="flat">
              <a:solidFill>
                <a:srgbClr val="000000">
                  <a:alpha val="100000"/>
                </a:srgbClr>
              </a:solidFill>
              <a:prstDash val="solid"/>
              <a:round/>
            </a:ln>
          </p:spPr>
          <p:txBody>
            <a:bodyPr/>
            <a:lstStyle/>
            <a:p>
              <a:endParaRPr/>
            </a:p>
          </p:txBody>
        </p:sp>
        <p:sp>
          <p:nvSpPr>
            <p:cNvPr id="95" name="pl25">
              <a:extLst>
                <a:ext uri="{FF2B5EF4-FFF2-40B4-BE49-F238E27FC236}">
                  <a16:creationId xmlns:a16="http://schemas.microsoft.com/office/drawing/2014/main" id="{927BF321-9CAA-4D44-BDCD-9DDDFD5C8B1C}"/>
                </a:ext>
              </a:extLst>
            </p:cNvPr>
            <p:cNvSpPr/>
            <p:nvPr/>
          </p:nvSpPr>
          <p:spPr>
            <a:xfrm>
              <a:off x="3684486" y="1968657"/>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96" name="rc26">
              <a:extLst>
                <a:ext uri="{FF2B5EF4-FFF2-40B4-BE49-F238E27FC236}">
                  <a16:creationId xmlns:a16="http://schemas.microsoft.com/office/drawing/2014/main" id="{1274A086-37F8-F048-8318-C91EBC1D9F0F}"/>
                </a:ext>
              </a:extLst>
            </p:cNvPr>
            <p:cNvSpPr/>
            <p:nvPr/>
          </p:nvSpPr>
          <p:spPr>
            <a:xfrm>
              <a:off x="1125844" y="1669789"/>
              <a:ext cx="10234566" cy="5128619"/>
            </a:xfrm>
            <a:prstGeom prst="rect">
              <a:avLst/>
            </a:prstGeom>
            <a:ln w="13550" cap="rnd">
              <a:solidFill>
                <a:srgbClr val="333333">
                  <a:alpha val="100000"/>
                </a:srgbClr>
              </a:solidFill>
              <a:prstDash val="solid"/>
              <a:round/>
            </a:ln>
          </p:spPr>
          <p:txBody>
            <a:bodyPr/>
            <a:lstStyle/>
            <a:p>
              <a:endParaRPr/>
            </a:p>
          </p:txBody>
        </p:sp>
        <p:sp>
          <p:nvSpPr>
            <p:cNvPr id="97" name="tx27">
              <a:extLst>
                <a:ext uri="{FF2B5EF4-FFF2-40B4-BE49-F238E27FC236}">
                  <a16:creationId xmlns:a16="http://schemas.microsoft.com/office/drawing/2014/main" id="{F8B96B27-D674-CB40-AB4A-243DCD8738DE}"/>
                </a:ext>
              </a:extLst>
            </p:cNvPr>
            <p:cNvSpPr/>
            <p:nvPr/>
          </p:nvSpPr>
          <p:spPr>
            <a:xfrm>
              <a:off x="784496" y="6483533"/>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0.0</a:t>
              </a:r>
            </a:p>
          </p:txBody>
        </p:sp>
        <p:sp>
          <p:nvSpPr>
            <p:cNvPr id="98" name="tx28">
              <a:extLst>
                <a:ext uri="{FF2B5EF4-FFF2-40B4-BE49-F238E27FC236}">
                  <a16:creationId xmlns:a16="http://schemas.microsoft.com/office/drawing/2014/main" id="{862FB29F-04AC-8543-96AD-1847A03A2B17}"/>
                </a:ext>
              </a:extLst>
            </p:cNvPr>
            <p:cNvSpPr/>
            <p:nvPr/>
          </p:nvSpPr>
          <p:spPr>
            <a:xfrm>
              <a:off x="784496" y="5470767"/>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0.5</a:t>
              </a:r>
            </a:p>
          </p:txBody>
        </p:sp>
        <p:sp>
          <p:nvSpPr>
            <p:cNvPr id="99" name="tx29">
              <a:extLst>
                <a:ext uri="{FF2B5EF4-FFF2-40B4-BE49-F238E27FC236}">
                  <a16:creationId xmlns:a16="http://schemas.microsoft.com/office/drawing/2014/main" id="{BE1150B5-38A8-3D4E-B51E-AF3B980D410D}"/>
                </a:ext>
              </a:extLst>
            </p:cNvPr>
            <p:cNvSpPr/>
            <p:nvPr/>
          </p:nvSpPr>
          <p:spPr>
            <a:xfrm>
              <a:off x="784496" y="4458001"/>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1.0</a:t>
              </a:r>
            </a:p>
          </p:txBody>
        </p:sp>
        <p:sp>
          <p:nvSpPr>
            <p:cNvPr id="100" name="tx30">
              <a:extLst>
                <a:ext uri="{FF2B5EF4-FFF2-40B4-BE49-F238E27FC236}">
                  <a16:creationId xmlns:a16="http://schemas.microsoft.com/office/drawing/2014/main" id="{A70E8DFA-0CE0-FD43-916F-DB8F5D3FC803}"/>
                </a:ext>
              </a:extLst>
            </p:cNvPr>
            <p:cNvSpPr/>
            <p:nvPr/>
          </p:nvSpPr>
          <p:spPr>
            <a:xfrm>
              <a:off x="784496" y="3447219"/>
              <a:ext cx="278717" cy="157757"/>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1.5</a:t>
              </a:r>
            </a:p>
          </p:txBody>
        </p:sp>
        <p:sp>
          <p:nvSpPr>
            <p:cNvPr id="101" name="tx31">
              <a:extLst>
                <a:ext uri="{FF2B5EF4-FFF2-40B4-BE49-F238E27FC236}">
                  <a16:creationId xmlns:a16="http://schemas.microsoft.com/office/drawing/2014/main" id="{7A2FBCF7-0C19-5F43-BCC7-6DF993C15625}"/>
                </a:ext>
              </a:extLst>
            </p:cNvPr>
            <p:cNvSpPr/>
            <p:nvPr/>
          </p:nvSpPr>
          <p:spPr>
            <a:xfrm>
              <a:off x="784496" y="2432468"/>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2.0</a:t>
              </a:r>
            </a:p>
          </p:txBody>
        </p:sp>
        <p:sp>
          <p:nvSpPr>
            <p:cNvPr id="102" name="pl32">
              <a:extLst>
                <a:ext uri="{FF2B5EF4-FFF2-40B4-BE49-F238E27FC236}">
                  <a16:creationId xmlns:a16="http://schemas.microsoft.com/office/drawing/2014/main" id="{9D4452E0-4B33-084F-A950-C7ADB1E5D93C}"/>
                </a:ext>
              </a:extLst>
            </p:cNvPr>
            <p:cNvSpPr/>
            <p:nvPr/>
          </p:nvSpPr>
          <p:spPr>
            <a:xfrm>
              <a:off x="1091050" y="6565289"/>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03" name="pl33">
              <a:extLst>
                <a:ext uri="{FF2B5EF4-FFF2-40B4-BE49-F238E27FC236}">
                  <a16:creationId xmlns:a16="http://schemas.microsoft.com/office/drawing/2014/main" id="{EF03D4E8-DA96-7743-893D-257BC18573D4}"/>
                </a:ext>
              </a:extLst>
            </p:cNvPr>
            <p:cNvSpPr/>
            <p:nvPr/>
          </p:nvSpPr>
          <p:spPr>
            <a:xfrm>
              <a:off x="1091050" y="5552523"/>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04" name="pl34">
              <a:extLst>
                <a:ext uri="{FF2B5EF4-FFF2-40B4-BE49-F238E27FC236}">
                  <a16:creationId xmlns:a16="http://schemas.microsoft.com/office/drawing/2014/main" id="{70237FBF-6D2E-5B40-8030-9DE31B452AD0}"/>
                </a:ext>
              </a:extLst>
            </p:cNvPr>
            <p:cNvSpPr/>
            <p:nvPr/>
          </p:nvSpPr>
          <p:spPr>
            <a:xfrm>
              <a:off x="1091050" y="4539757"/>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05" name="pl35">
              <a:extLst>
                <a:ext uri="{FF2B5EF4-FFF2-40B4-BE49-F238E27FC236}">
                  <a16:creationId xmlns:a16="http://schemas.microsoft.com/office/drawing/2014/main" id="{BF07962F-03F8-E24C-8018-B2AD4B6596A9}"/>
                </a:ext>
              </a:extLst>
            </p:cNvPr>
            <p:cNvSpPr/>
            <p:nvPr/>
          </p:nvSpPr>
          <p:spPr>
            <a:xfrm>
              <a:off x="1091050" y="3526991"/>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06" name="pl36">
              <a:extLst>
                <a:ext uri="{FF2B5EF4-FFF2-40B4-BE49-F238E27FC236}">
                  <a16:creationId xmlns:a16="http://schemas.microsoft.com/office/drawing/2014/main" id="{8E0AFCB3-AA91-2342-B589-076BD47F5A3C}"/>
                </a:ext>
              </a:extLst>
            </p:cNvPr>
            <p:cNvSpPr/>
            <p:nvPr/>
          </p:nvSpPr>
          <p:spPr>
            <a:xfrm>
              <a:off x="1091050" y="2514225"/>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07" name="pl37">
              <a:extLst>
                <a:ext uri="{FF2B5EF4-FFF2-40B4-BE49-F238E27FC236}">
                  <a16:creationId xmlns:a16="http://schemas.microsoft.com/office/drawing/2014/main" id="{A1A2698C-09A4-9B40-94A7-6CDC0B55750F}"/>
                </a:ext>
              </a:extLst>
            </p:cNvPr>
            <p:cNvSpPr/>
            <p:nvPr/>
          </p:nvSpPr>
          <p:spPr>
            <a:xfrm>
              <a:off x="3917090" y="6798408"/>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108" name="pl38">
              <a:extLst>
                <a:ext uri="{FF2B5EF4-FFF2-40B4-BE49-F238E27FC236}">
                  <a16:creationId xmlns:a16="http://schemas.microsoft.com/office/drawing/2014/main" id="{65BD0AD6-A925-534E-AA6E-297EAA51B676}"/>
                </a:ext>
              </a:extLst>
            </p:cNvPr>
            <p:cNvSpPr/>
            <p:nvPr/>
          </p:nvSpPr>
          <p:spPr>
            <a:xfrm>
              <a:off x="8569165" y="6798408"/>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109" name="tx39">
              <a:extLst>
                <a:ext uri="{FF2B5EF4-FFF2-40B4-BE49-F238E27FC236}">
                  <a16:creationId xmlns:a16="http://schemas.microsoft.com/office/drawing/2014/main" id="{F8EC0751-61F7-7241-BA28-969D3909ED70}"/>
                </a:ext>
              </a:extLst>
            </p:cNvPr>
            <p:cNvSpPr/>
            <p:nvPr/>
          </p:nvSpPr>
          <p:spPr>
            <a:xfrm>
              <a:off x="3035674" y="6857070"/>
              <a:ext cx="1762831" cy="159940"/>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Obese + Infectious</a:t>
              </a:r>
            </a:p>
          </p:txBody>
        </p:sp>
        <p:sp>
          <p:nvSpPr>
            <p:cNvPr id="110" name="tx40">
              <a:extLst>
                <a:ext uri="{FF2B5EF4-FFF2-40B4-BE49-F238E27FC236}">
                  <a16:creationId xmlns:a16="http://schemas.microsoft.com/office/drawing/2014/main" id="{A4153F33-AE72-3E40-B740-E5B9A53C897F}"/>
                </a:ext>
              </a:extLst>
            </p:cNvPr>
            <p:cNvSpPr/>
            <p:nvPr/>
          </p:nvSpPr>
          <p:spPr>
            <a:xfrm>
              <a:off x="7519871" y="6806667"/>
              <a:ext cx="2098588"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Disfigured + Infectious</a:t>
              </a:r>
            </a:p>
          </p:txBody>
        </p:sp>
        <p:sp>
          <p:nvSpPr>
            <p:cNvPr id="111" name="tx41">
              <a:extLst>
                <a:ext uri="{FF2B5EF4-FFF2-40B4-BE49-F238E27FC236}">
                  <a16:creationId xmlns:a16="http://schemas.microsoft.com/office/drawing/2014/main" id="{256E3BA5-206A-7143-9ABE-984DED036E9C}"/>
                </a:ext>
              </a:extLst>
            </p:cNvPr>
            <p:cNvSpPr/>
            <p:nvPr/>
          </p:nvSpPr>
          <p:spPr>
            <a:xfrm rot="-5400000">
              <a:off x="-795406" y="4128927"/>
              <a:ext cx="2745990"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Reaction Time (Standardized)</a:t>
              </a:r>
            </a:p>
          </p:txBody>
        </p:sp>
      </p:grpSp>
    </p:spTree>
    <p:extLst>
      <p:ext uri="{BB962C8B-B14F-4D97-AF65-F5344CB8AC3E}">
        <p14:creationId xmlns:p14="http://schemas.microsoft.com/office/powerpoint/2010/main" val="3370881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FDB68-126A-A644-9A30-901DFACFAA6E}"/>
              </a:ext>
            </a:extLst>
          </p:cNvPr>
          <p:cNvSpPr>
            <a:spLocks noGrp="1"/>
          </p:cNvSpPr>
          <p:nvPr>
            <p:ph type="title"/>
          </p:nvPr>
        </p:nvSpPr>
        <p:spPr/>
        <p:txBody>
          <a:bodyPr/>
          <a:lstStyle/>
          <a:p>
            <a:r>
              <a:rPr lang="en-US" dirty="0"/>
              <a:t>Study 2 takeaways</a:t>
            </a:r>
          </a:p>
        </p:txBody>
      </p:sp>
      <p:sp>
        <p:nvSpPr>
          <p:cNvPr id="3" name="Content Placeholder 2">
            <a:extLst>
              <a:ext uri="{FF2B5EF4-FFF2-40B4-BE49-F238E27FC236}">
                <a16:creationId xmlns:a16="http://schemas.microsoft.com/office/drawing/2014/main" id="{74D1FDAC-CAFB-0548-BFB1-1B1A4EE5C18D}"/>
              </a:ext>
            </a:extLst>
          </p:cNvPr>
          <p:cNvSpPr>
            <a:spLocks noGrp="1"/>
          </p:cNvSpPr>
          <p:nvPr>
            <p:ph idx="1"/>
          </p:nvPr>
        </p:nvSpPr>
        <p:spPr/>
        <p:txBody>
          <a:bodyPr>
            <a:normAutofit/>
          </a:bodyPr>
          <a:lstStyle/>
          <a:p>
            <a:r>
              <a:rPr lang="en-US" sz="2800" dirty="0"/>
              <a:t>Participants categorized both Obese and Disfigured faces</a:t>
            </a:r>
          </a:p>
          <a:p>
            <a:r>
              <a:rPr lang="en-US" sz="2800" dirty="0"/>
              <a:t>Like in Study 1, compared to Obese faces, </a:t>
            </a:r>
            <a:r>
              <a:rPr lang="en-US" sz="2800" b="1" dirty="0"/>
              <a:t>Disfigured targets were more strongly associated with Infectious concepts</a:t>
            </a:r>
            <a:endParaRPr lang="en-US" sz="2800" dirty="0"/>
          </a:p>
        </p:txBody>
      </p:sp>
    </p:spTree>
    <p:extLst>
      <p:ext uri="{BB962C8B-B14F-4D97-AF65-F5344CB8AC3E}">
        <p14:creationId xmlns:p14="http://schemas.microsoft.com/office/powerpoint/2010/main" val="796334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FDB68-126A-A644-9A30-901DFACFAA6E}"/>
              </a:ext>
            </a:extLst>
          </p:cNvPr>
          <p:cNvSpPr>
            <a:spLocks noGrp="1"/>
          </p:cNvSpPr>
          <p:nvPr>
            <p:ph type="title"/>
          </p:nvPr>
        </p:nvSpPr>
        <p:spPr/>
        <p:txBody>
          <a:bodyPr/>
          <a:lstStyle/>
          <a:p>
            <a:r>
              <a:rPr lang="en-US" dirty="0"/>
              <a:t>Study 3A and 3B questions</a:t>
            </a:r>
          </a:p>
        </p:txBody>
      </p:sp>
      <p:sp>
        <p:nvSpPr>
          <p:cNvPr id="3" name="Content Placeholder 2">
            <a:extLst>
              <a:ext uri="{FF2B5EF4-FFF2-40B4-BE49-F238E27FC236}">
                <a16:creationId xmlns:a16="http://schemas.microsoft.com/office/drawing/2014/main" id="{74D1FDAC-CAFB-0548-BFB1-1B1A4EE5C18D}"/>
              </a:ext>
            </a:extLst>
          </p:cNvPr>
          <p:cNvSpPr>
            <a:spLocks noGrp="1"/>
          </p:cNvSpPr>
          <p:nvPr>
            <p:ph idx="1"/>
          </p:nvPr>
        </p:nvSpPr>
        <p:spPr/>
        <p:txBody>
          <a:bodyPr>
            <a:normAutofit/>
          </a:bodyPr>
          <a:lstStyle/>
          <a:p>
            <a:r>
              <a:rPr lang="en-US" sz="2800" dirty="0"/>
              <a:t>Do participants believe “Disfigured” targets are truly benign (not caused by infections)?</a:t>
            </a:r>
          </a:p>
          <a:p>
            <a:r>
              <a:rPr lang="en-US" sz="2800" dirty="0"/>
              <a:t>Do participants associate “Disfigured” targets with </a:t>
            </a:r>
            <a:r>
              <a:rPr lang="en-US" sz="2800" i="1" dirty="0"/>
              <a:t>all</a:t>
            </a:r>
            <a:r>
              <a:rPr lang="en-US" sz="2800" dirty="0"/>
              <a:t> negative categories?</a:t>
            </a:r>
          </a:p>
        </p:txBody>
      </p:sp>
    </p:spTree>
    <p:extLst>
      <p:ext uri="{BB962C8B-B14F-4D97-AF65-F5344CB8AC3E}">
        <p14:creationId xmlns:p14="http://schemas.microsoft.com/office/powerpoint/2010/main" val="26780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FDB68-126A-A644-9A30-901DFACFAA6E}"/>
              </a:ext>
            </a:extLst>
          </p:cNvPr>
          <p:cNvSpPr>
            <a:spLocks noGrp="1"/>
          </p:cNvSpPr>
          <p:nvPr>
            <p:ph type="title"/>
          </p:nvPr>
        </p:nvSpPr>
        <p:spPr/>
        <p:txBody>
          <a:bodyPr/>
          <a:lstStyle/>
          <a:p>
            <a:r>
              <a:rPr lang="en-US" dirty="0"/>
              <a:t>Study 3A and 3B goals</a:t>
            </a:r>
          </a:p>
        </p:txBody>
      </p:sp>
      <p:sp>
        <p:nvSpPr>
          <p:cNvPr id="3" name="Content Placeholder 2">
            <a:extLst>
              <a:ext uri="{FF2B5EF4-FFF2-40B4-BE49-F238E27FC236}">
                <a16:creationId xmlns:a16="http://schemas.microsoft.com/office/drawing/2014/main" id="{74D1FDAC-CAFB-0548-BFB1-1B1A4EE5C18D}"/>
              </a:ext>
            </a:extLst>
          </p:cNvPr>
          <p:cNvSpPr>
            <a:spLocks noGrp="1"/>
          </p:cNvSpPr>
          <p:nvPr>
            <p:ph idx="1"/>
          </p:nvPr>
        </p:nvSpPr>
        <p:spPr/>
        <p:txBody>
          <a:bodyPr>
            <a:normAutofit/>
          </a:bodyPr>
          <a:lstStyle/>
          <a:p>
            <a:r>
              <a:rPr lang="en-US" sz="2800" dirty="0"/>
              <a:t>3A: Replace “Disfigured” category with Burn Scar category and tell participants scars are benign (not infectious)</a:t>
            </a:r>
          </a:p>
          <a:p>
            <a:r>
              <a:rPr lang="en-US" sz="2800" dirty="0"/>
              <a:t>3B: Replace Infectious category with Lazy category </a:t>
            </a:r>
            <a:r>
              <a:rPr lang="en-US" sz="2000" dirty="0">
                <a:solidFill>
                  <a:srgbClr val="C00000"/>
                </a:solidFill>
              </a:rPr>
              <a:t>van Leeuwen, Hunt, &amp; Park, 2015</a:t>
            </a:r>
            <a:endParaRPr lang="en-US" sz="2800" dirty="0">
              <a:solidFill>
                <a:srgbClr val="C00000"/>
              </a:solidFill>
            </a:endParaRPr>
          </a:p>
        </p:txBody>
      </p:sp>
      <p:sp>
        <p:nvSpPr>
          <p:cNvPr id="4" name="TextBox 3">
            <a:extLst>
              <a:ext uri="{FF2B5EF4-FFF2-40B4-BE49-F238E27FC236}">
                <a16:creationId xmlns:a16="http://schemas.microsoft.com/office/drawing/2014/main" id="{73900570-12F5-5848-A8F5-E7A72140C916}"/>
              </a:ext>
            </a:extLst>
          </p:cNvPr>
          <p:cNvSpPr txBox="1"/>
          <p:nvPr/>
        </p:nvSpPr>
        <p:spPr>
          <a:xfrm>
            <a:off x="2599509" y="585532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7597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5510A7C7-493C-FE4A-BE53-27E296C1C888}"/>
              </a:ext>
            </a:extLst>
          </p:cNvPr>
          <p:cNvSpPr txBox="1"/>
          <p:nvPr/>
        </p:nvSpPr>
        <p:spPr>
          <a:xfrm>
            <a:off x="7326668" y="1286170"/>
            <a:ext cx="3630609" cy="523220"/>
          </a:xfrm>
          <a:prstGeom prst="rect">
            <a:avLst/>
          </a:prstGeom>
          <a:noFill/>
        </p:spPr>
        <p:txBody>
          <a:bodyPr wrap="none" rtlCol="0">
            <a:spAutoFit/>
          </a:bodyPr>
          <a:lstStyle/>
          <a:p>
            <a:r>
              <a:rPr lang="en-US" sz="2800" dirty="0"/>
              <a:t>Anomalous Feature IAT</a:t>
            </a:r>
          </a:p>
        </p:txBody>
      </p:sp>
      <p:sp>
        <p:nvSpPr>
          <p:cNvPr id="14" name="Content Placeholder 13">
            <a:extLst>
              <a:ext uri="{FF2B5EF4-FFF2-40B4-BE49-F238E27FC236}">
                <a16:creationId xmlns:a16="http://schemas.microsoft.com/office/drawing/2014/main" id="{ACC415C7-EBF1-734D-8241-3A4D8BB7A853}"/>
              </a:ext>
            </a:extLst>
          </p:cNvPr>
          <p:cNvSpPr>
            <a:spLocks noGrp="1"/>
          </p:cNvSpPr>
          <p:nvPr>
            <p:ph idx="1"/>
          </p:nvPr>
        </p:nvSpPr>
        <p:spPr>
          <a:xfrm>
            <a:off x="410934" y="3710668"/>
            <a:ext cx="5274128" cy="2865664"/>
          </a:xfrm>
        </p:spPr>
        <p:txBody>
          <a:bodyPr>
            <a:normAutofit fontScale="92500"/>
          </a:bodyPr>
          <a:lstStyle/>
          <a:p>
            <a:pPr marL="342900" indent="-342900">
              <a:buFont typeface="+mj-lt"/>
              <a:buAutoNum type="arabicPeriod"/>
            </a:pPr>
            <a:r>
              <a:rPr lang="en-US" sz="2400" dirty="0"/>
              <a:t>Two Conditions (Random Assignment)</a:t>
            </a:r>
          </a:p>
          <a:p>
            <a:pPr lvl="1">
              <a:buFont typeface="Wingdings" pitchFamily="2" charset="2"/>
              <a:buChar char="§"/>
            </a:pPr>
            <a:r>
              <a:rPr lang="en-US" sz="2400" dirty="0"/>
              <a:t>Obese vs. Burn Scar</a:t>
            </a:r>
          </a:p>
          <a:p>
            <a:pPr lvl="1">
              <a:buFont typeface="Wingdings" pitchFamily="2" charset="2"/>
              <a:buChar char="§"/>
            </a:pPr>
            <a:r>
              <a:rPr lang="en-US" sz="2400" dirty="0"/>
              <a:t>Harmless vs. Lazy</a:t>
            </a:r>
          </a:p>
          <a:p>
            <a:pPr marL="342900" indent="-342900">
              <a:buFont typeface="+mj-lt"/>
              <a:buAutoNum type="arabicPeriod" startAt="2"/>
            </a:pPr>
            <a:r>
              <a:rPr lang="en-US" sz="2400" dirty="0"/>
              <a:t>Instructions, including category definitions</a:t>
            </a:r>
          </a:p>
          <a:p>
            <a:pPr marL="342900" indent="-342900">
              <a:buFont typeface="+mj-lt"/>
              <a:buAutoNum type="arabicPeriod" startAt="2"/>
            </a:pPr>
            <a:r>
              <a:rPr lang="en-US" sz="2400" dirty="0"/>
              <a:t>Anomalous Feature IAT</a:t>
            </a:r>
          </a:p>
          <a:p>
            <a:pPr marL="342900" indent="-342900">
              <a:buFont typeface="+mj-lt"/>
              <a:buAutoNum type="arabicPeriod" startAt="2"/>
            </a:pPr>
            <a:r>
              <a:rPr lang="en-US" sz="2400" dirty="0"/>
              <a:t>Questionnaires</a:t>
            </a:r>
          </a:p>
        </p:txBody>
      </p:sp>
      <p:sp>
        <p:nvSpPr>
          <p:cNvPr id="19" name="TextBox 18">
            <a:extLst>
              <a:ext uri="{FF2B5EF4-FFF2-40B4-BE49-F238E27FC236}">
                <a16:creationId xmlns:a16="http://schemas.microsoft.com/office/drawing/2014/main" id="{8B19F142-DC1C-9C4A-85C9-26C5FAFF91DB}"/>
              </a:ext>
            </a:extLst>
          </p:cNvPr>
          <p:cNvSpPr txBox="1"/>
          <p:nvPr/>
        </p:nvSpPr>
        <p:spPr>
          <a:xfrm>
            <a:off x="942646" y="947616"/>
            <a:ext cx="3902928" cy="1569660"/>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none" rtlCol="0">
            <a:spAutoFit/>
          </a:bodyPr>
          <a:lstStyle/>
          <a:p>
            <a:r>
              <a:rPr lang="en-US" sz="2400" dirty="0"/>
              <a:t>Study 3A and 3B</a:t>
            </a:r>
          </a:p>
          <a:p>
            <a:r>
              <a:rPr lang="en-US" sz="2400" dirty="0"/>
              <a:t>U of M Undergraduates</a:t>
            </a:r>
          </a:p>
          <a:p>
            <a:r>
              <a:rPr lang="en-US" sz="2400" i="1" dirty="0"/>
              <a:t>N</a:t>
            </a:r>
            <a:r>
              <a:rPr lang="en-US" sz="2400" dirty="0"/>
              <a:t> = 131 (47 Men, 87 Women)</a:t>
            </a:r>
          </a:p>
          <a:p>
            <a:r>
              <a:rPr lang="en-US" sz="2400" dirty="0"/>
              <a:t>(Power &gt; 80% for </a:t>
            </a:r>
            <a:r>
              <a:rPr lang="en-US" sz="2400" i="1" dirty="0"/>
              <a:t>d</a:t>
            </a:r>
            <a:r>
              <a:rPr lang="en-US" sz="2400" dirty="0"/>
              <a:t> = 0.25)</a:t>
            </a:r>
          </a:p>
        </p:txBody>
      </p:sp>
      <p:grpSp>
        <p:nvGrpSpPr>
          <p:cNvPr id="9" name="Group 8">
            <a:extLst>
              <a:ext uri="{FF2B5EF4-FFF2-40B4-BE49-F238E27FC236}">
                <a16:creationId xmlns:a16="http://schemas.microsoft.com/office/drawing/2014/main" id="{FD9F1B47-2B8D-0844-82CE-C353445B7385}"/>
              </a:ext>
            </a:extLst>
          </p:cNvPr>
          <p:cNvGrpSpPr/>
          <p:nvPr/>
        </p:nvGrpSpPr>
        <p:grpSpPr>
          <a:xfrm>
            <a:off x="6096000" y="3429000"/>
            <a:ext cx="6096000" cy="3429000"/>
            <a:chOff x="6096000" y="3429000"/>
            <a:chExt cx="6096000" cy="3429000"/>
          </a:xfrm>
        </p:grpSpPr>
        <p:sp>
          <p:nvSpPr>
            <p:cNvPr id="3" name="Rectangle 2">
              <a:extLst>
                <a:ext uri="{FF2B5EF4-FFF2-40B4-BE49-F238E27FC236}">
                  <a16:creationId xmlns:a16="http://schemas.microsoft.com/office/drawing/2014/main" id="{4C4F0626-A47D-7F43-9D54-6B0543EE17F6}"/>
                </a:ext>
              </a:extLst>
            </p:cNvPr>
            <p:cNvSpPr/>
            <p:nvPr/>
          </p:nvSpPr>
          <p:spPr>
            <a:xfrm>
              <a:off x="6096000" y="3429000"/>
              <a:ext cx="6096000" cy="3429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3AFC98D-A2DC-A448-8C59-0AABB6C72883}"/>
                </a:ext>
              </a:extLst>
            </p:cNvPr>
            <p:cNvSpPr txBox="1"/>
            <p:nvPr/>
          </p:nvSpPr>
          <p:spPr>
            <a:xfrm>
              <a:off x="6169891" y="3516704"/>
              <a:ext cx="1058303" cy="923330"/>
            </a:xfrm>
            <a:prstGeom prst="rect">
              <a:avLst/>
            </a:prstGeom>
            <a:noFill/>
          </p:spPr>
          <p:txBody>
            <a:bodyPr wrap="none" rtlCol="0">
              <a:spAutoFit/>
            </a:bodyPr>
            <a:lstStyle/>
            <a:p>
              <a:r>
                <a:rPr lang="en-US" dirty="0">
                  <a:solidFill>
                    <a:schemeClr val="bg1"/>
                  </a:solidFill>
                </a:rPr>
                <a:t>Obese</a:t>
              </a:r>
            </a:p>
            <a:p>
              <a:r>
                <a:rPr lang="en-US" dirty="0">
                  <a:solidFill>
                    <a:schemeClr val="bg1"/>
                  </a:solidFill>
                </a:rPr>
                <a:t>or</a:t>
              </a:r>
            </a:p>
            <a:p>
              <a:r>
                <a:rPr lang="en-US" dirty="0">
                  <a:solidFill>
                    <a:schemeClr val="bg1"/>
                  </a:solidFill>
                </a:rPr>
                <a:t>Harmless</a:t>
              </a:r>
            </a:p>
          </p:txBody>
        </p:sp>
        <p:sp>
          <p:nvSpPr>
            <p:cNvPr id="10" name="TextBox 9">
              <a:extLst>
                <a:ext uri="{FF2B5EF4-FFF2-40B4-BE49-F238E27FC236}">
                  <a16:creationId xmlns:a16="http://schemas.microsoft.com/office/drawing/2014/main" id="{C68E2DD9-78AF-6E48-8C2F-0C4F1D28CCB7}"/>
                </a:ext>
              </a:extLst>
            </p:cNvPr>
            <p:cNvSpPr txBox="1"/>
            <p:nvPr/>
          </p:nvSpPr>
          <p:spPr>
            <a:xfrm>
              <a:off x="10957277" y="3516704"/>
              <a:ext cx="1096775" cy="923330"/>
            </a:xfrm>
            <a:prstGeom prst="rect">
              <a:avLst/>
            </a:prstGeom>
            <a:noFill/>
          </p:spPr>
          <p:txBody>
            <a:bodyPr wrap="none" rtlCol="0">
              <a:spAutoFit/>
            </a:bodyPr>
            <a:lstStyle/>
            <a:p>
              <a:pPr algn="r"/>
              <a:r>
                <a:rPr lang="en-US" dirty="0">
                  <a:solidFill>
                    <a:srgbClr val="FF0000"/>
                  </a:solidFill>
                </a:rPr>
                <a:t>Burn Scar</a:t>
              </a:r>
            </a:p>
            <a:p>
              <a:pPr algn="r"/>
              <a:r>
                <a:rPr lang="en-US" dirty="0">
                  <a:solidFill>
                    <a:schemeClr val="bg1"/>
                  </a:solidFill>
                </a:rPr>
                <a:t>or</a:t>
              </a:r>
            </a:p>
            <a:p>
              <a:pPr algn="r"/>
              <a:r>
                <a:rPr lang="en-US" dirty="0">
                  <a:solidFill>
                    <a:schemeClr val="bg1"/>
                  </a:solidFill>
                </a:rPr>
                <a:t>Infectious</a:t>
              </a:r>
            </a:p>
          </p:txBody>
        </p:sp>
        <p:pic>
          <p:nvPicPr>
            <p:cNvPr id="11" name="wm009neut_brnscr.bmp" descr="wm009neut_brnscr.bmp">
              <a:extLst>
                <a:ext uri="{FF2B5EF4-FFF2-40B4-BE49-F238E27FC236}">
                  <a16:creationId xmlns:a16="http://schemas.microsoft.com/office/drawing/2014/main" id="{28840921-5491-6A43-B948-37777557C100}"/>
                </a:ext>
              </a:extLst>
            </p:cNvPr>
            <p:cNvPicPr>
              <a:picLocks noChangeAspect="1"/>
            </p:cNvPicPr>
            <p:nvPr/>
          </p:nvPicPr>
          <p:blipFill>
            <a:blip r:embed="rId2">
              <a:extLst/>
            </a:blip>
            <a:stretch>
              <a:fillRect/>
            </a:stretch>
          </p:blipFill>
          <p:spPr>
            <a:xfrm>
              <a:off x="8348222" y="4584699"/>
              <a:ext cx="1587500" cy="1117601"/>
            </a:xfrm>
            <a:prstGeom prst="rect">
              <a:avLst/>
            </a:prstGeom>
            <a:effectLst/>
          </p:spPr>
        </p:pic>
      </p:grpSp>
      <p:grpSp>
        <p:nvGrpSpPr>
          <p:cNvPr id="8" name="Group 7">
            <a:extLst>
              <a:ext uri="{FF2B5EF4-FFF2-40B4-BE49-F238E27FC236}">
                <a16:creationId xmlns:a16="http://schemas.microsoft.com/office/drawing/2014/main" id="{33BED02F-A602-A646-B549-15F5B2CA3E21}"/>
              </a:ext>
            </a:extLst>
          </p:cNvPr>
          <p:cNvGrpSpPr/>
          <p:nvPr/>
        </p:nvGrpSpPr>
        <p:grpSpPr>
          <a:xfrm>
            <a:off x="6096000" y="3428999"/>
            <a:ext cx="6096000" cy="3429000"/>
            <a:chOff x="6096000" y="-1"/>
            <a:chExt cx="6096000" cy="3429000"/>
          </a:xfrm>
        </p:grpSpPr>
        <p:sp>
          <p:nvSpPr>
            <p:cNvPr id="13" name="Rectangle 12">
              <a:extLst>
                <a:ext uri="{FF2B5EF4-FFF2-40B4-BE49-F238E27FC236}">
                  <a16:creationId xmlns:a16="http://schemas.microsoft.com/office/drawing/2014/main" id="{3573B61A-4F99-FA4B-A5AB-61C38975F105}"/>
                </a:ext>
              </a:extLst>
            </p:cNvPr>
            <p:cNvSpPr/>
            <p:nvPr/>
          </p:nvSpPr>
          <p:spPr>
            <a:xfrm>
              <a:off x="6096000" y="-1"/>
              <a:ext cx="6096000" cy="3429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09769E1-16EA-184A-AE23-297C6651EABC}"/>
                </a:ext>
              </a:extLst>
            </p:cNvPr>
            <p:cNvSpPr txBox="1"/>
            <p:nvPr/>
          </p:nvSpPr>
          <p:spPr>
            <a:xfrm>
              <a:off x="6169891" y="87703"/>
              <a:ext cx="1058303" cy="923330"/>
            </a:xfrm>
            <a:prstGeom prst="rect">
              <a:avLst/>
            </a:prstGeom>
            <a:noFill/>
          </p:spPr>
          <p:txBody>
            <a:bodyPr wrap="none" rtlCol="0">
              <a:spAutoFit/>
            </a:bodyPr>
            <a:lstStyle/>
            <a:p>
              <a:r>
                <a:rPr lang="en-US" dirty="0">
                  <a:solidFill>
                    <a:schemeClr val="bg1"/>
                  </a:solidFill>
                </a:rPr>
                <a:t>Obese</a:t>
              </a:r>
            </a:p>
            <a:p>
              <a:r>
                <a:rPr lang="en-US" dirty="0">
                  <a:solidFill>
                    <a:schemeClr val="bg1"/>
                  </a:solidFill>
                </a:rPr>
                <a:t>or</a:t>
              </a:r>
            </a:p>
            <a:p>
              <a:r>
                <a:rPr lang="en-US" dirty="0">
                  <a:solidFill>
                    <a:schemeClr val="bg1"/>
                  </a:solidFill>
                </a:rPr>
                <a:t>Harmless</a:t>
              </a:r>
            </a:p>
          </p:txBody>
        </p:sp>
        <p:sp>
          <p:nvSpPr>
            <p:cNvPr id="16" name="TextBox 15">
              <a:extLst>
                <a:ext uri="{FF2B5EF4-FFF2-40B4-BE49-F238E27FC236}">
                  <a16:creationId xmlns:a16="http://schemas.microsoft.com/office/drawing/2014/main" id="{D20A886D-6319-2D41-BF95-36D956238877}"/>
                </a:ext>
              </a:extLst>
            </p:cNvPr>
            <p:cNvSpPr txBox="1"/>
            <p:nvPr/>
          </p:nvSpPr>
          <p:spPr>
            <a:xfrm>
              <a:off x="10957277" y="87703"/>
              <a:ext cx="1133837" cy="923330"/>
            </a:xfrm>
            <a:prstGeom prst="rect">
              <a:avLst/>
            </a:prstGeom>
            <a:noFill/>
          </p:spPr>
          <p:txBody>
            <a:bodyPr wrap="none" rtlCol="0">
              <a:spAutoFit/>
            </a:bodyPr>
            <a:lstStyle/>
            <a:p>
              <a:pPr algn="r"/>
              <a:r>
                <a:rPr lang="en-US" dirty="0">
                  <a:solidFill>
                    <a:schemeClr val="bg1"/>
                  </a:solidFill>
                </a:rPr>
                <a:t>Disfigured</a:t>
              </a:r>
            </a:p>
            <a:p>
              <a:pPr algn="r"/>
              <a:r>
                <a:rPr lang="en-US" dirty="0">
                  <a:solidFill>
                    <a:schemeClr val="bg1"/>
                  </a:solidFill>
                </a:rPr>
                <a:t>or</a:t>
              </a:r>
            </a:p>
            <a:p>
              <a:pPr algn="r"/>
              <a:r>
                <a:rPr lang="en-US" dirty="0">
                  <a:solidFill>
                    <a:srgbClr val="FF0000"/>
                  </a:solidFill>
                </a:rPr>
                <a:t>Lazy</a:t>
              </a:r>
            </a:p>
          </p:txBody>
        </p:sp>
        <p:pic>
          <p:nvPicPr>
            <p:cNvPr id="18" name="wm009neut_obe.bmp" descr="wm009neut_obe.bmp">
              <a:extLst>
                <a:ext uri="{FF2B5EF4-FFF2-40B4-BE49-F238E27FC236}">
                  <a16:creationId xmlns:a16="http://schemas.microsoft.com/office/drawing/2014/main" id="{3D02B325-C63B-5745-993C-2B933F6A797A}"/>
                </a:ext>
              </a:extLst>
            </p:cNvPr>
            <p:cNvPicPr>
              <a:picLocks noChangeAspect="1"/>
            </p:cNvPicPr>
            <p:nvPr/>
          </p:nvPicPr>
          <p:blipFill>
            <a:blip r:embed="rId3">
              <a:extLst/>
            </a:blip>
            <a:stretch>
              <a:fillRect/>
            </a:stretch>
          </p:blipFill>
          <p:spPr>
            <a:xfrm>
              <a:off x="8348222" y="1142998"/>
              <a:ext cx="1587500" cy="1143001"/>
            </a:xfrm>
            <a:prstGeom prst="rect">
              <a:avLst/>
            </a:prstGeom>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19087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2A9291-55AD-4DDC-8735-1BA5A1C98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52600" y="2542604"/>
            <a:ext cx="8686800" cy="1772793"/>
          </a:xfrm>
          <a:solidFill>
            <a:srgbClr val="FFFFFF"/>
          </a:solidFill>
          <a:ln>
            <a:solidFill>
              <a:srgbClr val="404040"/>
            </a:solidFill>
          </a:ln>
        </p:spPr>
        <p:txBody>
          <a:bodyPr vert="horz" wrap="square" lIns="274320" tIns="182880" rIns="274320" bIns="182880" rtlCol="0" anchorCtr="1">
            <a:normAutofit/>
          </a:bodyPr>
          <a:lstStyle/>
          <a:p>
            <a:r>
              <a:rPr lang="en-US" sz="3400" dirty="0"/>
              <a:t>Are obese and (BENIGN) </a:t>
            </a:r>
            <a:r>
              <a:rPr lang="en-US" sz="3400" dirty="0">
                <a:solidFill>
                  <a:srgbClr val="FF0000"/>
                </a:solidFill>
              </a:rPr>
              <a:t>BURN SCAR </a:t>
            </a:r>
            <a:r>
              <a:rPr lang="en-US" sz="3400" dirty="0"/>
              <a:t>faces equally associated with infectious concepts?</a:t>
            </a:r>
          </a:p>
        </p:txBody>
      </p:sp>
    </p:spTree>
    <p:extLst>
      <p:ext uri="{BB962C8B-B14F-4D97-AF65-F5344CB8AC3E}">
        <p14:creationId xmlns:p14="http://schemas.microsoft.com/office/powerpoint/2010/main" val="4279085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22" name="TextBox 221">
            <a:extLst>
              <a:ext uri="{FF2B5EF4-FFF2-40B4-BE49-F238E27FC236}">
                <a16:creationId xmlns:a16="http://schemas.microsoft.com/office/drawing/2014/main" id="{7962A8F3-A040-B34F-82C9-E20C194EA9D7}"/>
              </a:ext>
            </a:extLst>
          </p:cNvPr>
          <p:cNvSpPr txBox="1"/>
          <p:nvPr/>
        </p:nvSpPr>
        <p:spPr>
          <a:xfrm>
            <a:off x="127857" y="6144742"/>
            <a:ext cx="3746988" cy="584775"/>
          </a:xfrm>
          <a:prstGeom prst="rect">
            <a:avLst/>
          </a:prstGeom>
          <a:solidFill>
            <a:schemeClr val="bg2"/>
          </a:solidFill>
          <a:effectLst>
            <a:outerShdw blurRad="50800" dist="38100" dir="8100000" algn="tr" rotWithShape="0">
              <a:prstClr val="black">
                <a:alpha val="40000"/>
              </a:prstClr>
            </a:outerShdw>
          </a:effectLst>
        </p:spPr>
        <p:txBody>
          <a:bodyPr wrap="none" rtlCol="0">
            <a:spAutoFit/>
          </a:bodyPr>
          <a:lstStyle/>
          <a:p>
            <a:r>
              <a:rPr lang="en-US" sz="1600" dirty="0"/>
              <a:t>“Congruent” main effect, </a:t>
            </a:r>
            <a:r>
              <a:rPr lang="en-US" sz="1600" i="1" dirty="0"/>
              <a:t>p</a:t>
            </a:r>
            <a:r>
              <a:rPr lang="en-US" sz="1600" dirty="0"/>
              <a:t> &lt; .001</a:t>
            </a:r>
          </a:p>
          <a:p>
            <a:r>
              <a:rPr lang="en-US" sz="1600" dirty="0"/>
              <a:t>“Congruent” x Order interaction, </a:t>
            </a:r>
            <a:r>
              <a:rPr lang="en-US" sz="1600" i="1" dirty="0"/>
              <a:t>p</a:t>
            </a:r>
            <a:r>
              <a:rPr lang="en-US" sz="1600" dirty="0"/>
              <a:t> &lt; .001</a:t>
            </a:r>
          </a:p>
        </p:txBody>
      </p:sp>
      <p:grpSp>
        <p:nvGrpSpPr>
          <p:cNvPr id="72" name="grp2">
            <a:extLst>
              <a:ext uri="{FF2B5EF4-FFF2-40B4-BE49-F238E27FC236}">
                <a16:creationId xmlns:a16="http://schemas.microsoft.com/office/drawing/2014/main" id="{AA68E646-2EF5-9240-88D8-76C276F0E4DF}"/>
              </a:ext>
            </a:extLst>
          </p:cNvPr>
          <p:cNvGrpSpPr/>
          <p:nvPr/>
        </p:nvGrpSpPr>
        <p:grpSpPr>
          <a:xfrm>
            <a:off x="624817" y="597342"/>
            <a:ext cx="10887993" cy="5347221"/>
            <a:chOff x="472417" y="1669789"/>
            <a:chExt cx="10887993" cy="5347221"/>
          </a:xfrm>
        </p:grpSpPr>
        <p:sp>
          <p:nvSpPr>
            <p:cNvPr id="75" name="rc5">
              <a:extLst>
                <a:ext uri="{FF2B5EF4-FFF2-40B4-BE49-F238E27FC236}">
                  <a16:creationId xmlns:a16="http://schemas.microsoft.com/office/drawing/2014/main" id="{B7F5EBD2-707D-0F4E-9B1E-5547D881862A}"/>
                </a:ext>
              </a:extLst>
            </p:cNvPr>
            <p:cNvSpPr/>
            <p:nvPr/>
          </p:nvSpPr>
          <p:spPr>
            <a:xfrm>
              <a:off x="1125844" y="1669789"/>
              <a:ext cx="10234566" cy="5128619"/>
            </a:xfrm>
            <a:prstGeom prst="rect">
              <a:avLst/>
            </a:prstGeom>
            <a:solidFill>
              <a:srgbClr val="FFFFFF">
                <a:alpha val="100000"/>
              </a:srgbClr>
            </a:solidFill>
          </p:spPr>
          <p:txBody>
            <a:bodyPr/>
            <a:lstStyle/>
            <a:p>
              <a:endParaRPr/>
            </a:p>
          </p:txBody>
        </p:sp>
        <p:sp>
          <p:nvSpPr>
            <p:cNvPr id="76" name="pl6">
              <a:extLst>
                <a:ext uri="{FF2B5EF4-FFF2-40B4-BE49-F238E27FC236}">
                  <a16:creationId xmlns:a16="http://schemas.microsoft.com/office/drawing/2014/main" id="{9AB2844F-83E4-E544-8ABD-6181D54D5456}"/>
                </a:ext>
              </a:extLst>
            </p:cNvPr>
            <p:cNvSpPr/>
            <p:nvPr/>
          </p:nvSpPr>
          <p:spPr>
            <a:xfrm>
              <a:off x="1125844" y="6060988"/>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77" name="pl7">
              <a:extLst>
                <a:ext uri="{FF2B5EF4-FFF2-40B4-BE49-F238E27FC236}">
                  <a16:creationId xmlns:a16="http://schemas.microsoft.com/office/drawing/2014/main" id="{CA7E1A6E-36EA-B247-830A-E52B1067212C}"/>
                </a:ext>
              </a:extLst>
            </p:cNvPr>
            <p:cNvSpPr/>
            <p:nvPr/>
          </p:nvSpPr>
          <p:spPr>
            <a:xfrm>
              <a:off x="1125844" y="5052385"/>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78" name="pl8">
              <a:extLst>
                <a:ext uri="{FF2B5EF4-FFF2-40B4-BE49-F238E27FC236}">
                  <a16:creationId xmlns:a16="http://schemas.microsoft.com/office/drawing/2014/main" id="{8203A8FB-6C0B-9142-9B28-2BB996A26D32}"/>
                </a:ext>
              </a:extLst>
            </p:cNvPr>
            <p:cNvSpPr/>
            <p:nvPr/>
          </p:nvSpPr>
          <p:spPr>
            <a:xfrm>
              <a:off x="1125844" y="4043781"/>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79" name="pl9">
              <a:extLst>
                <a:ext uri="{FF2B5EF4-FFF2-40B4-BE49-F238E27FC236}">
                  <a16:creationId xmlns:a16="http://schemas.microsoft.com/office/drawing/2014/main" id="{8E30633B-16A7-5E4E-8913-1D2E5012E9D7}"/>
                </a:ext>
              </a:extLst>
            </p:cNvPr>
            <p:cNvSpPr/>
            <p:nvPr/>
          </p:nvSpPr>
          <p:spPr>
            <a:xfrm>
              <a:off x="1125844" y="3035178"/>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80" name="pl10">
              <a:extLst>
                <a:ext uri="{FF2B5EF4-FFF2-40B4-BE49-F238E27FC236}">
                  <a16:creationId xmlns:a16="http://schemas.microsoft.com/office/drawing/2014/main" id="{4E9234C3-4C3F-4A4A-924A-5FF2BA56B209}"/>
                </a:ext>
              </a:extLst>
            </p:cNvPr>
            <p:cNvSpPr/>
            <p:nvPr/>
          </p:nvSpPr>
          <p:spPr>
            <a:xfrm>
              <a:off x="1125844" y="2026575"/>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81" name="pl11">
              <a:extLst>
                <a:ext uri="{FF2B5EF4-FFF2-40B4-BE49-F238E27FC236}">
                  <a16:creationId xmlns:a16="http://schemas.microsoft.com/office/drawing/2014/main" id="{F2BBB9B3-06FD-2A4F-8ADF-687A59543965}"/>
                </a:ext>
              </a:extLst>
            </p:cNvPr>
            <p:cNvSpPr/>
            <p:nvPr/>
          </p:nvSpPr>
          <p:spPr>
            <a:xfrm>
              <a:off x="1125844" y="6565289"/>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82" name="pl12">
              <a:extLst>
                <a:ext uri="{FF2B5EF4-FFF2-40B4-BE49-F238E27FC236}">
                  <a16:creationId xmlns:a16="http://schemas.microsoft.com/office/drawing/2014/main" id="{BBD2C1C3-D741-F44C-91D6-2A13C76F3D61}"/>
                </a:ext>
              </a:extLst>
            </p:cNvPr>
            <p:cNvSpPr/>
            <p:nvPr/>
          </p:nvSpPr>
          <p:spPr>
            <a:xfrm>
              <a:off x="1125844" y="5556686"/>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83" name="pl13">
              <a:extLst>
                <a:ext uri="{FF2B5EF4-FFF2-40B4-BE49-F238E27FC236}">
                  <a16:creationId xmlns:a16="http://schemas.microsoft.com/office/drawing/2014/main" id="{5D21BFE8-CA55-AA40-881E-9552DFC7132C}"/>
                </a:ext>
              </a:extLst>
            </p:cNvPr>
            <p:cNvSpPr/>
            <p:nvPr/>
          </p:nvSpPr>
          <p:spPr>
            <a:xfrm>
              <a:off x="1125844" y="4548083"/>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84" name="pl14">
              <a:extLst>
                <a:ext uri="{FF2B5EF4-FFF2-40B4-BE49-F238E27FC236}">
                  <a16:creationId xmlns:a16="http://schemas.microsoft.com/office/drawing/2014/main" id="{FB7E1100-9A78-E24D-9A80-5FD8C28E75B3}"/>
                </a:ext>
              </a:extLst>
            </p:cNvPr>
            <p:cNvSpPr/>
            <p:nvPr/>
          </p:nvSpPr>
          <p:spPr>
            <a:xfrm>
              <a:off x="1125844" y="3539480"/>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85" name="pl15">
              <a:extLst>
                <a:ext uri="{FF2B5EF4-FFF2-40B4-BE49-F238E27FC236}">
                  <a16:creationId xmlns:a16="http://schemas.microsoft.com/office/drawing/2014/main" id="{AD8EDAC2-03E7-B044-BFC7-891C0F233B64}"/>
                </a:ext>
              </a:extLst>
            </p:cNvPr>
            <p:cNvSpPr/>
            <p:nvPr/>
          </p:nvSpPr>
          <p:spPr>
            <a:xfrm>
              <a:off x="1125844" y="2530877"/>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86" name="pl16">
              <a:extLst>
                <a:ext uri="{FF2B5EF4-FFF2-40B4-BE49-F238E27FC236}">
                  <a16:creationId xmlns:a16="http://schemas.microsoft.com/office/drawing/2014/main" id="{32453956-8FCB-CE44-BD4D-B3CEDA1FA8E8}"/>
                </a:ext>
              </a:extLst>
            </p:cNvPr>
            <p:cNvSpPr/>
            <p:nvPr/>
          </p:nvSpPr>
          <p:spPr>
            <a:xfrm>
              <a:off x="3917090" y="1669789"/>
              <a:ext cx="0" cy="5128619"/>
            </a:xfrm>
            <a:custGeom>
              <a:avLst/>
              <a:gdLst/>
              <a:ahLst/>
              <a:cxnLst/>
              <a:rect l="0" t="0" r="0" b="0"/>
              <a:pathLst>
                <a:path h="5128619">
                  <a:moveTo>
                    <a:pt x="0" y="5128619"/>
                  </a:moveTo>
                  <a:lnTo>
                    <a:pt x="0" y="0"/>
                  </a:lnTo>
                  <a:lnTo>
                    <a:pt x="0" y="0"/>
                  </a:lnTo>
                </a:path>
              </a:pathLst>
            </a:custGeom>
            <a:ln w="13550" cap="flat">
              <a:solidFill>
                <a:srgbClr val="EBEBEB">
                  <a:alpha val="100000"/>
                </a:srgbClr>
              </a:solidFill>
              <a:prstDash val="solid"/>
              <a:round/>
            </a:ln>
          </p:spPr>
          <p:txBody>
            <a:bodyPr/>
            <a:lstStyle/>
            <a:p>
              <a:endParaRPr/>
            </a:p>
          </p:txBody>
        </p:sp>
        <p:sp>
          <p:nvSpPr>
            <p:cNvPr id="87" name="pl17">
              <a:extLst>
                <a:ext uri="{FF2B5EF4-FFF2-40B4-BE49-F238E27FC236}">
                  <a16:creationId xmlns:a16="http://schemas.microsoft.com/office/drawing/2014/main" id="{C93DC6F2-F1C5-0D44-AE58-0D525C341BC9}"/>
                </a:ext>
              </a:extLst>
            </p:cNvPr>
            <p:cNvSpPr/>
            <p:nvPr/>
          </p:nvSpPr>
          <p:spPr>
            <a:xfrm>
              <a:off x="8569165" y="1669789"/>
              <a:ext cx="0" cy="5128619"/>
            </a:xfrm>
            <a:custGeom>
              <a:avLst/>
              <a:gdLst/>
              <a:ahLst/>
              <a:cxnLst/>
              <a:rect l="0" t="0" r="0" b="0"/>
              <a:pathLst>
                <a:path h="5128619">
                  <a:moveTo>
                    <a:pt x="0" y="5128619"/>
                  </a:moveTo>
                  <a:lnTo>
                    <a:pt x="0" y="0"/>
                  </a:lnTo>
                  <a:lnTo>
                    <a:pt x="0" y="0"/>
                  </a:lnTo>
                </a:path>
              </a:pathLst>
            </a:custGeom>
            <a:ln w="13550" cap="flat">
              <a:solidFill>
                <a:srgbClr val="EBEBEB">
                  <a:alpha val="100000"/>
                </a:srgbClr>
              </a:solidFill>
              <a:prstDash val="solid"/>
              <a:round/>
            </a:ln>
          </p:spPr>
          <p:txBody>
            <a:bodyPr/>
            <a:lstStyle/>
            <a:p>
              <a:endParaRPr/>
            </a:p>
          </p:txBody>
        </p:sp>
        <p:sp>
          <p:nvSpPr>
            <p:cNvPr id="88" name="rc18">
              <a:extLst>
                <a:ext uri="{FF2B5EF4-FFF2-40B4-BE49-F238E27FC236}">
                  <a16:creationId xmlns:a16="http://schemas.microsoft.com/office/drawing/2014/main" id="{AAA8296F-74BD-A24F-9038-AE76F5C214AF}"/>
                </a:ext>
              </a:extLst>
            </p:cNvPr>
            <p:cNvSpPr/>
            <p:nvPr/>
          </p:nvSpPr>
          <p:spPr>
            <a:xfrm>
              <a:off x="1823656" y="1969741"/>
              <a:ext cx="4186867" cy="4595547"/>
            </a:xfrm>
            <a:prstGeom prst="rect">
              <a:avLst/>
            </a:prstGeom>
            <a:solidFill>
              <a:schemeClr val="accent3"/>
            </a:solidFill>
          </p:spPr>
          <p:txBody>
            <a:bodyPr/>
            <a:lstStyle/>
            <a:p>
              <a:endParaRPr/>
            </a:p>
          </p:txBody>
        </p:sp>
        <p:sp>
          <p:nvSpPr>
            <p:cNvPr id="89" name="rc19">
              <a:extLst>
                <a:ext uri="{FF2B5EF4-FFF2-40B4-BE49-F238E27FC236}">
                  <a16:creationId xmlns:a16="http://schemas.microsoft.com/office/drawing/2014/main" id="{16CC86DC-E306-3E47-BF5F-EEA01D54E8C5}"/>
                </a:ext>
              </a:extLst>
            </p:cNvPr>
            <p:cNvSpPr/>
            <p:nvPr/>
          </p:nvSpPr>
          <p:spPr>
            <a:xfrm>
              <a:off x="6475731" y="2623637"/>
              <a:ext cx="4186867" cy="3941652"/>
            </a:xfrm>
            <a:prstGeom prst="rect">
              <a:avLst/>
            </a:prstGeom>
            <a:solidFill>
              <a:schemeClr val="accent1"/>
            </a:solidFill>
          </p:spPr>
          <p:txBody>
            <a:bodyPr/>
            <a:lstStyle/>
            <a:p>
              <a:endParaRPr/>
            </a:p>
          </p:txBody>
        </p:sp>
        <p:sp>
          <p:nvSpPr>
            <p:cNvPr id="90" name="pl20">
              <a:extLst>
                <a:ext uri="{FF2B5EF4-FFF2-40B4-BE49-F238E27FC236}">
                  <a16:creationId xmlns:a16="http://schemas.microsoft.com/office/drawing/2014/main" id="{51221DB8-544F-3144-8C39-B0E953E83F73}"/>
                </a:ext>
              </a:extLst>
            </p:cNvPr>
            <p:cNvSpPr/>
            <p:nvPr/>
          </p:nvSpPr>
          <p:spPr>
            <a:xfrm>
              <a:off x="8336561" y="2556536"/>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91" name="pl21">
              <a:extLst>
                <a:ext uri="{FF2B5EF4-FFF2-40B4-BE49-F238E27FC236}">
                  <a16:creationId xmlns:a16="http://schemas.microsoft.com/office/drawing/2014/main" id="{3AA94519-18C2-0346-8116-827BEEA86F35}"/>
                </a:ext>
              </a:extLst>
            </p:cNvPr>
            <p:cNvSpPr/>
            <p:nvPr/>
          </p:nvSpPr>
          <p:spPr>
            <a:xfrm>
              <a:off x="8569165" y="2556536"/>
              <a:ext cx="0" cy="134202"/>
            </a:xfrm>
            <a:custGeom>
              <a:avLst/>
              <a:gdLst/>
              <a:ahLst/>
              <a:cxnLst/>
              <a:rect l="0" t="0" r="0" b="0"/>
              <a:pathLst>
                <a:path h="134202">
                  <a:moveTo>
                    <a:pt x="0" y="0"/>
                  </a:moveTo>
                  <a:lnTo>
                    <a:pt x="0" y="134202"/>
                  </a:lnTo>
                </a:path>
              </a:pathLst>
            </a:custGeom>
            <a:ln w="13550" cap="flat">
              <a:solidFill>
                <a:srgbClr val="000000">
                  <a:alpha val="100000"/>
                </a:srgbClr>
              </a:solidFill>
              <a:prstDash val="solid"/>
              <a:round/>
            </a:ln>
          </p:spPr>
          <p:txBody>
            <a:bodyPr/>
            <a:lstStyle/>
            <a:p>
              <a:endParaRPr/>
            </a:p>
          </p:txBody>
        </p:sp>
        <p:sp>
          <p:nvSpPr>
            <p:cNvPr id="92" name="pl22">
              <a:extLst>
                <a:ext uri="{FF2B5EF4-FFF2-40B4-BE49-F238E27FC236}">
                  <a16:creationId xmlns:a16="http://schemas.microsoft.com/office/drawing/2014/main" id="{DE935C0B-4213-B646-B510-B5F59AB05E7A}"/>
                </a:ext>
              </a:extLst>
            </p:cNvPr>
            <p:cNvSpPr/>
            <p:nvPr/>
          </p:nvSpPr>
          <p:spPr>
            <a:xfrm>
              <a:off x="8336561" y="2690739"/>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93" name="pl23">
              <a:extLst>
                <a:ext uri="{FF2B5EF4-FFF2-40B4-BE49-F238E27FC236}">
                  <a16:creationId xmlns:a16="http://schemas.microsoft.com/office/drawing/2014/main" id="{FE866B54-AC70-FD49-ABFF-24459AEFC38F}"/>
                </a:ext>
              </a:extLst>
            </p:cNvPr>
            <p:cNvSpPr/>
            <p:nvPr/>
          </p:nvSpPr>
          <p:spPr>
            <a:xfrm>
              <a:off x="3684486" y="1902908"/>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94" name="pl24">
              <a:extLst>
                <a:ext uri="{FF2B5EF4-FFF2-40B4-BE49-F238E27FC236}">
                  <a16:creationId xmlns:a16="http://schemas.microsoft.com/office/drawing/2014/main" id="{99DC329E-0D31-3449-A0EF-0810419AB459}"/>
                </a:ext>
              </a:extLst>
            </p:cNvPr>
            <p:cNvSpPr/>
            <p:nvPr/>
          </p:nvSpPr>
          <p:spPr>
            <a:xfrm>
              <a:off x="3917090" y="1902908"/>
              <a:ext cx="0" cy="133667"/>
            </a:xfrm>
            <a:custGeom>
              <a:avLst/>
              <a:gdLst/>
              <a:ahLst/>
              <a:cxnLst/>
              <a:rect l="0" t="0" r="0" b="0"/>
              <a:pathLst>
                <a:path h="133667">
                  <a:moveTo>
                    <a:pt x="0" y="0"/>
                  </a:moveTo>
                  <a:lnTo>
                    <a:pt x="0" y="133667"/>
                  </a:lnTo>
                </a:path>
              </a:pathLst>
            </a:custGeom>
            <a:ln w="13550" cap="flat">
              <a:solidFill>
                <a:srgbClr val="000000">
                  <a:alpha val="100000"/>
                </a:srgbClr>
              </a:solidFill>
              <a:prstDash val="solid"/>
              <a:round/>
            </a:ln>
          </p:spPr>
          <p:txBody>
            <a:bodyPr/>
            <a:lstStyle/>
            <a:p>
              <a:endParaRPr/>
            </a:p>
          </p:txBody>
        </p:sp>
        <p:sp>
          <p:nvSpPr>
            <p:cNvPr id="95" name="pl25">
              <a:extLst>
                <a:ext uri="{FF2B5EF4-FFF2-40B4-BE49-F238E27FC236}">
                  <a16:creationId xmlns:a16="http://schemas.microsoft.com/office/drawing/2014/main" id="{720541EB-77DF-6548-9645-320D09EC97F4}"/>
                </a:ext>
              </a:extLst>
            </p:cNvPr>
            <p:cNvSpPr/>
            <p:nvPr/>
          </p:nvSpPr>
          <p:spPr>
            <a:xfrm>
              <a:off x="3684486" y="2036575"/>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96" name="rc26">
              <a:extLst>
                <a:ext uri="{FF2B5EF4-FFF2-40B4-BE49-F238E27FC236}">
                  <a16:creationId xmlns:a16="http://schemas.microsoft.com/office/drawing/2014/main" id="{AF04EB05-4450-0243-BBDD-3AF138F09318}"/>
                </a:ext>
              </a:extLst>
            </p:cNvPr>
            <p:cNvSpPr/>
            <p:nvPr/>
          </p:nvSpPr>
          <p:spPr>
            <a:xfrm>
              <a:off x="1125844" y="1669789"/>
              <a:ext cx="10234566" cy="5128619"/>
            </a:xfrm>
            <a:prstGeom prst="rect">
              <a:avLst/>
            </a:prstGeom>
            <a:ln w="13550" cap="rnd">
              <a:solidFill>
                <a:srgbClr val="333333">
                  <a:alpha val="100000"/>
                </a:srgbClr>
              </a:solidFill>
              <a:prstDash val="solid"/>
              <a:round/>
            </a:ln>
          </p:spPr>
          <p:txBody>
            <a:bodyPr/>
            <a:lstStyle/>
            <a:p>
              <a:endParaRPr/>
            </a:p>
          </p:txBody>
        </p:sp>
        <p:sp>
          <p:nvSpPr>
            <p:cNvPr id="97" name="tx27">
              <a:extLst>
                <a:ext uri="{FF2B5EF4-FFF2-40B4-BE49-F238E27FC236}">
                  <a16:creationId xmlns:a16="http://schemas.microsoft.com/office/drawing/2014/main" id="{275625D9-6724-2B4E-A6DD-9D2E6229F9FA}"/>
                </a:ext>
              </a:extLst>
            </p:cNvPr>
            <p:cNvSpPr/>
            <p:nvPr/>
          </p:nvSpPr>
          <p:spPr>
            <a:xfrm>
              <a:off x="784496" y="6483533"/>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0.0</a:t>
              </a:r>
            </a:p>
          </p:txBody>
        </p:sp>
        <p:sp>
          <p:nvSpPr>
            <p:cNvPr id="98" name="tx28">
              <a:extLst>
                <a:ext uri="{FF2B5EF4-FFF2-40B4-BE49-F238E27FC236}">
                  <a16:creationId xmlns:a16="http://schemas.microsoft.com/office/drawing/2014/main" id="{BC88F5B6-CC64-6A4F-91AE-FEF300EE572A}"/>
                </a:ext>
              </a:extLst>
            </p:cNvPr>
            <p:cNvSpPr/>
            <p:nvPr/>
          </p:nvSpPr>
          <p:spPr>
            <a:xfrm>
              <a:off x="784496" y="5474930"/>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0.5</a:t>
              </a:r>
            </a:p>
          </p:txBody>
        </p:sp>
        <p:sp>
          <p:nvSpPr>
            <p:cNvPr id="99" name="tx29">
              <a:extLst>
                <a:ext uri="{FF2B5EF4-FFF2-40B4-BE49-F238E27FC236}">
                  <a16:creationId xmlns:a16="http://schemas.microsoft.com/office/drawing/2014/main" id="{E499CD2E-4123-9945-B587-03FC65670BDF}"/>
                </a:ext>
              </a:extLst>
            </p:cNvPr>
            <p:cNvSpPr/>
            <p:nvPr/>
          </p:nvSpPr>
          <p:spPr>
            <a:xfrm>
              <a:off x="784496" y="4466327"/>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1.0</a:t>
              </a:r>
            </a:p>
          </p:txBody>
        </p:sp>
        <p:sp>
          <p:nvSpPr>
            <p:cNvPr id="100" name="tx30">
              <a:extLst>
                <a:ext uri="{FF2B5EF4-FFF2-40B4-BE49-F238E27FC236}">
                  <a16:creationId xmlns:a16="http://schemas.microsoft.com/office/drawing/2014/main" id="{417ED319-3693-9F4E-A10D-A4D2AE78EACB}"/>
                </a:ext>
              </a:extLst>
            </p:cNvPr>
            <p:cNvSpPr/>
            <p:nvPr/>
          </p:nvSpPr>
          <p:spPr>
            <a:xfrm>
              <a:off x="784496" y="3459708"/>
              <a:ext cx="278717" cy="157757"/>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1.5</a:t>
              </a:r>
            </a:p>
          </p:txBody>
        </p:sp>
        <p:sp>
          <p:nvSpPr>
            <p:cNvPr id="101" name="tx31">
              <a:extLst>
                <a:ext uri="{FF2B5EF4-FFF2-40B4-BE49-F238E27FC236}">
                  <a16:creationId xmlns:a16="http://schemas.microsoft.com/office/drawing/2014/main" id="{87485AAA-CE2F-A345-86A1-E9B614ECE86F}"/>
                </a:ext>
              </a:extLst>
            </p:cNvPr>
            <p:cNvSpPr/>
            <p:nvPr/>
          </p:nvSpPr>
          <p:spPr>
            <a:xfrm>
              <a:off x="784496" y="2449120"/>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2.0</a:t>
              </a:r>
            </a:p>
          </p:txBody>
        </p:sp>
        <p:sp>
          <p:nvSpPr>
            <p:cNvPr id="102" name="pl32">
              <a:extLst>
                <a:ext uri="{FF2B5EF4-FFF2-40B4-BE49-F238E27FC236}">
                  <a16:creationId xmlns:a16="http://schemas.microsoft.com/office/drawing/2014/main" id="{C7AF8190-6D1C-4340-9E20-546643F792C2}"/>
                </a:ext>
              </a:extLst>
            </p:cNvPr>
            <p:cNvSpPr/>
            <p:nvPr/>
          </p:nvSpPr>
          <p:spPr>
            <a:xfrm>
              <a:off x="1091050" y="6565289"/>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03" name="pl33">
              <a:extLst>
                <a:ext uri="{FF2B5EF4-FFF2-40B4-BE49-F238E27FC236}">
                  <a16:creationId xmlns:a16="http://schemas.microsoft.com/office/drawing/2014/main" id="{6C9E0818-157A-6842-9841-20F813834BDF}"/>
                </a:ext>
              </a:extLst>
            </p:cNvPr>
            <p:cNvSpPr/>
            <p:nvPr/>
          </p:nvSpPr>
          <p:spPr>
            <a:xfrm>
              <a:off x="1091050" y="5556686"/>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04" name="pl34">
              <a:extLst>
                <a:ext uri="{FF2B5EF4-FFF2-40B4-BE49-F238E27FC236}">
                  <a16:creationId xmlns:a16="http://schemas.microsoft.com/office/drawing/2014/main" id="{2538FF45-FD32-834D-998E-AAA9F828FCD6}"/>
                </a:ext>
              </a:extLst>
            </p:cNvPr>
            <p:cNvSpPr/>
            <p:nvPr/>
          </p:nvSpPr>
          <p:spPr>
            <a:xfrm>
              <a:off x="1091050" y="4548083"/>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05" name="pl35">
              <a:extLst>
                <a:ext uri="{FF2B5EF4-FFF2-40B4-BE49-F238E27FC236}">
                  <a16:creationId xmlns:a16="http://schemas.microsoft.com/office/drawing/2014/main" id="{8A1BAD5C-460A-1A45-A1E7-067DFD8E1CB9}"/>
                </a:ext>
              </a:extLst>
            </p:cNvPr>
            <p:cNvSpPr/>
            <p:nvPr/>
          </p:nvSpPr>
          <p:spPr>
            <a:xfrm>
              <a:off x="1091050" y="3539480"/>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06" name="pl36">
              <a:extLst>
                <a:ext uri="{FF2B5EF4-FFF2-40B4-BE49-F238E27FC236}">
                  <a16:creationId xmlns:a16="http://schemas.microsoft.com/office/drawing/2014/main" id="{A9BD9080-1456-824B-982B-89761933DA8E}"/>
                </a:ext>
              </a:extLst>
            </p:cNvPr>
            <p:cNvSpPr/>
            <p:nvPr/>
          </p:nvSpPr>
          <p:spPr>
            <a:xfrm>
              <a:off x="1091050" y="2530877"/>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07" name="pl37">
              <a:extLst>
                <a:ext uri="{FF2B5EF4-FFF2-40B4-BE49-F238E27FC236}">
                  <a16:creationId xmlns:a16="http://schemas.microsoft.com/office/drawing/2014/main" id="{364F6A7A-C708-AC46-82C7-9E91095A7EB8}"/>
                </a:ext>
              </a:extLst>
            </p:cNvPr>
            <p:cNvSpPr/>
            <p:nvPr/>
          </p:nvSpPr>
          <p:spPr>
            <a:xfrm>
              <a:off x="3917090" y="6798408"/>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108" name="pl38">
              <a:extLst>
                <a:ext uri="{FF2B5EF4-FFF2-40B4-BE49-F238E27FC236}">
                  <a16:creationId xmlns:a16="http://schemas.microsoft.com/office/drawing/2014/main" id="{730B3229-925B-544E-8B11-BD39AF0F0E3A}"/>
                </a:ext>
              </a:extLst>
            </p:cNvPr>
            <p:cNvSpPr/>
            <p:nvPr/>
          </p:nvSpPr>
          <p:spPr>
            <a:xfrm>
              <a:off x="8569165" y="6798408"/>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109" name="tx39">
              <a:extLst>
                <a:ext uri="{FF2B5EF4-FFF2-40B4-BE49-F238E27FC236}">
                  <a16:creationId xmlns:a16="http://schemas.microsoft.com/office/drawing/2014/main" id="{FA11BC2B-BBD9-0045-A485-CB3D9C99C83F}"/>
                </a:ext>
              </a:extLst>
            </p:cNvPr>
            <p:cNvSpPr/>
            <p:nvPr/>
          </p:nvSpPr>
          <p:spPr>
            <a:xfrm>
              <a:off x="3035674" y="6857070"/>
              <a:ext cx="1762831" cy="159940"/>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Obese + Infectious</a:t>
              </a:r>
            </a:p>
          </p:txBody>
        </p:sp>
        <p:sp>
          <p:nvSpPr>
            <p:cNvPr id="110" name="tx40">
              <a:extLst>
                <a:ext uri="{FF2B5EF4-FFF2-40B4-BE49-F238E27FC236}">
                  <a16:creationId xmlns:a16="http://schemas.microsoft.com/office/drawing/2014/main" id="{A08D95C6-6257-C74B-B78E-CA9FE0912D83}"/>
                </a:ext>
              </a:extLst>
            </p:cNvPr>
            <p:cNvSpPr/>
            <p:nvPr/>
          </p:nvSpPr>
          <p:spPr>
            <a:xfrm>
              <a:off x="7540354" y="6857268"/>
              <a:ext cx="2057623"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Burn Scar + Infectious</a:t>
              </a:r>
            </a:p>
          </p:txBody>
        </p:sp>
        <p:sp>
          <p:nvSpPr>
            <p:cNvPr id="111" name="tx41">
              <a:extLst>
                <a:ext uri="{FF2B5EF4-FFF2-40B4-BE49-F238E27FC236}">
                  <a16:creationId xmlns:a16="http://schemas.microsoft.com/office/drawing/2014/main" id="{CA959D23-2669-BD47-8816-A18106B4DC4E}"/>
                </a:ext>
              </a:extLst>
            </p:cNvPr>
            <p:cNvSpPr/>
            <p:nvPr/>
          </p:nvSpPr>
          <p:spPr>
            <a:xfrm rot="-5400000">
              <a:off x="-795406" y="4128927"/>
              <a:ext cx="2745990"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Reaction Time (Standardized)</a:t>
              </a:r>
            </a:p>
          </p:txBody>
        </p:sp>
      </p:grpSp>
    </p:spTree>
    <p:extLst>
      <p:ext uri="{BB962C8B-B14F-4D97-AF65-F5344CB8AC3E}">
        <p14:creationId xmlns:p14="http://schemas.microsoft.com/office/powerpoint/2010/main" val="4041055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D3A4E0-C908-4EA9-ABDF-E82AD6BDE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00200" y="2363323"/>
            <a:ext cx="8991600" cy="1692771"/>
          </a:xfrm>
        </p:spPr>
        <p:txBody>
          <a:bodyPr vert="horz" lIns="274320" tIns="182880" rIns="274320" bIns="182880" rtlCol="0" anchor="ctr" anchorCtr="1">
            <a:normAutofit/>
          </a:bodyPr>
          <a:lstStyle/>
          <a:p>
            <a:r>
              <a:rPr lang="en-US" sz="3200" dirty="0"/>
              <a:t>Are obese and disfigured faces equally associated with </a:t>
            </a:r>
            <a:r>
              <a:rPr lang="en-US" sz="3200" dirty="0">
                <a:solidFill>
                  <a:srgbClr val="FF0000"/>
                </a:solidFill>
              </a:rPr>
              <a:t>lazy</a:t>
            </a:r>
            <a:r>
              <a:rPr lang="en-US" sz="3200" dirty="0"/>
              <a:t> concepts?</a:t>
            </a:r>
          </a:p>
        </p:txBody>
      </p:sp>
    </p:spTree>
    <p:extLst>
      <p:ext uri="{BB962C8B-B14F-4D97-AF65-F5344CB8AC3E}">
        <p14:creationId xmlns:p14="http://schemas.microsoft.com/office/powerpoint/2010/main" val="804996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38" name="TextBox 137">
            <a:extLst>
              <a:ext uri="{FF2B5EF4-FFF2-40B4-BE49-F238E27FC236}">
                <a16:creationId xmlns:a16="http://schemas.microsoft.com/office/drawing/2014/main" id="{54D673A4-60AB-1843-B880-43538A1AE28F}"/>
              </a:ext>
            </a:extLst>
          </p:cNvPr>
          <p:cNvSpPr txBox="1"/>
          <p:nvPr/>
        </p:nvSpPr>
        <p:spPr>
          <a:xfrm>
            <a:off x="127857" y="6144742"/>
            <a:ext cx="3746988" cy="584775"/>
          </a:xfrm>
          <a:prstGeom prst="rect">
            <a:avLst/>
          </a:prstGeom>
          <a:solidFill>
            <a:schemeClr val="bg2"/>
          </a:solidFill>
          <a:effectLst>
            <a:outerShdw blurRad="50800" dist="38100" dir="8100000" algn="tr" rotWithShape="0">
              <a:prstClr val="black">
                <a:alpha val="40000"/>
              </a:prstClr>
            </a:outerShdw>
          </a:effectLst>
        </p:spPr>
        <p:txBody>
          <a:bodyPr wrap="none" rtlCol="0">
            <a:spAutoFit/>
          </a:bodyPr>
          <a:lstStyle/>
          <a:p>
            <a:r>
              <a:rPr lang="en-US" sz="1600" dirty="0"/>
              <a:t>“Congruent” main effect, </a:t>
            </a:r>
            <a:r>
              <a:rPr lang="en-US" sz="1600" i="1" dirty="0"/>
              <a:t>p</a:t>
            </a:r>
            <a:r>
              <a:rPr lang="en-US" sz="1600" dirty="0"/>
              <a:t> &lt; .001</a:t>
            </a:r>
          </a:p>
          <a:p>
            <a:r>
              <a:rPr lang="en-US" sz="1600" dirty="0"/>
              <a:t>“Congruent” x Order interaction, </a:t>
            </a:r>
            <a:r>
              <a:rPr lang="en-US" sz="1600" i="1" dirty="0"/>
              <a:t>p</a:t>
            </a:r>
            <a:r>
              <a:rPr lang="en-US" sz="1600" dirty="0"/>
              <a:t> &lt; .001</a:t>
            </a:r>
          </a:p>
        </p:txBody>
      </p:sp>
      <p:grpSp>
        <p:nvGrpSpPr>
          <p:cNvPr id="45" name="grp2">
            <a:extLst>
              <a:ext uri="{FF2B5EF4-FFF2-40B4-BE49-F238E27FC236}">
                <a16:creationId xmlns:a16="http://schemas.microsoft.com/office/drawing/2014/main" id="{FD2D6C73-1B34-3E42-BA2E-AA349E8B1FFE}"/>
              </a:ext>
            </a:extLst>
          </p:cNvPr>
          <p:cNvGrpSpPr/>
          <p:nvPr/>
        </p:nvGrpSpPr>
        <p:grpSpPr>
          <a:xfrm>
            <a:off x="624817" y="540898"/>
            <a:ext cx="10887993" cy="5347221"/>
            <a:chOff x="472417" y="1669789"/>
            <a:chExt cx="10887993" cy="5347221"/>
          </a:xfrm>
        </p:grpSpPr>
        <p:sp>
          <p:nvSpPr>
            <p:cNvPr id="48" name="rc5">
              <a:extLst>
                <a:ext uri="{FF2B5EF4-FFF2-40B4-BE49-F238E27FC236}">
                  <a16:creationId xmlns:a16="http://schemas.microsoft.com/office/drawing/2014/main" id="{D8077407-8A39-954D-A436-314A7E651AF1}"/>
                </a:ext>
              </a:extLst>
            </p:cNvPr>
            <p:cNvSpPr/>
            <p:nvPr/>
          </p:nvSpPr>
          <p:spPr>
            <a:xfrm>
              <a:off x="1125844" y="1669789"/>
              <a:ext cx="10234566" cy="5128619"/>
            </a:xfrm>
            <a:prstGeom prst="rect">
              <a:avLst/>
            </a:prstGeom>
            <a:solidFill>
              <a:srgbClr val="FFFFFF">
                <a:alpha val="100000"/>
              </a:srgbClr>
            </a:solidFill>
          </p:spPr>
          <p:txBody>
            <a:bodyPr/>
            <a:lstStyle/>
            <a:p>
              <a:endParaRPr/>
            </a:p>
          </p:txBody>
        </p:sp>
        <p:sp>
          <p:nvSpPr>
            <p:cNvPr id="49" name="pl6">
              <a:extLst>
                <a:ext uri="{FF2B5EF4-FFF2-40B4-BE49-F238E27FC236}">
                  <a16:creationId xmlns:a16="http://schemas.microsoft.com/office/drawing/2014/main" id="{CC1F14D8-9D66-2B44-9336-DF1C6ACDC955}"/>
                </a:ext>
              </a:extLst>
            </p:cNvPr>
            <p:cNvSpPr/>
            <p:nvPr/>
          </p:nvSpPr>
          <p:spPr>
            <a:xfrm>
              <a:off x="1125844" y="6064067"/>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50" name="pl7">
              <a:extLst>
                <a:ext uri="{FF2B5EF4-FFF2-40B4-BE49-F238E27FC236}">
                  <a16:creationId xmlns:a16="http://schemas.microsoft.com/office/drawing/2014/main" id="{92F47A44-48D3-9745-AAA1-37A8F722C4B4}"/>
                </a:ext>
              </a:extLst>
            </p:cNvPr>
            <p:cNvSpPr/>
            <p:nvPr/>
          </p:nvSpPr>
          <p:spPr>
            <a:xfrm>
              <a:off x="1125844" y="5061622"/>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51" name="pl8">
              <a:extLst>
                <a:ext uri="{FF2B5EF4-FFF2-40B4-BE49-F238E27FC236}">
                  <a16:creationId xmlns:a16="http://schemas.microsoft.com/office/drawing/2014/main" id="{581EC680-BCDB-7940-AD24-0C67F831A21F}"/>
                </a:ext>
              </a:extLst>
            </p:cNvPr>
            <p:cNvSpPr/>
            <p:nvPr/>
          </p:nvSpPr>
          <p:spPr>
            <a:xfrm>
              <a:off x="1125844" y="4059178"/>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52" name="pl9">
              <a:extLst>
                <a:ext uri="{FF2B5EF4-FFF2-40B4-BE49-F238E27FC236}">
                  <a16:creationId xmlns:a16="http://schemas.microsoft.com/office/drawing/2014/main" id="{8FADC19B-9353-504A-8F2B-C215F96D2F10}"/>
                </a:ext>
              </a:extLst>
            </p:cNvPr>
            <p:cNvSpPr/>
            <p:nvPr/>
          </p:nvSpPr>
          <p:spPr>
            <a:xfrm>
              <a:off x="1125844" y="3056733"/>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53" name="pl10">
              <a:extLst>
                <a:ext uri="{FF2B5EF4-FFF2-40B4-BE49-F238E27FC236}">
                  <a16:creationId xmlns:a16="http://schemas.microsoft.com/office/drawing/2014/main" id="{A79739D6-024E-0641-BA3B-ACF132F94EFD}"/>
                </a:ext>
              </a:extLst>
            </p:cNvPr>
            <p:cNvSpPr/>
            <p:nvPr/>
          </p:nvSpPr>
          <p:spPr>
            <a:xfrm>
              <a:off x="1125844" y="2054288"/>
              <a:ext cx="10234566" cy="0"/>
            </a:xfrm>
            <a:custGeom>
              <a:avLst/>
              <a:gdLst/>
              <a:ahLst/>
              <a:cxnLst/>
              <a:rect l="0" t="0" r="0" b="0"/>
              <a:pathLst>
                <a:path w="10234566">
                  <a:moveTo>
                    <a:pt x="0" y="0"/>
                  </a:moveTo>
                  <a:lnTo>
                    <a:pt x="10234566" y="0"/>
                  </a:lnTo>
                  <a:lnTo>
                    <a:pt x="10234566" y="0"/>
                  </a:lnTo>
                </a:path>
              </a:pathLst>
            </a:custGeom>
            <a:ln w="6775" cap="flat">
              <a:solidFill>
                <a:srgbClr val="EBEBEB">
                  <a:alpha val="100000"/>
                </a:srgbClr>
              </a:solidFill>
              <a:prstDash val="solid"/>
              <a:round/>
            </a:ln>
          </p:spPr>
          <p:txBody>
            <a:bodyPr/>
            <a:lstStyle/>
            <a:p>
              <a:endParaRPr/>
            </a:p>
          </p:txBody>
        </p:sp>
        <p:sp>
          <p:nvSpPr>
            <p:cNvPr id="54" name="pl11">
              <a:extLst>
                <a:ext uri="{FF2B5EF4-FFF2-40B4-BE49-F238E27FC236}">
                  <a16:creationId xmlns:a16="http://schemas.microsoft.com/office/drawing/2014/main" id="{DC84DF95-6B15-F345-9F77-BED1D61366CC}"/>
                </a:ext>
              </a:extLst>
            </p:cNvPr>
            <p:cNvSpPr/>
            <p:nvPr/>
          </p:nvSpPr>
          <p:spPr>
            <a:xfrm>
              <a:off x="1125844" y="6565289"/>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55" name="pl12">
              <a:extLst>
                <a:ext uri="{FF2B5EF4-FFF2-40B4-BE49-F238E27FC236}">
                  <a16:creationId xmlns:a16="http://schemas.microsoft.com/office/drawing/2014/main" id="{0BE2F20D-F2F7-954C-92B4-EA450526CA92}"/>
                </a:ext>
              </a:extLst>
            </p:cNvPr>
            <p:cNvSpPr/>
            <p:nvPr/>
          </p:nvSpPr>
          <p:spPr>
            <a:xfrm>
              <a:off x="1125844" y="5562845"/>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56" name="pl13">
              <a:extLst>
                <a:ext uri="{FF2B5EF4-FFF2-40B4-BE49-F238E27FC236}">
                  <a16:creationId xmlns:a16="http://schemas.microsoft.com/office/drawing/2014/main" id="{8C54311D-9EA3-3346-BAE5-C55D57C49E67}"/>
                </a:ext>
              </a:extLst>
            </p:cNvPr>
            <p:cNvSpPr/>
            <p:nvPr/>
          </p:nvSpPr>
          <p:spPr>
            <a:xfrm>
              <a:off x="1125844" y="4560400"/>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57" name="pl14">
              <a:extLst>
                <a:ext uri="{FF2B5EF4-FFF2-40B4-BE49-F238E27FC236}">
                  <a16:creationId xmlns:a16="http://schemas.microsoft.com/office/drawing/2014/main" id="{1C3DCDED-A1D1-4944-A402-57180390A986}"/>
                </a:ext>
              </a:extLst>
            </p:cNvPr>
            <p:cNvSpPr/>
            <p:nvPr/>
          </p:nvSpPr>
          <p:spPr>
            <a:xfrm>
              <a:off x="1125844" y="3557955"/>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58" name="pl15">
              <a:extLst>
                <a:ext uri="{FF2B5EF4-FFF2-40B4-BE49-F238E27FC236}">
                  <a16:creationId xmlns:a16="http://schemas.microsoft.com/office/drawing/2014/main" id="{269689C8-8FCD-9B4C-8A26-8CD62F7E1FA7}"/>
                </a:ext>
              </a:extLst>
            </p:cNvPr>
            <p:cNvSpPr/>
            <p:nvPr/>
          </p:nvSpPr>
          <p:spPr>
            <a:xfrm>
              <a:off x="1125844" y="2555511"/>
              <a:ext cx="10234566" cy="0"/>
            </a:xfrm>
            <a:custGeom>
              <a:avLst/>
              <a:gdLst/>
              <a:ahLst/>
              <a:cxnLst/>
              <a:rect l="0" t="0" r="0" b="0"/>
              <a:pathLst>
                <a:path w="10234566">
                  <a:moveTo>
                    <a:pt x="0" y="0"/>
                  </a:moveTo>
                  <a:lnTo>
                    <a:pt x="10234566" y="0"/>
                  </a:lnTo>
                  <a:lnTo>
                    <a:pt x="10234566" y="0"/>
                  </a:lnTo>
                </a:path>
              </a:pathLst>
            </a:custGeom>
            <a:ln w="13550" cap="flat">
              <a:solidFill>
                <a:srgbClr val="EBEBEB">
                  <a:alpha val="100000"/>
                </a:srgbClr>
              </a:solidFill>
              <a:prstDash val="solid"/>
              <a:round/>
            </a:ln>
          </p:spPr>
          <p:txBody>
            <a:bodyPr/>
            <a:lstStyle/>
            <a:p>
              <a:endParaRPr/>
            </a:p>
          </p:txBody>
        </p:sp>
        <p:sp>
          <p:nvSpPr>
            <p:cNvPr id="59" name="pl16">
              <a:extLst>
                <a:ext uri="{FF2B5EF4-FFF2-40B4-BE49-F238E27FC236}">
                  <a16:creationId xmlns:a16="http://schemas.microsoft.com/office/drawing/2014/main" id="{BF3590BD-7C81-1B44-9B0B-193D2DC5D99C}"/>
                </a:ext>
              </a:extLst>
            </p:cNvPr>
            <p:cNvSpPr/>
            <p:nvPr/>
          </p:nvSpPr>
          <p:spPr>
            <a:xfrm>
              <a:off x="3917090" y="1669789"/>
              <a:ext cx="0" cy="5128619"/>
            </a:xfrm>
            <a:custGeom>
              <a:avLst/>
              <a:gdLst/>
              <a:ahLst/>
              <a:cxnLst/>
              <a:rect l="0" t="0" r="0" b="0"/>
              <a:pathLst>
                <a:path h="5128619">
                  <a:moveTo>
                    <a:pt x="0" y="5128619"/>
                  </a:moveTo>
                  <a:lnTo>
                    <a:pt x="0" y="0"/>
                  </a:lnTo>
                  <a:lnTo>
                    <a:pt x="0" y="0"/>
                  </a:lnTo>
                </a:path>
              </a:pathLst>
            </a:custGeom>
            <a:ln w="13550" cap="flat">
              <a:solidFill>
                <a:srgbClr val="EBEBEB">
                  <a:alpha val="100000"/>
                </a:srgbClr>
              </a:solidFill>
              <a:prstDash val="solid"/>
              <a:round/>
            </a:ln>
          </p:spPr>
          <p:txBody>
            <a:bodyPr/>
            <a:lstStyle/>
            <a:p>
              <a:endParaRPr/>
            </a:p>
          </p:txBody>
        </p:sp>
        <p:sp>
          <p:nvSpPr>
            <p:cNvPr id="60" name="pl17">
              <a:extLst>
                <a:ext uri="{FF2B5EF4-FFF2-40B4-BE49-F238E27FC236}">
                  <a16:creationId xmlns:a16="http://schemas.microsoft.com/office/drawing/2014/main" id="{293DC948-1B48-9941-87AD-7CD2D52EE912}"/>
                </a:ext>
              </a:extLst>
            </p:cNvPr>
            <p:cNvSpPr/>
            <p:nvPr/>
          </p:nvSpPr>
          <p:spPr>
            <a:xfrm>
              <a:off x="8569165" y="1669789"/>
              <a:ext cx="0" cy="5128619"/>
            </a:xfrm>
            <a:custGeom>
              <a:avLst/>
              <a:gdLst/>
              <a:ahLst/>
              <a:cxnLst/>
              <a:rect l="0" t="0" r="0" b="0"/>
              <a:pathLst>
                <a:path h="5128619">
                  <a:moveTo>
                    <a:pt x="0" y="5128619"/>
                  </a:moveTo>
                  <a:lnTo>
                    <a:pt x="0" y="0"/>
                  </a:lnTo>
                  <a:lnTo>
                    <a:pt x="0" y="0"/>
                  </a:lnTo>
                </a:path>
              </a:pathLst>
            </a:custGeom>
            <a:ln w="13550" cap="flat">
              <a:solidFill>
                <a:srgbClr val="EBEBEB">
                  <a:alpha val="100000"/>
                </a:srgbClr>
              </a:solidFill>
              <a:prstDash val="solid"/>
              <a:round/>
            </a:ln>
          </p:spPr>
          <p:txBody>
            <a:bodyPr/>
            <a:lstStyle/>
            <a:p>
              <a:endParaRPr/>
            </a:p>
          </p:txBody>
        </p:sp>
        <p:sp>
          <p:nvSpPr>
            <p:cNvPr id="61" name="rc18">
              <a:extLst>
                <a:ext uri="{FF2B5EF4-FFF2-40B4-BE49-F238E27FC236}">
                  <a16:creationId xmlns:a16="http://schemas.microsoft.com/office/drawing/2014/main" id="{FE6E4A30-55CC-A742-B653-0D8CB9F9C662}"/>
                </a:ext>
              </a:extLst>
            </p:cNvPr>
            <p:cNvSpPr/>
            <p:nvPr/>
          </p:nvSpPr>
          <p:spPr>
            <a:xfrm>
              <a:off x="1823656" y="2459246"/>
              <a:ext cx="4186867" cy="4106043"/>
            </a:xfrm>
            <a:prstGeom prst="rect">
              <a:avLst/>
            </a:prstGeom>
            <a:solidFill>
              <a:schemeClr val="accent3"/>
            </a:solidFill>
          </p:spPr>
          <p:txBody>
            <a:bodyPr/>
            <a:lstStyle/>
            <a:p>
              <a:endParaRPr/>
            </a:p>
          </p:txBody>
        </p:sp>
        <p:sp>
          <p:nvSpPr>
            <p:cNvPr id="62" name="rc19">
              <a:extLst>
                <a:ext uri="{FF2B5EF4-FFF2-40B4-BE49-F238E27FC236}">
                  <a16:creationId xmlns:a16="http://schemas.microsoft.com/office/drawing/2014/main" id="{C6247C6A-D0D3-6F4E-ABE4-F48C08A1D21C}"/>
                </a:ext>
              </a:extLst>
            </p:cNvPr>
            <p:cNvSpPr/>
            <p:nvPr/>
          </p:nvSpPr>
          <p:spPr>
            <a:xfrm>
              <a:off x="6475731" y="1960763"/>
              <a:ext cx="4186867" cy="4604526"/>
            </a:xfrm>
            <a:prstGeom prst="rect">
              <a:avLst/>
            </a:prstGeom>
            <a:solidFill>
              <a:schemeClr val="accent1"/>
            </a:solidFill>
          </p:spPr>
          <p:txBody>
            <a:bodyPr/>
            <a:lstStyle/>
            <a:p>
              <a:endParaRPr/>
            </a:p>
          </p:txBody>
        </p:sp>
        <p:sp>
          <p:nvSpPr>
            <p:cNvPr id="63" name="pl20">
              <a:extLst>
                <a:ext uri="{FF2B5EF4-FFF2-40B4-BE49-F238E27FC236}">
                  <a16:creationId xmlns:a16="http://schemas.microsoft.com/office/drawing/2014/main" id="{EBD60835-B933-6B40-960B-9B2CC6D879E2}"/>
                </a:ext>
              </a:extLst>
            </p:cNvPr>
            <p:cNvSpPr/>
            <p:nvPr/>
          </p:nvSpPr>
          <p:spPr>
            <a:xfrm>
              <a:off x="3684486" y="2401470"/>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64" name="pl21">
              <a:extLst>
                <a:ext uri="{FF2B5EF4-FFF2-40B4-BE49-F238E27FC236}">
                  <a16:creationId xmlns:a16="http://schemas.microsoft.com/office/drawing/2014/main" id="{9AC6229A-6230-5A4F-97AE-9D66342A01E7}"/>
                </a:ext>
              </a:extLst>
            </p:cNvPr>
            <p:cNvSpPr/>
            <p:nvPr/>
          </p:nvSpPr>
          <p:spPr>
            <a:xfrm>
              <a:off x="3917090" y="2401470"/>
              <a:ext cx="0" cy="115552"/>
            </a:xfrm>
            <a:custGeom>
              <a:avLst/>
              <a:gdLst/>
              <a:ahLst/>
              <a:cxnLst/>
              <a:rect l="0" t="0" r="0" b="0"/>
              <a:pathLst>
                <a:path h="115552">
                  <a:moveTo>
                    <a:pt x="0" y="0"/>
                  </a:moveTo>
                  <a:lnTo>
                    <a:pt x="0" y="115552"/>
                  </a:lnTo>
                </a:path>
              </a:pathLst>
            </a:custGeom>
            <a:ln w="13550" cap="flat">
              <a:solidFill>
                <a:srgbClr val="000000">
                  <a:alpha val="100000"/>
                </a:srgbClr>
              </a:solidFill>
              <a:prstDash val="solid"/>
              <a:round/>
            </a:ln>
          </p:spPr>
          <p:txBody>
            <a:bodyPr/>
            <a:lstStyle/>
            <a:p>
              <a:endParaRPr/>
            </a:p>
          </p:txBody>
        </p:sp>
        <p:sp>
          <p:nvSpPr>
            <p:cNvPr id="65" name="pl22">
              <a:extLst>
                <a:ext uri="{FF2B5EF4-FFF2-40B4-BE49-F238E27FC236}">
                  <a16:creationId xmlns:a16="http://schemas.microsoft.com/office/drawing/2014/main" id="{7EAC344D-E97D-6A49-841D-091B6D35CBE3}"/>
                </a:ext>
              </a:extLst>
            </p:cNvPr>
            <p:cNvSpPr/>
            <p:nvPr/>
          </p:nvSpPr>
          <p:spPr>
            <a:xfrm>
              <a:off x="3684486" y="2517022"/>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66" name="pl23">
              <a:extLst>
                <a:ext uri="{FF2B5EF4-FFF2-40B4-BE49-F238E27FC236}">
                  <a16:creationId xmlns:a16="http://schemas.microsoft.com/office/drawing/2014/main" id="{B3699402-D781-484A-BA62-3DA666117D96}"/>
                </a:ext>
              </a:extLst>
            </p:cNvPr>
            <p:cNvSpPr/>
            <p:nvPr/>
          </p:nvSpPr>
          <p:spPr>
            <a:xfrm>
              <a:off x="8336561" y="1902908"/>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67" name="pl24">
              <a:extLst>
                <a:ext uri="{FF2B5EF4-FFF2-40B4-BE49-F238E27FC236}">
                  <a16:creationId xmlns:a16="http://schemas.microsoft.com/office/drawing/2014/main" id="{9D1D2C66-0DC1-444F-8B4D-B4B38AF842EB}"/>
                </a:ext>
              </a:extLst>
            </p:cNvPr>
            <p:cNvSpPr/>
            <p:nvPr/>
          </p:nvSpPr>
          <p:spPr>
            <a:xfrm>
              <a:off x="8569165" y="1902908"/>
              <a:ext cx="0" cy="115710"/>
            </a:xfrm>
            <a:custGeom>
              <a:avLst/>
              <a:gdLst/>
              <a:ahLst/>
              <a:cxnLst/>
              <a:rect l="0" t="0" r="0" b="0"/>
              <a:pathLst>
                <a:path h="115710">
                  <a:moveTo>
                    <a:pt x="0" y="0"/>
                  </a:moveTo>
                  <a:lnTo>
                    <a:pt x="0" y="115710"/>
                  </a:lnTo>
                </a:path>
              </a:pathLst>
            </a:custGeom>
            <a:ln w="13550" cap="flat">
              <a:solidFill>
                <a:srgbClr val="000000">
                  <a:alpha val="100000"/>
                </a:srgbClr>
              </a:solidFill>
              <a:prstDash val="solid"/>
              <a:round/>
            </a:ln>
          </p:spPr>
          <p:txBody>
            <a:bodyPr/>
            <a:lstStyle/>
            <a:p>
              <a:endParaRPr/>
            </a:p>
          </p:txBody>
        </p:sp>
        <p:sp>
          <p:nvSpPr>
            <p:cNvPr id="68" name="pl25">
              <a:extLst>
                <a:ext uri="{FF2B5EF4-FFF2-40B4-BE49-F238E27FC236}">
                  <a16:creationId xmlns:a16="http://schemas.microsoft.com/office/drawing/2014/main" id="{CC2CFB7D-0FD0-154D-B148-558F706B3759}"/>
                </a:ext>
              </a:extLst>
            </p:cNvPr>
            <p:cNvSpPr/>
            <p:nvPr/>
          </p:nvSpPr>
          <p:spPr>
            <a:xfrm>
              <a:off x="8336561" y="2018618"/>
              <a:ext cx="465207" cy="0"/>
            </a:xfrm>
            <a:custGeom>
              <a:avLst/>
              <a:gdLst/>
              <a:ahLst/>
              <a:cxnLst/>
              <a:rect l="0" t="0" r="0" b="0"/>
              <a:pathLst>
                <a:path w="465207">
                  <a:moveTo>
                    <a:pt x="0" y="0"/>
                  </a:moveTo>
                  <a:lnTo>
                    <a:pt x="465207" y="0"/>
                  </a:lnTo>
                </a:path>
              </a:pathLst>
            </a:custGeom>
            <a:ln w="13550" cap="flat">
              <a:solidFill>
                <a:srgbClr val="000000">
                  <a:alpha val="100000"/>
                </a:srgbClr>
              </a:solidFill>
              <a:prstDash val="solid"/>
              <a:round/>
            </a:ln>
          </p:spPr>
          <p:txBody>
            <a:bodyPr/>
            <a:lstStyle/>
            <a:p>
              <a:endParaRPr/>
            </a:p>
          </p:txBody>
        </p:sp>
        <p:sp>
          <p:nvSpPr>
            <p:cNvPr id="69" name="rc26">
              <a:extLst>
                <a:ext uri="{FF2B5EF4-FFF2-40B4-BE49-F238E27FC236}">
                  <a16:creationId xmlns:a16="http://schemas.microsoft.com/office/drawing/2014/main" id="{185880F9-0508-7845-B291-07ECCE369526}"/>
                </a:ext>
              </a:extLst>
            </p:cNvPr>
            <p:cNvSpPr/>
            <p:nvPr/>
          </p:nvSpPr>
          <p:spPr>
            <a:xfrm>
              <a:off x="1125844" y="1669789"/>
              <a:ext cx="10234566" cy="5128619"/>
            </a:xfrm>
            <a:prstGeom prst="rect">
              <a:avLst/>
            </a:prstGeom>
            <a:ln w="13550" cap="rnd">
              <a:solidFill>
                <a:srgbClr val="333333">
                  <a:alpha val="100000"/>
                </a:srgbClr>
              </a:solidFill>
              <a:prstDash val="solid"/>
              <a:round/>
            </a:ln>
          </p:spPr>
          <p:txBody>
            <a:bodyPr/>
            <a:lstStyle/>
            <a:p>
              <a:endParaRPr/>
            </a:p>
          </p:txBody>
        </p:sp>
        <p:sp>
          <p:nvSpPr>
            <p:cNvPr id="70" name="tx27">
              <a:extLst>
                <a:ext uri="{FF2B5EF4-FFF2-40B4-BE49-F238E27FC236}">
                  <a16:creationId xmlns:a16="http://schemas.microsoft.com/office/drawing/2014/main" id="{006B1086-0AFF-AD4F-B735-F649DB512D0F}"/>
                </a:ext>
              </a:extLst>
            </p:cNvPr>
            <p:cNvSpPr/>
            <p:nvPr/>
          </p:nvSpPr>
          <p:spPr>
            <a:xfrm>
              <a:off x="784496" y="6483533"/>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0.0</a:t>
              </a:r>
            </a:p>
          </p:txBody>
        </p:sp>
        <p:sp>
          <p:nvSpPr>
            <p:cNvPr id="71" name="tx28">
              <a:extLst>
                <a:ext uri="{FF2B5EF4-FFF2-40B4-BE49-F238E27FC236}">
                  <a16:creationId xmlns:a16="http://schemas.microsoft.com/office/drawing/2014/main" id="{26D5F5E8-2D12-814D-927F-8BACA6D7324C}"/>
                </a:ext>
              </a:extLst>
            </p:cNvPr>
            <p:cNvSpPr/>
            <p:nvPr/>
          </p:nvSpPr>
          <p:spPr>
            <a:xfrm>
              <a:off x="784496" y="5481088"/>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0.5</a:t>
              </a:r>
            </a:p>
          </p:txBody>
        </p:sp>
        <p:sp>
          <p:nvSpPr>
            <p:cNvPr id="72" name="tx29">
              <a:extLst>
                <a:ext uri="{FF2B5EF4-FFF2-40B4-BE49-F238E27FC236}">
                  <a16:creationId xmlns:a16="http://schemas.microsoft.com/office/drawing/2014/main" id="{D2A717BB-6347-EB4A-BCD6-123AFC90D508}"/>
                </a:ext>
              </a:extLst>
            </p:cNvPr>
            <p:cNvSpPr/>
            <p:nvPr/>
          </p:nvSpPr>
          <p:spPr>
            <a:xfrm>
              <a:off x="784496" y="4478644"/>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1.0</a:t>
              </a:r>
            </a:p>
          </p:txBody>
        </p:sp>
        <p:sp>
          <p:nvSpPr>
            <p:cNvPr id="73" name="tx30">
              <a:extLst>
                <a:ext uri="{FF2B5EF4-FFF2-40B4-BE49-F238E27FC236}">
                  <a16:creationId xmlns:a16="http://schemas.microsoft.com/office/drawing/2014/main" id="{1BFD384B-79C5-D041-9570-E7DC20948EBB}"/>
                </a:ext>
              </a:extLst>
            </p:cNvPr>
            <p:cNvSpPr/>
            <p:nvPr/>
          </p:nvSpPr>
          <p:spPr>
            <a:xfrm>
              <a:off x="784496" y="3478183"/>
              <a:ext cx="278717" cy="157757"/>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1.5</a:t>
              </a:r>
            </a:p>
          </p:txBody>
        </p:sp>
        <p:sp>
          <p:nvSpPr>
            <p:cNvPr id="74" name="tx31">
              <a:extLst>
                <a:ext uri="{FF2B5EF4-FFF2-40B4-BE49-F238E27FC236}">
                  <a16:creationId xmlns:a16="http://schemas.microsoft.com/office/drawing/2014/main" id="{B086421E-B34F-0044-A53E-6EBEB6DF0EFA}"/>
                </a:ext>
              </a:extLst>
            </p:cNvPr>
            <p:cNvSpPr/>
            <p:nvPr/>
          </p:nvSpPr>
          <p:spPr>
            <a:xfrm>
              <a:off x="784496" y="2473754"/>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2.0</a:t>
              </a:r>
            </a:p>
          </p:txBody>
        </p:sp>
        <p:sp>
          <p:nvSpPr>
            <p:cNvPr id="75" name="pl32">
              <a:extLst>
                <a:ext uri="{FF2B5EF4-FFF2-40B4-BE49-F238E27FC236}">
                  <a16:creationId xmlns:a16="http://schemas.microsoft.com/office/drawing/2014/main" id="{84FBDA69-5ACE-A245-B1A9-6ACA958BF259}"/>
                </a:ext>
              </a:extLst>
            </p:cNvPr>
            <p:cNvSpPr/>
            <p:nvPr/>
          </p:nvSpPr>
          <p:spPr>
            <a:xfrm>
              <a:off x="1091050" y="6565289"/>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76" name="pl33">
              <a:extLst>
                <a:ext uri="{FF2B5EF4-FFF2-40B4-BE49-F238E27FC236}">
                  <a16:creationId xmlns:a16="http://schemas.microsoft.com/office/drawing/2014/main" id="{C61A71CD-0652-EE4F-8D6B-5B160CA581F8}"/>
                </a:ext>
              </a:extLst>
            </p:cNvPr>
            <p:cNvSpPr/>
            <p:nvPr/>
          </p:nvSpPr>
          <p:spPr>
            <a:xfrm>
              <a:off x="1091050" y="5562845"/>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77" name="pl34">
              <a:extLst>
                <a:ext uri="{FF2B5EF4-FFF2-40B4-BE49-F238E27FC236}">
                  <a16:creationId xmlns:a16="http://schemas.microsoft.com/office/drawing/2014/main" id="{0FD84738-710D-7C41-A048-12583D171123}"/>
                </a:ext>
              </a:extLst>
            </p:cNvPr>
            <p:cNvSpPr/>
            <p:nvPr/>
          </p:nvSpPr>
          <p:spPr>
            <a:xfrm>
              <a:off x="1091050" y="4560400"/>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78" name="pl35">
              <a:extLst>
                <a:ext uri="{FF2B5EF4-FFF2-40B4-BE49-F238E27FC236}">
                  <a16:creationId xmlns:a16="http://schemas.microsoft.com/office/drawing/2014/main" id="{09A871B9-90D7-E640-A703-2085B3344DC4}"/>
                </a:ext>
              </a:extLst>
            </p:cNvPr>
            <p:cNvSpPr/>
            <p:nvPr/>
          </p:nvSpPr>
          <p:spPr>
            <a:xfrm>
              <a:off x="1091050" y="3557955"/>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79" name="pl36">
              <a:extLst>
                <a:ext uri="{FF2B5EF4-FFF2-40B4-BE49-F238E27FC236}">
                  <a16:creationId xmlns:a16="http://schemas.microsoft.com/office/drawing/2014/main" id="{5FF5CC01-48B4-9746-A391-63EE86AE482C}"/>
                </a:ext>
              </a:extLst>
            </p:cNvPr>
            <p:cNvSpPr/>
            <p:nvPr/>
          </p:nvSpPr>
          <p:spPr>
            <a:xfrm>
              <a:off x="1091050" y="2555511"/>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80" name="pl37">
              <a:extLst>
                <a:ext uri="{FF2B5EF4-FFF2-40B4-BE49-F238E27FC236}">
                  <a16:creationId xmlns:a16="http://schemas.microsoft.com/office/drawing/2014/main" id="{2F3D00CD-CCFB-C44F-B527-13C5580FA4B7}"/>
                </a:ext>
              </a:extLst>
            </p:cNvPr>
            <p:cNvSpPr/>
            <p:nvPr/>
          </p:nvSpPr>
          <p:spPr>
            <a:xfrm>
              <a:off x="3917090" y="6798408"/>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81" name="pl38">
              <a:extLst>
                <a:ext uri="{FF2B5EF4-FFF2-40B4-BE49-F238E27FC236}">
                  <a16:creationId xmlns:a16="http://schemas.microsoft.com/office/drawing/2014/main" id="{2EC2BD59-0C51-7B43-BFFD-04B922CD1550}"/>
                </a:ext>
              </a:extLst>
            </p:cNvPr>
            <p:cNvSpPr/>
            <p:nvPr/>
          </p:nvSpPr>
          <p:spPr>
            <a:xfrm>
              <a:off x="8569165" y="6798408"/>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82" name="tx39">
              <a:extLst>
                <a:ext uri="{FF2B5EF4-FFF2-40B4-BE49-F238E27FC236}">
                  <a16:creationId xmlns:a16="http://schemas.microsoft.com/office/drawing/2014/main" id="{C4836B75-548D-A945-9CB4-958DB79A4E20}"/>
                </a:ext>
              </a:extLst>
            </p:cNvPr>
            <p:cNvSpPr/>
            <p:nvPr/>
          </p:nvSpPr>
          <p:spPr>
            <a:xfrm>
              <a:off x="3279566" y="6806468"/>
              <a:ext cx="1275047" cy="2105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Obese + Lazy</a:t>
              </a:r>
            </a:p>
          </p:txBody>
        </p:sp>
        <p:sp>
          <p:nvSpPr>
            <p:cNvPr id="83" name="tx40">
              <a:extLst>
                <a:ext uri="{FF2B5EF4-FFF2-40B4-BE49-F238E27FC236}">
                  <a16:creationId xmlns:a16="http://schemas.microsoft.com/office/drawing/2014/main" id="{1D663978-3A17-5C49-9CEA-A5B09FF7944B}"/>
                </a:ext>
              </a:extLst>
            </p:cNvPr>
            <p:cNvSpPr/>
            <p:nvPr/>
          </p:nvSpPr>
          <p:spPr>
            <a:xfrm>
              <a:off x="7763763" y="6806667"/>
              <a:ext cx="1610804"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Disfigured + Lazy</a:t>
              </a:r>
            </a:p>
          </p:txBody>
        </p:sp>
        <p:sp>
          <p:nvSpPr>
            <p:cNvPr id="84" name="tx41">
              <a:extLst>
                <a:ext uri="{FF2B5EF4-FFF2-40B4-BE49-F238E27FC236}">
                  <a16:creationId xmlns:a16="http://schemas.microsoft.com/office/drawing/2014/main" id="{AF4C12CB-49AC-8F41-A1AF-FE5E38C7FD53}"/>
                </a:ext>
              </a:extLst>
            </p:cNvPr>
            <p:cNvSpPr/>
            <p:nvPr/>
          </p:nvSpPr>
          <p:spPr>
            <a:xfrm rot="-5400000">
              <a:off x="-795406" y="4128927"/>
              <a:ext cx="2745990"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Reaction Time (Standardized)</a:t>
              </a:r>
            </a:p>
          </p:txBody>
        </p:sp>
      </p:grpSp>
    </p:spTree>
    <p:extLst>
      <p:ext uri="{BB962C8B-B14F-4D97-AF65-F5344CB8AC3E}">
        <p14:creationId xmlns:p14="http://schemas.microsoft.com/office/powerpoint/2010/main" val="3482522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733B55-ED62-3341-9C0B-CB66CF132320}"/>
              </a:ext>
            </a:extLst>
          </p:cNvPr>
          <p:cNvSpPr>
            <a:spLocks noGrp="1"/>
          </p:cNvSpPr>
          <p:nvPr>
            <p:ph type="title"/>
          </p:nvPr>
        </p:nvSpPr>
        <p:spPr>
          <a:xfrm>
            <a:off x="2231136" y="964692"/>
            <a:ext cx="7729728" cy="1188720"/>
          </a:xfrm>
        </p:spPr>
        <p:txBody>
          <a:bodyPr/>
          <a:lstStyle/>
          <a:p>
            <a:r>
              <a:rPr lang="en-US" dirty="0"/>
              <a:t>Infectious disease</a:t>
            </a:r>
          </a:p>
        </p:txBody>
      </p:sp>
      <p:sp>
        <p:nvSpPr>
          <p:cNvPr id="4" name="Content Placeholder 3">
            <a:extLst>
              <a:ext uri="{FF2B5EF4-FFF2-40B4-BE49-F238E27FC236}">
                <a16:creationId xmlns:a16="http://schemas.microsoft.com/office/drawing/2014/main" id="{E7491464-E841-F947-ACFE-1E02906C9F5D}"/>
              </a:ext>
            </a:extLst>
          </p:cNvPr>
          <p:cNvSpPr>
            <a:spLocks noGrp="1"/>
          </p:cNvSpPr>
          <p:nvPr>
            <p:ph idx="1"/>
          </p:nvPr>
        </p:nvSpPr>
        <p:spPr>
          <a:xfrm>
            <a:off x="2231136" y="2638044"/>
            <a:ext cx="7729728" cy="3101983"/>
          </a:xfrm>
        </p:spPr>
        <p:txBody>
          <a:bodyPr>
            <a:normAutofit lnSpcReduction="10000"/>
          </a:bodyPr>
          <a:lstStyle/>
          <a:p>
            <a:r>
              <a:rPr lang="en-US" sz="3200" dirty="0"/>
              <a:t>Likely killed more people than all wars, noninfectious diseases, and natural disasters combined </a:t>
            </a:r>
            <a:r>
              <a:rPr lang="en-US" sz="2400" dirty="0">
                <a:solidFill>
                  <a:srgbClr val="C00000"/>
                </a:solidFill>
              </a:rPr>
              <a:t>Inborn &amp; Brown, 1990</a:t>
            </a:r>
            <a:endParaRPr lang="en-US" sz="3200" dirty="0">
              <a:solidFill>
                <a:srgbClr val="C00000"/>
              </a:solidFill>
            </a:endParaRPr>
          </a:p>
          <a:p>
            <a:r>
              <a:rPr lang="en-US" sz="3200" dirty="0"/>
              <a:t>Leading cause of death worldwide, especially in low-income countries and in young children </a:t>
            </a:r>
            <a:r>
              <a:rPr lang="en-US" sz="2400" dirty="0">
                <a:solidFill>
                  <a:srgbClr val="C00000"/>
                </a:solidFill>
              </a:rPr>
              <a:t>World Health Organization, 2018</a:t>
            </a:r>
            <a:endParaRPr lang="en-US" sz="3200" dirty="0">
              <a:solidFill>
                <a:srgbClr val="C00000"/>
              </a:solidFill>
            </a:endParaRPr>
          </a:p>
        </p:txBody>
      </p:sp>
    </p:spTree>
    <p:extLst>
      <p:ext uri="{BB962C8B-B14F-4D97-AF65-F5344CB8AC3E}">
        <p14:creationId xmlns:p14="http://schemas.microsoft.com/office/powerpoint/2010/main" val="305439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FDB68-126A-A644-9A30-901DFACFAA6E}"/>
              </a:ext>
            </a:extLst>
          </p:cNvPr>
          <p:cNvSpPr>
            <a:spLocks noGrp="1"/>
          </p:cNvSpPr>
          <p:nvPr>
            <p:ph type="title"/>
          </p:nvPr>
        </p:nvSpPr>
        <p:spPr/>
        <p:txBody>
          <a:bodyPr/>
          <a:lstStyle/>
          <a:p>
            <a:r>
              <a:rPr lang="en-US" dirty="0"/>
              <a:t>Study 3 takeaways</a:t>
            </a:r>
          </a:p>
        </p:txBody>
      </p:sp>
      <p:sp>
        <p:nvSpPr>
          <p:cNvPr id="3" name="Content Placeholder 2">
            <a:extLst>
              <a:ext uri="{FF2B5EF4-FFF2-40B4-BE49-F238E27FC236}">
                <a16:creationId xmlns:a16="http://schemas.microsoft.com/office/drawing/2014/main" id="{74D1FDAC-CAFB-0548-BFB1-1B1A4EE5C18D}"/>
              </a:ext>
            </a:extLst>
          </p:cNvPr>
          <p:cNvSpPr>
            <a:spLocks noGrp="1"/>
          </p:cNvSpPr>
          <p:nvPr>
            <p:ph idx="1"/>
          </p:nvPr>
        </p:nvSpPr>
        <p:spPr/>
        <p:txBody>
          <a:bodyPr>
            <a:normAutofit/>
          </a:bodyPr>
          <a:lstStyle/>
          <a:p>
            <a:r>
              <a:rPr lang="en-US" sz="2800" dirty="0"/>
              <a:t>Like “Disfigured” faces in Studies 1 &amp; 2, compared to Obese faces, </a:t>
            </a:r>
            <a:r>
              <a:rPr lang="en-US" sz="2800" b="1" dirty="0"/>
              <a:t>Burn Scar faces were more strongly associated with Infectious concepts</a:t>
            </a:r>
          </a:p>
          <a:p>
            <a:r>
              <a:rPr lang="en-US" sz="2800" dirty="0"/>
              <a:t>Compared to “Disfigured” faces, </a:t>
            </a:r>
            <a:r>
              <a:rPr lang="en-US" sz="2800" b="1" dirty="0"/>
              <a:t>Obese faces were more strongly associated with Lazy concepts</a:t>
            </a:r>
          </a:p>
        </p:txBody>
      </p:sp>
    </p:spTree>
    <p:extLst>
      <p:ext uri="{BB962C8B-B14F-4D97-AF65-F5344CB8AC3E}">
        <p14:creationId xmlns:p14="http://schemas.microsoft.com/office/powerpoint/2010/main" val="1317859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EB5F-873C-E242-9AEF-82161B6CD897}"/>
              </a:ext>
            </a:extLst>
          </p:cNvPr>
          <p:cNvSpPr>
            <a:spLocks noGrp="1"/>
          </p:cNvSpPr>
          <p:nvPr>
            <p:ph type="title"/>
          </p:nvPr>
        </p:nvSpPr>
        <p:spPr>
          <a:xfrm>
            <a:off x="965198" y="2490283"/>
            <a:ext cx="5602383" cy="1877437"/>
          </a:xfrm>
        </p:spPr>
        <p:txBody>
          <a:bodyPr vert="horz" lIns="274320" tIns="182880" rIns="274320" bIns="182880" rtlCol="0" anchor="ctr" anchorCtr="1">
            <a:normAutofit/>
          </a:bodyPr>
          <a:lstStyle/>
          <a:p>
            <a:r>
              <a:rPr lang="en-US" sz="3800" dirty="0"/>
              <a:t>empirical takeaways</a:t>
            </a:r>
          </a:p>
        </p:txBody>
      </p:sp>
      <p:sp>
        <p:nvSpPr>
          <p:cNvPr id="8" name="Rectangle 7">
            <a:extLst>
              <a:ext uri="{FF2B5EF4-FFF2-40B4-BE49-F238E27FC236}">
                <a16:creationId xmlns:a16="http://schemas.microsoft.com/office/drawing/2014/main" id="{165040EF-32B8-46F3-823C-6BA3A49A77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251352-15ED-CE4F-8704-9D1CD302FEF3}"/>
              </a:ext>
            </a:extLst>
          </p:cNvPr>
          <p:cNvSpPr>
            <a:spLocks noGrp="1" noChangeAspect="1"/>
          </p:cNvSpPr>
          <p:nvPr>
            <p:ph idx="1"/>
          </p:nvPr>
        </p:nvSpPr>
        <p:spPr>
          <a:xfrm>
            <a:off x="7866048" y="2057400"/>
            <a:ext cx="3994560" cy="2743200"/>
          </a:xfrm>
        </p:spPr>
        <p:txBody>
          <a:bodyPr vert="horz" lIns="91440" tIns="45720" rIns="91440" bIns="45720" rtlCol="0" anchor="ctr">
            <a:noAutofit/>
          </a:bodyPr>
          <a:lstStyle/>
          <a:p>
            <a:pPr>
              <a:buFont typeface="Wingdings" pitchFamily="2" charset="2"/>
              <a:buChar char="§"/>
            </a:pPr>
            <a:r>
              <a:rPr lang="en-US" sz="2400" u="sng" dirty="0">
                <a:solidFill>
                  <a:schemeClr val="bg1">
                    <a:lumMod val="75000"/>
                    <a:lumOff val="25000"/>
                  </a:schemeClr>
                </a:solidFill>
              </a:rPr>
              <a:t>Studies 1 &amp; 2.</a:t>
            </a:r>
            <a:r>
              <a:rPr lang="en-US" sz="2400" dirty="0">
                <a:solidFill>
                  <a:schemeClr val="bg1">
                    <a:lumMod val="75000"/>
                    <a:lumOff val="25000"/>
                  </a:schemeClr>
                </a:solidFill>
              </a:rPr>
              <a:t> Obese and “Disfigured” associated with Infectious concepts, but </a:t>
            </a:r>
            <a:r>
              <a:rPr lang="en-US" sz="2400" dirty="0">
                <a:solidFill>
                  <a:schemeClr val="accent3"/>
                </a:solidFill>
              </a:rPr>
              <a:t>“Disfigured” more strongly associated</a:t>
            </a:r>
          </a:p>
          <a:p>
            <a:pPr>
              <a:buFont typeface="Wingdings" pitchFamily="2" charset="2"/>
              <a:buChar char="§"/>
            </a:pPr>
            <a:r>
              <a:rPr lang="en-US" sz="2400" u="sng" dirty="0">
                <a:solidFill>
                  <a:schemeClr val="bg1"/>
                </a:solidFill>
              </a:rPr>
              <a:t>Studies 3A &amp; 3B.</a:t>
            </a:r>
            <a:r>
              <a:rPr lang="en-US" sz="2400" dirty="0">
                <a:solidFill>
                  <a:schemeClr val="bg1"/>
                </a:solidFill>
              </a:rPr>
              <a:t> Effects not easily explained by misinterpreting “Disfigured” stimuli or by general negative associations</a:t>
            </a:r>
          </a:p>
        </p:txBody>
      </p:sp>
    </p:spTree>
    <p:extLst>
      <p:ext uri="{BB962C8B-B14F-4D97-AF65-F5344CB8AC3E}">
        <p14:creationId xmlns:p14="http://schemas.microsoft.com/office/powerpoint/2010/main" val="112428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EB5F-873C-E242-9AEF-82161B6CD897}"/>
              </a:ext>
            </a:extLst>
          </p:cNvPr>
          <p:cNvSpPr>
            <a:spLocks noGrp="1"/>
          </p:cNvSpPr>
          <p:nvPr>
            <p:ph type="title"/>
          </p:nvPr>
        </p:nvSpPr>
        <p:spPr>
          <a:xfrm>
            <a:off x="7240092" y="2625704"/>
            <a:ext cx="3701710" cy="1606594"/>
          </a:xfrm>
          <a:solidFill>
            <a:schemeClr val="bg1"/>
          </a:solidFill>
          <a:ln>
            <a:solidFill>
              <a:schemeClr val="tx2"/>
            </a:solidFill>
          </a:ln>
        </p:spPr>
        <p:txBody>
          <a:bodyPr vert="horz" lIns="274320" tIns="182880" rIns="274320" bIns="182880" rtlCol="0" anchorCtr="1">
            <a:normAutofit/>
          </a:bodyPr>
          <a:lstStyle/>
          <a:p>
            <a:r>
              <a:rPr lang="en-US" sz="3200" dirty="0">
                <a:solidFill>
                  <a:schemeClr val="tx2"/>
                </a:solidFill>
              </a:rPr>
              <a:t>conceptual takeaways</a:t>
            </a:r>
          </a:p>
        </p:txBody>
      </p:sp>
      <p:sp>
        <p:nvSpPr>
          <p:cNvPr id="8" name="Rectangle 7">
            <a:extLst>
              <a:ext uri="{FF2B5EF4-FFF2-40B4-BE49-F238E27FC236}">
                <a16:creationId xmlns:a16="http://schemas.microsoft.com/office/drawing/2014/main" id="{0908BAF3-E5E9-4D9A-9CA6-CBD0A6447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88BE1630-2DA4-4597-927C-4EAAFEE0D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251352-15ED-CE4F-8704-9D1CD302FEF3}"/>
              </a:ext>
            </a:extLst>
          </p:cNvPr>
          <p:cNvSpPr>
            <a:spLocks noGrp="1"/>
          </p:cNvSpPr>
          <p:nvPr>
            <p:ph idx="1"/>
          </p:nvPr>
        </p:nvSpPr>
        <p:spPr>
          <a:xfrm>
            <a:off x="1921256" y="652347"/>
            <a:ext cx="3701710" cy="5553307"/>
          </a:xfrm>
        </p:spPr>
        <p:txBody>
          <a:bodyPr vert="horz" lIns="91440" tIns="45720" rIns="91440" bIns="45720" rtlCol="0" anchor="ctr">
            <a:normAutofit/>
          </a:bodyPr>
          <a:lstStyle/>
          <a:p>
            <a:pPr marL="0" indent="0">
              <a:buNone/>
            </a:pPr>
            <a:r>
              <a:rPr lang="en-US" sz="2400" dirty="0">
                <a:solidFill>
                  <a:schemeClr val="bg1"/>
                </a:solidFill>
              </a:rPr>
              <a:t>People perceive a variety of cues as (and mistake them for) infectious disease threats—but </a:t>
            </a:r>
            <a:r>
              <a:rPr lang="en-US" sz="2400" dirty="0">
                <a:solidFill>
                  <a:schemeClr val="accent1"/>
                </a:solidFill>
              </a:rPr>
              <a:t>people don’t perceive all such cues as equally threat-like.</a:t>
            </a:r>
          </a:p>
        </p:txBody>
      </p:sp>
    </p:spTree>
    <p:extLst>
      <p:ext uri="{BB962C8B-B14F-4D97-AF65-F5344CB8AC3E}">
        <p14:creationId xmlns:p14="http://schemas.microsoft.com/office/powerpoint/2010/main" val="2835913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72BBF4-6126-DB46-A755-4BAF51281803}"/>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dirty="0">
                <a:solidFill>
                  <a:schemeClr val="bg1"/>
                </a:solidFill>
              </a:rPr>
              <a:t>conceptual takeaways</a:t>
            </a:r>
          </a:p>
        </p:txBody>
      </p:sp>
      <p:graphicFrame>
        <p:nvGraphicFramePr>
          <p:cNvPr id="5" name="Content Placeholder 2">
            <a:extLst>
              <a:ext uri="{FF2B5EF4-FFF2-40B4-BE49-F238E27FC236}">
                <a16:creationId xmlns:a16="http://schemas.microsoft.com/office/drawing/2014/main" id="{ECA46E89-5B31-4C37-89FB-1A162BC21367}"/>
              </a:ext>
            </a:extLst>
          </p:cNvPr>
          <p:cNvGraphicFramePr>
            <a:graphicFrameLocks noGrp="1"/>
          </p:cNvGraphicFramePr>
          <p:nvPr>
            <p:ph idx="1"/>
            <p:extLst>
              <p:ext uri="{D42A27DB-BD31-4B8C-83A1-F6EECF244321}">
                <p14:modId xmlns:p14="http://schemas.microsoft.com/office/powerpoint/2010/main" val="1511996790"/>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8448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D7F884F-E02A-E548-B5EA-2E6E1363162F}"/>
              </a:ext>
            </a:extLst>
          </p:cNvPr>
          <p:cNvSpPr>
            <a:spLocks noGrp="1"/>
          </p:cNvSpPr>
          <p:nvPr>
            <p:ph type="body" idx="1"/>
          </p:nvPr>
        </p:nvSpPr>
        <p:spPr/>
        <p:txBody>
          <a:bodyPr>
            <a:normAutofit/>
          </a:bodyPr>
          <a:lstStyle/>
          <a:p>
            <a:r>
              <a:rPr lang="en-US" sz="2000" b="1" dirty="0">
                <a:solidFill>
                  <a:schemeClr val="accent3"/>
                </a:solidFill>
              </a:rPr>
              <a:t>Lab &amp; Friends</a:t>
            </a:r>
          </a:p>
        </p:txBody>
      </p:sp>
      <p:sp>
        <p:nvSpPr>
          <p:cNvPr id="7" name="Content Placeholder 6">
            <a:extLst>
              <a:ext uri="{FF2B5EF4-FFF2-40B4-BE49-F238E27FC236}">
                <a16:creationId xmlns:a16="http://schemas.microsoft.com/office/drawing/2014/main" id="{D2A8AC79-4D3F-2A49-9792-F96646CD92E0}"/>
              </a:ext>
            </a:extLst>
          </p:cNvPr>
          <p:cNvSpPr>
            <a:spLocks noGrp="1"/>
          </p:cNvSpPr>
          <p:nvPr>
            <p:ph sz="half" idx="2"/>
          </p:nvPr>
        </p:nvSpPr>
        <p:spPr/>
        <p:txBody>
          <a:bodyPr>
            <a:normAutofit fontScale="85000" lnSpcReduction="20000"/>
          </a:bodyPr>
          <a:lstStyle/>
          <a:p>
            <a:r>
              <a:rPr lang="en-US" sz="2400" dirty="0">
                <a:solidFill>
                  <a:schemeClr val="tx1"/>
                </a:solidFill>
                <a:ea typeface="MS Reference Sans Serif" charset="0"/>
                <a:cs typeface="MS Reference Sans Serif" charset="0"/>
              </a:rPr>
              <a:t>Josh Ackerman</a:t>
            </a:r>
          </a:p>
          <a:p>
            <a:r>
              <a:rPr lang="en-US" sz="2400" dirty="0">
                <a:solidFill>
                  <a:schemeClr val="tx1"/>
                </a:solidFill>
                <a:ea typeface="MS Reference Sans Serif" charset="0"/>
                <a:cs typeface="MS Reference Sans Serif" charset="0"/>
              </a:rPr>
              <a:t>Oliver </a:t>
            </a:r>
            <a:r>
              <a:rPr lang="en-US" sz="2400" dirty="0" err="1">
                <a:solidFill>
                  <a:schemeClr val="tx1"/>
                </a:solidFill>
                <a:ea typeface="MS Reference Sans Serif" charset="0"/>
                <a:cs typeface="MS Reference Sans Serif" charset="0"/>
              </a:rPr>
              <a:t>Sng</a:t>
            </a:r>
            <a:endParaRPr lang="en-US" sz="2400" dirty="0">
              <a:solidFill>
                <a:schemeClr val="tx1"/>
              </a:solidFill>
              <a:ea typeface="MS Reference Sans Serif" charset="0"/>
              <a:cs typeface="MS Reference Sans Serif" charset="0"/>
            </a:endParaRPr>
          </a:p>
          <a:p>
            <a:r>
              <a:rPr lang="en-US" sz="2400" dirty="0">
                <a:solidFill>
                  <a:schemeClr val="tx1"/>
                </a:solidFill>
                <a:ea typeface="MS Reference Sans Serif" charset="0"/>
                <a:cs typeface="MS Reference Sans Serif" charset="0"/>
              </a:rPr>
              <a:t>Iris Wang</a:t>
            </a:r>
          </a:p>
          <a:p>
            <a:r>
              <a:rPr lang="en-US" sz="2400" dirty="0">
                <a:solidFill>
                  <a:schemeClr val="tx1"/>
                </a:solidFill>
                <a:ea typeface="MS Reference Sans Serif" charset="0"/>
                <a:cs typeface="MS Reference Sans Serif" charset="0"/>
              </a:rPr>
              <a:t>Wilson Merrell</a:t>
            </a:r>
          </a:p>
          <a:p>
            <a:r>
              <a:rPr lang="en-US" sz="2400" dirty="0" err="1">
                <a:solidFill>
                  <a:schemeClr val="tx1"/>
                </a:solidFill>
                <a:ea typeface="MS Reference Sans Serif" charset="0"/>
                <a:cs typeface="MS Reference Sans Serif" charset="0"/>
              </a:rPr>
              <a:t>Soyeon</a:t>
            </a:r>
            <a:r>
              <a:rPr lang="en-US" sz="2400" dirty="0">
                <a:solidFill>
                  <a:schemeClr val="tx1"/>
                </a:solidFill>
                <a:ea typeface="MS Reference Sans Serif" charset="0"/>
                <a:cs typeface="MS Reference Sans Serif" charset="0"/>
              </a:rPr>
              <a:t> Choi</a:t>
            </a:r>
          </a:p>
          <a:p>
            <a:r>
              <a:rPr lang="en-US" sz="2400" dirty="0">
                <a:solidFill>
                  <a:schemeClr val="tx1"/>
                </a:solidFill>
                <a:ea typeface="MS Reference Sans Serif" charset="0"/>
                <a:cs typeface="MS Reference Sans Serif" charset="0"/>
              </a:rPr>
              <a:t>Spencer Dobbs</a:t>
            </a:r>
          </a:p>
          <a:p>
            <a:r>
              <a:rPr lang="en-US" sz="2400" dirty="0" err="1">
                <a:solidFill>
                  <a:schemeClr val="tx1"/>
                </a:solidFill>
                <a:ea typeface="MS Reference Sans Serif" charset="0"/>
                <a:cs typeface="MS Reference Sans Serif" charset="0"/>
              </a:rPr>
              <a:t>Yuching</a:t>
            </a:r>
            <a:r>
              <a:rPr lang="en-US" sz="2400" dirty="0">
                <a:solidFill>
                  <a:schemeClr val="tx1"/>
                </a:solidFill>
                <a:ea typeface="MS Reference Sans Serif" charset="0"/>
                <a:cs typeface="MS Reference Sans Serif" charset="0"/>
              </a:rPr>
              <a:t> Lin</a:t>
            </a:r>
          </a:p>
        </p:txBody>
      </p:sp>
      <p:sp>
        <p:nvSpPr>
          <p:cNvPr id="8" name="Content Placeholder 7">
            <a:extLst>
              <a:ext uri="{FF2B5EF4-FFF2-40B4-BE49-F238E27FC236}">
                <a16:creationId xmlns:a16="http://schemas.microsoft.com/office/drawing/2014/main" id="{686460C9-9F57-8F41-AA0A-9B5720772EBA}"/>
              </a:ext>
            </a:extLst>
          </p:cNvPr>
          <p:cNvSpPr>
            <a:spLocks noGrp="1"/>
          </p:cNvSpPr>
          <p:nvPr>
            <p:ph sz="quarter" idx="4"/>
          </p:nvPr>
        </p:nvSpPr>
        <p:spPr/>
        <p:txBody>
          <a:bodyPr numCol="2">
            <a:noAutofit/>
          </a:bodyPr>
          <a:lstStyle/>
          <a:p>
            <a:r>
              <a:rPr lang="en-US" sz="2000" dirty="0">
                <a:solidFill>
                  <a:schemeClr val="tx1"/>
                </a:solidFill>
                <a:ea typeface="MS Reference Sans Serif" charset="0"/>
                <a:cs typeface="MS Reference Sans Serif" charset="0"/>
              </a:rPr>
              <a:t>Emily Jones</a:t>
            </a:r>
          </a:p>
          <a:p>
            <a:r>
              <a:rPr lang="en-US" sz="2000" dirty="0">
                <a:solidFill>
                  <a:schemeClr val="tx1"/>
                </a:solidFill>
                <a:ea typeface="MS Reference Sans Serif" charset="0"/>
                <a:cs typeface="MS Reference Sans Serif" charset="0"/>
              </a:rPr>
              <a:t>Isabel Osgood</a:t>
            </a:r>
          </a:p>
          <a:p>
            <a:r>
              <a:rPr lang="en-US" sz="2000" dirty="0">
                <a:solidFill>
                  <a:schemeClr val="tx1"/>
                </a:solidFill>
                <a:ea typeface="MS Reference Sans Serif" charset="0"/>
                <a:cs typeface="MS Reference Sans Serif" charset="0"/>
              </a:rPr>
              <a:t>Tyler Aman</a:t>
            </a:r>
          </a:p>
          <a:p>
            <a:r>
              <a:rPr lang="en-US" sz="2000" dirty="0">
                <a:solidFill>
                  <a:schemeClr val="tx1"/>
                </a:solidFill>
                <a:ea typeface="MS Reference Sans Serif" charset="0"/>
                <a:cs typeface="MS Reference Sans Serif" charset="0"/>
              </a:rPr>
              <a:t>Megan </a:t>
            </a:r>
            <a:r>
              <a:rPr lang="en-US" sz="2000" dirty="0" err="1">
                <a:solidFill>
                  <a:schemeClr val="tx1"/>
                </a:solidFill>
                <a:ea typeface="MS Reference Sans Serif" charset="0"/>
                <a:cs typeface="MS Reference Sans Serif" charset="0"/>
              </a:rPr>
              <a:t>Mulhinch</a:t>
            </a:r>
            <a:endParaRPr lang="en-US" sz="2000" dirty="0">
              <a:solidFill>
                <a:schemeClr val="tx1"/>
              </a:solidFill>
              <a:ea typeface="MS Reference Sans Serif" charset="0"/>
              <a:cs typeface="MS Reference Sans Serif" charset="0"/>
            </a:endParaRPr>
          </a:p>
          <a:p>
            <a:r>
              <a:rPr lang="en-US" sz="2000" dirty="0">
                <a:solidFill>
                  <a:schemeClr val="tx1"/>
                </a:solidFill>
                <a:ea typeface="MS Reference Sans Serif" charset="0"/>
                <a:cs typeface="MS Reference Sans Serif" charset="0"/>
              </a:rPr>
              <a:t>Emily Dyke</a:t>
            </a:r>
          </a:p>
          <a:p>
            <a:r>
              <a:rPr lang="en-US" sz="2000" dirty="0" err="1">
                <a:solidFill>
                  <a:schemeClr val="tx1"/>
                </a:solidFill>
                <a:ea typeface="MS Reference Sans Serif" charset="0"/>
                <a:cs typeface="MS Reference Sans Serif" charset="0"/>
              </a:rPr>
              <a:t>Shyryn</a:t>
            </a:r>
            <a:r>
              <a:rPr lang="en-US" sz="2000" dirty="0">
                <a:solidFill>
                  <a:schemeClr val="tx1"/>
                </a:solidFill>
                <a:ea typeface="MS Reference Sans Serif" charset="0"/>
                <a:cs typeface="MS Reference Sans Serif" charset="0"/>
              </a:rPr>
              <a:t> </a:t>
            </a:r>
            <a:r>
              <a:rPr lang="en-US" sz="2000" dirty="0" err="1">
                <a:solidFill>
                  <a:schemeClr val="tx1"/>
                </a:solidFill>
                <a:ea typeface="MS Reference Sans Serif" charset="0"/>
                <a:cs typeface="MS Reference Sans Serif" charset="0"/>
              </a:rPr>
              <a:t>Borgol</a:t>
            </a:r>
            <a:endParaRPr lang="en-US" sz="2000" dirty="0">
              <a:solidFill>
                <a:schemeClr val="tx1"/>
              </a:solidFill>
              <a:ea typeface="MS Reference Sans Serif" charset="0"/>
              <a:cs typeface="MS Reference Sans Serif" charset="0"/>
            </a:endParaRPr>
          </a:p>
          <a:p>
            <a:r>
              <a:rPr lang="en-US" sz="2000" dirty="0">
                <a:solidFill>
                  <a:schemeClr val="tx1"/>
                </a:solidFill>
                <a:ea typeface="MS Reference Sans Serif" charset="0"/>
                <a:cs typeface="MS Reference Sans Serif" charset="0"/>
              </a:rPr>
              <a:t>Michelle Conklin</a:t>
            </a:r>
          </a:p>
          <a:p>
            <a:r>
              <a:rPr lang="en-US" sz="2000" dirty="0">
                <a:solidFill>
                  <a:schemeClr val="tx1"/>
                </a:solidFill>
                <a:ea typeface="MS Reference Sans Serif" charset="0"/>
                <a:cs typeface="MS Reference Sans Serif" charset="0"/>
              </a:rPr>
              <a:t>Amanda </a:t>
            </a:r>
            <a:r>
              <a:rPr lang="en-US" sz="2000" dirty="0" err="1">
                <a:solidFill>
                  <a:schemeClr val="tx1"/>
                </a:solidFill>
                <a:ea typeface="MS Reference Sans Serif" charset="0"/>
                <a:cs typeface="MS Reference Sans Serif" charset="0"/>
              </a:rPr>
              <a:t>Yoo</a:t>
            </a:r>
            <a:endParaRPr lang="en-US" sz="2000" dirty="0">
              <a:solidFill>
                <a:schemeClr val="tx1"/>
              </a:solidFill>
              <a:ea typeface="MS Reference Sans Serif" charset="0"/>
              <a:cs typeface="MS Reference Sans Serif" charset="0"/>
            </a:endParaRPr>
          </a:p>
          <a:p>
            <a:r>
              <a:rPr lang="en-US" sz="2000" dirty="0">
                <a:solidFill>
                  <a:schemeClr val="tx1"/>
                </a:solidFill>
                <a:ea typeface="MS Reference Sans Serif" charset="0"/>
                <a:cs typeface="MS Reference Sans Serif" charset="0"/>
              </a:rPr>
              <a:t>Briana Travis</a:t>
            </a:r>
          </a:p>
          <a:p>
            <a:r>
              <a:rPr lang="en-US" sz="2000" dirty="0">
                <a:solidFill>
                  <a:schemeClr val="tx1"/>
                </a:solidFill>
                <a:ea typeface="MS Reference Sans Serif" charset="0"/>
                <a:cs typeface="MS Reference Sans Serif" charset="0"/>
              </a:rPr>
              <a:t>Briana Bowen</a:t>
            </a:r>
          </a:p>
        </p:txBody>
      </p:sp>
      <p:sp>
        <p:nvSpPr>
          <p:cNvPr id="9" name="Text Placeholder 8">
            <a:extLst>
              <a:ext uri="{FF2B5EF4-FFF2-40B4-BE49-F238E27FC236}">
                <a16:creationId xmlns:a16="http://schemas.microsoft.com/office/drawing/2014/main" id="{0E389DD7-7943-7747-A0E1-5041CD81A16A}"/>
              </a:ext>
            </a:extLst>
          </p:cNvPr>
          <p:cNvSpPr>
            <a:spLocks noGrp="1"/>
          </p:cNvSpPr>
          <p:nvPr>
            <p:ph type="body" sz="quarter" idx="13"/>
          </p:nvPr>
        </p:nvSpPr>
        <p:spPr/>
        <p:txBody>
          <a:bodyPr>
            <a:normAutofit/>
          </a:bodyPr>
          <a:lstStyle/>
          <a:p>
            <a:r>
              <a:rPr lang="en-US" sz="2000" b="1" dirty="0">
                <a:solidFill>
                  <a:schemeClr val="accent3"/>
                </a:solidFill>
              </a:rPr>
              <a:t>Research assistants</a:t>
            </a:r>
          </a:p>
        </p:txBody>
      </p:sp>
      <p:sp>
        <p:nvSpPr>
          <p:cNvPr id="5" name="Title 4">
            <a:extLst>
              <a:ext uri="{FF2B5EF4-FFF2-40B4-BE49-F238E27FC236}">
                <a16:creationId xmlns:a16="http://schemas.microsoft.com/office/drawing/2014/main" id="{61B0160F-E420-D745-AF4C-D602E6CDF365}"/>
              </a:ext>
            </a:extLst>
          </p:cNvPr>
          <p:cNvSpPr>
            <a:spLocks noGrp="1"/>
          </p:cNvSpPr>
          <p:nvPr>
            <p:ph type="title"/>
          </p:nvPr>
        </p:nvSpPr>
        <p:spPr/>
        <p:txBody>
          <a:bodyPr>
            <a:normAutofit/>
          </a:bodyPr>
          <a:lstStyle/>
          <a:p>
            <a:r>
              <a:rPr lang="en-US" sz="2400" dirty="0"/>
              <a:t>Evolutionary social psychology lab</a:t>
            </a:r>
          </a:p>
        </p:txBody>
      </p:sp>
      <p:sp>
        <p:nvSpPr>
          <p:cNvPr id="2" name="TextBox 1">
            <a:extLst>
              <a:ext uri="{FF2B5EF4-FFF2-40B4-BE49-F238E27FC236}">
                <a16:creationId xmlns:a16="http://schemas.microsoft.com/office/drawing/2014/main" id="{6BB5774D-B158-4848-8AB1-5F4DFABEB9F1}"/>
              </a:ext>
            </a:extLst>
          </p:cNvPr>
          <p:cNvSpPr txBox="1"/>
          <p:nvPr/>
        </p:nvSpPr>
        <p:spPr>
          <a:xfrm>
            <a:off x="528679" y="6360222"/>
            <a:ext cx="1289135" cy="369332"/>
          </a:xfrm>
          <a:prstGeom prst="rect">
            <a:avLst/>
          </a:prstGeom>
          <a:noFill/>
        </p:spPr>
        <p:txBody>
          <a:bodyPr wrap="none" rtlCol="0">
            <a:spAutoFit/>
          </a:bodyPr>
          <a:lstStyle/>
          <a:p>
            <a:r>
              <a:rPr lang="en-US" dirty="0">
                <a:hlinkClick r:id="rId2"/>
              </a:rPr>
              <a:t>@</a:t>
            </a:r>
            <a:r>
              <a:rPr lang="en-US" dirty="0" err="1">
                <a:hlinkClick r:id="rId2"/>
              </a:rPr>
              <a:t>umesplab</a:t>
            </a:r>
            <a:endParaRPr lang="en-US" dirty="0"/>
          </a:p>
        </p:txBody>
      </p:sp>
      <p:pic>
        <p:nvPicPr>
          <p:cNvPr id="4" name="Picture 3">
            <a:extLst>
              <a:ext uri="{FF2B5EF4-FFF2-40B4-BE49-F238E27FC236}">
                <a16:creationId xmlns:a16="http://schemas.microsoft.com/office/drawing/2014/main" id="{0206B4C1-4D8B-DB4D-A9C4-C28AA6DEB6C9}"/>
              </a:ext>
            </a:extLst>
          </p:cNvPr>
          <p:cNvPicPr>
            <a:picLocks noChangeAspect="1"/>
          </p:cNvPicPr>
          <p:nvPr/>
        </p:nvPicPr>
        <p:blipFill>
          <a:blip r:embed="rId3"/>
          <a:stretch>
            <a:fillRect/>
          </a:stretch>
        </p:blipFill>
        <p:spPr>
          <a:xfrm>
            <a:off x="0" y="6035040"/>
            <a:ext cx="822960" cy="822960"/>
          </a:xfrm>
          <a:prstGeom prst="rect">
            <a:avLst/>
          </a:prstGeom>
        </p:spPr>
      </p:pic>
      <p:pic>
        <p:nvPicPr>
          <p:cNvPr id="3" name="Picture 2">
            <a:extLst>
              <a:ext uri="{FF2B5EF4-FFF2-40B4-BE49-F238E27FC236}">
                <a16:creationId xmlns:a16="http://schemas.microsoft.com/office/drawing/2014/main" id="{4B95732B-887C-2C4B-A753-CC2AF80B190E}"/>
              </a:ext>
            </a:extLst>
          </p:cNvPr>
          <p:cNvPicPr>
            <a:picLocks noChangeAspect="1"/>
          </p:cNvPicPr>
          <p:nvPr/>
        </p:nvPicPr>
        <p:blipFill>
          <a:blip r:embed="rId4"/>
          <a:stretch>
            <a:fillRect/>
          </a:stretch>
        </p:blipFill>
        <p:spPr>
          <a:xfrm>
            <a:off x="9245491" y="5418800"/>
            <a:ext cx="2726146" cy="1232479"/>
          </a:xfrm>
          <a:prstGeom prst="rect">
            <a:avLst/>
          </a:prstGeom>
        </p:spPr>
      </p:pic>
    </p:spTree>
    <p:extLst>
      <p:ext uri="{BB962C8B-B14F-4D97-AF65-F5344CB8AC3E}">
        <p14:creationId xmlns:p14="http://schemas.microsoft.com/office/powerpoint/2010/main" val="1143434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2FC4DC-E757-024B-A282-84654E9B872A}"/>
              </a:ext>
            </a:extLst>
          </p:cNvPr>
          <p:cNvSpPr txBox="1"/>
          <p:nvPr/>
        </p:nvSpPr>
        <p:spPr>
          <a:xfrm>
            <a:off x="5030580" y="3198167"/>
            <a:ext cx="2130840" cy="461665"/>
          </a:xfrm>
          <a:prstGeom prst="rect">
            <a:avLst/>
          </a:prstGeom>
          <a:noFill/>
        </p:spPr>
        <p:txBody>
          <a:bodyPr wrap="none" rtlCol="0">
            <a:spAutoFit/>
          </a:bodyPr>
          <a:lstStyle/>
          <a:p>
            <a:r>
              <a:rPr lang="en-US" sz="2400" b="1" dirty="0"/>
              <a:t>THANK YOU</a:t>
            </a:r>
          </a:p>
        </p:txBody>
      </p:sp>
      <p:sp>
        <p:nvSpPr>
          <p:cNvPr id="3" name="TextBox 2">
            <a:extLst>
              <a:ext uri="{FF2B5EF4-FFF2-40B4-BE49-F238E27FC236}">
                <a16:creationId xmlns:a16="http://schemas.microsoft.com/office/drawing/2014/main" id="{1DD34639-A48A-0C42-8B8F-FCFF6F96D786}"/>
              </a:ext>
            </a:extLst>
          </p:cNvPr>
          <p:cNvSpPr txBox="1"/>
          <p:nvPr/>
        </p:nvSpPr>
        <p:spPr>
          <a:xfrm>
            <a:off x="5184532" y="3659832"/>
            <a:ext cx="1822935" cy="369332"/>
          </a:xfrm>
          <a:prstGeom prst="rect">
            <a:avLst/>
          </a:prstGeom>
          <a:noFill/>
        </p:spPr>
        <p:txBody>
          <a:bodyPr wrap="none" rtlCol="0">
            <a:spAutoFit/>
          </a:bodyPr>
          <a:lstStyle/>
          <a:p>
            <a:r>
              <a:rPr lang="en-US" dirty="0" err="1">
                <a:hlinkClick r:id="rId2"/>
              </a:rPr>
              <a:t>nickmichalak.com</a:t>
            </a:r>
            <a:endParaRPr lang="en-US" dirty="0"/>
          </a:p>
        </p:txBody>
      </p:sp>
      <p:sp>
        <p:nvSpPr>
          <p:cNvPr id="5" name="TextBox 4">
            <a:extLst>
              <a:ext uri="{FF2B5EF4-FFF2-40B4-BE49-F238E27FC236}">
                <a16:creationId xmlns:a16="http://schemas.microsoft.com/office/drawing/2014/main" id="{8CDE1D85-ACDF-3345-A501-8A2E9C22807D}"/>
              </a:ext>
            </a:extLst>
          </p:cNvPr>
          <p:cNvSpPr txBox="1"/>
          <p:nvPr/>
        </p:nvSpPr>
        <p:spPr>
          <a:xfrm>
            <a:off x="528679" y="6360222"/>
            <a:ext cx="1513556" cy="369332"/>
          </a:xfrm>
          <a:prstGeom prst="rect">
            <a:avLst/>
          </a:prstGeom>
          <a:noFill/>
        </p:spPr>
        <p:txBody>
          <a:bodyPr wrap="none" rtlCol="0">
            <a:spAutoFit/>
          </a:bodyPr>
          <a:lstStyle/>
          <a:p>
            <a:r>
              <a:rPr lang="en-US" dirty="0">
                <a:hlinkClick r:id="rId3"/>
              </a:rPr>
              <a:t>@</a:t>
            </a:r>
            <a:r>
              <a:rPr lang="en-US" dirty="0" err="1">
                <a:hlinkClick r:id="rId3"/>
              </a:rPr>
              <a:t>nmmichalak</a:t>
            </a:r>
            <a:endParaRPr lang="en-US" dirty="0"/>
          </a:p>
        </p:txBody>
      </p:sp>
      <p:pic>
        <p:nvPicPr>
          <p:cNvPr id="6" name="Picture 5">
            <a:extLst>
              <a:ext uri="{FF2B5EF4-FFF2-40B4-BE49-F238E27FC236}">
                <a16:creationId xmlns:a16="http://schemas.microsoft.com/office/drawing/2014/main" id="{00C5C6B5-7EE3-CA4C-B9DF-462793864ED7}"/>
              </a:ext>
            </a:extLst>
          </p:cNvPr>
          <p:cNvPicPr>
            <a:picLocks noChangeAspect="1"/>
          </p:cNvPicPr>
          <p:nvPr/>
        </p:nvPicPr>
        <p:blipFill>
          <a:blip r:embed="rId4"/>
          <a:stretch>
            <a:fillRect/>
          </a:stretch>
        </p:blipFill>
        <p:spPr>
          <a:xfrm>
            <a:off x="0" y="6035040"/>
            <a:ext cx="822960" cy="822960"/>
          </a:xfrm>
          <a:prstGeom prst="rect">
            <a:avLst/>
          </a:prstGeom>
        </p:spPr>
      </p:pic>
      <p:sp>
        <p:nvSpPr>
          <p:cNvPr id="4" name="TextBox 3">
            <a:extLst>
              <a:ext uri="{FF2B5EF4-FFF2-40B4-BE49-F238E27FC236}">
                <a16:creationId xmlns:a16="http://schemas.microsoft.com/office/drawing/2014/main" id="{9AB56949-E83A-624C-A2DF-A7B99B301C2E}"/>
              </a:ext>
            </a:extLst>
          </p:cNvPr>
          <p:cNvSpPr txBox="1"/>
          <p:nvPr/>
        </p:nvSpPr>
        <p:spPr>
          <a:xfrm>
            <a:off x="2042235" y="6360222"/>
            <a:ext cx="5932137" cy="369332"/>
          </a:xfrm>
          <a:prstGeom prst="rect">
            <a:avLst/>
          </a:prstGeom>
          <a:noFill/>
        </p:spPr>
        <p:txBody>
          <a:bodyPr wrap="none" rtlCol="0">
            <a:spAutoFit/>
          </a:bodyPr>
          <a:lstStyle/>
          <a:p>
            <a:r>
              <a:rPr lang="en-US" b="1" dirty="0"/>
              <a:t>Slides. </a:t>
            </a:r>
            <a:r>
              <a:rPr lang="en-US" dirty="0">
                <a:hlinkClick r:id="rId5"/>
              </a:rPr>
              <a:t>https://osf.io/2d96k/</a:t>
            </a:r>
            <a:r>
              <a:rPr lang="en-US" dirty="0"/>
              <a:t> or </a:t>
            </a:r>
            <a:r>
              <a:rPr lang="en-US" dirty="0">
                <a:hlinkClick r:id="rId6"/>
              </a:rPr>
              <a:t>https://osf.io/view/HBES2018/</a:t>
            </a:r>
            <a:endParaRPr lang="en-US" dirty="0"/>
          </a:p>
        </p:txBody>
      </p:sp>
    </p:spTree>
    <p:extLst>
      <p:ext uri="{BB962C8B-B14F-4D97-AF65-F5344CB8AC3E}">
        <p14:creationId xmlns:p14="http://schemas.microsoft.com/office/powerpoint/2010/main" val="10919340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04A3F-C0A6-1741-AE4B-B969A5D65741}"/>
              </a:ext>
            </a:extLst>
          </p:cNvPr>
          <p:cNvSpPr>
            <a:spLocks noGrp="1"/>
          </p:cNvSpPr>
          <p:nvPr>
            <p:ph type="title"/>
          </p:nvPr>
        </p:nvSpPr>
        <p:spPr/>
        <p:txBody>
          <a:bodyPr>
            <a:normAutofit/>
          </a:bodyPr>
          <a:lstStyle/>
          <a:p>
            <a:r>
              <a:rPr lang="en-US" dirty="0"/>
              <a:t>Statistical model</a:t>
            </a:r>
            <a:br>
              <a:rPr lang="en-US" dirty="0"/>
            </a:br>
            <a:r>
              <a:rPr lang="en-US" sz="1300" dirty="0" err="1">
                <a:solidFill>
                  <a:srgbClr val="FF0000"/>
                </a:solidFill>
              </a:rPr>
              <a:t>Wolsiefer</a:t>
            </a:r>
            <a:r>
              <a:rPr lang="en-US" sz="1300" dirty="0">
                <a:solidFill>
                  <a:srgbClr val="FF0000"/>
                </a:solidFill>
              </a:rPr>
              <a:t>, Westfall, &amp; Judd (2016)</a:t>
            </a:r>
          </a:p>
        </p:txBody>
      </p:sp>
      <p:sp>
        <p:nvSpPr>
          <p:cNvPr id="3" name="Content Placeholder 2">
            <a:extLst>
              <a:ext uri="{FF2B5EF4-FFF2-40B4-BE49-F238E27FC236}">
                <a16:creationId xmlns:a16="http://schemas.microsoft.com/office/drawing/2014/main" id="{C647C202-1103-194A-936C-F2BD81255153}"/>
              </a:ext>
            </a:extLst>
          </p:cNvPr>
          <p:cNvSpPr>
            <a:spLocks noGrp="1" noChangeAspect="1"/>
          </p:cNvSpPr>
          <p:nvPr>
            <p:ph idx="1"/>
          </p:nvPr>
        </p:nvSpPr>
        <p:spPr>
          <a:xfrm>
            <a:off x="2231136" y="2638042"/>
            <a:ext cx="7749123" cy="4114800"/>
          </a:xfrm>
        </p:spPr>
        <p:txBody>
          <a:bodyPr>
            <a:normAutofit fontScale="92500" lnSpcReduction="10000"/>
          </a:bodyPr>
          <a:lstStyle/>
          <a:p>
            <a:r>
              <a:rPr lang="en-US" sz="2000" dirty="0"/>
              <a:t>Fixed effects</a:t>
            </a:r>
          </a:p>
          <a:p>
            <a:pPr lvl="1"/>
            <a:r>
              <a:rPr lang="en-US" sz="1800" b="1" dirty="0"/>
              <a:t>“Congruent” </a:t>
            </a:r>
            <a:r>
              <a:rPr lang="en-US" sz="1800" dirty="0"/>
              <a:t>(-0.5 = “Congruent” trials, 0.5 = “Incongruent” trials)</a:t>
            </a:r>
          </a:p>
          <a:p>
            <a:pPr lvl="1"/>
            <a:r>
              <a:rPr lang="en-US" sz="1800" dirty="0"/>
              <a:t>Order (-0.5 = “Incongruent” 1</a:t>
            </a:r>
            <a:r>
              <a:rPr lang="en-US" sz="1800" baseline="30000" dirty="0"/>
              <a:t>st</a:t>
            </a:r>
            <a:r>
              <a:rPr lang="en-US" sz="1800" dirty="0"/>
              <a:t>, 0.5 = “Congruent” 1</a:t>
            </a:r>
            <a:r>
              <a:rPr lang="en-US" sz="1800" baseline="30000" dirty="0"/>
              <a:t>st</a:t>
            </a:r>
            <a:r>
              <a:rPr lang="en-US" sz="1800" dirty="0"/>
              <a:t>)</a:t>
            </a:r>
          </a:p>
          <a:p>
            <a:pPr lvl="1"/>
            <a:r>
              <a:rPr lang="en-US" sz="1800" dirty="0"/>
              <a:t>Word vs. Face (-0.5 = Word, 0.5 = Face)</a:t>
            </a:r>
          </a:p>
          <a:p>
            <a:pPr lvl="1"/>
            <a:r>
              <a:rPr lang="en-US" sz="1800" dirty="0"/>
              <a:t>Word Type (-0.5 = “Harmless”, 0.5 = “Infectious”)</a:t>
            </a:r>
          </a:p>
          <a:p>
            <a:pPr lvl="1"/>
            <a:r>
              <a:rPr lang="en-US" sz="1800" dirty="0"/>
              <a:t>Face Type (-0.5 = “Anomalous”, 0.5 = “Average”)</a:t>
            </a:r>
          </a:p>
          <a:p>
            <a:pPr lvl="1"/>
            <a:r>
              <a:rPr lang="en-US" sz="1800" dirty="0"/>
              <a:t>Cue Type (-0.5 = “Disfigured”, 0.5 = “Obese”)</a:t>
            </a:r>
          </a:p>
          <a:p>
            <a:pPr lvl="1"/>
            <a:r>
              <a:rPr lang="en-US" sz="1800" b="1" dirty="0"/>
              <a:t>“Congruent” x Order x Cue Type </a:t>
            </a:r>
            <a:r>
              <a:rPr lang="en-US" sz="1800" dirty="0"/>
              <a:t>(Word vs. Face + Word Type + Face Type)</a:t>
            </a:r>
          </a:p>
          <a:p>
            <a:r>
              <a:rPr lang="en-US" sz="2000" dirty="0"/>
              <a:t>Random effects</a:t>
            </a:r>
          </a:p>
          <a:p>
            <a:pPr lvl="1"/>
            <a:r>
              <a:rPr lang="en-US" sz="1800" dirty="0"/>
              <a:t>Participant intercepts, Participant “Congruent” slopes, intercept-slope correlation</a:t>
            </a:r>
          </a:p>
          <a:p>
            <a:pPr lvl="1"/>
            <a:r>
              <a:rPr lang="en-US" sz="1800" dirty="0"/>
              <a:t>Stimuli intercepts, Stimuli “Congruent” slopes, intercept-slope correlation</a:t>
            </a:r>
          </a:p>
          <a:p>
            <a:pPr lvl="1"/>
            <a:endParaRPr lang="en-US" sz="1800" dirty="0"/>
          </a:p>
          <a:p>
            <a:pPr lvl="1"/>
            <a:endParaRPr lang="en-US" sz="1800" dirty="0"/>
          </a:p>
        </p:txBody>
      </p:sp>
      <p:sp>
        <p:nvSpPr>
          <p:cNvPr id="4" name="TextBox 3">
            <a:extLst>
              <a:ext uri="{FF2B5EF4-FFF2-40B4-BE49-F238E27FC236}">
                <a16:creationId xmlns:a16="http://schemas.microsoft.com/office/drawing/2014/main" id="{88F4E8FB-24A3-E149-BC12-084C655A3DEF}"/>
              </a:ext>
            </a:extLst>
          </p:cNvPr>
          <p:cNvSpPr txBox="1"/>
          <p:nvPr/>
        </p:nvSpPr>
        <p:spPr>
          <a:xfrm>
            <a:off x="0" y="6334780"/>
            <a:ext cx="2330703" cy="523220"/>
          </a:xfrm>
          <a:prstGeom prst="rect">
            <a:avLst/>
          </a:prstGeom>
          <a:noFill/>
        </p:spPr>
        <p:txBody>
          <a:bodyPr wrap="none" rtlCol="0">
            <a:spAutoFit/>
          </a:bodyPr>
          <a:lstStyle/>
          <a:p>
            <a:r>
              <a:rPr lang="en-US" sz="1400" b="1" dirty="0"/>
              <a:t>Power analysis.</a:t>
            </a:r>
          </a:p>
          <a:p>
            <a:r>
              <a:rPr lang="en-US" sz="1400" dirty="0"/>
              <a:t>http://</a:t>
            </a:r>
            <a:r>
              <a:rPr lang="en-US" sz="1400" dirty="0" err="1"/>
              <a:t>jakewestfall.org</a:t>
            </a:r>
            <a:r>
              <a:rPr lang="en-US" sz="1400" dirty="0"/>
              <a:t>/</a:t>
            </a:r>
            <a:r>
              <a:rPr lang="en-US" sz="1400" dirty="0" err="1"/>
              <a:t>pangea</a:t>
            </a:r>
            <a:r>
              <a:rPr lang="en-US" sz="1400" dirty="0"/>
              <a:t>/</a:t>
            </a:r>
          </a:p>
        </p:txBody>
      </p:sp>
    </p:spTree>
    <p:extLst>
      <p:ext uri="{BB962C8B-B14F-4D97-AF65-F5344CB8AC3E}">
        <p14:creationId xmlns:p14="http://schemas.microsoft.com/office/powerpoint/2010/main" val="1787998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9FC4-DE91-8848-8630-7EC08198981B}"/>
              </a:ext>
            </a:extLst>
          </p:cNvPr>
          <p:cNvSpPr>
            <a:spLocks noGrp="1"/>
          </p:cNvSpPr>
          <p:nvPr>
            <p:ph type="title"/>
          </p:nvPr>
        </p:nvSpPr>
        <p:spPr>
          <a:xfrm>
            <a:off x="2231136" y="141728"/>
            <a:ext cx="7729728" cy="864112"/>
          </a:xfrm>
        </p:spPr>
        <p:txBody>
          <a:bodyPr>
            <a:normAutofit fontScale="90000"/>
          </a:bodyPr>
          <a:lstStyle/>
          <a:p>
            <a:r>
              <a:rPr lang="en-US" dirty="0"/>
              <a:t>Disfigured more infectious or obese more harmless? (study 1)</a:t>
            </a:r>
          </a:p>
        </p:txBody>
      </p:sp>
      <p:grpSp>
        <p:nvGrpSpPr>
          <p:cNvPr id="3" name="grp2">
            <a:extLst>
              <a:ext uri="{FF2B5EF4-FFF2-40B4-BE49-F238E27FC236}">
                <a16:creationId xmlns:a16="http://schemas.microsoft.com/office/drawing/2014/main" id="{3D5369A2-99D2-A14A-81A3-72E88CE3CF9B}"/>
              </a:ext>
            </a:extLst>
          </p:cNvPr>
          <p:cNvGrpSpPr/>
          <p:nvPr/>
        </p:nvGrpSpPr>
        <p:grpSpPr>
          <a:xfrm>
            <a:off x="472417" y="1238710"/>
            <a:ext cx="10887993" cy="5315074"/>
            <a:chOff x="472417" y="1669789"/>
            <a:chExt cx="10887993" cy="5315074"/>
          </a:xfrm>
        </p:grpSpPr>
        <p:sp>
          <p:nvSpPr>
            <p:cNvPr id="6" name="rc5">
              <a:extLst>
                <a:ext uri="{FF2B5EF4-FFF2-40B4-BE49-F238E27FC236}">
                  <a16:creationId xmlns:a16="http://schemas.microsoft.com/office/drawing/2014/main" id="{7A882868-1C41-634E-A251-85B85994507A}"/>
                </a:ext>
              </a:extLst>
            </p:cNvPr>
            <p:cNvSpPr/>
            <p:nvPr/>
          </p:nvSpPr>
          <p:spPr>
            <a:xfrm>
              <a:off x="926632" y="1969250"/>
              <a:ext cx="5032364" cy="2363711"/>
            </a:xfrm>
            <a:prstGeom prst="rect">
              <a:avLst/>
            </a:prstGeom>
            <a:solidFill>
              <a:srgbClr val="FFFFFF">
                <a:alpha val="100000"/>
              </a:srgbClr>
            </a:solidFill>
          </p:spPr>
          <p:txBody>
            <a:bodyPr/>
            <a:lstStyle/>
            <a:p>
              <a:endParaRPr/>
            </a:p>
          </p:txBody>
        </p:sp>
        <p:sp>
          <p:nvSpPr>
            <p:cNvPr id="7" name="pl6">
              <a:extLst>
                <a:ext uri="{FF2B5EF4-FFF2-40B4-BE49-F238E27FC236}">
                  <a16:creationId xmlns:a16="http://schemas.microsoft.com/office/drawing/2014/main" id="{4198D741-BE5C-B240-97C8-7609099364A0}"/>
                </a:ext>
              </a:extLst>
            </p:cNvPr>
            <p:cNvSpPr/>
            <p:nvPr/>
          </p:nvSpPr>
          <p:spPr>
            <a:xfrm>
              <a:off x="926632" y="3821847"/>
              <a:ext cx="5032364" cy="0"/>
            </a:xfrm>
            <a:custGeom>
              <a:avLst/>
              <a:gdLst/>
              <a:ahLst/>
              <a:cxnLst/>
              <a:rect l="0" t="0" r="0" b="0"/>
              <a:pathLst>
                <a:path w="5032364">
                  <a:moveTo>
                    <a:pt x="0" y="0"/>
                  </a:moveTo>
                  <a:lnTo>
                    <a:pt x="5032364" y="0"/>
                  </a:lnTo>
                  <a:lnTo>
                    <a:pt x="5032364" y="0"/>
                  </a:lnTo>
                </a:path>
              </a:pathLst>
            </a:custGeom>
            <a:ln w="6775" cap="flat">
              <a:solidFill>
                <a:srgbClr val="EBEBEB">
                  <a:alpha val="100000"/>
                </a:srgbClr>
              </a:solidFill>
              <a:prstDash val="solid"/>
              <a:round/>
            </a:ln>
          </p:spPr>
          <p:txBody>
            <a:bodyPr/>
            <a:lstStyle/>
            <a:p>
              <a:endParaRPr/>
            </a:p>
          </p:txBody>
        </p:sp>
        <p:sp>
          <p:nvSpPr>
            <p:cNvPr id="8" name="pl7">
              <a:extLst>
                <a:ext uri="{FF2B5EF4-FFF2-40B4-BE49-F238E27FC236}">
                  <a16:creationId xmlns:a16="http://schemas.microsoft.com/office/drawing/2014/main" id="{51EDB9A2-51C7-7640-B6FC-CD4A1BF11E03}"/>
                </a:ext>
              </a:extLst>
            </p:cNvPr>
            <p:cNvSpPr/>
            <p:nvPr/>
          </p:nvSpPr>
          <p:spPr>
            <a:xfrm>
              <a:off x="926632" y="3014502"/>
              <a:ext cx="5032364" cy="0"/>
            </a:xfrm>
            <a:custGeom>
              <a:avLst/>
              <a:gdLst/>
              <a:ahLst/>
              <a:cxnLst/>
              <a:rect l="0" t="0" r="0" b="0"/>
              <a:pathLst>
                <a:path w="5032364">
                  <a:moveTo>
                    <a:pt x="0" y="0"/>
                  </a:moveTo>
                  <a:lnTo>
                    <a:pt x="5032364" y="0"/>
                  </a:lnTo>
                  <a:lnTo>
                    <a:pt x="5032364" y="0"/>
                  </a:lnTo>
                </a:path>
              </a:pathLst>
            </a:custGeom>
            <a:ln w="6775" cap="flat">
              <a:solidFill>
                <a:srgbClr val="EBEBEB">
                  <a:alpha val="100000"/>
                </a:srgbClr>
              </a:solidFill>
              <a:prstDash val="solid"/>
              <a:round/>
            </a:ln>
          </p:spPr>
          <p:txBody>
            <a:bodyPr/>
            <a:lstStyle/>
            <a:p>
              <a:endParaRPr/>
            </a:p>
          </p:txBody>
        </p:sp>
        <p:sp>
          <p:nvSpPr>
            <p:cNvPr id="9" name="pl8">
              <a:extLst>
                <a:ext uri="{FF2B5EF4-FFF2-40B4-BE49-F238E27FC236}">
                  <a16:creationId xmlns:a16="http://schemas.microsoft.com/office/drawing/2014/main" id="{8987E00A-1462-8A47-87CA-6D06EAD5C399}"/>
                </a:ext>
              </a:extLst>
            </p:cNvPr>
            <p:cNvSpPr/>
            <p:nvPr/>
          </p:nvSpPr>
          <p:spPr>
            <a:xfrm>
              <a:off x="926632" y="2207158"/>
              <a:ext cx="5032364" cy="0"/>
            </a:xfrm>
            <a:custGeom>
              <a:avLst/>
              <a:gdLst/>
              <a:ahLst/>
              <a:cxnLst/>
              <a:rect l="0" t="0" r="0" b="0"/>
              <a:pathLst>
                <a:path w="5032364">
                  <a:moveTo>
                    <a:pt x="0" y="0"/>
                  </a:moveTo>
                  <a:lnTo>
                    <a:pt x="5032364" y="0"/>
                  </a:lnTo>
                  <a:lnTo>
                    <a:pt x="5032364" y="0"/>
                  </a:lnTo>
                </a:path>
              </a:pathLst>
            </a:custGeom>
            <a:ln w="6775" cap="flat">
              <a:solidFill>
                <a:srgbClr val="EBEBEB">
                  <a:alpha val="100000"/>
                </a:srgbClr>
              </a:solidFill>
              <a:prstDash val="solid"/>
              <a:round/>
            </a:ln>
          </p:spPr>
          <p:txBody>
            <a:bodyPr/>
            <a:lstStyle/>
            <a:p>
              <a:endParaRPr/>
            </a:p>
          </p:txBody>
        </p:sp>
        <p:sp>
          <p:nvSpPr>
            <p:cNvPr id="10" name="pl9">
              <a:extLst>
                <a:ext uri="{FF2B5EF4-FFF2-40B4-BE49-F238E27FC236}">
                  <a16:creationId xmlns:a16="http://schemas.microsoft.com/office/drawing/2014/main" id="{B38E3395-950B-FD4C-AD9E-6A7F7728EA36}"/>
                </a:ext>
              </a:extLst>
            </p:cNvPr>
            <p:cNvSpPr/>
            <p:nvPr/>
          </p:nvSpPr>
          <p:spPr>
            <a:xfrm>
              <a:off x="926632" y="4225520"/>
              <a:ext cx="5032364" cy="0"/>
            </a:xfrm>
            <a:custGeom>
              <a:avLst/>
              <a:gdLst/>
              <a:ahLst/>
              <a:cxnLst/>
              <a:rect l="0" t="0" r="0" b="0"/>
              <a:pathLst>
                <a:path w="5032364">
                  <a:moveTo>
                    <a:pt x="0" y="0"/>
                  </a:moveTo>
                  <a:lnTo>
                    <a:pt x="5032364" y="0"/>
                  </a:lnTo>
                  <a:lnTo>
                    <a:pt x="5032364" y="0"/>
                  </a:lnTo>
                </a:path>
              </a:pathLst>
            </a:custGeom>
            <a:ln w="13550" cap="flat">
              <a:solidFill>
                <a:srgbClr val="EBEBEB">
                  <a:alpha val="100000"/>
                </a:srgbClr>
              </a:solidFill>
              <a:prstDash val="solid"/>
              <a:round/>
            </a:ln>
          </p:spPr>
          <p:txBody>
            <a:bodyPr/>
            <a:lstStyle/>
            <a:p>
              <a:endParaRPr/>
            </a:p>
          </p:txBody>
        </p:sp>
        <p:sp>
          <p:nvSpPr>
            <p:cNvPr id="11" name="pl10">
              <a:extLst>
                <a:ext uri="{FF2B5EF4-FFF2-40B4-BE49-F238E27FC236}">
                  <a16:creationId xmlns:a16="http://schemas.microsoft.com/office/drawing/2014/main" id="{7FECCD38-4FC0-E54C-B46C-4BBE230416D0}"/>
                </a:ext>
              </a:extLst>
            </p:cNvPr>
            <p:cNvSpPr/>
            <p:nvPr/>
          </p:nvSpPr>
          <p:spPr>
            <a:xfrm>
              <a:off x="926632" y="3418175"/>
              <a:ext cx="5032364" cy="0"/>
            </a:xfrm>
            <a:custGeom>
              <a:avLst/>
              <a:gdLst/>
              <a:ahLst/>
              <a:cxnLst/>
              <a:rect l="0" t="0" r="0" b="0"/>
              <a:pathLst>
                <a:path w="5032364">
                  <a:moveTo>
                    <a:pt x="0" y="0"/>
                  </a:moveTo>
                  <a:lnTo>
                    <a:pt x="5032364" y="0"/>
                  </a:lnTo>
                  <a:lnTo>
                    <a:pt x="5032364" y="0"/>
                  </a:lnTo>
                </a:path>
              </a:pathLst>
            </a:custGeom>
            <a:ln w="13550" cap="flat">
              <a:solidFill>
                <a:srgbClr val="EBEBEB">
                  <a:alpha val="100000"/>
                </a:srgbClr>
              </a:solidFill>
              <a:prstDash val="solid"/>
              <a:round/>
            </a:ln>
          </p:spPr>
          <p:txBody>
            <a:bodyPr/>
            <a:lstStyle/>
            <a:p>
              <a:endParaRPr/>
            </a:p>
          </p:txBody>
        </p:sp>
        <p:sp>
          <p:nvSpPr>
            <p:cNvPr id="12" name="pl11">
              <a:extLst>
                <a:ext uri="{FF2B5EF4-FFF2-40B4-BE49-F238E27FC236}">
                  <a16:creationId xmlns:a16="http://schemas.microsoft.com/office/drawing/2014/main" id="{08EB3A38-85B6-0640-A688-33B1142F3874}"/>
                </a:ext>
              </a:extLst>
            </p:cNvPr>
            <p:cNvSpPr/>
            <p:nvPr/>
          </p:nvSpPr>
          <p:spPr>
            <a:xfrm>
              <a:off x="926632" y="2610830"/>
              <a:ext cx="5032364" cy="0"/>
            </a:xfrm>
            <a:custGeom>
              <a:avLst/>
              <a:gdLst/>
              <a:ahLst/>
              <a:cxnLst/>
              <a:rect l="0" t="0" r="0" b="0"/>
              <a:pathLst>
                <a:path w="5032364">
                  <a:moveTo>
                    <a:pt x="0" y="0"/>
                  </a:moveTo>
                  <a:lnTo>
                    <a:pt x="5032364" y="0"/>
                  </a:lnTo>
                  <a:lnTo>
                    <a:pt x="5032364" y="0"/>
                  </a:lnTo>
                </a:path>
              </a:pathLst>
            </a:custGeom>
            <a:ln w="13550" cap="flat">
              <a:solidFill>
                <a:srgbClr val="EBEBEB">
                  <a:alpha val="100000"/>
                </a:srgbClr>
              </a:solidFill>
              <a:prstDash val="solid"/>
              <a:round/>
            </a:ln>
          </p:spPr>
          <p:txBody>
            <a:bodyPr/>
            <a:lstStyle/>
            <a:p>
              <a:endParaRPr/>
            </a:p>
          </p:txBody>
        </p:sp>
        <p:sp>
          <p:nvSpPr>
            <p:cNvPr id="13" name="pl12">
              <a:extLst>
                <a:ext uri="{FF2B5EF4-FFF2-40B4-BE49-F238E27FC236}">
                  <a16:creationId xmlns:a16="http://schemas.microsoft.com/office/drawing/2014/main" id="{EA361CCB-7F06-2342-9BC4-AB70967B2DF2}"/>
                </a:ext>
              </a:extLst>
            </p:cNvPr>
            <p:cNvSpPr/>
            <p:nvPr/>
          </p:nvSpPr>
          <p:spPr>
            <a:xfrm>
              <a:off x="1870200" y="1969250"/>
              <a:ext cx="0" cy="2363711"/>
            </a:xfrm>
            <a:custGeom>
              <a:avLst/>
              <a:gdLst/>
              <a:ahLst/>
              <a:cxnLst/>
              <a:rect l="0" t="0" r="0" b="0"/>
              <a:pathLst>
                <a:path h="2363711">
                  <a:moveTo>
                    <a:pt x="0" y="2363711"/>
                  </a:moveTo>
                  <a:lnTo>
                    <a:pt x="0" y="0"/>
                  </a:lnTo>
                  <a:lnTo>
                    <a:pt x="0" y="0"/>
                  </a:lnTo>
                </a:path>
              </a:pathLst>
            </a:custGeom>
            <a:ln w="13550" cap="flat">
              <a:solidFill>
                <a:srgbClr val="EBEBEB">
                  <a:alpha val="100000"/>
                </a:srgbClr>
              </a:solidFill>
              <a:prstDash val="solid"/>
              <a:round/>
            </a:ln>
          </p:spPr>
          <p:txBody>
            <a:bodyPr/>
            <a:lstStyle/>
            <a:p>
              <a:endParaRPr/>
            </a:p>
          </p:txBody>
        </p:sp>
        <p:sp>
          <p:nvSpPr>
            <p:cNvPr id="14" name="pl13">
              <a:extLst>
                <a:ext uri="{FF2B5EF4-FFF2-40B4-BE49-F238E27FC236}">
                  <a16:creationId xmlns:a16="http://schemas.microsoft.com/office/drawing/2014/main" id="{C5991721-06CE-1C40-AB99-B5CEACC07F5B}"/>
                </a:ext>
              </a:extLst>
            </p:cNvPr>
            <p:cNvSpPr/>
            <p:nvPr/>
          </p:nvSpPr>
          <p:spPr>
            <a:xfrm>
              <a:off x="3442814" y="1969250"/>
              <a:ext cx="0" cy="2363711"/>
            </a:xfrm>
            <a:custGeom>
              <a:avLst/>
              <a:gdLst/>
              <a:ahLst/>
              <a:cxnLst/>
              <a:rect l="0" t="0" r="0" b="0"/>
              <a:pathLst>
                <a:path h="2363711">
                  <a:moveTo>
                    <a:pt x="0" y="2363711"/>
                  </a:moveTo>
                  <a:lnTo>
                    <a:pt x="0" y="0"/>
                  </a:lnTo>
                  <a:lnTo>
                    <a:pt x="0" y="0"/>
                  </a:lnTo>
                </a:path>
              </a:pathLst>
            </a:custGeom>
            <a:ln w="13550" cap="flat">
              <a:solidFill>
                <a:srgbClr val="EBEBEB">
                  <a:alpha val="100000"/>
                </a:srgbClr>
              </a:solidFill>
              <a:prstDash val="solid"/>
              <a:round/>
            </a:ln>
          </p:spPr>
          <p:txBody>
            <a:bodyPr/>
            <a:lstStyle/>
            <a:p>
              <a:endParaRPr/>
            </a:p>
          </p:txBody>
        </p:sp>
        <p:sp>
          <p:nvSpPr>
            <p:cNvPr id="15" name="pl14">
              <a:extLst>
                <a:ext uri="{FF2B5EF4-FFF2-40B4-BE49-F238E27FC236}">
                  <a16:creationId xmlns:a16="http://schemas.microsoft.com/office/drawing/2014/main" id="{7FE12DC7-3A4A-D341-B55F-3FD7AF0135FB}"/>
                </a:ext>
              </a:extLst>
            </p:cNvPr>
            <p:cNvSpPr/>
            <p:nvPr/>
          </p:nvSpPr>
          <p:spPr>
            <a:xfrm>
              <a:off x="5015428" y="1969250"/>
              <a:ext cx="0" cy="2363711"/>
            </a:xfrm>
            <a:custGeom>
              <a:avLst/>
              <a:gdLst/>
              <a:ahLst/>
              <a:cxnLst/>
              <a:rect l="0" t="0" r="0" b="0"/>
              <a:pathLst>
                <a:path h="2363711">
                  <a:moveTo>
                    <a:pt x="0" y="2363711"/>
                  </a:moveTo>
                  <a:lnTo>
                    <a:pt x="0" y="0"/>
                  </a:lnTo>
                  <a:lnTo>
                    <a:pt x="0" y="0"/>
                  </a:lnTo>
                </a:path>
              </a:pathLst>
            </a:custGeom>
            <a:ln w="13550" cap="flat">
              <a:solidFill>
                <a:srgbClr val="EBEBEB">
                  <a:alpha val="100000"/>
                </a:srgbClr>
              </a:solidFill>
              <a:prstDash val="solid"/>
              <a:round/>
            </a:ln>
          </p:spPr>
          <p:txBody>
            <a:bodyPr/>
            <a:lstStyle/>
            <a:p>
              <a:endParaRPr/>
            </a:p>
          </p:txBody>
        </p:sp>
        <p:sp>
          <p:nvSpPr>
            <p:cNvPr id="16" name="rc15">
              <a:extLst>
                <a:ext uri="{FF2B5EF4-FFF2-40B4-BE49-F238E27FC236}">
                  <a16:creationId xmlns:a16="http://schemas.microsoft.com/office/drawing/2014/main" id="{8C53F1B6-91B9-404C-9708-AC97DC390AA2}"/>
                </a:ext>
              </a:extLst>
            </p:cNvPr>
            <p:cNvSpPr/>
            <p:nvPr/>
          </p:nvSpPr>
          <p:spPr>
            <a:xfrm>
              <a:off x="1162524" y="2855140"/>
              <a:ext cx="1415352" cy="1370379"/>
            </a:xfrm>
            <a:prstGeom prst="rect">
              <a:avLst/>
            </a:prstGeom>
            <a:solidFill>
              <a:schemeClr val="accent4"/>
            </a:solidFill>
          </p:spPr>
          <p:txBody>
            <a:bodyPr/>
            <a:lstStyle/>
            <a:p>
              <a:endParaRPr/>
            </a:p>
          </p:txBody>
        </p:sp>
        <p:sp>
          <p:nvSpPr>
            <p:cNvPr id="17" name="rc16">
              <a:extLst>
                <a:ext uri="{FF2B5EF4-FFF2-40B4-BE49-F238E27FC236}">
                  <a16:creationId xmlns:a16="http://schemas.microsoft.com/office/drawing/2014/main" id="{B994D45E-BFA2-E841-9203-7126A52AD7A6}"/>
                </a:ext>
              </a:extLst>
            </p:cNvPr>
            <p:cNvSpPr/>
            <p:nvPr/>
          </p:nvSpPr>
          <p:spPr>
            <a:xfrm>
              <a:off x="4307752" y="2223809"/>
              <a:ext cx="1415352" cy="2001710"/>
            </a:xfrm>
            <a:prstGeom prst="rect">
              <a:avLst/>
            </a:prstGeom>
            <a:solidFill>
              <a:schemeClr val="accent1"/>
            </a:solidFill>
          </p:spPr>
          <p:txBody>
            <a:bodyPr/>
            <a:lstStyle/>
            <a:p>
              <a:endParaRPr/>
            </a:p>
          </p:txBody>
        </p:sp>
        <p:sp>
          <p:nvSpPr>
            <p:cNvPr id="18" name="pl17">
              <a:extLst>
                <a:ext uri="{FF2B5EF4-FFF2-40B4-BE49-F238E27FC236}">
                  <a16:creationId xmlns:a16="http://schemas.microsoft.com/office/drawing/2014/main" id="{EEDE3EC4-DC59-D24E-A3C8-4F3700C64C40}"/>
                </a:ext>
              </a:extLst>
            </p:cNvPr>
            <p:cNvSpPr/>
            <p:nvPr/>
          </p:nvSpPr>
          <p:spPr>
            <a:xfrm>
              <a:off x="4936797" y="2136865"/>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19" name="pl18">
              <a:extLst>
                <a:ext uri="{FF2B5EF4-FFF2-40B4-BE49-F238E27FC236}">
                  <a16:creationId xmlns:a16="http://schemas.microsoft.com/office/drawing/2014/main" id="{7CDD5EA2-06CB-4043-A221-8F46450D6AB0}"/>
                </a:ext>
              </a:extLst>
            </p:cNvPr>
            <p:cNvSpPr/>
            <p:nvPr/>
          </p:nvSpPr>
          <p:spPr>
            <a:xfrm>
              <a:off x="5015428" y="2136865"/>
              <a:ext cx="0" cy="173889"/>
            </a:xfrm>
            <a:custGeom>
              <a:avLst/>
              <a:gdLst/>
              <a:ahLst/>
              <a:cxnLst/>
              <a:rect l="0" t="0" r="0" b="0"/>
              <a:pathLst>
                <a:path h="173889">
                  <a:moveTo>
                    <a:pt x="0" y="0"/>
                  </a:moveTo>
                  <a:lnTo>
                    <a:pt x="0" y="173889"/>
                  </a:lnTo>
                </a:path>
              </a:pathLst>
            </a:custGeom>
            <a:ln w="13550" cap="flat">
              <a:solidFill>
                <a:srgbClr val="000000">
                  <a:alpha val="100000"/>
                </a:srgbClr>
              </a:solidFill>
              <a:prstDash val="solid"/>
              <a:round/>
            </a:ln>
          </p:spPr>
          <p:txBody>
            <a:bodyPr/>
            <a:lstStyle/>
            <a:p>
              <a:endParaRPr/>
            </a:p>
          </p:txBody>
        </p:sp>
        <p:sp>
          <p:nvSpPr>
            <p:cNvPr id="20" name="pl19">
              <a:extLst>
                <a:ext uri="{FF2B5EF4-FFF2-40B4-BE49-F238E27FC236}">
                  <a16:creationId xmlns:a16="http://schemas.microsoft.com/office/drawing/2014/main" id="{0E061F0D-FE48-8243-8FCB-337CC1D25D51}"/>
                </a:ext>
              </a:extLst>
            </p:cNvPr>
            <p:cNvSpPr/>
            <p:nvPr/>
          </p:nvSpPr>
          <p:spPr>
            <a:xfrm>
              <a:off x="4936797" y="2310754"/>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21" name="pl20">
              <a:extLst>
                <a:ext uri="{FF2B5EF4-FFF2-40B4-BE49-F238E27FC236}">
                  <a16:creationId xmlns:a16="http://schemas.microsoft.com/office/drawing/2014/main" id="{69862E14-4C10-474B-98BC-51EEFDC03B47}"/>
                </a:ext>
              </a:extLst>
            </p:cNvPr>
            <p:cNvSpPr/>
            <p:nvPr/>
          </p:nvSpPr>
          <p:spPr>
            <a:xfrm>
              <a:off x="1791570" y="2778602"/>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22" name="pl21">
              <a:extLst>
                <a:ext uri="{FF2B5EF4-FFF2-40B4-BE49-F238E27FC236}">
                  <a16:creationId xmlns:a16="http://schemas.microsoft.com/office/drawing/2014/main" id="{2B0CF8BE-CF41-2B43-B3BA-838763F7F6F6}"/>
                </a:ext>
              </a:extLst>
            </p:cNvPr>
            <p:cNvSpPr/>
            <p:nvPr/>
          </p:nvSpPr>
          <p:spPr>
            <a:xfrm>
              <a:off x="1870200" y="2778602"/>
              <a:ext cx="0" cy="153076"/>
            </a:xfrm>
            <a:custGeom>
              <a:avLst/>
              <a:gdLst/>
              <a:ahLst/>
              <a:cxnLst/>
              <a:rect l="0" t="0" r="0" b="0"/>
              <a:pathLst>
                <a:path h="153076">
                  <a:moveTo>
                    <a:pt x="0" y="0"/>
                  </a:moveTo>
                  <a:lnTo>
                    <a:pt x="0" y="153076"/>
                  </a:lnTo>
                </a:path>
              </a:pathLst>
            </a:custGeom>
            <a:ln w="13550" cap="flat">
              <a:solidFill>
                <a:srgbClr val="000000">
                  <a:alpha val="100000"/>
                </a:srgbClr>
              </a:solidFill>
              <a:prstDash val="solid"/>
              <a:round/>
            </a:ln>
          </p:spPr>
          <p:txBody>
            <a:bodyPr/>
            <a:lstStyle/>
            <a:p>
              <a:endParaRPr/>
            </a:p>
          </p:txBody>
        </p:sp>
        <p:sp>
          <p:nvSpPr>
            <p:cNvPr id="23" name="pl22">
              <a:extLst>
                <a:ext uri="{FF2B5EF4-FFF2-40B4-BE49-F238E27FC236}">
                  <a16:creationId xmlns:a16="http://schemas.microsoft.com/office/drawing/2014/main" id="{C7CBCBA5-CC04-5A44-AAFE-530FB1B60C51}"/>
                </a:ext>
              </a:extLst>
            </p:cNvPr>
            <p:cNvSpPr/>
            <p:nvPr/>
          </p:nvSpPr>
          <p:spPr>
            <a:xfrm>
              <a:off x="1791570" y="2931679"/>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24" name="rc23">
              <a:extLst>
                <a:ext uri="{FF2B5EF4-FFF2-40B4-BE49-F238E27FC236}">
                  <a16:creationId xmlns:a16="http://schemas.microsoft.com/office/drawing/2014/main" id="{FE6B2E3E-7E9A-0649-ACE1-EC3C52FCD11F}"/>
                </a:ext>
              </a:extLst>
            </p:cNvPr>
            <p:cNvSpPr/>
            <p:nvPr/>
          </p:nvSpPr>
          <p:spPr>
            <a:xfrm>
              <a:off x="926632" y="1969250"/>
              <a:ext cx="5032364" cy="2363711"/>
            </a:xfrm>
            <a:prstGeom prst="rect">
              <a:avLst/>
            </a:prstGeom>
            <a:ln w="13550" cap="rnd">
              <a:solidFill>
                <a:srgbClr val="333333">
                  <a:alpha val="100000"/>
                </a:srgbClr>
              </a:solidFill>
              <a:prstDash val="solid"/>
              <a:round/>
            </a:ln>
          </p:spPr>
          <p:txBody>
            <a:bodyPr/>
            <a:lstStyle/>
            <a:p>
              <a:endParaRPr/>
            </a:p>
          </p:txBody>
        </p:sp>
        <p:sp>
          <p:nvSpPr>
            <p:cNvPr id="25" name="rc24">
              <a:extLst>
                <a:ext uri="{FF2B5EF4-FFF2-40B4-BE49-F238E27FC236}">
                  <a16:creationId xmlns:a16="http://schemas.microsoft.com/office/drawing/2014/main" id="{8BD07D53-8A44-E34D-A696-05C6B431E5CA}"/>
                </a:ext>
              </a:extLst>
            </p:cNvPr>
            <p:cNvSpPr/>
            <p:nvPr/>
          </p:nvSpPr>
          <p:spPr>
            <a:xfrm>
              <a:off x="926632" y="4402550"/>
              <a:ext cx="5032364" cy="2363711"/>
            </a:xfrm>
            <a:prstGeom prst="rect">
              <a:avLst/>
            </a:prstGeom>
            <a:solidFill>
              <a:srgbClr val="FFFFFF">
                <a:alpha val="100000"/>
              </a:srgbClr>
            </a:solidFill>
          </p:spPr>
          <p:txBody>
            <a:bodyPr/>
            <a:lstStyle/>
            <a:p>
              <a:endParaRPr/>
            </a:p>
          </p:txBody>
        </p:sp>
        <p:sp>
          <p:nvSpPr>
            <p:cNvPr id="26" name="pl25">
              <a:extLst>
                <a:ext uri="{FF2B5EF4-FFF2-40B4-BE49-F238E27FC236}">
                  <a16:creationId xmlns:a16="http://schemas.microsoft.com/office/drawing/2014/main" id="{72F4A200-1DC4-4D4E-837F-323DED598045}"/>
                </a:ext>
              </a:extLst>
            </p:cNvPr>
            <p:cNvSpPr/>
            <p:nvPr/>
          </p:nvSpPr>
          <p:spPr>
            <a:xfrm>
              <a:off x="926632" y="6255148"/>
              <a:ext cx="5032364" cy="0"/>
            </a:xfrm>
            <a:custGeom>
              <a:avLst/>
              <a:gdLst/>
              <a:ahLst/>
              <a:cxnLst/>
              <a:rect l="0" t="0" r="0" b="0"/>
              <a:pathLst>
                <a:path w="5032364">
                  <a:moveTo>
                    <a:pt x="0" y="0"/>
                  </a:moveTo>
                  <a:lnTo>
                    <a:pt x="5032364" y="0"/>
                  </a:lnTo>
                  <a:lnTo>
                    <a:pt x="5032364" y="0"/>
                  </a:lnTo>
                </a:path>
              </a:pathLst>
            </a:custGeom>
            <a:ln w="6775" cap="flat">
              <a:solidFill>
                <a:srgbClr val="EBEBEB">
                  <a:alpha val="100000"/>
                </a:srgbClr>
              </a:solidFill>
              <a:prstDash val="solid"/>
              <a:round/>
            </a:ln>
          </p:spPr>
          <p:txBody>
            <a:bodyPr/>
            <a:lstStyle/>
            <a:p>
              <a:endParaRPr/>
            </a:p>
          </p:txBody>
        </p:sp>
        <p:sp>
          <p:nvSpPr>
            <p:cNvPr id="27" name="pl26">
              <a:extLst>
                <a:ext uri="{FF2B5EF4-FFF2-40B4-BE49-F238E27FC236}">
                  <a16:creationId xmlns:a16="http://schemas.microsoft.com/office/drawing/2014/main" id="{BD121837-2253-CB4D-AFEE-AA7EE43E303E}"/>
                </a:ext>
              </a:extLst>
            </p:cNvPr>
            <p:cNvSpPr/>
            <p:nvPr/>
          </p:nvSpPr>
          <p:spPr>
            <a:xfrm>
              <a:off x="926632" y="5447803"/>
              <a:ext cx="5032364" cy="0"/>
            </a:xfrm>
            <a:custGeom>
              <a:avLst/>
              <a:gdLst/>
              <a:ahLst/>
              <a:cxnLst/>
              <a:rect l="0" t="0" r="0" b="0"/>
              <a:pathLst>
                <a:path w="5032364">
                  <a:moveTo>
                    <a:pt x="0" y="0"/>
                  </a:moveTo>
                  <a:lnTo>
                    <a:pt x="5032364" y="0"/>
                  </a:lnTo>
                  <a:lnTo>
                    <a:pt x="5032364" y="0"/>
                  </a:lnTo>
                </a:path>
              </a:pathLst>
            </a:custGeom>
            <a:ln w="6775" cap="flat">
              <a:solidFill>
                <a:srgbClr val="EBEBEB">
                  <a:alpha val="100000"/>
                </a:srgbClr>
              </a:solidFill>
              <a:prstDash val="solid"/>
              <a:round/>
            </a:ln>
          </p:spPr>
          <p:txBody>
            <a:bodyPr/>
            <a:lstStyle/>
            <a:p>
              <a:endParaRPr/>
            </a:p>
          </p:txBody>
        </p:sp>
        <p:sp>
          <p:nvSpPr>
            <p:cNvPr id="28" name="pl27">
              <a:extLst>
                <a:ext uri="{FF2B5EF4-FFF2-40B4-BE49-F238E27FC236}">
                  <a16:creationId xmlns:a16="http://schemas.microsoft.com/office/drawing/2014/main" id="{7A3BDE00-FA64-AA4C-8845-52CBDD5243C6}"/>
                </a:ext>
              </a:extLst>
            </p:cNvPr>
            <p:cNvSpPr/>
            <p:nvPr/>
          </p:nvSpPr>
          <p:spPr>
            <a:xfrm>
              <a:off x="926632" y="4640458"/>
              <a:ext cx="5032364" cy="0"/>
            </a:xfrm>
            <a:custGeom>
              <a:avLst/>
              <a:gdLst/>
              <a:ahLst/>
              <a:cxnLst/>
              <a:rect l="0" t="0" r="0" b="0"/>
              <a:pathLst>
                <a:path w="5032364">
                  <a:moveTo>
                    <a:pt x="0" y="0"/>
                  </a:moveTo>
                  <a:lnTo>
                    <a:pt x="5032364" y="0"/>
                  </a:lnTo>
                  <a:lnTo>
                    <a:pt x="5032364" y="0"/>
                  </a:lnTo>
                </a:path>
              </a:pathLst>
            </a:custGeom>
            <a:ln w="6775" cap="flat">
              <a:solidFill>
                <a:srgbClr val="EBEBEB">
                  <a:alpha val="100000"/>
                </a:srgbClr>
              </a:solidFill>
              <a:prstDash val="solid"/>
              <a:round/>
            </a:ln>
          </p:spPr>
          <p:txBody>
            <a:bodyPr/>
            <a:lstStyle/>
            <a:p>
              <a:endParaRPr/>
            </a:p>
          </p:txBody>
        </p:sp>
        <p:sp>
          <p:nvSpPr>
            <p:cNvPr id="29" name="pl28">
              <a:extLst>
                <a:ext uri="{FF2B5EF4-FFF2-40B4-BE49-F238E27FC236}">
                  <a16:creationId xmlns:a16="http://schemas.microsoft.com/office/drawing/2014/main" id="{305F1A59-4EC7-6D4A-9264-43C8C1D2BFD4}"/>
                </a:ext>
              </a:extLst>
            </p:cNvPr>
            <p:cNvSpPr/>
            <p:nvPr/>
          </p:nvSpPr>
          <p:spPr>
            <a:xfrm>
              <a:off x="926632" y="6658820"/>
              <a:ext cx="5032364" cy="0"/>
            </a:xfrm>
            <a:custGeom>
              <a:avLst/>
              <a:gdLst/>
              <a:ahLst/>
              <a:cxnLst/>
              <a:rect l="0" t="0" r="0" b="0"/>
              <a:pathLst>
                <a:path w="5032364">
                  <a:moveTo>
                    <a:pt x="0" y="0"/>
                  </a:moveTo>
                  <a:lnTo>
                    <a:pt x="5032364" y="0"/>
                  </a:lnTo>
                  <a:lnTo>
                    <a:pt x="5032364" y="0"/>
                  </a:lnTo>
                </a:path>
              </a:pathLst>
            </a:custGeom>
            <a:ln w="13550" cap="flat">
              <a:solidFill>
                <a:srgbClr val="EBEBEB">
                  <a:alpha val="100000"/>
                </a:srgbClr>
              </a:solidFill>
              <a:prstDash val="solid"/>
              <a:round/>
            </a:ln>
          </p:spPr>
          <p:txBody>
            <a:bodyPr/>
            <a:lstStyle/>
            <a:p>
              <a:endParaRPr/>
            </a:p>
          </p:txBody>
        </p:sp>
        <p:sp>
          <p:nvSpPr>
            <p:cNvPr id="30" name="pl29">
              <a:extLst>
                <a:ext uri="{FF2B5EF4-FFF2-40B4-BE49-F238E27FC236}">
                  <a16:creationId xmlns:a16="http://schemas.microsoft.com/office/drawing/2014/main" id="{27684E6F-085B-EA46-B0E4-CEE6FCD8EE03}"/>
                </a:ext>
              </a:extLst>
            </p:cNvPr>
            <p:cNvSpPr/>
            <p:nvPr/>
          </p:nvSpPr>
          <p:spPr>
            <a:xfrm>
              <a:off x="926632" y="5851475"/>
              <a:ext cx="5032364" cy="0"/>
            </a:xfrm>
            <a:custGeom>
              <a:avLst/>
              <a:gdLst/>
              <a:ahLst/>
              <a:cxnLst/>
              <a:rect l="0" t="0" r="0" b="0"/>
              <a:pathLst>
                <a:path w="5032364">
                  <a:moveTo>
                    <a:pt x="0" y="0"/>
                  </a:moveTo>
                  <a:lnTo>
                    <a:pt x="5032364" y="0"/>
                  </a:lnTo>
                  <a:lnTo>
                    <a:pt x="5032364" y="0"/>
                  </a:lnTo>
                </a:path>
              </a:pathLst>
            </a:custGeom>
            <a:ln w="13550" cap="flat">
              <a:solidFill>
                <a:srgbClr val="EBEBEB">
                  <a:alpha val="100000"/>
                </a:srgbClr>
              </a:solidFill>
              <a:prstDash val="solid"/>
              <a:round/>
            </a:ln>
          </p:spPr>
          <p:txBody>
            <a:bodyPr/>
            <a:lstStyle/>
            <a:p>
              <a:endParaRPr/>
            </a:p>
          </p:txBody>
        </p:sp>
        <p:sp>
          <p:nvSpPr>
            <p:cNvPr id="31" name="pl30">
              <a:extLst>
                <a:ext uri="{FF2B5EF4-FFF2-40B4-BE49-F238E27FC236}">
                  <a16:creationId xmlns:a16="http://schemas.microsoft.com/office/drawing/2014/main" id="{6128792F-3CB8-2D4B-81E8-166467711778}"/>
                </a:ext>
              </a:extLst>
            </p:cNvPr>
            <p:cNvSpPr/>
            <p:nvPr/>
          </p:nvSpPr>
          <p:spPr>
            <a:xfrm>
              <a:off x="926632" y="5044130"/>
              <a:ext cx="5032364" cy="0"/>
            </a:xfrm>
            <a:custGeom>
              <a:avLst/>
              <a:gdLst/>
              <a:ahLst/>
              <a:cxnLst/>
              <a:rect l="0" t="0" r="0" b="0"/>
              <a:pathLst>
                <a:path w="5032364">
                  <a:moveTo>
                    <a:pt x="0" y="0"/>
                  </a:moveTo>
                  <a:lnTo>
                    <a:pt x="5032364" y="0"/>
                  </a:lnTo>
                  <a:lnTo>
                    <a:pt x="5032364" y="0"/>
                  </a:lnTo>
                </a:path>
              </a:pathLst>
            </a:custGeom>
            <a:ln w="13550" cap="flat">
              <a:solidFill>
                <a:srgbClr val="EBEBEB">
                  <a:alpha val="100000"/>
                </a:srgbClr>
              </a:solidFill>
              <a:prstDash val="solid"/>
              <a:round/>
            </a:ln>
          </p:spPr>
          <p:txBody>
            <a:bodyPr/>
            <a:lstStyle/>
            <a:p>
              <a:endParaRPr/>
            </a:p>
          </p:txBody>
        </p:sp>
        <p:sp>
          <p:nvSpPr>
            <p:cNvPr id="32" name="pl31">
              <a:extLst>
                <a:ext uri="{FF2B5EF4-FFF2-40B4-BE49-F238E27FC236}">
                  <a16:creationId xmlns:a16="http://schemas.microsoft.com/office/drawing/2014/main" id="{8A6B4B17-0852-2747-9233-7A7367E82E0F}"/>
                </a:ext>
              </a:extLst>
            </p:cNvPr>
            <p:cNvSpPr/>
            <p:nvPr/>
          </p:nvSpPr>
          <p:spPr>
            <a:xfrm>
              <a:off x="1870200" y="4402550"/>
              <a:ext cx="0" cy="2363711"/>
            </a:xfrm>
            <a:custGeom>
              <a:avLst/>
              <a:gdLst/>
              <a:ahLst/>
              <a:cxnLst/>
              <a:rect l="0" t="0" r="0" b="0"/>
              <a:pathLst>
                <a:path h="2363711">
                  <a:moveTo>
                    <a:pt x="0" y="2363711"/>
                  </a:moveTo>
                  <a:lnTo>
                    <a:pt x="0" y="0"/>
                  </a:lnTo>
                  <a:lnTo>
                    <a:pt x="0" y="0"/>
                  </a:lnTo>
                </a:path>
              </a:pathLst>
            </a:custGeom>
            <a:ln w="13550" cap="flat">
              <a:solidFill>
                <a:srgbClr val="EBEBEB">
                  <a:alpha val="100000"/>
                </a:srgbClr>
              </a:solidFill>
              <a:prstDash val="solid"/>
              <a:round/>
            </a:ln>
          </p:spPr>
          <p:txBody>
            <a:bodyPr/>
            <a:lstStyle/>
            <a:p>
              <a:endParaRPr/>
            </a:p>
          </p:txBody>
        </p:sp>
        <p:sp>
          <p:nvSpPr>
            <p:cNvPr id="33" name="pl32">
              <a:extLst>
                <a:ext uri="{FF2B5EF4-FFF2-40B4-BE49-F238E27FC236}">
                  <a16:creationId xmlns:a16="http://schemas.microsoft.com/office/drawing/2014/main" id="{36A5596C-30BB-AC4B-9A20-262D510B046B}"/>
                </a:ext>
              </a:extLst>
            </p:cNvPr>
            <p:cNvSpPr/>
            <p:nvPr/>
          </p:nvSpPr>
          <p:spPr>
            <a:xfrm>
              <a:off x="3442814" y="4402550"/>
              <a:ext cx="0" cy="2363711"/>
            </a:xfrm>
            <a:custGeom>
              <a:avLst/>
              <a:gdLst/>
              <a:ahLst/>
              <a:cxnLst/>
              <a:rect l="0" t="0" r="0" b="0"/>
              <a:pathLst>
                <a:path h="2363711">
                  <a:moveTo>
                    <a:pt x="0" y="2363711"/>
                  </a:moveTo>
                  <a:lnTo>
                    <a:pt x="0" y="0"/>
                  </a:lnTo>
                  <a:lnTo>
                    <a:pt x="0" y="0"/>
                  </a:lnTo>
                </a:path>
              </a:pathLst>
            </a:custGeom>
            <a:ln w="13550" cap="flat">
              <a:solidFill>
                <a:srgbClr val="EBEBEB">
                  <a:alpha val="100000"/>
                </a:srgbClr>
              </a:solidFill>
              <a:prstDash val="solid"/>
              <a:round/>
            </a:ln>
          </p:spPr>
          <p:txBody>
            <a:bodyPr/>
            <a:lstStyle/>
            <a:p>
              <a:endParaRPr/>
            </a:p>
          </p:txBody>
        </p:sp>
        <p:sp>
          <p:nvSpPr>
            <p:cNvPr id="34" name="pl33">
              <a:extLst>
                <a:ext uri="{FF2B5EF4-FFF2-40B4-BE49-F238E27FC236}">
                  <a16:creationId xmlns:a16="http://schemas.microsoft.com/office/drawing/2014/main" id="{7BE4E7D2-001B-184D-8493-F14E62C53B62}"/>
                </a:ext>
              </a:extLst>
            </p:cNvPr>
            <p:cNvSpPr/>
            <p:nvPr/>
          </p:nvSpPr>
          <p:spPr>
            <a:xfrm>
              <a:off x="5015428" y="4402550"/>
              <a:ext cx="0" cy="2363711"/>
            </a:xfrm>
            <a:custGeom>
              <a:avLst/>
              <a:gdLst/>
              <a:ahLst/>
              <a:cxnLst/>
              <a:rect l="0" t="0" r="0" b="0"/>
              <a:pathLst>
                <a:path h="2363711">
                  <a:moveTo>
                    <a:pt x="0" y="2363711"/>
                  </a:moveTo>
                  <a:lnTo>
                    <a:pt x="0" y="0"/>
                  </a:lnTo>
                  <a:lnTo>
                    <a:pt x="0" y="0"/>
                  </a:lnTo>
                </a:path>
              </a:pathLst>
            </a:custGeom>
            <a:ln w="13550" cap="flat">
              <a:solidFill>
                <a:srgbClr val="EBEBEB">
                  <a:alpha val="100000"/>
                </a:srgbClr>
              </a:solidFill>
              <a:prstDash val="solid"/>
              <a:round/>
            </a:ln>
          </p:spPr>
          <p:txBody>
            <a:bodyPr/>
            <a:lstStyle/>
            <a:p>
              <a:endParaRPr/>
            </a:p>
          </p:txBody>
        </p:sp>
        <p:sp>
          <p:nvSpPr>
            <p:cNvPr id="35" name="rc34">
              <a:extLst>
                <a:ext uri="{FF2B5EF4-FFF2-40B4-BE49-F238E27FC236}">
                  <a16:creationId xmlns:a16="http://schemas.microsoft.com/office/drawing/2014/main" id="{AC967D33-D1C8-0C41-AD54-292AE9BEF115}"/>
                </a:ext>
              </a:extLst>
            </p:cNvPr>
            <p:cNvSpPr/>
            <p:nvPr/>
          </p:nvSpPr>
          <p:spPr>
            <a:xfrm>
              <a:off x="1162524" y="5004099"/>
              <a:ext cx="1415352" cy="1654721"/>
            </a:xfrm>
            <a:prstGeom prst="rect">
              <a:avLst/>
            </a:prstGeom>
            <a:solidFill>
              <a:schemeClr val="accent4"/>
            </a:solidFill>
          </p:spPr>
          <p:txBody>
            <a:bodyPr/>
            <a:lstStyle/>
            <a:p>
              <a:endParaRPr/>
            </a:p>
          </p:txBody>
        </p:sp>
        <p:sp>
          <p:nvSpPr>
            <p:cNvPr id="36" name="rc35">
              <a:extLst>
                <a:ext uri="{FF2B5EF4-FFF2-40B4-BE49-F238E27FC236}">
                  <a16:creationId xmlns:a16="http://schemas.microsoft.com/office/drawing/2014/main" id="{131EF97A-FA71-174C-A75C-4F796315505B}"/>
                </a:ext>
              </a:extLst>
            </p:cNvPr>
            <p:cNvSpPr/>
            <p:nvPr/>
          </p:nvSpPr>
          <p:spPr>
            <a:xfrm>
              <a:off x="2735138" y="4874665"/>
              <a:ext cx="1415352" cy="1784155"/>
            </a:xfrm>
            <a:prstGeom prst="rect">
              <a:avLst/>
            </a:prstGeom>
            <a:solidFill>
              <a:schemeClr val="accent3"/>
            </a:solidFill>
          </p:spPr>
          <p:txBody>
            <a:bodyPr/>
            <a:lstStyle/>
            <a:p>
              <a:endParaRPr/>
            </a:p>
          </p:txBody>
        </p:sp>
        <p:sp>
          <p:nvSpPr>
            <p:cNvPr id="37" name="pl36">
              <a:extLst>
                <a:ext uri="{FF2B5EF4-FFF2-40B4-BE49-F238E27FC236}">
                  <a16:creationId xmlns:a16="http://schemas.microsoft.com/office/drawing/2014/main" id="{7016462F-9D49-434D-8E0C-285EE576C32F}"/>
                </a:ext>
              </a:extLst>
            </p:cNvPr>
            <p:cNvSpPr/>
            <p:nvPr/>
          </p:nvSpPr>
          <p:spPr>
            <a:xfrm>
              <a:off x="3364183" y="4789239"/>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38" name="pl37">
              <a:extLst>
                <a:ext uri="{FF2B5EF4-FFF2-40B4-BE49-F238E27FC236}">
                  <a16:creationId xmlns:a16="http://schemas.microsoft.com/office/drawing/2014/main" id="{318683EB-9A57-2F42-A581-E5109F2EF2BB}"/>
                </a:ext>
              </a:extLst>
            </p:cNvPr>
            <p:cNvSpPr/>
            <p:nvPr/>
          </p:nvSpPr>
          <p:spPr>
            <a:xfrm>
              <a:off x="3442814" y="4789239"/>
              <a:ext cx="0" cy="170853"/>
            </a:xfrm>
            <a:custGeom>
              <a:avLst/>
              <a:gdLst/>
              <a:ahLst/>
              <a:cxnLst/>
              <a:rect l="0" t="0" r="0" b="0"/>
              <a:pathLst>
                <a:path h="170853">
                  <a:moveTo>
                    <a:pt x="0" y="0"/>
                  </a:moveTo>
                  <a:lnTo>
                    <a:pt x="0" y="170853"/>
                  </a:lnTo>
                </a:path>
              </a:pathLst>
            </a:custGeom>
            <a:ln w="13550" cap="flat">
              <a:solidFill>
                <a:srgbClr val="000000">
                  <a:alpha val="100000"/>
                </a:srgbClr>
              </a:solidFill>
              <a:prstDash val="solid"/>
              <a:round/>
            </a:ln>
          </p:spPr>
          <p:txBody>
            <a:bodyPr/>
            <a:lstStyle/>
            <a:p>
              <a:endParaRPr/>
            </a:p>
          </p:txBody>
        </p:sp>
        <p:sp>
          <p:nvSpPr>
            <p:cNvPr id="39" name="pl38">
              <a:extLst>
                <a:ext uri="{FF2B5EF4-FFF2-40B4-BE49-F238E27FC236}">
                  <a16:creationId xmlns:a16="http://schemas.microsoft.com/office/drawing/2014/main" id="{65163001-2D91-2B41-B419-3993F0BC8F85}"/>
                </a:ext>
              </a:extLst>
            </p:cNvPr>
            <p:cNvSpPr/>
            <p:nvPr/>
          </p:nvSpPr>
          <p:spPr>
            <a:xfrm>
              <a:off x="3364183" y="4960092"/>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40" name="pl39">
              <a:extLst>
                <a:ext uri="{FF2B5EF4-FFF2-40B4-BE49-F238E27FC236}">
                  <a16:creationId xmlns:a16="http://schemas.microsoft.com/office/drawing/2014/main" id="{3FEC345A-1723-6342-8AD0-156D8F692886}"/>
                </a:ext>
              </a:extLst>
            </p:cNvPr>
            <p:cNvSpPr/>
            <p:nvPr/>
          </p:nvSpPr>
          <p:spPr>
            <a:xfrm>
              <a:off x="1791570" y="4929003"/>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41" name="pl40">
              <a:extLst>
                <a:ext uri="{FF2B5EF4-FFF2-40B4-BE49-F238E27FC236}">
                  <a16:creationId xmlns:a16="http://schemas.microsoft.com/office/drawing/2014/main" id="{8773A647-CAB1-D046-A8D4-07C4E0D73BA8}"/>
                </a:ext>
              </a:extLst>
            </p:cNvPr>
            <p:cNvSpPr/>
            <p:nvPr/>
          </p:nvSpPr>
          <p:spPr>
            <a:xfrm>
              <a:off x="1870200" y="4929003"/>
              <a:ext cx="0" cy="150192"/>
            </a:xfrm>
            <a:custGeom>
              <a:avLst/>
              <a:gdLst/>
              <a:ahLst/>
              <a:cxnLst/>
              <a:rect l="0" t="0" r="0" b="0"/>
              <a:pathLst>
                <a:path h="150192">
                  <a:moveTo>
                    <a:pt x="0" y="0"/>
                  </a:moveTo>
                  <a:lnTo>
                    <a:pt x="0" y="150192"/>
                  </a:lnTo>
                </a:path>
              </a:pathLst>
            </a:custGeom>
            <a:ln w="13550" cap="flat">
              <a:solidFill>
                <a:srgbClr val="000000">
                  <a:alpha val="100000"/>
                </a:srgbClr>
              </a:solidFill>
              <a:prstDash val="solid"/>
              <a:round/>
            </a:ln>
          </p:spPr>
          <p:txBody>
            <a:bodyPr/>
            <a:lstStyle/>
            <a:p>
              <a:endParaRPr/>
            </a:p>
          </p:txBody>
        </p:sp>
        <p:sp>
          <p:nvSpPr>
            <p:cNvPr id="42" name="pl41">
              <a:extLst>
                <a:ext uri="{FF2B5EF4-FFF2-40B4-BE49-F238E27FC236}">
                  <a16:creationId xmlns:a16="http://schemas.microsoft.com/office/drawing/2014/main" id="{1A94D7DD-56F0-234E-BF1B-1E86078CA7CD}"/>
                </a:ext>
              </a:extLst>
            </p:cNvPr>
            <p:cNvSpPr/>
            <p:nvPr/>
          </p:nvSpPr>
          <p:spPr>
            <a:xfrm>
              <a:off x="1791570" y="5079195"/>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43" name="rc42">
              <a:extLst>
                <a:ext uri="{FF2B5EF4-FFF2-40B4-BE49-F238E27FC236}">
                  <a16:creationId xmlns:a16="http://schemas.microsoft.com/office/drawing/2014/main" id="{1A0C006C-0E2E-6A40-88B4-4312A6467D0C}"/>
                </a:ext>
              </a:extLst>
            </p:cNvPr>
            <p:cNvSpPr/>
            <p:nvPr/>
          </p:nvSpPr>
          <p:spPr>
            <a:xfrm>
              <a:off x="926632" y="4402550"/>
              <a:ext cx="5032364" cy="2363711"/>
            </a:xfrm>
            <a:prstGeom prst="rect">
              <a:avLst/>
            </a:prstGeom>
            <a:ln w="13550" cap="rnd">
              <a:solidFill>
                <a:srgbClr val="333333">
                  <a:alpha val="100000"/>
                </a:srgbClr>
              </a:solidFill>
              <a:prstDash val="solid"/>
              <a:round/>
            </a:ln>
          </p:spPr>
          <p:txBody>
            <a:bodyPr/>
            <a:lstStyle/>
            <a:p>
              <a:endParaRPr/>
            </a:p>
          </p:txBody>
        </p:sp>
        <p:sp>
          <p:nvSpPr>
            <p:cNvPr id="44" name="rc43">
              <a:extLst>
                <a:ext uri="{FF2B5EF4-FFF2-40B4-BE49-F238E27FC236}">
                  <a16:creationId xmlns:a16="http://schemas.microsoft.com/office/drawing/2014/main" id="{1ABF5D7B-19D5-0348-8222-110C8223DF4E}"/>
                </a:ext>
              </a:extLst>
            </p:cNvPr>
            <p:cNvSpPr/>
            <p:nvPr/>
          </p:nvSpPr>
          <p:spPr>
            <a:xfrm>
              <a:off x="6028585" y="1969250"/>
              <a:ext cx="5032364" cy="2363711"/>
            </a:xfrm>
            <a:prstGeom prst="rect">
              <a:avLst/>
            </a:prstGeom>
            <a:solidFill>
              <a:srgbClr val="FFFFFF">
                <a:alpha val="100000"/>
              </a:srgbClr>
            </a:solidFill>
          </p:spPr>
          <p:txBody>
            <a:bodyPr/>
            <a:lstStyle/>
            <a:p>
              <a:endParaRPr/>
            </a:p>
          </p:txBody>
        </p:sp>
        <p:sp>
          <p:nvSpPr>
            <p:cNvPr id="45" name="pl44">
              <a:extLst>
                <a:ext uri="{FF2B5EF4-FFF2-40B4-BE49-F238E27FC236}">
                  <a16:creationId xmlns:a16="http://schemas.microsoft.com/office/drawing/2014/main" id="{7C092FE7-7BA7-1C47-BDFD-7847B2BB7D3A}"/>
                </a:ext>
              </a:extLst>
            </p:cNvPr>
            <p:cNvSpPr/>
            <p:nvPr/>
          </p:nvSpPr>
          <p:spPr>
            <a:xfrm>
              <a:off x="6028585" y="3821847"/>
              <a:ext cx="5032364" cy="0"/>
            </a:xfrm>
            <a:custGeom>
              <a:avLst/>
              <a:gdLst/>
              <a:ahLst/>
              <a:cxnLst/>
              <a:rect l="0" t="0" r="0" b="0"/>
              <a:pathLst>
                <a:path w="5032364">
                  <a:moveTo>
                    <a:pt x="0" y="0"/>
                  </a:moveTo>
                  <a:lnTo>
                    <a:pt x="5032364" y="0"/>
                  </a:lnTo>
                  <a:lnTo>
                    <a:pt x="5032364" y="0"/>
                  </a:lnTo>
                </a:path>
              </a:pathLst>
            </a:custGeom>
            <a:ln w="6775" cap="flat">
              <a:solidFill>
                <a:srgbClr val="EBEBEB">
                  <a:alpha val="100000"/>
                </a:srgbClr>
              </a:solidFill>
              <a:prstDash val="solid"/>
              <a:round/>
            </a:ln>
          </p:spPr>
          <p:txBody>
            <a:bodyPr/>
            <a:lstStyle/>
            <a:p>
              <a:endParaRPr/>
            </a:p>
          </p:txBody>
        </p:sp>
        <p:sp>
          <p:nvSpPr>
            <p:cNvPr id="46" name="pl45">
              <a:extLst>
                <a:ext uri="{FF2B5EF4-FFF2-40B4-BE49-F238E27FC236}">
                  <a16:creationId xmlns:a16="http://schemas.microsoft.com/office/drawing/2014/main" id="{E5D73C5B-6394-0A4B-B494-C304AA4B015E}"/>
                </a:ext>
              </a:extLst>
            </p:cNvPr>
            <p:cNvSpPr/>
            <p:nvPr/>
          </p:nvSpPr>
          <p:spPr>
            <a:xfrm>
              <a:off x="6028585" y="3014502"/>
              <a:ext cx="5032364" cy="0"/>
            </a:xfrm>
            <a:custGeom>
              <a:avLst/>
              <a:gdLst/>
              <a:ahLst/>
              <a:cxnLst/>
              <a:rect l="0" t="0" r="0" b="0"/>
              <a:pathLst>
                <a:path w="5032364">
                  <a:moveTo>
                    <a:pt x="0" y="0"/>
                  </a:moveTo>
                  <a:lnTo>
                    <a:pt x="5032364" y="0"/>
                  </a:lnTo>
                  <a:lnTo>
                    <a:pt x="5032364" y="0"/>
                  </a:lnTo>
                </a:path>
              </a:pathLst>
            </a:custGeom>
            <a:ln w="6775" cap="flat">
              <a:solidFill>
                <a:srgbClr val="EBEBEB">
                  <a:alpha val="100000"/>
                </a:srgbClr>
              </a:solidFill>
              <a:prstDash val="solid"/>
              <a:round/>
            </a:ln>
          </p:spPr>
          <p:txBody>
            <a:bodyPr/>
            <a:lstStyle/>
            <a:p>
              <a:endParaRPr/>
            </a:p>
          </p:txBody>
        </p:sp>
        <p:sp>
          <p:nvSpPr>
            <p:cNvPr id="47" name="pl46">
              <a:extLst>
                <a:ext uri="{FF2B5EF4-FFF2-40B4-BE49-F238E27FC236}">
                  <a16:creationId xmlns:a16="http://schemas.microsoft.com/office/drawing/2014/main" id="{BBC12F70-D061-0643-AC39-6BC72586EBBC}"/>
                </a:ext>
              </a:extLst>
            </p:cNvPr>
            <p:cNvSpPr/>
            <p:nvPr/>
          </p:nvSpPr>
          <p:spPr>
            <a:xfrm>
              <a:off x="6028585" y="2207158"/>
              <a:ext cx="5032364" cy="0"/>
            </a:xfrm>
            <a:custGeom>
              <a:avLst/>
              <a:gdLst/>
              <a:ahLst/>
              <a:cxnLst/>
              <a:rect l="0" t="0" r="0" b="0"/>
              <a:pathLst>
                <a:path w="5032364">
                  <a:moveTo>
                    <a:pt x="0" y="0"/>
                  </a:moveTo>
                  <a:lnTo>
                    <a:pt x="5032364" y="0"/>
                  </a:lnTo>
                  <a:lnTo>
                    <a:pt x="5032364" y="0"/>
                  </a:lnTo>
                </a:path>
              </a:pathLst>
            </a:custGeom>
            <a:ln w="6775" cap="flat">
              <a:solidFill>
                <a:srgbClr val="EBEBEB">
                  <a:alpha val="100000"/>
                </a:srgbClr>
              </a:solidFill>
              <a:prstDash val="solid"/>
              <a:round/>
            </a:ln>
          </p:spPr>
          <p:txBody>
            <a:bodyPr/>
            <a:lstStyle/>
            <a:p>
              <a:endParaRPr/>
            </a:p>
          </p:txBody>
        </p:sp>
        <p:sp>
          <p:nvSpPr>
            <p:cNvPr id="48" name="pl47">
              <a:extLst>
                <a:ext uri="{FF2B5EF4-FFF2-40B4-BE49-F238E27FC236}">
                  <a16:creationId xmlns:a16="http://schemas.microsoft.com/office/drawing/2014/main" id="{2D972370-214D-854C-8E6A-A516DCD18FF8}"/>
                </a:ext>
              </a:extLst>
            </p:cNvPr>
            <p:cNvSpPr/>
            <p:nvPr/>
          </p:nvSpPr>
          <p:spPr>
            <a:xfrm>
              <a:off x="6028585" y="4225520"/>
              <a:ext cx="5032364" cy="0"/>
            </a:xfrm>
            <a:custGeom>
              <a:avLst/>
              <a:gdLst/>
              <a:ahLst/>
              <a:cxnLst/>
              <a:rect l="0" t="0" r="0" b="0"/>
              <a:pathLst>
                <a:path w="5032364">
                  <a:moveTo>
                    <a:pt x="0" y="0"/>
                  </a:moveTo>
                  <a:lnTo>
                    <a:pt x="5032364" y="0"/>
                  </a:lnTo>
                  <a:lnTo>
                    <a:pt x="5032364" y="0"/>
                  </a:lnTo>
                </a:path>
              </a:pathLst>
            </a:custGeom>
            <a:ln w="13550" cap="flat">
              <a:solidFill>
                <a:srgbClr val="EBEBEB">
                  <a:alpha val="100000"/>
                </a:srgbClr>
              </a:solidFill>
              <a:prstDash val="solid"/>
              <a:round/>
            </a:ln>
          </p:spPr>
          <p:txBody>
            <a:bodyPr/>
            <a:lstStyle/>
            <a:p>
              <a:endParaRPr/>
            </a:p>
          </p:txBody>
        </p:sp>
        <p:sp>
          <p:nvSpPr>
            <p:cNvPr id="49" name="pl48">
              <a:extLst>
                <a:ext uri="{FF2B5EF4-FFF2-40B4-BE49-F238E27FC236}">
                  <a16:creationId xmlns:a16="http://schemas.microsoft.com/office/drawing/2014/main" id="{E00E2081-5943-AD46-B086-5D57CFFBA7E6}"/>
                </a:ext>
              </a:extLst>
            </p:cNvPr>
            <p:cNvSpPr/>
            <p:nvPr/>
          </p:nvSpPr>
          <p:spPr>
            <a:xfrm>
              <a:off x="6028585" y="3418175"/>
              <a:ext cx="5032364" cy="0"/>
            </a:xfrm>
            <a:custGeom>
              <a:avLst/>
              <a:gdLst/>
              <a:ahLst/>
              <a:cxnLst/>
              <a:rect l="0" t="0" r="0" b="0"/>
              <a:pathLst>
                <a:path w="5032364">
                  <a:moveTo>
                    <a:pt x="0" y="0"/>
                  </a:moveTo>
                  <a:lnTo>
                    <a:pt x="5032364" y="0"/>
                  </a:lnTo>
                  <a:lnTo>
                    <a:pt x="5032364" y="0"/>
                  </a:lnTo>
                </a:path>
              </a:pathLst>
            </a:custGeom>
            <a:ln w="13550" cap="flat">
              <a:solidFill>
                <a:srgbClr val="EBEBEB">
                  <a:alpha val="100000"/>
                </a:srgbClr>
              </a:solidFill>
              <a:prstDash val="solid"/>
              <a:round/>
            </a:ln>
          </p:spPr>
          <p:txBody>
            <a:bodyPr/>
            <a:lstStyle/>
            <a:p>
              <a:endParaRPr/>
            </a:p>
          </p:txBody>
        </p:sp>
        <p:sp>
          <p:nvSpPr>
            <p:cNvPr id="50" name="pl49">
              <a:extLst>
                <a:ext uri="{FF2B5EF4-FFF2-40B4-BE49-F238E27FC236}">
                  <a16:creationId xmlns:a16="http://schemas.microsoft.com/office/drawing/2014/main" id="{3BAD827C-4807-BE40-A5FD-1B8D1EF93F53}"/>
                </a:ext>
              </a:extLst>
            </p:cNvPr>
            <p:cNvSpPr/>
            <p:nvPr/>
          </p:nvSpPr>
          <p:spPr>
            <a:xfrm>
              <a:off x="6028585" y="2610830"/>
              <a:ext cx="5032364" cy="0"/>
            </a:xfrm>
            <a:custGeom>
              <a:avLst/>
              <a:gdLst/>
              <a:ahLst/>
              <a:cxnLst/>
              <a:rect l="0" t="0" r="0" b="0"/>
              <a:pathLst>
                <a:path w="5032364">
                  <a:moveTo>
                    <a:pt x="0" y="0"/>
                  </a:moveTo>
                  <a:lnTo>
                    <a:pt x="5032364" y="0"/>
                  </a:lnTo>
                  <a:lnTo>
                    <a:pt x="5032364" y="0"/>
                  </a:lnTo>
                </a:path>
              </a:pathLst>
            </a:custGeom>
            <a:ln w="13550" cap="flat">
              <a:solidFill>
                <a:srgbClr val="EBEBEB">
                  <a:alpha val="100000"/>
                </a:srgbClr>
              </a:solidFill>
              <a:prstDash val="solid"/>
              <a:round/>
            </a:ln>
          </p:spPr>
          <p:txBody>
            <a:bodyPr/>
            <a:lstStyle/>
            <a:p>
              <a:endParaRPr/>
            </a:p>
          </p:txBody>
        </p:sp>
        <p:sp>
          <p:nvSpPr>
            <p:cNvPr id="51" name="pl50">
              <a:extLst>
                <a:ext uri="{FF2B5EF4-FFF2-40B4-BE49-F238E27FC236}">
                  <a16:creationId xmlns:a16="http://schemas.microsoft.com/office/drawing/2014/main" id="{61A794E6-B00C-EA41-AD03-A22C975BA8C7}"/>
                </a:ext>
              </a:extLst>
            </p:cNvPr>
            <p:cNvSpPr/>
            <p:nvPr/>
          </p:nvSpPr>
          <p:spPr>
            <a:xfrm>
              <a:off x="6972153" y="1969250"/>
              <a:ext cx="0" cy="2363711"/>
            </a:xfrm>
            <a:custGeom>
              <a:avLst/>
              <a:gdLst/>
              <a:ahLst/>
              <a:cxnLst/>
              <a:rect l="0" t="0" r="0" b="0"/>
              <a:pathLst>
                <a:path h="2363711">
                  <a:moveTo>
                    <a:pt x="0" y="2363711"/>
                  </a:moveTo>
                  <a:lnTo>
                    <a:pt x="0" y="0"/>
                  </a:lnTo>
                  <a:lnTo>
                    <a:pt x="0" y="0"/>
                  </a:lnTo>
                </a:path>
              </a:pathLst>
            </a:custGeom>
            <a:ln w="13550" cap="flat">
              <a:solidFill>
                <a:srgbClr val="EBEBEB">
                  <a:alpha val="100000"/>
                </a:srgbClr>
              </a:solidFill>
              <a:prstDash val="solid"/>
              <a:round/>
            </a:ln>
          </p:spPr>
          <p:txBody>
            <a:bodyPr/>
            <a:lstStyle/>
            <a:p>
              <a:endParaRPr/>
            </a:p>
          </p:txBody>
        </p:sp>
        <p:sp>
          <p:nvSpPr>
            <p:cNvPr id="52" name="pl51">
              <a:extLst>
                <a:ext uri="{FF2B5EF4-FFF2-40B4-BE49-F238E27FC236}">
                  <a16:creationId xmlns:a16="http://schemas.microsoft.com/office/drawing/2014/main" id="{1E104165-5D66-524B-84C7-957685E3E63F}"/>
                </a:ext>
              </a:extLst>
            </p:cNvPr>
            <p:cNvSpPr/>
            <p:nvPr/>
          </p:nvSpPr>
          <p:spPr>
            <a:xfrm>
              <a:off x="8544767" y="1969250"/>
              <a:ext cx="0" cy="2363711"/>
            </a:xfrm>
            <a:custGeom>
              <a:avLst/>
              <a:gdLst/>
              <a:ahLst/>
              <a:cxnLst/>
              <a:rect l="0" t="0" r="0" b="0"/>
              <a:pathLst>
                <a:path h="2363711">
                  <a:moveTo>
                    <a:pt x="0" y="2363711"/>
                  </a:moveTo>
                  <a:lnTo>
                    <a:pt x="0" y="0"/>
                  </a:lnTo>
                  <a:lnTo>
                    <a:pt x="0" y="0"/>
                  </a:lnTo>
                </a:path>
              </a:pathLst>
            </a:custGeom>
            <a:ln w="13550" cap="flat">
              <a:solidFill>
                <a:srgbClr val="EBEBEB">
                  <a:alpha val="100000"/>
                </a:srgbClr>
              </a:solidFill>
              <a:prstDash val="solid"/>
              <a:round/>
            </a:ln>
          </p:spPr>
          <p:txBody>
            <a:bodyPr/>
            <a:lstStyle/>
            <a:p>
              <a:endParaRPr/>
            </a:p>
          </p:txBody>
        </p:sp>
        <p:sp>
          <p:nvSpPr>
            <p:cNvPr id="53" name="pl52">
              <a:extLst>
                <a:ext uri="{FF2B5EF4-FFF2-40B4-BE49-F238E27FC236}">
                  <a16:creationId xmlns:a16="http://schemas.microsoft.com/office/drawing/2014/main" id="{5FA0CD3A-F61A-C544-BA90-913E25A5D2C7}"/>
                </a:ext>
              </a:extLst>
            </p:cNvPr>
            <p:cNvSpPr/>
            <p:nvPr/>
          </p:nvSpPr>
          <p:spPr>
            <a:xfrm>
              <a:off x="10117381" y="1969250"/>
              <a:ext cx="0" cy="2363711"/>
            </a:xfrm>
            <a:custGeom>
              <a:avLst/>
              <a:gdLst/>
              <a:ahLst/>
              <a:cxnLst/>
              <a:rect l="0" t="0" r="0" b="0"/>
              <a:pathLst>
                <a:path h="2363711">
                  <a:moveTo>
                    <a:pt x="0" y="2363711"/>
                  </a:moveTo>
                  <a:lnTo>
                    <a:pt x="0" y="0"/>
                  </a:lnTo>
                  <a:lnTo>
                    <a:pt x="0" y="0"/>
                  </a:lnTo>
                </a:path>
              </a:pathLst>
            </a:custGeom>
            <a:ln w="13550" cap="flat">
              <a:solidFill>
                <a:srgbClr val="EBEBEB">
                  <a:alpha val="100000"/>
                </a:srgbClr>
              </a:solidFill>
              <a:prstDash val="solid"/>
              <a:round/>
            </a:ln>
          </p:spPr>
          <p:txBody>
            <a:bodyPr/>
            <a:lstStyle/>
            <a:p>
              <a:endParaRPr/>
            </a:p>
          </p:txBody>
        </p:sp>
        <p:sp>
          <p:nvSpPr>
            <p:cNvPr id="54" name="rc53">
              <a:extLst>
                <a:ext uri="{FF2B5EF4-FFF2-40B4-BE49-F238E27FC236}">
                  <a16:creationId xmlns:a16="http://schemas.microsoft.com/office/drawing/2014/main" id="{1335A577-F9A6-D043-B773-96159D46E51E}"/>
                </a:ext>
              </a:extLst>
            </p:cNvPr>
            <p:cNvSpPr/>
            <p:nvPr/>
          </p:nvSpPr>
          <p:spPr>
            <a:xfrm>
              <a:off x="6264477" y="2163648"/>
              <a:ext cx="1415352" cy="2061871"/>
            </a:xfrm>
            <a:prstGeom prst="rect">
              <a:avLst/>
            </a:prstGeom>
            <a:solidFill>
              <a:schemeClr val="accent4"/>
            </a:solidFill>
          </p:spPr>
          <p:txBody>
            <a:bodyPr/>
            <a:lstStyle/>
            <a:p>
              <a:endParaRPr/>
            </a:p>
          </p:txBody>
        </p:sp>
        <p:sp>
          <p:nvSpPr>
            <p:cNvPr id="55" name="rc54">
              <a:extLst>
                <a:ext uri="{FF2B5EF4-FFF2-40B4-BE49-F238E27FC236}">
                  <a16:creationId xmlns:a16="http://schemas.microsoft.com/office/drawing/2014/main" id="{82F585D6-04EB-0745-9BD0-BA5B6E6DDA0C}"/>
                </a:ext>
              </a:extLst>
            </p:cNvPr>
            <p:cNvSpPr/>
            <p:nvPr/>
          </p:nvSpPr>
          <p:spPr>
            <a:xfrm>
              <a:off x="9409705" y="2893754"/>
              <a:ext cx="1415352" cy="1331766"/>
            </a:xfrm>
            <a:prstGeom prst="rect">
              <a:avLst/>
            </a:prstGeom>
            <a:solidFill>
              <a:schemeClr val="accent1"/>
            </a:solidFill>
          </p:spPr>
          <p:txBody>
            <a:bodyPr/>
            <a:lstStyle/>
            <a:p>
              <a:endParaRPr/>
            </a:p>
          </p:txBody>
        </p:sp>
        <p:sp>
          <p:nvSpPr>
            <p:cNvPr id="56" name="pl55">
              <a:extLst>
                <a:ext uri="{FF2B5EF4-FFF2-40B4-BE49-F238E27FC236}">
                  <a16:creationId xmlns:a16="http://schemas.microsoft.com/office/drawing/2014/main" id="{5BAD185F-D2A5-954D-888A-5F49E806526A}"/>
                </a:ext>
              </a:extLst>
            </p:cNvPr>
            <p:cNvSpPr/>
            <p:nvPr/>
          </p:nvSpPr>
          <p:spPr>
            <a:xfrm>
              <a:off x="10038750" y="2817159"/>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57" name="pl56">
              <a:extLst>
                <a:ext uri="{FF2B5EF4-FFF2-40B4-BE49-F238E27FC236}">
                  <a16:creationId xmlns:a16="http://schemas.microsoft.com/office/drawing/2014/main" id="{7412FB0D-ED5E-614E-85D4-E9FB24C85A93}"/>
                </a:ext>
              </a:extLst>
            </p:cNvPr>
            <p:cNvSpPr/>
            <p:nvPr/>
          </p:nvSpPr>
          <p:spPr>
            <a:xfrm>
              <a:off x="10117381" y="2817159"/>
              <a:ext cx="0" cy="153188"/>
            </a:xfrm>
            <a:custGeom>
              <a:avLst/>
              <a:gdLst/>
              <a:ahLst/>
              <a:cxnLst/>
              <a:rect l="0" t="0" r="0" b="0"/>
              <a:pathLst>
                <a:path h="153188">
                  <a:moveTo>
                    <a:pt x="0" y="0"/>
                  </a:moveTo>
                  <a:lnTo>
                    <a:pt x="0" y="153188"/>
                  </a:lnTo>
                </a:path>
              </a:pathLst>
            </a:custGeom>
            <a:ln w="13550" cap="flat">
              <a:solidFill>
                <a:srgbClr val="000000">
                  <a:alpha val="100000"/>
                </a:srgbClr>
              </a:solidFill>
              <a:prstDash val="solid"/>
              <a:round/>
            </a:ln>
          </p:spPr>
          <p:txBody>
            <a:bodyPr/>
            <a:lstStyle/>
            <a:p>
              <a:endParaRPr/>
            </a:p>
          </p:txBody>
        </p:sp>
        <p:sp>
          <p:nvSpPr>
            <p:cNvPr id="58" name="pl57">
              <a:extLst>
                <a:ext uri="{FF2B5EF4-FFF2-40B4-BE49-F238E27FC236}">
                  <a16:creationId xmlns:a16="http://schemas.microsoft.com/office/drawing/2014/main" id="{29FD585E-55EF-0141-BC68-AE6A833C5021}"/>
                </a:ext>
              </a:extLst>
            </p:cNvPr>
            <p:cNvSpPr/>
            <p:nvPr/>
          </p:nvSpPr>
          <p:spPr>
            <a:xfrm>
              <a:off x="10038750" y="2970348"/>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59" name="pl58">
              <a:extLst>
                <a:ext uri="{FF2B5EF4-FFF2-40B4-BE49-F238E27FC236}">
                  <a16:creationId xmlns:a16="http://schemas.microsoft.com/office/drawing/2014/main" id="{BB1D7658-353D-D249-8097-645C1F92CA84}"/>
                </a:ext>
              </a:extLst>
            </p:cNvPr>
            <p:cNvSpPr/>
            <p:nvPr/>
          </p:nvSpPr>
          <p:spPr>
            <a:xfrm>
              <a:off x="6893523" y="2076691"/>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60" name="pl59">
              <a:extLst>
                <a:ext uri="{FF2B5EF4-FFF2-40B4-BE49-F238E27FC236}">
                  <a16:creationId xmlns:a16="http://schemas.microsoft.com/office/drawing/2014/main" id="{DA3C79EE-4980-F74B-87F3-259F5227DD92}"/>
                </a:ext>
              </a:extLst>
            </p:cNvPr>
            <p:cNvSpPr/>
            <p:nvPr/>
          </p:nvSpPr>
          <p:spPr>
            <a:xfrm>
              <a:off x="6972153" y="2076691"/>
              <a:ext cx="0" cy="173913"/>
            </a:xfrm>
            <a:custGeom>
              <a:avLst/>
              <a:gdLst/>
              <a:ahLst/>
              <a:cxnLst/>
              <a:rect l="0" t="0" r="0" b="0"/>
              <a:pathLst>
                <a:path h="173913">
                  <a:moveTo>
                    <a:pt x="0" y="0"/>
                  </a:moveTo>
                  <a:lnTo>
                    <a:pt x="0" y="173913"/>
                  </a:lnTo>
                </a:path>
              </a:pathLst>
            </a:custGeom>
            <a:ln w="13550" cap="flat">
              <a:solidFill>
                <a:srgbClr val="000000">
                  <a:alpha val="100000"/>
                </a:srgbClr>
              </a:solidFill>
              <a:prstDash val="solid"/>
              <a:round/>
            </a:ln>
          </p:spPr>
          <p:txBody>
            <a:bodyPr/>
            <a:lstStyle/>
            <a:p>
              <a:endParaRPr/>
            </a:p>
          </p:txBody>
        </p:sp>
        <p:sp>
          <p:nvSpPr>
            <p:cNvPr id="61" name="pl60">
              <a:extLst>
                <a:ext uri="{FF2B5EF4-FFF2-40B4-BE49-F238E27FC236}">
                  <a16:creationId xmlns:a16="http://schemas.microsoft.com/office/drawing/2014/main" id="{DC424B1C-C735-4143-80CA-08E1A45BE701}"/>
                </a:ext>
              </a:extLst>
            </p:cNvPr>
            <p:cNvSpPr/>
            <p:nvPr/>
          </p:nvSpPr>
          <p:spPr>
            <a:xfrm>
              <a:off x="6893523" y="2250605"/>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62" name="rc61">
              <a:extLst>
                <a:ext uri="{FF2B5EF4-FFF2-40B4-BE49-F238E27FC236}">
                  <a16:creationId xmlns:a16="http://schemas.microsoft.com/office/drawing/2014/main" id="{369DA2AD-C5B2-3B43-9C7C-3CF6C4B658C5}"/>
                </a:ext>
              </a:extLst>
            </p:cNvPr>
            <p:cNvSpPr/>
            <p:nvPr/>
          </p:nvSpPr>
          <p:spPr>
            <a:xfrm>
              <a:off x="6028585" y="1969250"/>
              <a:ext cx="5032364" cy="2363711"/>
            </a:xfrm>
            <a:prstGeom prst="rect">
              <a:avLst/>
            </a:prstGeom>
            <a:ln w="13550" cap="rnd">
              <a:solidFill>
                <a:srgbClr val="333333">
                  <a:alpha val="100000"/>
                </a:srgbClr>
              </a:solidFill>
              <a:prstDash val="solid"/>
              <a:round/>
            </a:ln>
          </p:spPr>
          <p:txBody>
            <a:bodyPr/>
            <a:lstStyle/>
            <a:p>
              <a:endParaRPr/>
            </a:p>
          </p:txBody>
        </p:sp>
        <p:sp>
          <p:nvSpPr>
            <p:cNvPr id="63" name="rc62">
              <a:extLst>
                <a:ext uri="{FF2B5EF4-FFF2-40B4-BE49-F238E27FC236}">
                  <a16:creationId xmlns:a16="http://schemas.microsoft.com/office/drawing/2014/main" id="{6BBDAC28-A44D-CA40-AE66-84EC946A9171}"/>
                </a:ext>
              </a:extLst>
            </p:cNvPr>
            <p:cNvSpPr/>
            <p:nvPr/>
          </p:nvSpPr>
          <p:spPr>
            <a:xfrm>
              <a:off x="6028585" y="4402550"/>
              <a:ext cx="5032364" cy="2363711"/>
            </a:xfrm>
            <a:prstGeom prst="rect">
              <a:avLst/>
            </a:prstGeom>
            <a:solidFill>
              <a:srgbClr val="FFFFFF">
                <a:alpha val="100000"/>
              </a:srgbClr>
            </a:solidFill>
          </p:spPr>
          <p:txBody>
            <a:bodyPr/>
            <a:lstStyle/>
            <a:p>
              <a:endParaRPr/>
            </a:p>
          </p:txBody>
        </p:sp>
        <p:sp>
          <p:nvSpPr>
            <p:cNvPr id="64" name="pl63">
              <a:extLst>
                <a:ext uri="{FF2B5EF4-FFF2-40B4-BE49-F238E27FC236}">
                  <a16:creationId xmlns:a16="http://schemas.microsoft.com/office/drawing/2014/main" id="{87B044F4-4BE8-B34B-9B08-DB274B1A2DE9}"/>
                </a:ext>
              </a:extLst>
            </p:cNvPr>
            <p:cNvSpPr/>
            <p:nvPr/>
          </p:nvSpPr>
          <p:spPr>
            <a:xfrm>
              <a:off x="6028585" y="6255148"/>
              <a:ext cx="5032364" cy="0"/>
            </a:xfrm>
            <a:custGeom>
              <a:avLst/>
              <a:gdLst/>
              <a:ahLst/>
              <a:cxnLst/>
              <a:rect l="0" t="0" r="0" b="0"/>
              <a:pathLst>
                <a:path w="5032364">
                  <a:moveTo>
                    <a:pt x="0" y="0"/>
                  </a:moveTo>
                  <a:lnTo>
                    <a:pt x="5032364" y="0"/>
                  </a:lnTo>
                  <a:lnTo>
                    <a:pt x="5032364" y="0"/>
                  </a:lnTo>
                </a:path>
              </a:pathLst>
            </a:custGeom>
            <a:ln w="6775" cap="flat">
              <a:solidFill>
                <a:srgbClr val="EBEBEB">
                  <a:alpha val="100000"/>
                </a:srgbClr>
              </a:solidFill>
              <a:prstDash val="solid"/>
              <a:round/>
            </a:ln>
          </p:spPr>
          <p:txBody>
            <a:bodyPr/>
            <a:lstStyle/>
            <a:p>
              <a:endParaRPr/>
            </a:p>
          </p:txBody>
        </p:sp>
        <p:sp>
          <p:nvSpPr>
            <p:cNvPr id="65" name="pl64">
              <a:extLst>
                <a:ext uri="{FF2B5EF4-FFF2-40B4-BE49-F238E27FC236}">
                  <a16:creationId xmlns:a16="http://schemas.microsoft.com/office/drawing/2014/main" id="{C3615E7F-3C3F-3D45-A219-72A8E22FCE03}"/>
                </a:ext>
              </a:extLst>
            </p:cNvPr>
            <p:cNvSpPr/>
            <p:nvPr/>
          </p:nvSpPr>
          <p:spPr>
            <a:xfrm>
              <a:off x="6028585" y="5447803"/>
              <a:ext cx="5032364" cy="0"/>
            </a:xfrm>
            <a:custGeom>
              <a:avLst/>
              <a:gdLst/>
              <a:ahLst/>
              <a:cxnLst/>
              <a:rect l="0" t="0" r="0" b="0"/>
              <a:pathLst>
                <a:path w="5032364">
                  <a:moveTo>
                    <a:pt x="0" y="0"/>
                  </a:moveTo>
                  <a:lnTo>
                    <a:pt x="5032364" y="0"/>
                  </a:lnTo>
                  <a:lnTo>
                    <a:pt x="5032364" y="0"/>
                  </a:lnTo>
                </a:path>
              </a:pathLst>
            </a:custGeom>
            <a:ln w="6775" cap="flat">
              <a:solidFill>
                <a:srgbClr val="EBEBEB">
                  <a:alpha val="100000"/>
                </a:srgbClr>
              </a:solidFill>
              <a:prstDash val="solid"/>
              <a:round/>
            </a:ln>
          </p:spPr>
          <p:txBody>
            <a:bodyPr/>
            <a:lstStyle/>
            <a:p>
              <a:endParaRPr/>
            </a:p>
          </p:txBody>
        </p:sp>
        <p:sp>
          <p:nvSpPr>
            <p:cNvPr id="66" name="pl65">
              <a:extLst>
                <a:ext uri="{FF2B5EF4-FFF2-40B4-BE49-F238E27FC236}">
                  <a16:creationId xmlns:a16="http://schemas.microsoft.com/office/drawing/2014/main" id="{97880693-4A11-E44C-8903-8CEBD9343E17}"/>
                </a:ext>
              </a:extLst>
            </p:cNvPr>
            <p:cNvSpPr/>
            <p:nvPr/>
          </p:nvSpPr>
          <p:spPr>
            <a:xfrm>
              <a:off x="6028585" y="4640458"/>
              <a:ext cx="5032364" cy="0"/>
            </a:xfrm>
            <a:custGeom>
              <a:avLst/>
              <a:gdLst/>
              <a:ahLst/>
              <a:cxnLst/>
              <a:rect l="0" t="0" r="0" b="0"/>
              <a:pathLst>
                <a:path w="5032364">
                  <a:moveTo>
                    <a:pt x="0" y="0"/>
                  </a:moveTo>
                  <a:lnTo>
                    <a:pt x="5032364" y="0"/>
                  </a:lnTo>
                  <a:lnTo>
                    <a:pt x="5032364" y="0"/>
                  </a:lnTo>
                </a:path>
              </a:pathLst>
            </a:custGeom>
            <a:ln w="6775" cap="flat">
              <a:solidFill>
                <a:srgbClr val="EBEBEB">
                  <a:alpha val="100000"/>
                </a:srgbClr>
              </a:solidFill>
              <a:prstDash val="solid"/>
              <a:round/>
            </a:ln>
          </p:spPr>
          <p:txBody>
            <a:bodyPr/>
            <a:lstStyle/>
            <a:p>
              <a:endParaRPr/>
            </a:p>
          </p:txBody>
        </p:sp>
        <p:sp>
          <p:nvSpPr>
            <p:cNvPr id="67" name="pl66">
              <a:extLst>
                <a:ext uri="{FF2B5EF4-FFF2-40B4-BE49-F238E27FC236}">
                  <a16:creationId xmlns:a16="http://schemas.microsoft.com/office/drawing/2014/main" id="{C37A1840-E01C-A64E-91D1-140D84414863}"/>
                </a:ext>
              </a:extLst>
            </p:cNvPr>
            <p:cNvSpPr/>
            <p:nvPr/>
          </p:nvSpPr>
          <p:spPr>
            <a:xfrm>
              <a:off x="6028585" y="6658820"/>
              <a:ext cx="5032364" cy="0"/>
            </a:xfrm>
            <a:custGeom>
              <a:avLst/>
              <a:gdLst/>
              <a:ahLst/>
              <a:cxnLst/>
              <a:rect l="0" t="0" r="0" b="0"/>
              <a:pathLst>
                <a:path w="5032364">
                  <a:moveTo>
                    <a:pt x="0" y="0"/>
                  </a:moveTo>
                  <a:lnTo>
                    <a:pt x="5032364" y="0"/>
                  </a:lnTo>
                  <a:lnTo>
                    <a:pt x="5032364" y="0"/>
                  </a:lnTo>
                </a:path>
              </a:pathLst>
            </a:custGeom>
            <a:ln w="13550" cap="flat">
              <a:solidFill>
                <a:srgbClr val="EBEBEB">
                  <a:alpha val="100000"/>
                </a:srgbClr>
              </a:solidFill>
              <a:prstDash val="solid"/>
              <a:round/>
            </a:ln>
          </p:spPr>
          <p:txBody>
            <a:bodyPr/>
            <a:lstStyle/>
            <a:p>
              <a:endParaRPr/>
            </a:p>
          </p:txBody>
        </p:sp>
        <p:sp>
          <p:nvSpPr>
            <p:cNvPr id="68" name="pl67">
              <a:extLst>
                <a:ext uri="{FF2B5EF4-FFF2-40B4-BE49-F238E27FC236}">
                  <a16:creationId xmlns:a16="http://schemas.microsoft.com/office/drawing/2014/main" id="{0AF5FE40-0C89-CF46-965E-9470DC90C060}"/>
                </a:ext>
              </a:extLst>
            </p:cNvPr>
            <p:cNvSpPr/>
            <p:nvPr/>
          </p:nvSpPr>
          <p:spPr>
            <a:xfrm>
              <a:off x="6028585" y="5851475"/>
              <a:ext cx="5032364" cy="0"/>
            </a:xfrm>
            <a:custGeom>
              <a:avLst/>
              <a:gdLst/>
              <a:ahLst/>
              <a:cxnLst/>
              <a:rect l="0" t="0" r="0" b="0"/>
              <a:pathLst>
                <a:path w="5032364">
                  <a:moveTo>
                    <a:pt x="0" y="0"/>
                  </a:moveTo>
                  <a:lnTo>
                    <a:pt x="5032364" y="0"/>
                  </a:lnTo>
                  <a:lnTo>
                    <a:pt x="5032364" y="0"/>
                  </a:lnTo>
                </a:path>
              </a:pathLst>
            </a:custGeom>
            <a:ln w="13550" cap="flat">
              <a:solidFill>
                <a:srgbClr val="EBEBEB">
                  <a:alpha val="100000"/>
                </a:srgbClr>
              </a:solidFill>
              <a:prstDash val="solid"/>
              <a:round/>
            </a:ln>
          </p:spPr>
          <p:txBody>
            <a:bodyPr/>
            <a:lstStyle/>
            <a:p>
              <a:endParaRPr/>
            </a:p>
          </p:txBody>
        </p:sp>
        <p:sp>
          <p:nvSpPr>
            <p:cNvPr id="69" name="pl68">
              <a:extLst>
                <a:ext uri="{FF2B5EF4-FFF2-40B4-BE49-F238E27FC236}">
                  <a16:creationId xmlns:a16="http://schemas.microsoft.com/office/drawing/2014/main" id="{3A0F3406-F84D-DD44-B11F-548273C8BF56}"/>
                </a:ext>
              </a:extLst>
            </p:cNvPr>
            <p:cNvSpPr/>
            <p:nvPr/>
          </p:nvSpPr>
          <p:spPr>
            <a:xfrm>
              <a:off x="6028585" y="5044130"/>
              <a:ext cx="5032364" cy="0"/>
            </a:xfrm>
            <a:custGeom>
              <a:avLst/>
              <a:gdLst/>
              <a:ahLst/>
              <a:cxnLst/>
              <a:rect l="0" t="0" r="0" b="0"/>
              <a:pathLst>
                <a:path w="5032364">
                  <a:moveTo>
                    <a:pt x="0" y="0"/>
                  </a:moveTo>
                  <a:lnTo>
                    <a:pt x="5032364" y="0"/>
                  </a:lnTo>
                  <a:lnTo>
                    <a:pt x="5032364" y="0"/>
                  </a:lnTo>
                </a:path>
              </a:pathLst>
            </a:custGeom>
            <a:ln w="13550" cap="flat">
              <a:solidFill>
                <a:srgbClr val="EBEBEB">
                  <a:alpha val="100000"/>
                </a:srgbClr>
              </a:solidFill>
              <a:prstDash val="solid"/>
              <a:round/>
            </a:ln>
          </p:spPr>
          <p:txBody>
            <a:bodyPr/>
            <a:lstStyle/>
            <a:p>
              <a:endParaRPr/>
            </a:p>
          </p:txBody>
        </p:sp>
        <p:sp>
          <p:nvSpPr>
            <p:cNvPr id="70" name="pl69">
              <a:extLst>
                <a:ext uri="{FF2B5EF4-FFF2-40B4-BE49-F238E27FC236}">
                  <a16:creationId xmlns:a16="http://schemas.microsoft.com/office/drawing/2014/main" id="{D45F0A03-86D9-3A4B-9AAE-456EF93493AD}"/>
                </a:ext>
              </a:extLst>
            </p:cNvPr>
            <p:cNvSpPr/>
            <p:nvPr/>
          </p:nvSpPr>
          <p:spPr>
            <a:xfrm>
              <a:off x="6972153" y="4402550"/>
              <a:ext cx="0" cy="2363711"/>
            </a:xfrm>
            <a:custGeom>
              <a:avLst/>
              <a:gdLst/>
              <a:ahLst/>
              <a:cxnLst/>
              <a:rect l="0" t="0" r="0" b="0"/>
              <a:pathLst>
                <a:path h="2363711">
                  <a:moveTo>
                    <a:pt x="0" y="2363711"/>
                  </a:moveTo>
                  <a:lnTo>
                    <a:pt x="0" y="0"/>
                  </a:lnTo>
                  <a:lnTo>
                    <a:pt x="0" y="0"/>
                  </a:lnTo>
                </a:path>
              </a:pathLst>
            </a:custGeom>
            <a:ln w="13550" cap="flat">
              <a:solidFill>
                <a:srgbClr val="EBEBEB">
                  <a:alpha val="100000"/>
                </a:srgbClr>
              </a:solidFill>
              <a:prstDash val="solid"/>
              <a:round/>
            </a:ln>
          </p:spPr>
          <p:txBody>
            <a:bodyPr/>
            <a:lstStyle/>
            <a:p>
              <a:endParaRPr/>
            </a:p>
          </p:txBody>
        </p:sp>
        <p:sp>
          <p:nvSpPr>
            <p:cNvPr id="71" name="pl70">
              <a:extLst>
                <a:ext uri="{FF2B5EF4-FFF2-40B4-BE49-F238E27FC236}">
                  <a16:creationId xmlns:a16="http://schemas.microsoft.com/office/drawing/2014/main" id="{FCAAAA4E-8F57-464B-A2AA-0A0F7E0D3BAF}"/>
                </a:ext>
              </a:extLst>
            </p:cNvPr>
            <p:cNvSpPr/>
            <p:nvPr/>
          </p:nvSpPr>
          <p:spPr>
            <a:xfrm>
              <a:off x="8544767" y="4402550"/>
              <a:ext cx="0" cy="2363711"/>
            </a:xfrm>
            <a:custGeom>
              <a:avLst/>
              <a:gdLst/>
              <a:ahLst/>
              <a:cxnLst/>
              <a:rect l="0" t="0" r="0" b="0"/>
              <a:pathLst>
                <a:path h="2363711">
                  <a:moveTo>
                    <a:pt x="0" y="2363711"/>
                  </a:moveTo>
                  <a:lnTo>
                    <a:pt x="0" y="0"/>
                  </a:lnTo>
                  <a:lnTo>
                    <a:pt x="0" y="0"/>
                  </a:lnTo>
                </a:path>
              </a:pathLst>
            </a:custGeom>
            <a:ln w="13550" cap="flat">
              <a:solidFill>
                <a:srgbClr val="EBEBEB">
                  <a:alpha val="100000"/>
                </a:srgbClr>
              </a:solidFill>
              <a:prstDash val="solid"/>
              <a:round/>
            </a:ln>
          </p:spPr>
          <p:txBody>
            <a:bodyPr/>
            <a:lstStyle/>
            <a:p>
              <a:endParaRPr/>
            </a:p>
          </p:txBody>
        </p:sp>
        <p:sp>
          <p:nvSpPr>
            <p:cNvPr id="72" name="pl71">
              <a:extLst>
                <a:ext uri="{FF2B5EF4-FFF2-40B4-BE49-F238E27FC236}">
                  <a16:creationId xmlns:a16="http://schemas.microsoft.com/office/drawing/2014/main" id="{D4473ACF-255F-DA4D-9934-FD55FA6FDBD0}"/>
                </a:ext>
              </a:extLst>
            </p:cNvPr>
            <p:cNvSpPr/>
            <p:nvPr/>
          </p:nvSpPr>
          <p:spPr>
            <a:xfrm>
              <a:off x="10117381" y="4402550"/>
              <a:ext cx="0" cy="2363711"/>
            </a:xfrm>
            <a:custGeom>
              <a:avLst/>
              <a:gdLst/>
              <a:ahLst/>
              <a:cxnLst/>
              <a:rect l="0" t="0" r="0" b="0"/>
              <a:pathLst>
                <a:path h="2363711">
                  <a:moveTo>
                    <a:pt x="0" y="2363711"/>
                  </a:moveTo>
                  <a:lnTo>
                    <a:pt x="0" y="0"/>
                  </a:lnTo>
                  <a:lnTo>
                    <a:pt x="0" y="0"/>
                  </a:lnTo>
                </a:path>
              </a:pathLst>
            </a:custGeom>
            <a:ln w="13550" cap="flat">
              <a:solidFill>
                <a:srgbClr val="EBEBEB">
                  <a:alpha val="100000"/>
                </a:srgbClr>
              </a:solidFill>
              <a:prstDash val="solid"/>
              <a:round/>
            </a:ln>
          </p:spPr>
          <p:txBody>
            <a:bodyPr/>
            <a:lstStyle/>
            <a:p>
              <a:endParaRPr/>
            </a:p>
          </p:txBody>
        </p:sp>
        <p:sp>
          <p:nvSpPr>
            <p:cNvPr id="73" name="rc72">
              <a:extLst>
                <a:ext uri="{FF2B5EF4-FFF2-40B4-BE49-F238E27FC236}">
                  <a16:creationId xmlns:a16="http://schemas.microsoft.com/office/drawing/2014/main" id="{7F1851E3-C623-0247-B4A4-93898E47495F}"/>
                </a:ext>
              </a:extLst>
            </p:cNvPr>
            <p:cNvSpPr/>
            <p:nvPr/>
          </p:nvSpPr>
          <p:spPr>
            <a:xfrm>
              <a:off x="6264477" y="4673711"/>
              <a:ext cx="1415352" cy="1985108"/>
            </a:xfrm>
            <a:prstGeom prst="rect">
              <a:avLst/>
            </a:prstGeom>
            <a:solidFill>
              <a:schemeClr val="accent4"/>
            </a:solidFill>
          </p:spPr>
          <p:txBody>
            <a:bodyPr/>
            <a:lstStyle/>
            <a:p>
              <a:endParaRPr/>
            </a:p>
          </p:txBody>
        </p:sp>
        <p:sp>
          <p:nvSpPr>
            <p:cNvPr id="74" name="rc73">
              <a:extLst>
                <a:ext uri="{FF2B5EF4-FFF2-40B4-BE49-F238E27FC236}">
                  <a16:creationId xmlns:a16="http://schemas.microsoft.com/office/drawing/2014/main" id="{DE00FE75-7457-ED4F-94BD-F62F1C196E72}"/>
                </a:ext>
              </a:extLst>
            </p:cNvPr>
            <p:cNvSpPr/>
            <p:nvPr/>
          </p:nvSpPr>
          <p:spPr>
            <a:xfrm>
              <a:off x="7837091" y="5069112"/>
              <a:ext cx="1415352" cy="1589707"/>
            </a:xfrm>
            <a:prstGeom prst="rect">
              <a:avLst/>
            </a:prstGeom>
            <a:solidFill>
              <a:schemeClr val="accent3"/>
            </a:solidFill>
          </p:spPr>
          <p:txBody>
            <a:bodyPr/>
            <a:lstStyle/>
            <a:p>
              <a:endParaRPr/>
            </a:p>
          </p:txBody>
        </p:sp>
        <p:sp>
          <p:nvSpPr>
            <p:cNvPr id="75" name="pl74">
              <a:extLst>
                <a:ext uri="{FF2B5EF4-FFF2-40B4-BE49-F238E27FC236}">
                  <a16:creationId xmlns:a16="http://schemas.microsoft.com/office/drawing/2014/main" id="{830898F2-EFDD-794F-9562-8B63E9D81275}"/>
                </a:ext>
              </a:extLst>
            </p:cNvPr>
            <p:cNvSpPr/>
            <p:nvPr/>
          </p:nvSpPr>
          <p:spPr>
            <a:xfrm>
              <a:off x="8466136" y="4993946"/>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76" name="pl75">
              <a:extLst>
                <a:ext uri="{FF2B5EF4-FFF2-40B4-BE49-F238E27FC236}">
                  <a16:creationId xmlns:a16="http://schemas.microsoft.com/office/drawing/2014/main" id="{2A0E14EF-5B3C-5046-B689-EF2A1382D515}"/>
                </a:ext>
              </a:extLst>
            </p:cNvPr>
            <p:cNvSpPr/>
            <p:nvPr/>
          </p:nvSpPr>
          <p:spPr>
            <a:xfrm>
              <a:off x="8544767" y="4993946"/>
              <a:ext cx="0" cy="150332"/>
            </a:xfrm>
            <a:custGeom>
              <a:avLst/>
              <a:gdLst/>
              <a:ahLst/>
              <a:cxnLst/>
              <a:rect l="0" t="0" r="0" b="0"/>
              <a:pathLst>
                <a:path h="150332">
                  <a:moveTo>
                    <a:pt x="0" y="0"/>
                  </a:moveTo>
                  <a:lnTo>
                    <a:pt x="0" y="150332"/>
                  </a:lnTo>
                </a:path>
              </a:pathLst>
            </a:custGeom>
            <a:ln w="13550" cap="flat">
              <a:solidFill>
                <a:srgbClr val="000000">
                  <a:alpha val="100000"/>
                </a:srgbClr>
              </a:solidFill>
              <a:prstDash val="solid"/>
              <a:round/>
            </a:ln>
          </p:spPr>
          <p:txBody>
            <a:bodyPr/>
            <a:lstStyle/>
            <a:p>
              <a:endParaRPr/>
            </a:p>
          </p:txBody>
        </p:sp>
        <p:sp>
          <p:nvSpPr>
            <p:cNvPr id="77" name="pl76">
              <a:extLst>
                <a:ext uri="{FF2B5EF4-FFF2-40B4-BE49-F238E27FC236}">
                  <a16:creationId xmlns:a16="http://schemas.microsoft.com/office/drawing/2014/main" id="{3561F4F1-9374-1847-AF7A-F0D04CDE6A20}"/>
                </a:ext>
              </a:extLst>
            </p:cNvPr>
            <p:cNvSpPr/>
            <p:nvPr/>
          </p:nvSpPr>
          <p:spPr>
            <a:xfrm>
              <a:off x="8466136" y="5144278"/>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78" name="pl77">
              <a:extLst>
                <a:ext uri="{FF2B5EF4-FFF2-40B4-BE49-F238E27FC236}">
                  <a16:creationId xmlns:a16="http://schemas.microsoft.com/office/drawing/2014/main" id="{E9639603-8074-FA49-B762-55CC38F3C11D}"/>
                </a:ext>
              </a:extLst>
            </p:cNvPr>
            <p:cNvSpPr/>
            <p:nvPr/>
          </p:nvSpPr>
          <p:spPr>
            <a:xfrm>
              <a:off x="6893523" y="4588280"/>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79" name="pl78">
              <a:extLst>
                <a:ext uri="{FF2B5EF4-FFF2-40B4-BE49-F238E27FC236}">
                  <a16:creationId xmlns:a16="http://schemas.microsoft.com/office/drawing/2014/main" id="{8423894D-7C5E-8048-B078-068C5E9F879D}"/>
                </a:ext>
              </a:extLst>
            </p:cNvPr>
            <p:cNvSpPr/>
            <p:nvPr/>
          </p:nvSpPr>
          <p:spPr>
            <a:xfrm>
              <a:off x="6972153" y="4588280"/>
              <a:ext cx="0" cy="170863"/>
            </a:xfrm>
            <a:custGeom>
              <a:avLst/>
              <a:gdLst/>
              <a:ahLst/>
              <a:cxnLst/>
              <a:rect l="0" t="0" r="0" b="0"/>
              <a:pathLst>
                <a:path h="170863">
                  <a:moveTo>
                    <a:pt x="0" y="0"/>
                  </a:moveTo>
                  <a:lnTo>
                    <a:pt x="0" y="170863"/>
                  </a:lnTo>
                </a:path>
              </a:pathLst>
            </a:custGeom>
            <a:ln w="13550" cap="flat">
              <a:solidFill>
                <a:srgbClr val="000000">
                  <a:alpha val="100000"/>
                </a:srgbClr>
              </a:solidFill>
              <a:prstDash val="solid"/>
              <a:round/>
            </a:ln>
          </p:spPr>
          <p:txBody>
            <a:bodyPr/>
            <a:lstStyle/>
            <a:p>
              <a:endParaRPr/>
            </a:p>
          </p:txBody>
        </p:sp>
        <p:sp>
          <p:nvSpPr>
            <p:cNvPr id="80" name="pl79">
              <a:extLst>
                <a:ext uri="{FF2B5EF4-FFF2-40B4-BE49-F238E27FC236}">
                  <a16:creationId xmlns:a16="http://schemas.microsoft.com/office/drawing/2014/main" id="{C4779A47-E155-7B49-8B2E-89B447B46533}"/>
                </a:ext>
              </a:extLst>
            </p:cNvPr>
            <p:cNvSpPr/>
            <p:nvPr/>
          </p:nvSpPr>
          <p:spPr>
            <a:xfrm>
              <a:off x="6893523" y="4759143"/>
              <a:ext cx="157261" cy="0"/>
            </a:xfrm>
            <a:custGeom>
              <a:avLst/>
              <a:gdLst/>
              <a:ahLst/>
              <a:cxnLst/>
              <a:rect l="0" t="0" r="0" b="0"/>
              <a:pathLst>
                <a:path w="157261">
                  <a:moveTo>
                    <a:pt x="0" y="0"/>
                  </a:moveTo>
                  <a:lnTo>
                    <a:pt x="157261" y="0"/>
                  </a:lnTo>
                </a:path>
              </a:pathLst>
            </a:custGeom>
            <a:ln w="13550" cap="flat">
              <a:solidFill>
                <a:srgbClr val="000000">
                  <a:alpha val="100000"/>
                </a:srgbClr>
              </a:solidFill>
              <a:prstDash val="solid"/>
              <a:round/>
            </a:ln>
          </p:spPr>
          <p:txBody>
            <a:bodyPr/>
            <a:lstStyle/>
            <a:p>
              <a:endParaRPr/>
            </a:p>
          </p:txBody>
        </p:sp>
        <p:sp>
          <p:nvSpPr>
            <p:cNvPr id="81" name="rc80">
              <a:extLst>
                <a:ext uri="{FF2B5EF4-FFF2-40B4-BE49-F238E27FC236}">
                  <a16:creationId xmlns:a16="http://schemas.microsoft.com/office/drawing/2014/main" id="{7B5147A6-C30F-F14E-BEDB-B52043FBD6AD}"/>
                </a:ext>
              </a:extLst>
            </p:cNvPr>
            <p:cNvSpPr/>
            <p:nvPr/>
          </p:nvSpPr>
          <p:spPr>
            <a:xfrm>
              <a:off x="6028585" y="4402550"/>
              <a:ext cx="5032364" cy="2363711"/>
            </a:xfrm>
            <a:prstGeom prst="rect">
              <a:avLst/>
            </a:prstGeom>
            <a:ln w="13550" cap="rnd">
              <a:solidFill>
                <a:srgbClr val="333333">
                  <a:alpha val="100000"/>
                </a:srgbClr>
              </a:solidFill>
              <a:prstDash val="solid"/>
              <a:round/>
            </a:ln>
          </p:spPr>
          <p:txBody>
            <a:bodyPr/>
            <a:lstStyle/>
            <a:p>
              <a:endParaRPr/>
            </a:p>
          </p:txBody>
        </p:sp>
        <p:sp>
          <p:nvSpPr>
            <p:cNvPr id="82" name="rc81">
              <a:extLst>
                <a:ext uri="{FF2B5EF4-FFF2-40B4-BE49-F238E27FC236}">
                  <a16:creationId xmlns:a16="http://schemas.microsoft.com/office/drawing/2014/main" id="{A83CB111-7FDA-814A-B7B5-05D2DC64130C}"/>
                </a:ext>
              </a:extLst>
            </p:cNvPr>
            <p:cNvSpPr/>
            <p:nvPr/>
          </p:nvSpPr>
          <p:spPr>
            <a:xfrm>
              <a:off x="926632" y="1669789"/>
              <a:ext cx="5032364" cy="299461"/>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83" name="tx82">
              <a:extLst>
                <a:ext uri="{FF2B5EF4-FFF2-40B4-BE49-F238E27FC236}">
                  <a16:creationId xmlns:a16="http://schemas.microsoft.com/office/drawing/2014/main" id="{F5F1E1A5-B3EC-2A4D-98F4-6EC5F545272A}"/>
                </a:ext>
              </a:extLst>
            </p:cNvPr>
            <p:cNvSpPr/>
            <p:nvPr/>
          </p:nvSpPr>
          <p:spPr>
            <a:xfrm>
              <a:off x="3009557" y="1739747"/>
              <a:ext cx="866514" cy="157757"/>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1A1A1A">
                      <a:alpha val="100000"/>
                    </a:srgbClr>
                  </a:solidFill>
                  <a:latin typeface="Gill Sans"/>
                  <a:cs typeface="Gill Sans"/>
                </a:rPr>
                <a:t>Harmless</a:t>
              </a:r>
            </a:p>
          </p:txBody>
        </p:sp>
        <p:sp>
          <p:nvSpPr>
            <p:cNvPr id="84" name="rc83">
              <a:extLst>
                <a:ext uri="{FF2B5EF4-FFF2-40B4-BE49-F238E27FC236}">
                  <a16:creationId xmlns:a16="http://schemas.microsoft.com/office/drawing/2014/main" id="{6F5487B6-B35C-D14A-9FEF-41FBD0DE2195}"/>
                </a:ext>
              </a:extLst>
            </p:cNvPr>
            <p:cNvSpPr/>
            <p:nvPr/>
          </p:nvSpPr>
          <p:spPr>
            <a:xfrm>
              <a:off x="6028585" y="1669789"/>
              <a:ext cx="5032364" cy="299461"/>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85" name="tx84">
              <a:extLst>
                <a:ext uri="{FF2B5EF4-FFF2-40B4-BE49-F238E27FC236}">
                  <a16:creationId xmlns:a16="http://schemas.microsoft.com/office/drawing/2014/main" id="{FFF03D17-C2BD-4A46-8DF5-FACD41C8B4C9}"/>
                </a:ext>
              </a:extLst>
            </p:cNvPr>
            <p:cNvSpPr/>
            <p:nvPr/>
          </p:nvSpPr>
          <p:spPr>
            <a:xfrm>
              <a:off x="8098339" y="1737763"/>
              <a:ext cx="89285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1A1A1A">
                      <a:alpha val="100000"/>
                    </a:srgbClr>
                  </a:solidFill>
                  <a:latin typeface="Gill Sans"/>
                  <a:cs typeface="Gill Sans"/>
                </a:rPr>
                <a:t>Infectious</a:t>
              </a:r>
            </a:p>
          </p:txBody>
        </p:sp>
        <p:sp>
          <p:nvSpPr>
            <p:cNvPr id="86" name="rc85">
              <a:extLst>
                <a:ext uri="{FF2B5EF4-FFF2-40B4-BE49-F238E27FC236}">
                  <a16:creationId xmlns:a16="http://schemas.microsoft.com/office/drawing/2014/main" id="{CC17F453-8A82-8240-807D-19CB702F4E12}"/>
                </a:ext>
              </a:extLst>
            </p:cNvPr>
            <p:cNvSpPr/>
            <p:nvPr/>
          </p:nvSpPr>
          <p:spPr>
            <a:xfrm>
              <a:off x="11060949" y="1969250"/>
              <a:ext cx="299461" cy="2363711"/>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87" name="tx86">
              <a:extLst>
                <a:ext uri="{FF2B5EF4-FFF2-40B4-BE49-F238E27FC236}">
                  <a16:creationId xmlns:a16="http://schemas.microsoft.com/office/drawing/2014/main" id="{BBC1832F-62A0-394F-913C-ACB4DEEC44FE}"/>
                </a:ext>
              </a:extLst>
            </p:cNvPr>
            <p:cNvSpPr/>
            <p:nvPr/>
          </p:nvSpPr>
          <p:spPr>
            <a:xfrm rot="5400000">
              <a:off x="10214803" y="3045934"/>
              <a:ext cx="2046126"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1A1A1A">
                      <a:alpha val="100000"/>
                    </a:srgbClr>
                  </a:solidFill>
                  <a:latin typeface="Gill Sans"/>
                  <a:cs typeface="Gill Sans"/>
                </a:rPr>
                <a:t>Average or Disfigured</a:t>
              </a:r>
            </a:p>
          </p:txBody>
        </p:sp>
        <p:sp>
          <p:nvSpPr>
            <p:cNvPr id="88" name="rc87">
              <a:extLst>
                <a:ext uri="{FF2B5EF4-FFF2-40B4-BE49-F238E27FC236}">
                  <a16:creationId xmlns:a16="http://schemas.microsoft.com/office/drawing/2014/main" id="{F733886D-47E4-7447-A70C-7064C7207EAF}"/>
                </a:ext>
              </a:extLst>
            </p:cNvPr>
            <p:cNvSpPr/>
            <p:nvPr/>
          </p:nvSpPr>
          <p:spPr>
            <a:xfrm>
              <a:off x="11060949" y="4402550"/>
              <a:ext cx="299461" cy="2363711"/>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89" name="tx88">
              <a:extLst>
                <a:ext uri="{FF2B5EF4-FFF2-40B4-BE49-F238E27FC236}">
                  <a16:creationId xmlns:a16="http://schemas.microsoft.com/office/drawing/2014/main" id="{224C5A8B-0F02-D349-AB5B-5412CAAA3A27}"/>
                </a:ext>
              </a:extLst>
            </p:cNvPr>
            <p:cNvSpPr/>
            <p:nvPr/>
          </p:nvSpPr>
          <p:spPr>
            <a:xfrm rot="5400000">
              <a:off x="10382780" y="5479135"/>
              <a:ext cx="1710370" cy="2105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1A1A1A">
                      <a:alpha val="100000"/>
                    </a:srgbClr>
                  </a:solidFill>
                  <a:latin typeface="Gill Sans"/>
                  <a:cs typeface="Gill Sans"/>
                </a:rPr>
                <a:t>Average or Obese</a:t>
              </a:r>
            </a:p>
          </p:txBody>
        </p:sp>
        <p:sp>
          <p:nvSpPr>
            <p:cNvPr id="90" name="pl89">
              <a:extLst>
                <a:ext uri="{FF2B5EF4-FFF2-40B4-BE49-F238E27FC236}">
                  <a16:creationId xmlns:a16="http://schemas.microsoft.com/office/drawing/2014/main" id="{1002BED2-6EA5-1641-A9B1-E6BC5E4E846C}"/>
                </a:ext>
              </a:extLst>
            </p:cNvPr>
            <p:cNvSpPr/>
            <p:nvPr/>
          </p:nvSpPr>
          <p:spPr>
            <a:xfrm>
              <a:off x="1870200" y="6766262"/>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1" name="pl90">
              <a:extLst>
                <a:ext uri="{FF2B5EF4-FFF2-40B4-BE49-F238E27FC236}">
                  <a16:creationId xmlns:a16="http://schemas.microsoft.com/office/drawing/2014/main" id="{D2AEAE4D-61D1-C743-B6D6-D2442802633E}"/>
                </a:ext>
              </a:extLst>
            </p:cNvPr>
            <p:cNvSpPr/>
            <p:nvPr/>
          </p:nvSpPr>
          <p:spPr>
            <a:xfrm>
              <a:off x="3442814" y="6766262"/>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2" name="pl91">
              <a:extLst>
                <a:ext uri="{FF2B5EF4-FFF2-40B4-BE49-F238E27FC236}">
                  <a16:creationId xmlns:a16="http://schemas.microsoft.com/office/drawing/2014/main" id="{F82CA60B-443B-0045-9493-357C13B959A2}"/>
                </a:ext>
              </a:extLst>
            </p:cNvPr>
            <p:cNvSpPr/>
            <p:nvPr/>
          </p:nvSpPr>
          <p:spPr>
            <a:xfrm>
              <a:off x="5015428" y="6766262"/>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3" name="tx92">
              <a:extLst>
                <a:ext uri="{FF2B5EF4-FFF2-40B4-BE49-F238E27FC236}">
                  <a16:creationId xmlns:a16="http://schemas.microsoft.com/office/drawing/2014/main" id="{F8929176-6B22-FE46-95CA-0387AF8A5C4C}"/>
                </a:ext>
              </a:extLst>
            </p:cNvPr>
            <p:cNvSpPr/>
            <p:nvPr/>
          </p:nvSpPr>
          <p:spPr>
            <a:xfrm>
              <a:off x="1491581" y="6775710"/>
              <a:ext cx="757237" cy="20915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Average</a:t>
              </a:r>
            </a:p>
          </p:txBody>
        </p:sp>
        <p:sp>
          <p:nvSpPr>
            <p:cNvPr id="94" name="tx93">
              <a:extLst>
                <a:ext uri="{FF2B5EF4-FFF2-40B4-BE49-F238E27FC236}">
                  <a16:creationId xmlns:a16="http://schemas.microsoft.com/office/drawing/2014/main" id="{C36EBDAE-5B54-5549-88C3-70D7C3190257}"/>
                </a:ext>
              </a:extLst>
            </p:cNvPr>
            <p:cNvSpPr/>
            <p:nvPr/>
          </p:nvSpPr>
          <p:spPr>
            <a:xfrm>
              <a:off x="3138088" y="6824923"/>
              <a:ext cx="609451" cy="159940"/>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Obese</a:t>
              </a:r>
            </a:p>
          </p:txBody>
        </p:sp>
        <p:sp>
          <p:nvSpPr>
            <p:cNvPr id="95" name="tx94">
              <a:extLst>
                <a:ext uri="{FF2B5EF4-FFF2-40B4-BE49-F238E27FC236}">
                  <a16:creationId xmlns:a16="http://schemas.microsoft.com/office/drawing/2014/main" id="{58D0AC87-0850-704F-BD00-A06DE1FE1B31}"/>
                </a:ext>
              </a:extLst>
            </p:cNvPr>
            <p:cNvSpPr/>
            <p:nvPr/>
          </p:nvSpPr>
          <p:spPr>
            <a:xfrm>
              <a:off x="4542824" y="6774520"/>
              <a:ext cx="945207"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Disfigured</a:t>
              </a:r>
            </a:p>
          </p:txBody>
        </p:sp>
        <p:sp>
          <p:nvSpPr>
            <p:cNvPr id="96" name="pl95">
              <a:extLst>
                <a:ext uri="{FF2B5EF4-FFF2-40B4-BE49-F238E27FC236}">
                  <a16:creationId xmlns:a16="http://schemas.microsoft.com/office/drawing/2014/main" id="{382334C3-6106-C04B-BEC0-6923C67559BF}"/>
                </a:ext>
              </a:extLst>
            </p:cNvPr>
            <p:cNvSpPr/>
            <p:nvPr/>
          </p:nvSpPr>
          <p:spPr>
            <a:xfrm>
              <a:off x="6972153" y="6766262"/>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7" name="pl96">
              <a:extLst>
                <a:ext uri="{FF2B5EF4-FFF2-40B4-BE49-F238E27FC236}">
                  <a16:creationId xmlns:a16="http://schemas.microsoft.com/office/drawing/2014/main" id="{613A3C55-3FA9-4844-96A3-DFADD4DB4DFB}"/>
                </a:ext>
              </a:extLst>
            </p:cNvPr>
            <p:cNvSpPr/>
            <p:nvPr/>
          </p:nvSpPr>
          <p:spPr>
            <a:xfrm>
              <a:off x="8544767" y="6766262"/>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8" name="pl97">
              <a:extLst>
                <a:ext uri="{FF2B5EF4-FFF2-40B4-BE49-F238E27FC236}">
                  <a16:creationId xmlns:a16="http://schemas.microsoft.com/office/drawing/2014/main" id="{6189B1AE-B057-E24E-BB00-AC2DA6302505}"/>
                </a:ext>
              </a:extLst>
            </p:cNvPr>
            <p:cNvSpPr/>
            <p:nvPr/>
          </p:nvSpPr>
          <p:spPr>
            <a:xfrm>
              <a:off x="10117381" y="6766262"/>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99" name="tx98">
              <a:extLst>
                <a:ext uri="{FF2B5EF4-FFF2-40B4-BE49-F238E27FC236}">
                  <a16:creationId xmlns:a16="http://schemas.microsoft.com/office/drawing/2014/main" id="{9E8B81DE-B0F5-C145-B3C5-7A6323E6263F}"/>
                </a:ext>
              </a:extLst>
            </p:cNvPr>
            <p:cNvSpPr/>
            <p:nvPr/>
          </p:nvSpPr>
          <p:spPr>
            <a:xfrm>
              <a:off x="6593535" y="6775710"/>
              <a:ext cx="757237" cy="20915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Average</a:t>
              </a:r>
            </a:p>
          </p:txBody>
        </p:sp>
        <p:sp>
          <p:nvSpPr>
            <p:cNvPr id="100" name="tx99">
              <a:extLst>
                <a:ext uri="{FF2B5EF4-FFF2-40B4-BE49-F238E27FC236}">
                  <a16:creationId xmlns:a16="http://schemas.microsoft.com/office/drawing/2014/main" id="{3979C6AA-23D2-4845-9FC4-70FABFBE184D}"/>
                </a:ext>
              </a:extLst>
            </p:cNvPr>
            <p:cNvSpPr/>
            <p:nvPr/>
          </p:nvSpPr>
          <p:spPr>
            <a:xfrm>
              <a:off x="8240042" y="6824923"/>
              <a:ext cx="609451" cy="159940"/>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Obese</a:t>
              </a:r>
            </a:p>
          </p:txBody>
        </p:sp>
        <p:sp>
          <p:nvSpPr>
            <p:cNvPr id="101" name="tx100">
              <a:extLst>
                <a:ext uri="{FF2B5EF4-FFF2-40B4-BE49-F238E27FC236}">
                  <a16:creationId xmlns:a16="http://schemas.microsoft.com/office/drawing/2014/main" id="{90F5C59A-4976-6842-A213-64F3AA27CF75}"/>
                </a:ext>
              </a:extLst>
            </p:cNvPr>
            <p:cNvSpPr/>
            <p:nvPr/>
          </p:nvSpPr>
          <p:spPr>
            <a:xfrm>
              <a:off x="9644777" y="6774520"/>
              <a:ext cx="945207"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Disfigured</a:t>
              </a:r>
            </a:p>
          </p:txBody>
        </p:sp>
        <p:sp>
          <p:nvSpPr>
            <p:cNvPr id="102" name="tx101">
              <a:extLst>
                <a:ext uri="{FF2B5EF4-FFF2-40B4-BE49-F238E27FC236}">
                  <a16:creationId xmlns:a16="http://schemas.microsoft.com/office/drawing/2014/main" id="{6BF48C69-BA38-0140-9654-24CA0E903822}"/>
                </a:ext>
              </a:extLst>
            </p:cNvPr>
            <p:cNvSpPr/>
            <p:nvPr/>
          </p:nvSpPr>
          <p:spPr>
            <a:xfrm>
              <a:off x="749702" y="4143962"/>
              <a:ext cx="114300" cy="1595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a:t>
              </a:r>
            </a:p>
          </p:txBody>
        </p:sp>
        <p:sp>
          <p:nvSpPr>
            <p:cNvPr id="103" name="tx102">
              <a:extLst>
                <a:ext uri="{FF2B5EF4-FFF2-40B4-BE49-F238E27FC236}">
                  <a16:creationId xmlns:a16="http://schemas.microsoft.com/office/drawing/2014/main" id="{DDB53E44-2A29-1C44-AB0F-36ED92D7C152}"/>
                </a:ext>
              </a:extLst>
            </p:cNvPr>
            <p:cNvSpPr/>
            <p:nvPr/>
          </p:nvSpPr>
          <p:spPr>
            <a:xfrm>
              <a:off x="749702" y="3340189"/>
              <a:ext cx="114300" cy="155971"/>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a:t>
              </a:r>
            </a:p>
          </p:txBody>
        </p:sp>
        <p:sp>
          <p:nvSpPr>
            <p:cNvPr id="104" name="tx103">
              <a:extLst>
                <a:ext uri="{FF2B5EF4-FFF2-40B4-BE49-F238E27FC236}">
                  <a16:creationId xmlns:a16="http://schemas.microsoft.com/office/drawing/2014/main" id="{96FF02A8-3980-C243-BFB8-5C5B19DE2207}"/>
                </a:ext>
              </a:extLst>
            </p:cNvPr>
            <p:cNvSpPr/>
            <p:nvPr/>
          </p:nvSpPr>
          <p:spPr>
            <a:xfrm>
              <a:off x="749702" y="2530860"/>
              <a:ext cx="114300" cy="157956"/>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2</a:t>
              </a:r>
            </a:p>
          </p:txBody>
        </p:sp>
        <p:sp>
          <p:nvSpPr>
            <p:cNvPr id="105" name="pl104">
              <a:extLst>
                <a:ext uri="{FF2B5EF4-FFF2-40B4-BE49-F238E27FC236}">
                  <a16:creationId xmlns:a16="http://schemas.microsoft.com/office/drawing/2014/main" id="{4191968C-2850-7845-A898-A53B6FF4832F}"/>
                </a:ext>
              </a:extLst>
            </p:cNvPr>
            <p:cNvSpPr/>
            <p:nvPr/>
          </p:nvSpPr>
          <p:spPr>
            <a:xfrm>
              <a:off x="891837" y="4225520"/>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06" name="pl105">
              <a:extLst>
                <a:ext uri="{FF2B5EF4-FFF2-40B4-BE49-F238E27FC236}">
                  <a16:creationId xmlns:a16="http://schemas.microsoft.com/office/drawing/2014/main" id="{DE2038A8-A0D1-E74E-B2FB-77B0548FBDA5}"/>
                </a:ext>
              </a:extLst>
            </p:cNvPr>
            <p:cNvSpPr/>
            <p:nvPr/>
          </p:nvSpPr>
          <p:spPr>
            <a:xfrm>
              <a:off x="891837" y="3418175"/>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07" name="pl106">
              <a:extLst>
                <a:ext uri="{FF2B5EF4-FFF2-40B4-BE49-F238E27FC236}">
                  <a16:creationId xmlns:a16="http://schemas.microsoft.com/office/drawing/2014/main" id="{081DAA71-D838-B145-B795-28A0166715D9}"/>
                </a:ext>
              </a:extLst>
            </p:cNvPr>
            <p:cNvSpPr/>
            <p:nvPr/>
          </p:nvSpPr>
          <p:spPr>
            <a:xfrm>
              <a:off x="891837" y="2610830"/>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08" name="tx107">
              <a:extLst>
                <a:ext uri="{FF2B5EF4-FFF2-40B4-BE49-F238E27FC236}">
                  <a16:creationId xmlns:a16="http://schemas.microsoft.com/office/drawing/2014/main" id="{601786EC-9E85-BF4F-823D-D6206924EAB3}"/>
                </a:ext>
              </a:extLst>
            </p:cNvPr>
            <p:cNvSpPr/>
            <p:nvPr/>
          </p:nvSpPr>
          <p:spPr>
            <a:xfrm>
              <a:off x="749702" y="6577262"/>
              <a:ext cx="114300" cy="1595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a:t>
              </a:r>
            </a:p>
          </p:txBody>
        </p:sp>
        <p:sp>
          <p:nvSpPr>
            <p:cNvPr id="109" name="tx108">
              <a:extLst>
                <a:ext uri="{FF2B5EF4-FFF2-40B4-BE49-F238E27FC236}">
                  <a16:creationId xmlns:a16="http://schemas.microsoft.com/office/drawing/2014/main" id="{9E8446FA-937C-6A49-BE98-18ACC231D593}"/>
                </a:ext>
              </a:extLst>
            </p:cNvPr>
            <p:cNvSpPr/>
            <p:nvPr/>
          </p:nvSpPr>
          <p:spPr>
            <a:xfrm>
              <a:off x="749702" y="5773489"/>
              <a:ext cx="114300" cy="155971"/>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a:t>
              </a:r>
            </a:p>
          </p:txBody>
        </p:sp>
        <p:sp>
          <p:nvSpPr>
            <p:cNvPr id="110" name="tx109">
              <a:extLst>
                <a:ext uri="{FF2B5EF4-FFF2-40B4-BE49-F238E27FC236}">
                  <a16:creationId xmlns:a16="http://schemas.microsoft.com/office/drawing/2014/main" id="{ABB5BC6A-9DB7-3E48-B268-87AE2474FF9B}"/>
                </a:ext>
              </a:extLst>
            </p:cNvPr>
            <p:cNvSpPr/>
            <p:nvPr/>
          </p:nvSpPr>
          <p:spPr>
            <a:xfrm>
              <a:off x="749702" y="4964160"/>
              <a:ext cx="114300" cy="157956"/>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2</a:t>
              </a:r>
            </a:p>
          </p:txBody>
        </p:sp>
        <p:sp>
          <p:nvSpPr>
            <p:cNvPr id="111" name="pl110">
              <a:extLst>
                <a:ext uri="{FF2B5EF4-FFF2-40B4-BE49-F238E27FC236}">
                  <a16:creationId xmlns:a16="http://schemas.microsoft.com/office/drawing/2014/main" id="{7B488D57-1C27-2945-A678-354B97DBD0D6}"/>
                </a:ext>
              </a:extLst>
            </p:cNvPr>
            <p:cNvSpPr/>
            <p:nvPr/>
          </p:nvSpPr>
          <p:spPr>
            <a:xfrm>
              <a:off x="891837" y="6658820"/>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12" name="pl111">
              <a:extLst>
                <a:ext uri="{FF2B5EF4-FFF2-40B4-BE49-F238E27FC236}">
                  <a16:creationId xmlns:a16="http://schemas.microsoft.com/office/drawing/2014/main" id="{11C21744-CA47-5D49-A137-25CC2FDD8C3F}"/>
                </a:ext>
              </a:extLst>
            </p:cNvPr>
            <p:cNvSpPr/>
            <p:nvPr/>
          </p:nvSpPr>
          <p:spPr>
            <a:xfrm>
              <a:off x="891837" y="5851475"/>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13" name="pl112">
              <a:extLst>
                <a:ext uri="{FF2B5EF4-FFF2-40B4-BE49-F238E27FC236}">
                  <a16:creationId xmlns:a16="http://schemas.microsoft.com/office/drawing/2014/main" id="{D5852AA1-3D64-7D40-8A86-CD6903659319}"/>
                </a:ext>
              </a:extLst>
            </p:cNvPr>
            <p:cNvSpPr/>
            <p:nvPr/>
          </p:nvSpPr>
          <p:spPr>
            <a:xfrm>
              <a:off x="891837" y="5044130"/>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114" name="tx113">
              <a:extLst>
                <a:ext uri="{FF2B5EF4-FFF2-40B4-BE49-F238E27FC236}">
                  <a16:creationId xmlns:a16="http://schemas.microsoft.com/office/drawing/2014/main" id="{BBE85517-9280-1248-89A7-46FECD522B4C}"/>
                </a:ext>
              </a:extLst>
            </p:cNvPr>
            <p:cNvSpPr/>
            <p:nvPr/>
          </p:nvSpPr>
          <p:spPr>
            <a:xfrm rot="-5400000">
              <a:off x="-795406" y="4262584"/>
              <a:ext cx="2745990"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Reaction Time (Standardized)</a:t>
              </a:r>
            </a:p>
          </p:txBody>
        </p:sp>
      </p:grpSp>
      <p:sp>
        <p:nvSpPr>
          <p:cNvPr id="115" name="Rectangle 114">
            <a:extLst>
              <a:ext uri="{FF2B5EF4-FFF2-40B4-BE49-F238E27FC236}">
                <a16:creationId xmlns:a16="http://schemas.microsoft.com/office/drawing/2014/main" id="{942952F9-47B6-3949-8532-16C357CAB48F}"/>
              </a:ext>
            </a:extLst>
          </p:cNvPr>
          <p:cNvSpPr/>
          <p:nvPr/>
        </p:nvSpPr>
        <p:spPr>
          <a:xfrm>
            <a:off x="5958997" y="3901882"/>
            <a:ext cx="5549380" cy="27993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826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p2">
            <a:extLst>
              <a:ext uri="{FF2B5EF4-FFF2-40B4-BE49-F238E27FC236}">
                <a16:creationId xmlns:a16="http://schemas.microsoft.com/office/drawing/2014/main" id="{B8417B36-1EA6-0C40-9DA7-478B54DABC25}"/>
              </a:ext>
            </a:extLst>
          </p:cNvPr>
          <p:cNvGrpSpPr/>
          <p:nvPr/>
        </p:nvGrpSpPr>
        <p:grpSpPr>
          <a:xfrm>
            <a:off x="624817" y="1173405"/>
            <a:ext cx="10887993" cy="5315074"/>
            <a:chOff x="472417" y="1669789"/>
            <a:chExt cx="10887993" cy="5315074"/>
          </a:xfrm>
        </p:grpSpPr>
        <p:sp>
          <p:nvSpPr>
            <p:cNvPr id="5" name="rc5">
              <a:extLst>
                <a:ext uri="{FF2B5EF4-FFF2-40B4-BE49-F238E27FC236}">
                  <a16:creationId xmlns:a16="http://schemas.microsoft.com/office/drawing/2014/main" id="{3F3CCF48-ABC0-F541-BFFB-85AD8AD070A0}"/>
                </a:ext>
              </a:extLst>
            </p:cNvPr>
            <p:cNvSpPr/>
            <p:nvPr/>
          </p:nvSpPr>
          <p:spPr>
            <a:xfrm>
              <a:off x="1091050" y="1969250"/>
              <a:ext cx="5099885" cy="4797011"/>
            </a:xfrm>
            <a:prstGeom prst="rect">
              <a:avLst/>
            </a:prstGeom>
            <a:solidFill>
              <a:srgbClr val="FFFFFF">
                <a:alpha val="100000"/>
              </a:srgbClr>
            </a:solidFill>
          </p:spPr>
          <p:txBody>
            <a:bodyPr/>
            <a:lstStyle/>
            <a:p>
              <a:endParaRPr/>
            </a:p>
          </p:txBody>
        </p:sp>
        <p:sp>
          <p:nvSpPr>
            <p:cNvPr id="6" name="pl6">
              <a:extLst>
                <a:ext uri="{FF2B5EF4-FFF2-40B4-BE49-F238E27FC236}">
                  <a16:creationId xmlns:a16="http://schemas.microsoft.com/office/drawing/2014/main" id="{EE6B000A-045A-534A-ABD7-BB43506194AB}"/>
                </a:ext>
              </a:extLst>
            </p:cNvPr>
            <p:cNvSpPr/>
            <p:nvPr/>
          </p:nvSpPr>
          <p:spPr>
            <a:xfrm>
              <a:off x="1091050" y="6103969"/>
              <a:ext cx="5099885" cy="0"/>
            </a:xfrm>
            <a:custGeom>
              <a:avLst/>
              <a:gdLst/>
              <a:ahLst/>
              <a:cxnLst/>
              <a:rect l="0" t="0" r="0" b="0"/>
              <a:pathLst>
                <a:path w="5099885">
                  <a:moveTo>
                    <a:pt x="0" y="0"/>
                  </a:moveTo>
                  <a:lnTo>
                    <a:pt x="5099885" y="0"/>
                  </a:lnTo>
                  <a:lnTo>
                    <a:pt x="5099885" y="0"/>
                  </a:lnTo>
                </a:path>
              </a:pathLst>
            </a:custGeom>
            <a:ln w="6775" cap="flat">
              <a:solidFill>
                <a:srgbClr val="EBEBEB">
                  <a:alpha val="100000"/>
                </a:srgbClr>
              </a:solidFill>
              <a:prstDash val="solid"/>
              <a:round/>
            </a:ln>
          </p:spPr>
          <p:txBody>
            <a:bodyPr/>
            <a:lstStyle/>
            <a:p>
              <a:endParaRPr/>
            </a:p>
          </p:txBody>
        </p:sp>
        <p:sp>
          <p:nvSpPr>
            <p:cNvPr id="7" name="pl7">
              <a:extLst>
                <a:ext uri="{FF2B5EF4-FFF2-40B4-BE49-F238E27FC236}">
                  <a16:creationId xmlns:a16="http://schemas.microsoft.com/office/drawing/2014/main" id="{733DBDDD-4E08-6748-8539-8C0809D22F90}"/>
                </a:ext>
              </a:extLst>
            </p:cNvPr>
            <p:cNvSpPr/>
            <p:nvPr/>
          </p:nvSpPr>
          <p:spPr>
            <a:xfrm>
              <a:off x="1091050" y="5215476"/>
              <a:ext cx="5099885" cy="0"/>
            </a:xfrm>
            <a:custGeom>
              <a:avLst/>
              <a:gdLst/>
              <a:ahLst/>
              <a:cxnLst/>
              <a:rect l="0" t="0" r="0" b="0"/>
              <a:pathLst>
                <a:path w="5099885">
                  <a:moveTo>
                    <a:pt x="0" y="0"/>
                  </a:moveTo>
                  <a:lnTo>
                    <a:pt x="5099885" y="0"/>
                  </a:lnTo>
                  <a:lnTo>
                    <a:pt x="5099885" y="0"/>
                  </a:lnTo>
                </a:path>
              </a:pathLst>
            </a:custGeom>
            <a:ln w="6775" cap="flat">
              <a:solidFill>
                <a:srgbClr val="EBEBEB">
                  <a:alpha val="100000"/>
                </a:srgbClr>
              </a:solidFill>
              <a:prstDash val="solid"/>
              <a:round/>
            </a:ln>
          </p:spPr>
          <p:txBody>
            <a:bodyPr/>
            <a:lstStyle/>
            <a:p>
              <a:endParaRPr/>
            </a:p>
          </p:txBody>
        </p:sp>
        <p:sp>
          <p:nvSpPr>
            <p:cNvPr id="8" name="pl8">
              <a:extLst>
                <a:ext uri="{FF2B5EF4-FFF2-40B4-BE49-F238E27FC236}">
                  <a16:creationId xmlns:a16="http://schemas.microsoft.com/office/drawing/2014/main" id="{E4E6489A-9D88-114A-B484-441AC3224B24}"/>
                </a:ext>
              </a:extLst>
            </p:cNvPr>
            <p:cNvSpPr/>
            <p:nvPr/>
          </p:nvSpPr>
          <p:spPr>
            <a:xfrm>
              <a:off x="1091050" y="4326983"/>
              <a:ext cx="5099885" cy="0"/>
            </a:xfrm>
            <a:custGeom>
              <a:avLst/>
              <a:gdLst/>
              <a:ahLst/>
              <a:cxnLst/>
              <a:rect l="0" t="0" r="0" b="0"/>
              <a:pathLst>
                <a:path w="5099885">
                  <a:moveTo>
                    <a:pt x="0" y="0"/>
                  </a:moveTo>
                  <a:lnTo>
                    <a:pt x="5099885" y="0"/>
                  </a:lnTo>
                  <a:lnTo>
                    <a:pt x="5099885" y="0"/>
                  </a:lnTo>
                </a:path>
              </a:pathLst>
            </a:custGeom>
            <a:ln w="6775" cap="flat">
              <a:solidFill>
                <a:srgbClr val="EBEBEB">
                  <a:alpha val="100000"/>
                </a:srgbClr>
              </a:solidFill>
              <a:prstDash val="solid"/>
              <a:round/>
            </a:ln>
          </p:spPr>
          <p:txBody>
            <a:bodyPr/>
            <a:lstStyle/>
            <a:p>
              <a:endParaRPr/>
            </a:p>
          </p:txBody>
        </p:sp>
        <p:sp>
          <p:nvSpPr>
            <p:cNvPr id="9" name="pl9">
              <a:extLst>
                <a:ext uri="{FF2B5EF4-FFF2-40B4-BE49-F238E27FC236}">
                  <a16:creationId xmlns:a16="http://schemas.microsoft.com/office/drawing/2014/main" id="{D9D2DD91-6944-8F46-A674-C836C6181406}"/>
                </a:ext>
              </a:extLst>
            </p:cNvPr>
            <p:cNvSpPr/>
            <p:nvPr/>
          </p:nvSpPr>
          <p:spPr>
            <a:xfrm>
              <a:off x="1091050" y="3438490"/>
              <a:ext cx="5099885" cy="0"/>
            </a:xfrm>
            <a:custGeom>
              <a:avLst/>
              <a:gdLst/>
              <a:ahLst/>
              <a:cxnLst/>
              <a:rect l="0" t="0" r="0" b="0"/>
              <a:pathLst>
                <a:path w="5099885">
                  <a:moveTo>
                    <a:pt x="0" y="0"/>
                  </a:moveTo>
                  <a:lnTo>
                    <a:pt x="5099885" y="0"/>
                  </a:lnTo>
                  <a:lnTo>
                    <a:pt x="5099885" y="0"/>
                  </a:lnTo>
                </a:path>
              </a:pathLst>
            </a:custGeom>
            <a:ln w="6775" cap="flat">
              <a:solidFill>
                <a:srgbClr val="EBEBEB">
                  <a:alpha val="100000"/>
                </a:srgbClr>
              </a:solidFill>
              <a:prstDash val="solid"/>
              <a:round/>
            </a:ln>
          </p:spPr>
          <p:txBody>
            <a:bodyPr/>
            <a:lstStyle/>
            <a:p>
              <a:endParaRPr/>
            </a:p>
          </p:txBody>
        </p:sp>
        <p:sp>
          <p:nvSpPr>
            <p:cNvPr id="10" name="pl10">
              <a:extLst>
                <a:ext uri="{FF2B5EF4-FFF2-40B4-BE49-F238E27FC236}">
                  <a16:creationId xmlns:a16="http://schemas.microsoft.com/office/drawing/2014/main" id="{BBB5233D-C539-214B-91E8-3CE1E84F78C2}"/>
                </a:ext>
              </a:extLst>
            </p:cNvPr>
            <p:cNvSpPr/>
            <p:nvPr/>
          </p:nvSpPr>
          <p:spPr>
            <a:xfrm>
              <a:off x="1091050" y="2549997"/>
              <a:ext cx="5099885" cy="0"/>
            </a:xfrm>
            <a:custGeom>
              <a:avLst/>
              <a:gdLst/>
              <a:ahLst/>
              <a:cxnLst/>
              <a:rect l="0" t="0" r="0" b="0"/>
              <a:pathLst>
                <a:path w="5099885">
                  <a:moveTo>
                    <a:pt x="0" y="0"/>
                  </a:moveTo>
                  <a:lnTo>
                    <a:pt x="5099885" y="0"/>
                  </a:lnTo>
                  <a:lnTo>
                    <a:pt x="5099885" y="0"/>
                  </a:lnTo>
                </a:path>
              </a:pathLst>
            </a:custGeom>
            <a:ln w="6775" cap="flat">
              <a:solidFill>
                <a:srgbClr val="EBEBEB">
                  <a:alpha val="100000"/>
                </a:srgbClr>
              </a:solidFill>
              <a:prstDash val="solid"/>
              <a:round/>
            </a:ln>
          </p:spPr>
          <p:txBody>
            <a:bodyPr/>
            <a:lstStyle/>
            <a:p>
              <a:endParaRPr/>
            </a:p>
          </p:txBody>
        </p:sp>
        <p:sp>
          <p:nvSpPr>
            <p:cNvPr id="11" name="pl11">
              <a:extLst>
                <a:ext uri="{FF2B5EF4-FFF2-40B4-BE49-F238E27FC236}">
                  <a16:creationId xmlns:a16="http://schemas.microsoft.com/office/drawing/2014/main" id="{51D1CBAE-5C89-0144-B3FE-71457DA66CB5}"/>
                </a:ext>
              </a:extLst>
            </p:cNvPr>
            <p:cNvSpPr/>
            <p:nvPr/>
          </p:nvSpPr>
          <p:spPr>
            <a:xfrm>
              <a:off x="1091050" y="6548216"/>
              <a:ext cx="5099885" cy="0"/>
            </a:xfrm>
            <a:custGeom>
              <a:avLst/>
              <a:gdLst/>
              <a:ahLst/>
              <a:cxnLst/>
              <a:rect l="0" t="0" r="0" b="0"/>
              <a:pathLst>
                <a:path w="5099885">
                  <a:moveTo>
                    <a:pt x="0" y="0"/>
                  </a:moveTo>
                  <a:lnTo>
                    <a:pt x="5099885" y="0"/>
                  </a:lnTo>
                  <a:lnTo>
                    <a:pt x="5099885" y="0"/>
                  </a:lnTo>
                </a:path>
              </a:pathLst>
            </a:custGeom>
            <a:ln w="13550" cap="flat">
              <a:solidFill>
                <a:srgbClr val="EBEBEB">
                  <a:alpha val="100000"/>
                </a:srgbClr>
              </a:solidFill>
              <a:prstDash val="solid"/>
              <a:round/>
            </a:ln>
          </p:spPr>
          <p:txBody>
            <a:bodyPr/>
            <a:lstStyle/>
            <a:p>
              <a:endParaRPr/>
            </a:p>
          </p:txBody>
        </p:sp>
        <p:sp>
          <p:nvSpPr>
            <p:cNvPr id="12" name="pl12">
              <a:extLst>
                <a:ext uri="{FF2B5EF4-FFF2-40B4-BE49-F238E27FC236}">
                  <a16:creationId xmlns:a16="http://schemas.microsoft.com/office/drawing/2014/main" id="{7FE2B8D8-144A-E84D-88D4-0484F72F9A40}"/>
                </a:ext>
              </a:extLst>
            </p:cNvPr>
            <p:cNvSpPr/>
            <p:nvPr/>
          </p:nvSpPr>
          <p:spPr>
            <a:xfrm>
              <a:off x="1091050" y="5659723"/>
              <a:ext cx="5099885" cy="0"/>
            </a:xfrm>
            <a:custGeom>
              <a:avLst/>
              <a:gdLst/>
              <a:ahLst/>
              <a:cxnLst/>
              <a:rect l="0" t="0" r="0" b="0"/>
              <a:pathLst>
                <a:path w="5099885">
                  <a:moveTo>
                    <a:pt x="0" y="0"/>
                  </a:moveTo>
                  <a:lnTo>
                    <a:pt x="5099885" y="0"/>
                  </a:lnTo>
                  <a:lnTo>
                    <a:pt x="5099885" y="0"/>
                  </a:lnTo>
                </a:path>
              </a:pathLst>
            </a:custGeom>
            <a:ln w="13550" cap="flat">
              <a:solidFill>
                <a:srgbClr val="EBEBEB">
                  <a:alpha val="100000"/>
                </a:srgbClr>
              </a:solidFill>
              <a:prstDash val="solid"/>
              <a:round/>
            </a:ln>
          </p:spPr>
          <p:txBody>
            <a:bodyPr/>
            <a:lstStyle/>
            <a:p>
              <a:endParaRPr/>
            </a:p>
          </p:txBody>
        </p:sp>
        <p:sp>
          <p:nvSpPr>
            <p:cNvPr id="13" name="pl13">
              <a:extLst>
                <a:ext uri="{FF2B5EF4-FFF2-40B4-BE49-F238E27FC236}">
                  <a16:creationId xmlns:a16="http://schemas.microsoft.com/office/drawing/2014/main" id="{01275067-9B60-F442-96A2-64BB2CC396B0}"/>
                </a:ext>
              </a:extLst>
            </p:cNvPr>
            <p:cNvSpPr/>
            <p:nvPr/>
          </p:nvSpPr>
          <p:spPr>
            <a:xfrm>
              <a:off x="1091050" y="4771230"/>
              <a:ext cx="5099885" cy="0"/>
            </a:xfrm>
            <a:custGeom>
              <a:avLst/>
              <a:gdLst/>
              <a:ahLst/>
              <a:cxnLst/>
              <a:rect l="0" t="0" r="0" b="0"/>
              <a:pathLst>
                <a:path w="5099885">
                  <a:moveTo>
                    <a:pt x="0" y="0"/>
                  </a:moveTo>
                  <a:lnTo>
                    <a:pt x="5099885" y="0"/>
                  </a:lnTo>
                  <a:lnTo>
                    <a:pt x="5099885" y="0"/>
                  </a:lnTo>
                </a:path>
              </a:pathLst>
            </a:custGeom>
            <a:ln w="13550" cap="flat">
              <a:solidFill>
                <a:srgbClr val="EBEBEB">
                  <a:alpha val="100000"/>
                </a:srgbClr>
              </a:solidFill>
              <a:prstDash val="solid"/>
              <a:round/>
            </a:ln>
          </p:spPr>
          <p:txBody>
            <a:bodyPr/>
            <a:lstStyle/>
            <a:p>
              <a:endParaRPr/>
            </a:p>
          </p:txBody>
        </p:sp>
        <p:sp>
          <p:nvSpPr>
            <p:cNvPr id="14" name="pl14">
              <a:extLst>
                <a:ext uri="{FF2B5EF4-FFF2-40B4-BE49-F238E27FC236}">
                  <a16:creationId xmlns:a16="http://schemas.microsoft.com/office/drawing/2014/main" id="{32ED0D6D-BE15-A540-8F8A-22D49C0CAD11}"/>
                </a:ext>
              </a:extLst>
            </p:cNvPr>
            <p:cNvSpPr/>
            <p:nvPr/>
          </p:nvSpPr>
          <p:spPr>
            <a:xfrm>
              <a:off x="1091050" y="3882737"/>
              <a:ext cx="5099885" cy="0"/>
            </a:xfrm>
            <a:custGeom>
              <a:avLst/>
              <a:gdLst/>
              <a:ahLst/>
              <a:cxnLst/>
              <a:rect l="0" t="0" r="0" b="0"/>
              <a:pathLst>
                <a:path w="5099885">
                  <a:moveTo>
                    <a:pt x="0" y="0"/>
                  </a:moveTo>
                  <a:lnTo>
                    <a:pt x="5099885" y="0"/>
                  </a:lnTo>
                  <a:lnTo>
                    <a:pt x="5099885" y="0"/>
                  </a:lnTo>
                </a:path>
              </a:pathLst>
            </a:custGeom>
            <a:ln w="13550" cap="flat">
              <a:solidFill>
                <a:srgbClr val="EBEBEB">
                  <a:alpha val="100000"/>
                </a:srgbClr>
              </a:solidFill>
              <a:prstDash val="solid"/>
              <a:round/>
            </a:ln>
          </p:spPr>
          <p:txBody>
            <a:bodyPr/>
            <a:lstStyle/>
            <a:p>
              <a:endParaRPr/>
            </a:p>
          </p:txBody>
        </p:sp>
        <p:sp>
          <p:nvSpPr>
            <p:cNvPr id="15" name="pl15">
              <a:extLst>
                <a:ext uri="{FF2B5EF4-FFF2-40B4-BE49-F238E27FC236}">
                  <a16:creationId xmlns:a16="http://schemas.microsoft.com/office/drawing/2014/main" id="{9D798FDA-C965-9442-9F2F-864006955F21}"/>
                </a:ext>
              </a:extLst>
            </p:cNvPr>
            <p:cNvSpPr/>
            <p:nvPr/>
          </p:nvSpPr>
          <p:spPr>
            <a:xfrm>
              <a:off x="1091050" y="2994244"/>
              <a:ext cx="5099885" cy="0"/>
            </a:xfrm>
            <a:custGeom>
              <a:avLst/>
              <a:gdLst/>
              <a:ahLst/>
              <a:cxnLst/>
              <a:rect l="0" t="0" r="0" b="0"/>
              <a:pathLst>
                <a:path w="5099885">
                  <a:moveTo>
                    <a:pt x="0" y="0"/>
                  </a:moveTo>
                  <a:lnTo>
                    <a:pt x="5099885" y="0"/>
                  </a:lnTo>
                  <a:lnTo>
                    <a:pt x="5099885" y="0"/>
                  </a:lnTo>
                </a:path>
              </a:pathLst>
            </a:custGeom>
            <a:ln w="13550" cap="flat">
              <a:solidFill>
                <a:srgbClr val="EBEBEB">
                  <a:alpha val="100000"/>
                </a:srgbClr>
              </a:solidFill>
              <a:prstDash val="solid"/>
              <a:round/>
            </a:ln>
          </p:spPr>
          <p:txBody>
            <a:bodyPr/>
            <a:lstStyle/>
            <a:p>
              <a:endParaRPr/>
            </a:p>
          </p:txBody>
        </p:sp>
        <p:sp>
          <p:nvSpPr>
            <p:cNvPr id="16" name="pl16">
              <a:extLst>
                <a:ext uri="{FF2B5EF4-FFF2-40B4-BE49-F238E27FC236}">
                  <a16:creationId xmlns:a16="http://schemas.microsoft.com/office/drawing/2014/main" id="{B9FBCF79-D221-0E41-874D-9F5E6ECE8AD5}"/>
                </a:ext>
              </a:extLst>
            </p:cNvPr>
            <p:cNvSpPr/>
            <p:nvPr/>
          </p:nvSpPr>
          <p:spPr>
            <a:xfrm>
              <a:off x="1091050" y="2105751"/>
              <a:ext cx="5099885" cy="0"/>
            </a:xfrm>
            <a:custGeom>
              <a:avLst/>
              <a:gdLst/>
              <a:ahLst/>
              <a:cxnLst/>
              <a:rect l="0" t="0" r="0" b="0"/>
              <a:pathLst>
                <a:path w="5099885">
                  <a:moveTo>
                    <a:pt x="0" y="0"/>
                  </a:moveTo>
                  <a:lnTo>
                    <a:pt x="5099885" y="0"/>
                  </a:lnTo>
                  <a:lnTo>
                    <a:pt x="5099885" y="0"/>
                  </a:lnTo>
                </a:path>
              </a:pathLst>
            </a:custGeom>
            <a:ln w="13550" cap="flat">
              <a:solidFill>
                <a:srgbClr val="EBEBEB">
                  <a:alpha val="100000"/>
                </a:srgbClr>
              </a:solidFill>
              <a:prstDash val="solid"/>
              <a:round/>
            </a:ln>
          </p:spPr>
          <p:txBody>
            <a:bodyPr/>
            <a:lstStyle/>
            <a:p>
              <a:endParaRPr/>
            </a:p>
          </p:txBody>
        </p:sp>
        <p:sp>
          <p:nvSpPr>
            <p:cNvPr id="17" name="pl17">
              <a:extLst>
                <a:ext uri="{FF2B5EF4-FFF2-40B4-BE49-F238E27FC236}">
                  <a16:creationId xmlns:a16="http://schemas.microsoft.com/office/drawing/2014/main" id="{B96B088A-6701-214F-B11D-454EAD7AB67C}"/>
                </a:ext>
              </a:extLst>
            </p:cNvPr>
            <p:cNvSpPr/>
            <p:nvPr/>
          </p:nvSpPr>
          <p:spPr>
            <a:xfrm>
              <a:off x="2481928" y="1969250"/>
              <a:ext cx="0" cy="4797011"/>
            </a:xfrm>
            <a:custGeom>
              <a:avLst/>
              <a:gdLst/>
              <a:ahLst/>
              <a:cxnLst/>
              <a:rect l="0" t="0" r="0" b="0"/>
              <a:pathLst>
                <a:path h="4797011">
                  <a:moveTo>
                    <a:pt x="0" y="4797011"/>
                  </a:moveTo>
                  <a:lnTo>
                    <a:pt x="0" y="0"/>
                  </a:lnTo>
                  <a:lnTo>
                    <a:pt x="0" y="0"/>
                  </a:lnTo>
                </a:path>
              </a:pathLst>
            </a:custGeom>
            <a:ln w="13550" cap="flat">
              <a:solidFill>
                <a:srgbClr val="EBEBEB">
                  <a:alpha val="100000"/>
                </a:srgbClr>
              </a:solidFill>
              <a:prstDash val="solid"/>
              <a:round/>
            </a:ln>
          </p:spPr>
          <p:txBody>
            <a:bodyPr/>
            <a:lstStyle/>
            <a:p>
              <a:endParaRPr/>
            </a:p>
          </p:txBody>
        </p:sp>
        <p:sp>
          <p:nvSpPr>
            <p:cNvPr id="18" name="pl18">
              <a:extLst>
                <a:ext uri="{FF2B5EF4-FFF2-40B4-BE49-F238E27FC236}">
                  <a16:creationId xmlns:a16="http://schemas.microsoft.com/office/drawing/2014/main" id="{D0256468-3F6D-5747-9FAA-778B8013DA87}"/>
                </a:ext>
              </a:extLst>
            </p:cNvPr>
            <p:cNvSpPr/>
            <p:nvPr/>
          </p:nvSpPr>
          <p:spPr>
            <a:xfrm>
              <a:off x="4800058" y="1969250"/>
              <a:ext cx="0" cy="4797011"/>
            </a:xfrm>
            <a:custGeom>
              <a:avLst/>
              <a:gdLst/>
              <a:ahLst/>
              <a:cxnLst/>
              <a:rect l="0" t="0" r="0" b="0"/>
              <a:pathLst>
                <a:path h="4797011">
                  <a:moveTo>
                    <a:pt x="0" y="4797011"/>
                  </a:moveTo>
                  <a:lnTo>
                    <a:pt x="0" y="0"/>
                  </a:lnTo>
                  <a:lnTo>
                    <a:pt x="0" y="0"/>
                  </a:lnTo>
                </a:path>
              </a:pathLst>
            </a:custGeom>
            <a:ln w="13550" cap="flat">
              <a:solidFill>
                <a:srgbClr val="EBEBEB">
                  <a:alpha val="100000"/>
                </a:srgbClr>
              </a:solidFill>
              <a:prstDash val="solid"/>
              <a:round/>
            </a:ln>
          </p:spPr>
          <p:txBody>
            <a:bodyPr/>
            <a:lstStyle/>
            <a:p>
              <a:endParaRPr/>
            </a:p>
          </p:txBody>
        </p:sp>
        <p:sp>
          <p:nvSpPr>
            <p:cNvPr id="19" name="rc19">
              <a:extLst>
                <a:ext uri="{FF2B5EF4-FFF2-40B4-BE49-F238E27FC236}">
                  <a16:creationId xmlns:a16="http://schemas.microsoft.com/office/drawing/2014/main" id="{C2F1E0E3-03BD-E24E-9ECD-B4E2D2906DED}"/>
                </a:ext>
              </a:extLst>
            </p:cNvPr>
            <p:cNvSpPr/>
            <p:nvPr/>
          </p:nvSpPr>
          <p:spPr>
            <a:xfrm>
              <a:off x="1438769" y="3054573"/>
              <a:ext cx="2086316" cy="3493642"/>
            </a:xfrm>
            <a:prstGeom prst="rect">
              <a:avLst/>
            </a:prstGeom>
            <a:solidFill>
              <a:schemeClr val="accent3"/>
            </a:solidFill>
          </p:spPr>
          <p:txBody>
            <a:bodyPr/>
            <a:lstStyle/>
            <a:p>
              <a:endParaRPr/>
            </a:p>
          </p:txBody>
        </p:sp>
        <p:sp>
          <p:nvSpPr>
            <p:cNvPr id="20" name="rc20">
              <a:extLst>
                <a:ext uri="{FF2B5EF4-FFF2-40B4-BE49-F238E27FC236}">
                  <a16:creationId xmlns:a16="http://schemas.microsoft.com/office/drawing/2014/main" id="{98F176F4-9E8C-1344-9C15-25F44C48083E}"/>
                </a:ext>
              </a:extLst>
            </p:cNvPr>
            <p:cNvSpPr/>
            <p:nvPr/>
          </p:nvSpPr>
          <p:spPr>
            <a:xfrm>
              <a:off x="3756899" y="2320875"/>
              <a:ext cx="2086316" cy="4227340"/>
            </a:xfrm>
            <a:prstGeom prst="rect">
              <a:avLst/>
            </a:prstGeom>
            <a:solidFill>
              <a:schemeClr val="accent1"/>
            </a:solidFill>
          </p:spPr>
          <p:txBody>
            <a:bodyPr/>
            <a:lstStyle/>
            <a:p>
              <a:endParaRPr/>
            </a:p>
          </p:txBody>
        </p:sp>
        <p:sp>
          <p:nvSpPr>
            <p:cNvPr id="21" name="pl21">
              <a:extLst>
                <a:ext uri="{FF2B5EF4-FFF2-40B4-BE49-F238E27FC236}">
                  <a16:creationId xmlns:a16="http://schemas.microsoft.com/office/drawing/2014/main" id="{7910426B-4AB7-3241-A7CE-DFA1BB8FE300}"/>
                </a:ext>
              </a:extLst>
            </p:cNvPr>
            <p:cNvSpPr/>
            <p:nvPr/>
          </p:nvSpPr>
          <p:spPr>
            <a:xfrm>
              <a:off x="4684151" y="2187296"/>
              <a:ext cx="231812" cy="0"/>
            </a:xfrm>
            <a:custGeom>
              <a:avLst/>
              <a:gdLst/>
              <a:ahLst/>
              <a:cxnLst/>
              <a:rect l="0" t="0" r="0" b="0"/>
              <a:pathLst>
                <a:path w="231812">
                  <a:moveTo>
                    <a:pt x="0" y="0"/>
                  </a:moveTo>
                  <a:lnTo>
                    <a:pt x="231812" y="0"/>
                  </a:lnTo>
                </a:path>
              </a:pathLst>
            </a:custGeom>
            <a:ln w="13550" cap="flat">
              <a:solidFill>
                <a:srgbClr val="000000">
                  <a:alpha val="100000"/>
                </a:srgbClr>
              </a:solidFill>
              <a:prstDash val="solid"/>
              <a:round/>
            </a:ln>
          </p:spPr>
          <p:txBody>
            <a:bodyPr/>
            <a:lstStyle/>
            <a:p>
              <a:endParaRPr/>
            </a:p>
          </p:txBody>
        </p:sp>
        <p:sp>
          <p:nvSpPr>
            <p:cNvPr id="22" name="pl22">
              <a:extLst>
                <a:ext uri="{FF2B5EF4-FFF2-40B4-BE49-F238E27FC236}">
                  <a16:creationId xmlns:a16="http://schemas.microsoft.com/office/drawing/2014/main" id="{F63A2B83-BE3B-D44F-B8A0-1594E9D85C07}"/>
                </a:ext>
              </a:extLst>
            </p:cNvPr>
            <p:cNvSpPr/>
            <p:nvPr/>
          </p:nvSpPr>
          <p:spPr>
            <a:xfrm>
              <a:off x="4800058" y="2187296"/>
              <a:ext cx="0" cy="267159"/>
            </a:xfrm>
            <a:custGeom>
              <a:avLst/>
              <a:gdLst/>
              <a:ahLst/>
              <a:cxnLst/>
              <a:rect l="0" t="0" r="0" b="0"/>
              <a:pathLst>
                <a:path h="267159">
                  <a:moveTo>
                    <a:pt x="0" y="0"/>
                  </a:moveTo>
                  <a:lnTo>
                    <a:pt x="0" y="267159"/>
                  </a:lnTo>
                </a:path>
              </a:pathLst>
            </a:custGeom>
            <a:ln w="13550" cap="flat">
              <a:solidFill>
                <a:srgbClr val="000000">
                  <a:alpha val="100000"/>
                </a:srgbClr>
              </a:solidFill>
              <a:prstDash val="solid"/>
              <a:round/>
            </a:ln>
          </p:spPr>
          <p:txBody>
            <a:bodyPr/>
            <a:lstStyle/>
            <a:p>
              <a:endParaRPr/>
            </a:p>
          </p:txBody>
        </p:sp>
        <p:sp>
          <p:nvSpPr>
            <p:cNvPr id="23" name="pl23">
              <a:extLst>
                <a:ext uri="{FF2B5EF4-FFF2-40B4-BE49-F238E27FC236}">
                  <a16:creationId xmlns:a16="http://schemas.microsoft.com/office/drawing/2014/main" id="{68444DD4-3A90-6D42-8922-EF1A62401EAE}"/>
                </a:ext>
              </a:extLst>
            </p:cNvPr>
            <p:cNvSpPr/>
            <p:nvPr/>
          </p:nvSpPr>
          <p:spPr>
            <a:xfrm>
              <a:off x="4684151" y="2454455"/>
              <a:ext cx="231812" cy="0"/>
            </a:xfrm>
            <a:custGeom>
              <a:avLst/>
              <a:gdLst/>
              <a:ahLst/>
              <a:cxnLst/>
              <a:rect l="0" t="0" r="0" b="0"/>
              <a:pathLst>
                <a:path w="231812">
                  <a:moveTo>
                    <a:pt x="0" y="0"/>
                  </a:moveTo>
                  <a:lnTo>
                    <a:pt x="231812" y="0"/>
                  </a:lnTo>
                </a:path>
              </a:pathLst>
            </a:custGeom>
            <a:ln w="13550" cap="flat">
              <a:solidFill>
                <a:srgbClr val="000000">
                  <a:alpha val="100000"/>
                </a:srgbClr>
              </a:solidFill>
              <a:prstDash val="solid"/>
              <a:round/>
            </a:ln>
          </p:spPr>
          <p:txBody>
            <a:bodyPr/>
            <a:lstStyle/>
            <a:p>
              <a:endParaRPr/>
            </a:p>
          </p:txBody>
        </p:sp>
        <p:sp>
          <p:nvSpPr>
            <p:cNvPr id="24" name="pl24">
              <a:extLst>
                <a:ext uri="{FF2B5EF4-FFF2-40B4-BE49-F238E27FC236}">
                  <a16:creationId xmlns:a16="http://schemas.microsoft.com/office/drawing/2014/main" id="{44F56BD7-02A1-3444-B897-93D6484275D9}"/>
                </a:ext>
              </a:extLst>
            </p:cNvPr>
            <p:cNvSpPr/>
            <p:nvPr/>
          </p:nvSpPr>
          <p:spPr>
            <a:xfrm>
              <a:off x="2366021" y="2923340"/>
              <a:ext cx="231812" cy="0"/>
            </a:xfrm>
            <a:custGeom>
              <a:avLst/>
              <a:gdLst/>
              <a:ahLst/>
              <a:cxnLst/>
              <a:rect l="0" t="0" r="0" b="0"/>
              <a:pathLst>
                <a:path w="231812">
                  <a:moveTo>
                    <a:pt x="0" y="0"/>
                  </a:moveTo>
                  <a:lnTo>
                    <a:pt x="231812" y="0"/>
                  </a:lnTo>
                </a:path>
              </a:pathLst>
            </a:custGeom>
            <a:ln w="13550" cap="flat">
              <a:solidFill>
                <a:srgbClr val="000000">
                  <a:alpha val="100000"/>
                </a:srgbClr>
              </a:solidFill>
              <a:prstDash val="solid"/>
              <a:round/>
            </a:ln>
          </p:spPr>
          <p:txBody>
            <a:bodyPr/>
            <a:lstStyle/>
            <a:p>
              <a:endParaRPr/>
            </a:p>
          </p:txBody>
        </p:sp>
        <p:sp>
          <p:nvSpPr>
            <p:cNvPr id="25" name="pl25">
              <a:extLst>
                <a:ext uri="{FF2B5EF4-FFF2-40B4-BE49-F238E27FC236}">
                  <a16:creationId xmlns:a16="http://schemas.microsoft.com/office/drawing/2014/main" id="{AE3252B3-0DBB-4643-9A83-5E25ED7F7696}"/>
                </a:ext>
              </a:extLst>
            </p:cNvPr>
            <p:cNvSpPr/>
            <p:nvPr/>
          </p:nvSpPr>
          <p:spPr>
            <a:xfrm>
              <a:off x="2481928" y="2923340"/>
              <a:ext cx="0" cy="262466"/>
            </a:xfrm>
            <a:custGeom>
              <a:avLst/>
              <a:gdLst/>
              <a:ahLst/>
              <a:cxnLst/>
              <a:rect l="0" t="0" r="0" b="0"/>
              <a:pathLst>
                <a:path h="262466">
                  <a:moveTo>
                    <a:pt x="0" y="0"/>
                  </a:moveTo>
                  <a:lnTo>
                    <a:pt x="0" y="262466"/>
                  </a:lnTo>
                </a:path>
              </a:pathLst>
            </a:custGeom>
            <a:ln w="13550" cap="flat">
              <a:solidFill>
                <a:srgbClr val="000000">
                  <a:alpha val="100000"/>
                </a:srgbClr>
              </a:solidFill>
              <a:prstDash val="solid"/>
              <a:round/>
            </a:ln>
          </p:spPr>
          <p:txBody>
            <a:bodyPr/>
            <a:lstStyle/>
            <a:p>
              <a:endParaRPr/>
            </a:p>
          </p:txBody>
        </p:sp>
        <p:sp>
          <p:nvSpPr>
            <p:cNvPr id="26" name="pl26">
              <a:extLst>
                <a:ext uri="{FF2B5EF4-FFF2-40B4-BE49-F238E27FC236}">
                  <a16:creationId xmlns:a16="http://schemas.microsoft.com/office/drawing/2014/main" id="{443E64BB-AA26-2747-9A06-6FB8F8A85950}"/>
                </a:ext>
              </a:extLst>
            </p:cNvPr>
            <p:cNvSpPr/>
            <p:nvPr/>
          </p:nvSpPr>
          <p:spPr>
            <a:xfrm>
              <a:off x="2366021" y="3185806"/>
              <a:ext cx="231812" cy="0"/>
            </a:xfrm>
            <a:custGeom>
              <a:avLst/>
              <a:gdLst/>
              <a:ahLst/>
              <a:cxnLst/>
              <a:rect l="0" t="0" r="0" b="0"/>
              <a:pathLst>
                <a:path w="231812">
                  <a:moveTo>
                    <a:pt x="0" y="0"/>
                  </a:moveTo>
                  <a:lnTo>
                    <a:pt x="231812" y="0"/>
                  </a:lnTo>
                </a:path>
              </a:pathLst>
            </a:custGeom>
            <a:ln w="13550" cap="flat">
              <a:solidFill>
                <a:srgbClr val="000000">
                  <a:alpha val="100000"/>
                </a:srgbClr>
              </a:solidFill>
              <a:prstDash val="solid"/>
              <a:round/>
            </a:ln>
          </p:spPr>
          <p:txBody>
            <a:bodyPr/>
            <a:lstStyle/>
            <a:p>
              <a:endParaRPr/>
            </a:p>
          </p:txBody>
        </p:sp>
        <p:sp>
          <p:nvSpPr>
            <p:cNvPr id="27" name="rc27">
              <a:extLst>
                <a:ext uri="{FF2B5EF4-FFF2-40B4-BE49-F238E27FC236}">
                  <a16:creationId xmlns:a16="http://schemas.microsoft.com/office/drawing/2014/main" id="{4495434F-4194-554A-837C-D0C85621DC5B}"/>
                </a:ext>
              </a:extLst>
            </p:cNvPr>
            <p:cNvSpPr/>
            <p:nvPr/>
          </p:nvSpPr>
          <p:spPr>
            <a:xfrm>
              <a:off x="1091050" y="1969250"/>
              <a:ext cx="5099885" cy="4797011"/>
            </a:xfrm>
            <a:prstGeom prst="rect">
              <a:avLst/>
            </a:prstGeom>
            <a:ln w="13550" cap="rnd">
              <a:solidFill>
                <a:srgbClr val="333333">
                  <a:alpha val="100000"/>
                </a:srgbClr>
              </a:solidFill>
              <a:prstDash val="solid"/>
              <a:round/>
            </a:ln>
          </p:spPr>
          <p:txBody>
            <a:bodyPr/>
            <a:lstStyle/>
            <a:p>
              <a:endParaRPr/>
            </a:p>
          </p:txBody>
        </p:sp>
        <p:sp>
          <p:nvSpPr>
            <p:cNvPr id="28" name="rc28">
              <a:extLst>
                <a:ext uri="{FF2B5EF4-FFF2-40B4-BE49-F238E27FC236}">
                  <a16:creationId xmlns:a16="http://schemas.microsoft.com/office/drawing/2014/main" id="{77E636F6-AEC8-3B4F-9980-1FA0599F431E}"/>
                </a:ext>
              </a:extLst>
            </p:cNvPr>
            <p:cNvSpPr/>
            <p:nvPr/>
          </p:nvSpPr>
          <p:spPr>
            <a:xfrm>
              <a:off x="6260525" y="1969250"/>
              <a:ext cx="5099885" cy="4797011"/>
            </a:xfrm>
            <a:prstGeom prst="rect">
              <a:avLst/>
            </a:prstGeom>
            <a:solidFill>
              <a:srgbClr val="FFFFFF">
                <a:alpha val="100000"/>
              </a:srgbClr>
            </a:solidFill>
          </p:spPr>
          <p:txBody>
            <a:bodyPr/>
            <a:lstStyle/>
            <a:p>
              <a:endParaRPr/>
            </a:p>
          </p:txBody>
        </p:sp>
        <p:sp>
          <p:nvSpPr>
            <p:cNvPr id="29" name="pl29">
              <a:extLst>
                <a:ext uri="{FF2B5EF4-FFF2-40B4-BE49-F238E27FC236}">
                  <a16:creationId xmlns:a16="http://schemas.microsoft.com/office/drawing/2014/main" id="{8EAA070C-2A68-204F-B445-1C4A883680C9}"/>
                </a:ext>
              </a:extLst>
            </p:cNvPr>
            <p:cNvSpPr/>
            <p:nvPr/>
          </p:nvSpPr>
          <p:spPr>
            <a:xfrm>
              <a:off x="6260525" y="6103969"/>
              <a:ext cx="5099885" cy="0"/>
            </a:xfrm>
            <a:custGeom>
              <a:avLst/>
              <a:gdLst/>
              <a:ahLst/>
              <a:cxnLst/>
              <a:rect l="0" t="0" r="0" b="0"/>
              <a:pathLst>
                <a:path w="5099885">
                  <a:moveTo>
                    <a:pt x="0" y="0"/>
                  </a:moveTo>
                  <a:lnTo>
                    <a:pt x="5099885" y="0"/>
                  </a:lnTo>
                  <a:lnTo>
                    <a:pt x="5099885" y="0"/>
                  </a:lnTo>
                </a:path>
              </a:pathLst>
            </a:custGeom>
            <a:ln w="6775" cap="flat">
              <a:solidFill>
                <a:srgbClr val="EBEBEB">
                  <a:alpha val="100000"/>
                </a:srgbClr>
              </a:solidFill>
              <a:prstDash val="solid"/>
              <a:round/>
            </a:ln>
          </p:spPr>
          <p:txBody>
            <a:bodyPr/>
            <a:lstStyle/>
            <a:p>
              <a:endParaRPr/>
            </a:p>
          </p:txBody>
        </p:sp>
        <p:sp>
          <p:nvSpPr>
            <p:cNvPr id="30" name="pl30">
              <a:extLst>
                <a:ext uri="{FF2B5EF4-FFF2-40B4-BE49-F238E27FC236}">
                  <a16:creationId xmlns:a16="http://schemas.microsoft.com/office/drawing/2014/main" id="{83EA0EFC-EB25-3E42-8D0F-622E0716384E}"/>
                </a:ext>
              </a:extLst>
            </p:cNvPr>
            <p:cNvSpPr/>
            <p:nvPr/>
          </p:nvSpPr>
          <p:spPr>
            <a:xfrm>
              <a:off x="6260525" y="5215476"/>
              <a:ext cx="5099885" cy="0"/>
            </a:xfrm>
            <a:custGeom>
              <a:avLst/>
              <a:gdLst/>
              <a:ahLst/>
              <a:cxnLst/>
              <a:rect l="0" t="0" r="0" b="0"/>
              <a:pathLst>
                <a:path w="5099885">
                  <a:moveTo>
                    <a:pt x="0" y="0"/>
                  </a:moveTo>
                  <a:lnTo>
                    <a:pt x="5099885" y="0"/>
                  </a:lnTo>
                  <a:lnTo>
                    <a:pt x="5099885" y="0"/>
                  </a:lnTo>
                </a:path>
              </a:pathLst>
            </a:custGeom>
            <a:ln w="6775" cap="flat">
              <a:solidFill>
                <a:srgbClr val="EBEBEB">
                  <a:alpha val="100000"/>
                </a:srgbClr>
              </a:solidFill>
              <a:prstDash val="solid"/>
              <a:round/>
            </a:ln>
          </p:spPr>
          <p:txBody>
            <a:bodyPr/>
            <a:lstStyle/>
            <a:p>
              <a:endParaRPr/>
            </a:p>
          </p:txBody>
        </p:sp>
        <p:sp>
          <p:nvSpPr>
            <p:cNvPr id="31" name="pl31">
              <a:extLst>
                <a:ext uri="{FF2B5EF4-FFF2-40B4-BE49-F238E27FC236}">
                  <a16:creationId xmlns:a16="http://schemas.microsoft.com/office/drawing/2014/main" id="{86E31E7E-6EEE-104D-81E7-C394E4841A10}"/>
                </a:ext>
              </a:extLst>
            </p:cNvPr>
            <p:cNvSpPr/>
            <p:nvPr/>
          </p:nvSpPr>
          <p:spPr>
            <a:xfrm>
              <a:off x="6260525" y="4326983"/>
              <a:ext cx="5099885" cy="0"/>
            </a:xfrm>
            <a:custGeom>
              <a:avLst/>
              <a:gdLst/>
              <a:ahLst/>
              <a:cxnLst/>
              <a:rect l="0" t="0" r="0" b="0"/>
              <a:pathLst>
                <a:path w="5099885">
                  <a:moveTo>
                    <a:pt x="0" y="0"/>
                  </a:moveTo>
                  <a:lnTo>
                    <a:pt x="5099885" y="0"/>
                  </a:lnTo>
                  <a:lnTo>
                    <a:pt x="5099885" y="0"/>
                  </a:lnTo>
                </a:path>
              </a:pathLst>
            </a:custGeom>
            <a:ln w="6775" cap="flat">
              <a:solidFill>
                <a:srgbClr val="EBEBEB">
                  <a:alpha val="100000"/>
                </a:srgbClr>
              </a:solidFill>
              <a:prstDash val="solid"/>
              <a:round/>
            </a:ln>
          </p:spPr>
          <p:txBody>
            <a:bodyPr/>
            <a:lstStyle/>
            <a:p>
              <a:endParaRPr/>
            </a:p>
          </p:txBody>
        </p:sp>
        <p:sp>
          <p:nvSpPr>
            <p:cNvPr id="32" name="pl32">
              <a:extLst>
                <a:ext uri="{FF2B5EF4-FFF2-40B4-BE49-F238E27FC236}">
                  <a16:creationId xmlns:a16="http://schemas.microsoft.com/office/drawing/2014/main" id="{5D62D640-62A3-A049-AD71-55C0E2A10C63}"/>
                </a:ext>
              </a:extLst>
            </p:cNvPr>
            <p:cNvSpPr/>
            <p:nvPr/>
          </p:nvSpPr>
          <p:spPr>
            <a:xfrm>
              <a:off x="6260525" y="3438490"/>
              <a:ext cx="5099885" cy="0"/>
            </a:xfrm>
            <a:custGeom>
              <a:avLst/>
              <a:gdLst/>
              <a:ahLst/>
              <a:cxnLst/>
              <a:rect l="0" t="0" r="0" b="0"/>
              <a:pathLst>
                <a:path w="5099885">
                  <a:moveTo>
                    <a:pt x="0" y="0"/>
                  </a:moveTo>
                  <a:lnTo>
                    <a:pt x="5099885" y="0"/>
                  </a:lnTo>
                  <a:lnTo>
                    <a:pt x="5099885" y="0"/>
                  </a:lnTo>
                </a:path>
              </a:pathLst>
            </a:custGeom>
            <a:ln w="6775" cap="flat">
              <a:solidFill>
                <a:srgbClr val="EBEBEB">
                  <a:alpha val="100000"/>
                </a:srgbClr>
              </a:solidFill>
              <a:prstDash val="solid"/>
              <a:round/>
            </a:ln>
          </p:spPr>
          <p:txBody>
            <a:bodyPr/>
            <a:lstStyle/>
            <a:p>
              <a:endParaRPr/>
            </a:p>
          </p:txBody>
        </p:sp>
        <p:sp>
          <p:nvSpPr>
            <p:cNvPr id="33" name="pl33">
              <a:extLst>
                <a:ext uri="{FF2B5EF4-FFF2-40B4-BE49-F238E27FC236}">
                  <a16:creationId xmlns:a16="http://schemas.microsoft.com/office/drawing/2014/main" id="{D3625DDF-45BB-FF42-8854-FE7856185124}"/>
                </a:ext>
              </a:extLst>
            </p:cNvPr>
            <p:cNvSpPr/>
            <p:nvPr/>
          </p:nvSpPr>
          <p:spPr>
            <a:xfrm>
              <a:off x="6260525" y="2549997"/>
              <a:ext cx="5099885" cy="0"/>
            </a:xfrm>
            <a:custGeom>
              <a:avLst/>
              <a:gdLst/>
              <a:ahLst/>
              <a:cxnLst/>
              <a:rect l="0" t="0" r="0" b="0"/>
              <a:pathLst>
                <a:path w="5099885">
                  <a:moveTo>
                    <a:pt x="0" y="0"/>
                  </a:moveTo>
                  <a:lnTo>
                    <a:pt x="5099885" y="0"/>
                  </a:lnTo>
                  <a:lnTo>
                    <a:pt x="5099885" y="0"/>
                  </a:lnTo>
                </a:path>
              </a:pathLst>
            </a:custGeom>
            <a:ln w="6775" cap="flat">
              <a:solidFill>
                <a:srgbClr val="EBEBEB">
                  <a:alpha val="100000"/>
                </a:srgbClr>
              </a:solidFill>
              <a:prstDash val="solid"/>
              <a:round/>
            </a:ln>
          </p:spPr>
          <p:txBody>
            <a:bodyPr/>
            <a:lstStyle/>
            <a:p>
              <a:endParaRPr/>
            </a:p>
          </p:txBody>
        </p:sp>
        <p:sp>
          <p:nvSpPr>
            <p:cNvPr id="34" name="pl34">
              <a:extLst>
                <a:ext uri="{FF2B5EF4-FFF2-40B4-BE49-F238E27FC236}">
                  <a16:creationId xmlns:a16="http://schemas.microsoft.com/office/drawing/2014/main" id="{89B12597-0B44-7949-BFAC-DE8E7BB683BA}"/>
                </a:ext>
              </a:extLst>
            </p:cNvPr>
            <p:cNvSpPr/>
            <p:nvPr/>
          </p:nvSpPr>
          <p:spPr>
            <a:xfrm>
              <a:off x="6260525" y="6548216"/>
              <a:ext cx="5099885" cy="0"/>
            </a:xfrm>
            <a:custGeom>
              <a:avLst/>
              <a:gdLst/>
              <a:ahLst/>
              <a:cxnLst/>
              <a:rect l="0" t="0" r="0" b="0"/>
              <a:pathLst>
                <a:path w="5099885">
                  <a:moveTo>
                    <a:pt x="0" y="0"/>
                  </a:moveTo>
                  <a:lnTo>
                    <a:pt x="5099885" y="0"/>
                  </a:lnTo>
                  <a:lnTo>
                    <a:pt x="5099885" y="0"/>
                  </a:lnTo>
                </a:path>
              </a:pathLst>
            </a:custGeom>
            <a:ln w="13550" cap="flat">
              <a:solidFill>
                <a:srgbClr val="EBEBEB">
                  <a:alpha val="100000"/>
                </a:srgbClr>
              </a:solidFill>
              <a:prstDash val="solid"/>
              <a:round/>
            </a:ln>
          </p:spPr>
          <p:txBody>
            <a:bodyPr/>
            <a:lstStyle/>
            <a:p>
              <a:endParaRPr/>
            </a:p>
          </p:txBody>
        </p:sp>
        <p:sp>
          <p:nvSpPr>
            <p:cNvPr id="35" name="pl35">
              <a:extLst>
                <a:ext uri="{FF2B5EF4-FFF2-40B4-BE49-F238E27FC236}">
                  <a16:creationId xmlns:a16="http://schemas.microsoft.com/office/drawing/2014/main" id="{57F3C36D-C6A9-714C-92BC-566AFAE315A9}"/>
                </a:ext>
              </a:extLst>
            </p:cNvPr>
            <p:cNvSpPr/>
            <p:nvPr/>
          </p:nvSpPr>
          <p:spPr>
            <a:xfrm>
              <a:off x="6260525" y="5659723"/>
              <a:ext cx="5099885" cy="0"/>
            </a:xfrm>
            <a:custGeom>
              <a:avLst/>
              <a:gdLst/>
              <a:ahLst/>
              <a:cxnLst/>
              <a:rect l="0" t="0" r="0" b="0"/>
              <a:pathLst>
                <a:path w="5099885">
                  <a:moveTo>
                    <a:pt x="0" y="0"/>
                  </a:moveTo>
                  <a:lnTo>
                    <a:pt x="5099885" y="0"/>
                  </a:lnTo>
                  <a:lnTo>
                    <a:pt x="5099885" y="0"/>
                  </a:lnTo>
                </a:path>
              </a:pathLst>
            </a:custGeom>
            <a:ln w="13550" cap="flat">
              <a:solidFill>
                <a:srgbClr val="EBEBEB">
                  <a:alpha val="100000"/>
                </a:srgbClr>
              </a:solidFill>
              <a:prstDash val="solid"/>
              <a:round/>
            </a:ln>
          </p:spPr>
          <p:txBody>
            <a:bodyPr/>
            <a:lstStyle/>
            <a:p>
              <a:endParaRPr/>
            </a:p>
          </p:txBody>
        </p:sp>
        <p:sp>
          <p:nvSpPr>
            <p:cNvPr id="36" name="pl36">
              <a:extLst>
                <a:ext uri="{FF2B5EF4-FFF2-40B4-BE49-F238E27FC236}">
                  <a16:creationId xmlns:a16="http://schemas.microsoft.com/office/drawing/2014/main" id="{54C09638-908E-7447-8DBB-80323BBAF2E8}"/>
                </a:ext>
              </a:extLst>
            </p:cNvPr>
            <p:cNvSpPr/>
            <p:nvPr/>
          </p:nvSpPr>
          <p:spPr>
            <a:xfrm>
              <a:off x="6260525" y="4771230"/>
              <a:ext cx="5099885" cy="0"/>
            </a:xfrm>
            <a:custGeom>
              <a:avLst/>
              <a:gdLst/>
              <a:ahLst/>
              <a:cxnLst/>
              <a:rect l="0" t="0" r="0" b="0"/>
              <a:pathLst>
                <a:path w="5099885">
                  <a:moveTo>
                    <a:pt x="0" y="0"/>
                  </a:moveTo>
                  <a:lnTo>
                    <a:pt x="5099885" y="0"/>
                  </a:lnTo>
                  <a:lnTo>
                    <a:pt x="5099885" y="0"/>
                  </a:lnTo>
                </a:path>
              </a:pathLst>
            </a:custGeom>
            <a:ln w="13550" cap="flat">
              <a:solidFill>
                <a:srgbClr val="EBEBEB">
                  <a:alpha val="100000"/>
                </a:srgbClr>
              </a:solidFill>
              <a:prstDash val="solid"/>
              <a:round/>
            </a:ln>
          </p:spPr>
          <p:txBody>
            <a:bodyPr/>
            <a:lstStyle/>
            <a:p>
              <a:endParaRPr/>
            </a:p>
          </p:txBody>
        </p:sp>
        <p:sp>
          <p:nvSpPr>
            <p:cNvPr id="37" name="pl37">
              <a:extLst>
                <a:ext uri="{FF2B5EF4-FFF2-40B4-BE49-F238E27FC236}">
                  <a16:creationId xmlns:a16="http://schemas.microsoft.com/office/drawing/2014/main" id="{E6CF2775-D373-C84C-88A9-7C1A824C78A9}"/>
                </a:ext>
              </a:extLst>
            </p:cNvPr>
            <p:cNvSpPr/>
            <p:nvPr/>
          </p:nvSpPr>
          <p:spPr>
            <a:xfrm>
              <a:off x="6260525" y="3882737"/>
              <a:ext cx="5099885" cy="0"/>
            </a:xfrm>
            <a:custGeom>
              <a:avLst/>
              <a:gdLst/>
              <a:ahLst/>
              <a:cxnLst/>
              <a:rect l="0" t="0" r="0" b="0"/>
              <a:pathLst>
                <a:path w="5099885">
                  <a:moveTo>
                    <a:pt x="0" y="0"/>
                  </a:moveTo>
                  <a:lnTo>
                    <a:pt x="5099885" y="0"/>
                  </a:lnTo>
                  <a:lnTo>
                    <a:pt x="5099885" y="0"/>
                  </a:lnTo>
                </a:path>
              </a:pathLst>
            </a:custGeom>
            <a:ln w="13550" cap="flat">
              <a:solidFill>
                <a:srgbClr val="EBEBEB">
                  <a:alpha val="100000"/>
                </a:srgbClr>
              </a:solidFill>
              <a:prstDash val="solid"/>
              <a:round/>
            </a:ln>
          </p:spPr>
          <p:txBody>
            <a:bodyPr/>
            <a:lstStyle/>
            <a:p>
              <a:endParaRPr/>
            </a:p>
          </p:txBody>
        </p:sp>
        <p:sp>
          <p:nvSpPr>
            <p:cNvPr id="38" name="pl38">
              <a:extLst>
                <a:ext uri="{FF2B5EF4-FFF2-40B4-BE49-F238E27FC236}">
                  <a16:creationId xmlns:a16="http://schemas.microsoft.com/office/drawing/2014/main" id="{059CC68B-4F02-8A4B-A903-737A3AB0801B}"/>
                </a:ext>
              </a:extLst>
            </p:cNvPr>
            <p:cNvSpPr/>
            <p:nvPr/>
          </p:nvSpPr>
          <p:spPr>
            <a:xfrm>
              <a:off x="6260525" y="2994244"/>
              <a:ext cx="5099885" cy="0"/>
            </a:xfrm>
            <a:custGeom>
              <a:avLst/>
              <a:gdLst/>
              <a:ahLst/>
              <a:cxnLst/>
              <a:rect l="0" t="0" r="0" b="0"/>
              <a:pathLst>
                <a:path w="5099885">
                  <a:moveTo>
                    <a:pt x="0" y="0"/>
                  </a:moveTo>
                  <a:lnTo>
                    <a:pt x="5099885" y="0"/>
                  </a:lnTo>
                  <a:lnTo>
                    <a:pt x="5099885" y="0"/>
                  </a:lnTo>
                </a:path>
              </a:pathLst>
            </a:custGeom>
            <a:ln w="13550" cap="flat">
              <a:solidFill>
                <a:srgbClr val="EBEBEB">
                  <a:alpha val="100000"/>
                </a:srgbClr>
              </a:solidFill>
              <a:prstDash val="solid"/>
              <a:round/>
            </a:ln>
          </p:spPr>
          <p:txBody>
            <a:bodyPr/>
            <a:lstStyle/>
            <a:p>
              <a:endParaRPr/>
            </a:p>
          </p:txBody>
        </p:sp>
        <p:sp>
          <p:nvSpPr>
            <p:cNvPr id="39" name="pl39">
              <a:extLst>
                <a:ext uri="{FF2B5EF4-FFF2-40B4-BE49-F238E27FC236}">
                  <a16:creationId xmlns:a16="http://schemas.microsoft.com/office/drawing/2014/main" id="{5429B6AC-6686-EA40-AF60-1ED86114D18D}"/>
                </a:ext>
              </a:extLst>
            </p:cNvPr>
            <p:cNvSpPr/>
            <p:nvPr/>
          </p:nvSpPr>
          <p:spPr>
            <a:xfrm>
              <a:off x="6260525" y="2105751"/>
              <a:ext cx="5099885" cy="0"/>
            </a:xfrm>
            <a:custGeom>
              <a:avLst/>
              <a:gdLst/>
              <a:ahLst/>
              <a:cxnLst/>
              <a:rect l="0" t="0" r="0" b="0"/>
              <a:pathLst>
                <a:path w="5099885">
                  <a:moveTo>
                    <a:pt x="0" y="0"/>
                  </a:moveTo>
                  <a:lnTo>
                    <a:pt x="5099885" y="0"/>
                  </a:lnTo>
                  <a:lnTo>
                    <a:pt x="5099885" y="0"/>
                  </a:lnTo>
                </a:path>
              </a:pathLst>
            </a:custGeom>
            <a:ln w="13550" cap="flat">
              <a:solidFill>
                <a:srgbClr val="EBEBEB">
                  <a:alpha val="100000"/>
                </a:srgbClr>
              </a:solidFill>
              <a:prstDash val="solid"/>
              <a:round/>
            </a:ln>
          </p:spPr>
          <p:txBody>
            <a:bodyPr/>
            <a:lstStyle/>
            <a:p>
              <a:endParaRPr/>
            </a:p>
          </p:txBody>
        </p:sp>
        <p:sp>
          <p:nvSpPr>
            <p:cNvPr id="40" name="pl40">
              <a:extLst>
                <a:ext uri="{FF2B5EF4-FFF2-40B4-BE49-F238E27FC236}">
                  <a16:creationId xmlns:a16="http://schemas.microsoft.com/office/drawing/2014/main" id="{200911F2-1831-4843-995F-D8E46E24888E}"/>
                </a:ext>
              </a:extLst>
            </p:cNvPr>
            <p:cNvSpPr/>
            <p:nvPr/>
          </p:nvSpPr>
          <p:spPr>
            <a:xfrm>
              <a:off x="7651403" y="1969250"/>
              <a:ext cx="0" cy="4797011"/>
            </a:xfrm>
            <a:custGeom>
              <a:avLst/>
              <a:gdLst/>
              <a:ahLst/>
              <a:cxnLst/>
              <a:rect l="0" t="0" r="0" b="0"/>
              <a:pathLst>
                <a:path h="4797011">
                  <a:moveTo>
                    <a:pt x="0" y="4797011"/>
                  </a:moveTo>
                  <a:lnTo>
                    <a:pt x="0" y="0"/>
                  </a:lnTo>
                  <a:lnTo>
                    <a:pt x="0" y="0"/>
                  </a:lnTo>
                </a:path>
              </a:pathLst>
            </a:custGeom>
            <a:ln w="13550" cap="flat">
              <a:solidFill>
                <a:srgbClr val="EBEBEB">
                  <a:alpha val="100000"/>
                </a:srgbClr>
              </a:solidFill>
              <a:prstDash val="solid"/>
              <a:round/>
            </a:ln>
          </p:spPr>
          <p:txBody>
            <a:bodyPr/>
            <a:lstStyle/>
            <a:p>
              <a:endParaRPr/>
            </a:p>
          </p:txBody>
        </p:sp>
        <p:sp>
          <p:nvSpPr>
            <p:cNvPr id="41" name="pl41">
              <a:extLst>
                <a:ext uri="{FF2B5EF4-FFF2-40B4-BE49-F238E27FC236}">
                  <a16:creationId xmlns:a16="http://schemas.microsoft.com/office/drawing/2014/main" id="{55B6563F-1372-7F4E-9F76-F568F605268F}"/>
                </a:ext>
              </a:extLst>
            </p:cNvPr>
            <p:cNvSpPr/>
            <p:nvPr/>
          </p:nvSpPr>
          <p:spPr>
            <a:xfrm>
              <a:off x="9969533" y="1969250"/>
              <a:ext cx="0" cy="4797011"/>
            </a:xfrm>
            <a:custGeom>
              <a:avLst/>
              <a:gdLst/>
              <a:ahLst/>
              <a:cxnLst/>
              <a:rect l="0" t="0" r="0" b="0"/>
              <a:pathLst>
                <a:path h="4797011">
                  <a:moveTo>
                    <a:pt x="0" y="4797011"/>
                  </a:moveTo>
                  <a:lnTo>
                    <a:pt x="0" y="0"/>
                  </a:lnTo>
                  <a:lnTo>
                    <a:pt x="0" y="0"/>
                  </a:lnTo>
                </a:path>
              </a:pathLst>
            </a:custGeom>
            <a:ln w="13550" cap="flat">
              <a:solidFill>
                <a:srgbClr val="EBEBEB">
                  <a:alpha val="100000"/>
                </a:srgbClr>
              </a:solidFill>
              <a:prstDash val="solid"/>
              <a:round/>
            </a:ln>
          </p:spPr>
          <p:txBody>
            <a:bodyPr/>
            <a:lstStyle/>
            <a:p>
              <a:endParaRPr/>
            </a:p>
          </p:txBody>
        </p:sp>
        <p:sp>
          <p:nvSpPr>
            <p:cNvPr id="42" name="rc42">
              <a:extLst>
                <a:ext uri="{FF2B5EF4-FFF2-40B4-BE49-F238E27FC236}">
                  <a16:creationId xmlns:a16="http://schemas.microsoft.com/office/drawing/2014/main" id="{74B51243-925D-A540-9D85-C597E1AF1761}"/>
                </a:ext>
              </a:extLst>
            </p:cNvPr>
            <p:cNvSpPr/>
            <p:nvPr/>
          </p:nvSpPr>
          <p:spPr>
            <a:xfrm>
              <a:off x="6608244" y="2653177"/>
              <a:ext cx="2086316" cy="3895039"/>
            </a:xfrm>
            <a:prstGeom prst="rect">
              <a:avLst/>
            </a:prstGeom>
            <a:solidFill>
              <a:schemeClr val="accent3"/>
            </a:solidFill>
          </p:spPr>
          <p:txBody>
            <a:bodyPr/>
            <a:lstStyle/>
            <a:p>
              <a:endParaRPr/>
            </a:p>
          </p:txBody>
        </p:sp>
        <p:sp>
          <p:nvSpPr>
            <p:cNvPr id="43" name="rc43">
              <a:extLst>
                <a:ext uri="{FF2B5EF4-FFF2-40B4-BE49-F238E27FC236}">
                  <a16:creationId xmlns:a16="http://schemas.microsoft.com/office/drawing/2014/main" id="{BBF0A407-2C50-9B44-AFED-AF768881B2EA}"/>
                </a:ext>
              </a:extLst>
            </p:cNvPr>
            <p:cNvSpPr/>
            <p:nvPr/>
          </p:nvSpPr>
          <p:spPr>
            <a:xfrm>
              <a:off x="8926374" y="2934344"/>
              <a:ext cx="2086316" cy="3613871"/>
            </a:xfrm>
            <a:prstGeom prst="rect">
              <a:avLst/>
            </a:prstGeom>
            <a:solidFill>
              <a:schemeClr val="accent1"/>
            </a:solidFill>
          </p:spPr>
          <p:txBody>
            <a:bodyPr/>
            <a:lstStyle/>
            <a:p>
              <a:endParaRPr/>
            </a:p>
          </p:txBody>
        </p:sp>
        <p:sp>
          <p:nvSpPr>
            <p:cNvPr id="44" name="pl44">
              <a:extLst>
                <a:ext uri="{FF2B5EF4-FFF2-40B4-BE49-F238E27FC236}">
                  <a16:creationId xmlns:a16="http://schemas.microsoft.com/office/drawing/2014/main" id="{69B08B3D-D07E-2C4B-915D-E6830007C284}"/>
                </a:ext>
              </a:extLst>
            </p:cNvPr>
            <p:cNvSpPr/>
            <p:nvPr/>
          </p:nvSpPr>
          <p:spPr>
            <a:xfrm>
              <a:off x="9853626" y="2803094"/>
              <a:ext cx="231812" cy="0"/>
            </a:xfrm>
            <a:custGeom>
              <a:avLst/>
              <a:gdLst/>
              <a:ahLst/>
              <a:cxnLst/>
              <a:rect l="0" t="0" r="0" b="0"/>
              <a:pathLst>
                <a:path w="231812">
                  <a:moveTo>
                    <a:pt x="0" y="0"/>
                  </a:moveTo>
                  <a:lnTo>
                    <a:pt x="231812" y="0"/>
                  </a:lnTo>
                </a:path>
              </a:pathLst>
            </a:custGeom>
            <a:ln w="13550" cap="flat">
              <a:solidFill>
                <a:srgbClr val="000000">
                  <a:alpha val="100000"/>
                </a:srgbClr>
              </a:solidFill>
              <a:prstDash val="solid"/>
              <a:round/>
            </a:ln>
          </p:spPr>
          <p:txBody>
            <a:bodyPr/>
            <a:lstStyle/>
            <a:p>
              <a:endParaRPr/>
            </a:p>
          </p:txBody>
        </p:sp>
        <p:sp>
          <p:nvSpPr>
            <p:cNvPr id="45" name="pl45">
              <a:extLst>
                <a:ext uri="{FF2B5EF4-FFF2-40B4-BE49-F238E27FC236}">
                  <a16:creationId xmlns:a16="http://schemas.microsoft.com/office/drawing/2014/main" id="{97315BCA-FFA7-2149-A948-B9B388A79281}"/>
                </a:ext>
              </a:extLst>
            </p:cNvPr>
            <p:cNvSpPr/>
            <p:nvPr/>
          </p:nvSpPr>
          <p:spPr>
            <a:xfrm>
              <a:off x="9969533" y="2803094"/>
              <a:ext cx="0" cy="262499"/>
            </a:xfrm>
            <a:custGeom>
              <a:avLst/>
              <a:gdLst/>
              <a:ahLst/>
              <a:cxnLst/>
              <a:rect l="0" t="0" r="0" b="0"/>
              <a:pathLst>
                <a:path h="262499">
                  <a:moveTo>
                    <a:pt x="0" y="0"/>
                  </a:moveTo>
                  <a:lnTo>
                    <a:pt x="0" y="262499"/>
                  </a:lnTo>
                </a:path>
              </a:pathLst>
            </a:custGeom>
            <a:ln w="13550" cap="flat">
              <a:solidFill>
                <a:srgbClr val="000000">
                  <a:alpha val="100000"/>
                </a:srgbClr>
              </a:solidFill>
              <a:prstDash val="solid"/>
              <a:round/>
            </a:ln>
          </p:spPr>
          <p:txBody>
            <a:bodyPr/>
            <a:lstStyle/>
            <a:p>
              <a:endParaRPr/>
            </a:p>
          </p:txBody>
        </p:sp>
        <p:sp>
          <p:nvSpPr>
            <p:cNvPr id="46" name="pl46">
              <a:extLst>
                <a:ext uri="{FF2B5EF4-FFF2-40B4-BE49-F238E27FC236}">
                  <a16:creationId xmlns:a16="http://schemas.microsoft.com/office/drawing/2014/main" id="{7D74DF1C-43E2-6A44-B567-5B3F7C760426}"/>
                </a:ext>
              </a:extLst>
            </p:cNvPr>
            <p:cNvSpPr/>
            <p:nvPr/>
          </p:nvSpPr>
          <p:spPr>
            <a:xfrm>
              <a:off x="9853626" y="3065594"/>
              <a:ext cx="231812" cy="0"/>
            </a:xfrm>
            <a:custGeom>
              <a:avLst/>
              <a:gdLst/>
              <a:ahLst/>
              <a:cxnLst/>
              <a:rect l="0" t="0" r="0" b="0"/>
              <a:pathLst>
                <a:path w="231812">
                  <a:moveTo>
                    <a:pt x="0" y="0"/>
                  </a:moveTo>
                  <a:lnTo>
                    <a:pt x="231812" y="0"/>
                  </a:lnTo>
                </a:path>
              </a:pathLst>
            </a:custGeom>
            <a:ln w="13550" cap="flat">
              <a:solidFill>
                <a:srgbClr val="000000">
                  <a:alpha val="100000"/>
                </a:srgbClr>
              </a:solidFill>
              <a:prstDash val="solid"/>
              <a:round/>
            </a:ln>
          </p:spPr>
          <p:txBody>
            <a:bodyPr/>
            <a:lstStyle/>
            <a:p>
              <a:endParaRPr/>
            </a:p>
          </p:txBody>
        </p:sp>
        <p:sp>
          <p:nvSpPr>
            <p:cNvPr id="47" name="pl47">
              <a:extLst>
                <a:ext uri="{FF2B5EF4-FFF2-40B4-BE49-F238E27FC236}">
                  <a16:creationId xmlns:a16="http://schemas.microsoft.com/office/drawing/2014/main" id="{8CD45CC4-BB4D-3845-8F5B-5F207D07EC7F}"/>
                </a:ext>
              </a:extLst>
            </p:cNvPr>
            <p:cNvSpPr/>
            <p:nvPr/>
          </p:nvSpPr>
          <p:spPr>
            <a:xfrm>
              <a:off x="7535496" y="2519523"/>
              <a:ext cx="231812" cy="0"/>
            </a:xfrm>
            <a:custGeom>
              <a:avLst/>
              <a:gdLst/>
              <a:ahLst/>
              <a:cxnLst/>
              <a:rect l="0" t="0" r="0" b="0"/>
              <a:pathLst>
                <a:path w="231812">
                  <a:moveTo>
                    <a:pt x="0" y="0"/>
                  </a:moveTo>
                  <a:lnTo>
                    <a:pt x="231812" y="0"/>
                  </a:lnTo>
                </a:path>
              </a:pathLst>
            </a:custGeom>
            <a:ln w="13550" cap="flat">
              <a:solidFill>
                <a:srgbClr val="000000">
                  <a:alpha val="100000"/>
                </a:srgbClr>
              </a:solidFill>
              <a:prstDash val="solid"/>
              <a:round/>
            </a:ln>
          </p:spPr>
          <p:txBody>
            <a:bodyPr/>
            <a:lstStyle/>
            <a:p>
              <a:endParaRPr/>
            </a:p>
          </p:txBody>
        </p:sp>
        <p:sp>
          <p:nvSpPr>
            <p:cNvPr id="48" name="pl48">
              <a:extLst>
                <a:ext uri="{FF2B5EF4-FFF2-40B4-BE49-F238E27FC236}">
                  <a16:creationId xmlns:a16="http://schemas.microsoft.com/office/drawing/2014/main" id="{6FF9B1A3-048E-9A4B-A9A0-3C923E75D479}"/>
                </a:ext>
              </a:extLst>
            </p:cNvPr>
            <p:cNvSpPr/>
            <p:nvPr/>
          </p:nvSpPr>
          <p:spPr>
            <a:xfrm>
              <a:off x="7651403" y="2519523"/>
              <a:ext cx="0" cy="267307"/>
            </a:xfrm>
            <a:custGeom>
              <a:avLst/>
              <a:gdLst/>
              <a:ahLst/>
              <a:cxnLst/>
              <a:rect l="0" t="0" r="0" b="0"/>
              <a:pathLst>
                <a:path h="267307">
                  <a:moveTo>
                    <a:pt x="0" y="0"/>
                  </a:moveTo>
                  <a:lnTo>
                    <a:pt x="0" y="267307"/>
                  </a:lnTo>
                </a:path>
              </a:pathLst>
            </a:custGeom>
            <a:ln w="13550" cap="flat">
              <a:solidFill>
                <a:srgbClr val="000000">
                  <a:alpha val="100000"/>
                </a:srgbClr>
              </a:solidFill>
              <a:prstDash val="solid"/>
              <a:round/>
            </a:ln>
          </p:spPr>
          <p:txBody>
            <a:bodyPr/>
            <a:lstStyle/>
            <a:p>
              <a:endParaRPr/>
            </a:p>
          </p:txBody>
        </p:sp>
        <p:sp>
          <p:nvSpPr>
            <p:cNvPr id="49" name="pl49">
              <a:extLst>
                <a:ext uri="{FF2B5EF4-FFF2-40B4-BE49-F238E27FC236}">
                  <a16:creationId xmlns:a16="http://schemas.microsoft.com/office/drawing/2014/main" id="{6A3F0892-A4CE-354C-97E8-74D5E677F8D3}"/>
                </a:ext>
              </a:extLst>
            </p:cNvPr>
            <p:cNvSpPr/>
            <p:nvPr/>
          </p:nvSpPr>
          <p:spPr>
            <a:xfrm>
              <a:off x="7535496" y="2786830"/>
              <a:ext cx="231812" cy="0"/>
            </a:xfrm>
            <a:custGeom>
              <a:avLst/>
              <a:gdLst/>
              <a:ahLst/>
              <a:cxnLst/>
              <a:rect l="0" t="0" r="0" b="0"/>
              <a:pathLst>
                <a:path w="231812">
                  <a:moveTo>
                    <a:pt x="0" y="0"/>
                  </a:moveTo>
                  <a:lnTo>
                    <a:pt x="231812" y="0"/>
                  </a:lnTo>
                </a:path>
              </a:pathLst>
            </a:custGeom>
            <a:ln w="13550" cap="flat">
              <a:solidFill>
                <a:srgbClr val="000000">
                  <a:alpha val="100000"/>
                </a:srgbClr>
              </a:solidFill>
              <a:prstDash val="solid"/>
              <a:round/>
            </a:ln>
          </p:spPr>
          <p:txBody>
            <a:bodyPr/>
            <a:lstStyle/>
            <a:p>
              <a:endParaRPr/>
            </a:p>
          </p:txBody>
        </p:sp>
        <p:sp>
          <p:nvSpPr>
            <p:cNvPr id="50" name="rc50">
              <a:extLst>
                <a:ext uri="{FF2B5EF4-FFF2-40B4-BE49-F238E27FC236}">
                  <a16:creationId xmlns:a16="http://schemas.microsoft.com/office/drawing/2014/main" id="{48C8A93F-8A41-7E4C-BF64-3F630475BA1C}"/>
                </a:ext>
              </a:extLst>
            </p:cNvPr>
            <p:cNvSpPr/>
            <p:nvPr/>
          </p:nvSpPr>
          <p:spPr>
            <a:xfrm>
              <a:off x="6260525" y="1969250"/>
              <a:ext cx="5099885" cy="4797011"/>
            </a:xfrm>
            <a:prstGeom prst="rect">
              <a:avLst/>
            </a:prstGeom>
            <a:ln w="13550" cap="rnd">
              <a:solidFill>
                <a:srgbClr val="333333">
                  <a:alpha val="100000"/>
                </a:srgbClr>
              </a:solidFill>
              <a:prstDash val="solid"/>
              <a:round/>
            </a:ln>
          </p:spPr>
          <p:txBody>
            <a:bodyPr/>
            <a:lstStyle/>
            <a:p>
              <a:endParaRPr/>
            </a:p>
          </p:txBody>
        </p:sp>
        <p:sp>
          <p:nvSpPr>
            <p:cNvPr id="51" name="rc51">
              <a:extLst>
                <a:ext uri="{FF2B5EF4-FFF2-40B4-BE49-F238E27FC236}">
                  <a16:creationId xmlns:a16="http://schemas.microsoft.com/office/drawing/2014/main" id="{A70B9388-09A4-ED4D-B843-7F8A33C614C4}"/>
                </a:ext>
              </a:extLst>
            </p:cNvPr>
            <p:cNvSpPr/>
            <p:nvPr/>
          </p:nvSpPr>
          <p:spPr>
            <a:xfrm>
              <a:off x="1091050" y="1669789"/>
              <a:ext cx="5099885" cy="299461"/>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52" name="tx52">
              <a:extLst>
                <a:ext uri="{FF2B5EF4-FFF2-40B4-BE49-F238E27FC236}">
                  <a16:creationId xmlns:a16="http://schemas.microsoft.com/office/drawing/2014/main" id="{C58FDC3C-C706-BA4A-8CE0-E55EF62F3888}"/>
                </a:ext>
              </a:extLst>
            </p:cNvPr>
            <p:cNvSpPr/>
            <p:nvPr/>
          </p:nvSpPr>
          <p:spPr>
            <a:xfrm>
              <a:off x="3207735" y="1739747"/>
              <a:ext cx="866514" cy="157757"/>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1A1A1A">
                      <a:alpha val="100000"/>
                    </a:srgbClr>
                  </a:solidFill>
                  <a:latin typeface="Gill Sans"/>
                  <a:cs typeface="Gill Sans"/>
                </a:rPr>
                <a:t>Harmless</a:t>
              </a:r>
            </a:p>
          </p:txBody>
        </p:sp>
        <p:sp>
          <p:nvSpPr>
            <p:cNvPr id="53" name="rc53">
              <a:extLst>
                <a:ext uri="{FF2B5EF4-FFF2-40B4-BE49-F238E27FC236}">
                  <a16:creationId xmlns:a16="http://schemas.microsoft.com/office/drawing/2014/main" id="{F20A5E3C-B21A-0C4E-A798-37E56E5EC3FD}"/>
                </a:ext>
              </a:extLst>
            </p:cNvPr>
            <p:cNvSpPr/>
            <p:nvPr/>
          </p:nvSpPr>
          <p:spPr>
            <a:xfrm>
              <a:off x="6260525" y="1669789"/>
              <a:ext cx="5099885" cy="299461"/>
            </a:xfrm>
            <a:prstGeom prst="rect">
              <a:avLst/>
            </a:prstGeom>
            <a:solidFill>
              <a:srgbClr val="D9D9D9">
                <a:alpha val="100000"/>
              </a:srgbClr>
            </a:solidFill>
            <a:ln w="13550" cap="rnd">
              <a:solidFill>
                <a:srgbClr val="333333">
                  <a:alpha val="100000"/>
                </a:srgbClr>
              </a:solidFill>
              <a:prstDash val="solid"/>
              <a:round/>
            </a:ln>
          </p:spPr>
          <p:txBody>
            <a:bodyPr/>
            <a:lstStyle/>
            <a:p>
              <a:endParaRPr/>
            </a:p>
          </p:txBody>
        </p:sp>
        <p:sp>
          <p:nvSpPr>
            <p:cNvPr id="54" name="tx54">
              <a:extLst>
                <a:ext uri="{FF2B5EF4-FFF2-40B4-BE49-F238E27FC236}">
                  <a16:creationId xmlns:a16="http://schemas.microsoft.com/office/drawing/2014/main" id="{BBE5F670-CBEA-A444-BFE0-723C676E8F63}"/>
                </a:ext>
              </a:extLst>
            </p:cNvPr>
            <p:cNvSpPr/>
            <p:nvPr/>
          </p:nvSpPr>
          <p:spPr>
            <a:xfrm>
              <a:off x="8364039" y="1737763"/>
              <a:ext cx="89285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1A1A1A">
                      <a:alpha val="100000"/>
                    </a:srgbClr>
                  </a:solidFill>
                  <a:latin typeface="Gill Sans"/>
                  <a:cs typeface="Gill Sans"/>
                </a:rPr>
                <a:t>Infectious</a:t>
              </a:r>
            </a:p>
          </p:txBody>
        </p:sp>
        <p:sp>
          <p:nvSpPr>
            <p:cNvPr id="55" name="pl55">
              <a:extLst>
                <a:ext uri="{FF2B5EF4-FFF2-40B4-BE49-F238E27FC236}">
                  <a16:creationId xmlns:a16="http://schemas.microsoft.com/office/drawing/2014/main" id="{2796B796-1F06-0242-92A7-3CCC4B24A109}"/>
                </a:ext>
              </a:extLst>
            </p:cNvPr>
            <p:cNvSpPr/>
            <p:nvPr/>
          </p:nvSpPr>
          <p:spPr>
            <a:xfrm>
              <a:off x="2481928" y="6766262"/>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56" name="pl56">
              <a:extLst>
                <a:ext uri="{FF2B5EF4-FFF2-40B4-BE49-F238E27FC236}">
                  <a16:creationId xmlns:a16="http://schemas.microsoft.com/office/drawing/2014/main" id="{3739164E-BD96-A34E-B200-38A0537D440F}"/>
                </a:ext>
              </a:extLst>
            </p:cNvPr>
            <p:cNvSpPr/>
            <p:nvPr/>
          </p:nvSpPr>
          <p:spPr>
            <a:xfrm>
              <a:off x="4800058" y="6766262"/>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57" name="tx57">
              <a:extLst>
                <a:ext uri="{FF2B5EF4-FFF2-40B4-BE49-F238E27FC236}">
                  <a16:creationId xmlns:a16="http://schemas.microsoft.com/office/drawing/2014/main" id="{FA5C64FD-6337-2345-BE95-CAD96D2380CD}"/>
                </a:ext>
              </a:extLst>
            </p:cNvPr>
            <p:cNvSpPr/>
            <p:nvPr/>
          </p:nvSpPr>
          <p:spPr>
            <a:xfrm>
              <a:off x="2177202" y="6824923"/>
              <a:ext cx="609451" cy="159940"/>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Obese</a:t>
              </a:r>
            </a:p>
          </p:txBody>
        </p:sp>
        <p:sp>
          <p:nvSpPr>
            <p:cNvPr id="58" name="tx58">
              <a:extLst>
                <a:ext uri="{FF2B5EF4-FFF2-40B4-BE49-F238E27FC236}">
                  <a16:creationId xmlns:a16="http://schemas.microsoft.com/office/drawing/2014/main" id="{903C3A1F-7B38-D34E-A474-93E818ABAD12}"/>
                </a:ext>
              </a:extLst>
            </p:cNvPr>
            <p:cNvSpPr/>
            <p:nvPr/>
          </p:nvSpPr>
          <p:spPr>
            <a:xfrm>
              <a:off x="4327454" y="6774520"/>
              <a:ext cx="945207"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Disfigured</a:t>
              </a:r>
            </a:p>
          </p:txBody>
        </p:sp>
        <p:sp>
          <p:nvSpPr>
            <p:cNvPr id="59" name="pl59">
              <a:extLst>
                <a:ext uri="{FF2B5EF4-FFF2-40B4-BE49-F238E27FC236}">
                  <a16:creationId xmlns:a16="http://schemas.microsoft.com/office/drawing/2014/main" id="{0D0BBDDE-81E2-A041-88D6-C3F527D5E3EB}"/>
                </a:ext>
              </a:extLst>
            </p:cNvPr>
            <p:cNvSpPr/>
            <p:nvPr/>
          </p:nvSpPr>
          <p:spPr>
            <a:xfrm>
              <a:off x="7651403" y="6766262"/>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60" name="pl60">
              <a:extLst>
                <a:ext uri="{FF2B5EF4-FFF2-40B4-BE49-F238E27FC236}">
                  <a16:creationId xmlns:a16="http://schemas.microsoft.com/office/drawing/2014/main" id="{59072013-845B-A541-A2FB-CE029AEF9B66}"/>
                </a:ext>
              </a:extLst>
            </p:cNvPr>
            <p:cNvSpPr/>
            <p:nvPr/>
          </p:nvSpPr>
          <p:spPr>
            <a:xfrm>
              <a:off x="9969533" y="6766262"/>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61" name="tx61">
              <a:extLst>
                <a:ext uri="{FF2B5EF4-FFF2-40B4-BE49-F238E27FC236}">
                  <a16:creationId xmlns:a16="http://schemas.microsoft.com/office/drawing/2014/main" id="{2BB0C7A2-5C37-9B4E-BD71-99AFAE833D6A}"/>
                </a:ext>
              </a:extLst>
            </p:cNvPr>
            <p:cNvSpPr/>
            <p:nvPr/>
          </p:nvSpPr>
          <p:spPr>
            <a:xfrm>
              <a:off x="7346677" y="6824923"/>
              <a:ext cx="609451" cy="159940"/>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Obese</a:t>
              </a:r>
            </a:p>
          </p:txBody>
        </p:sp>
        <p:sp>
          <p:nvSpPr>
            <p:cNvPr id="62" name="tx62">
              <a:extLst>
                <a:ext uri="{FF2B5EF4-FFF2-40B4-BE49-F238E27FC236}">
                  <a16:creationId xmlns:a16="http://schemas.microsoft.com/office/drawing/2014/main" id="{A74435E4-A605-1C4A-91C4-8148E2D96E66}"/>
                </a:ext>
              </a:extLst>
            </p:cNvPr>
            <p:cNvSpPr/>
            <p:nvPr/>
          </p:nvSpPr>
          <p:spPr>
            <a:xfrm>
              <a:off x="9496929" y="6774520"/>
              <a:ext cx="945207"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Disfigured</a:t>
              </a:r>
            </a:p>
          </p:txBody>
        </p:sp>
        <p:sp>
          <p:nvSpPr>
            <p:cNvPr id="63" name="tx63">
              <a:extLst>
                <a:ext uri="{FF2B5EF4-FFF2-40B4-BE49-F238E27FC236}">
                  <a16:creationId xmlns:a16="http://schemas.microsoft.com/office/drawing/2014/main" id="{F95D5039-38C9-7F40-AD0D-3BE4A8469CB8}"/>
                </a:ext>
              </a:extLst>
            </p:cNvPr>
            <p:cNvSpPr/>
            <p:nvPr/>
          </p:nvSpPr>
          <p:spPr>
            <a:xfrm>
              <a:off x="749702" y="6466459"/>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0.0</a:t>
              </a:r>
            </a:p>
          </p:txBody>
        </p:sp>
        <p:sp>
          <p:nvSpPr>
            <p:cNvPr id="64" name="tx64">
              <a:extLst>
                <a:ext uri="{FF2B5EF4-FFF2-40B4-BE49-F238E27FC236}">
                  <a16:creationId xmlns:a16="http://schemas.microsoft.com/office/drawing/2014/main" id="{0D4099ED-E340-FA4E-8945-8D0F8D76EC1F}"/>
                </a:ext>
              </a:extLst>
            </p:cNvPr>
            <p:cNvSpPr/>
            <p:nvPr/>
          </p:nvSpPr>
          <p:spPr>
            <a:xfrm>
              <a:off x="749702" y="5577966"/>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0.5</a:t>
              </a:r>
            </a:p>
          </p:txBody>
        </p:sp>
        <p:sp>
          <p:nvSpPr>
            <p:cNvPr id="65" name="tx65">
              <a:extLst>
                <a:ext uri="{FF2B5EF4-FFF2-40B4-BE49-F238E27FC236}">
                  <a16:creationId xmlns:a16="http://schemas.microsoft.com/office/drawing/2014/main" id="{2498272F-ECE3-5840-83B9-313E55B5614B}"/>
                </a:ext>
              </a:extLst>
            </p:cNvPr>
            <p:cNvSpPr/>
            <p:nvPr/>
          </p:nvSpPr>
          <p:spPr>
            <a:xfrm>
              <a:off x="749702" y="4689473"/>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1.0</a:t>
              </a:r>
            </a:p>
          </p:txBody>
        </p:sp>
        <p:sp>
          <p:nvSpPr>
            <p:cNvPr id="66" name="tx66">
              <a:extLst>
                <a:ext uri="{FF2B5EF4-FFF2-40B4-BE49-F238E27FC236}">
                  <a16:creationId xmlns:a16="http://schemas.microsoft.com/office/drawing/2014/main" id="{0F6855C7-6BEE-5C43-A5F8-C218DF94A3ED}"/>
                </a:ext>
              </a:extLst>
            </p:cNvPr>
            <p:cNvSpPr/>
            <p:nvPr/>
          </p:nvSpPr>
          <p:spPr>
            <a:xfrm>
              <a:off x="749702" y="3802965"/>
              <a:ext cx="278717" cy="157757"/>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1.5</a:t>
              </a:r>
            </a:p>
          </p:txBody>
        </p:sp>
        <p:sp>
          <p:nvSpPr>
            <p:cNvPr id="67" name="tx67">
              <a:extLst>
                <a:ext uri="{FF2B5EF4-FFF2-40B4-BE49-F238E27FC236}">
                  <a16:creationId xmlns:a16="http://schemas.microsoft.com/office/drawing/2014/main" id="{03F62152-4252-1345-B012-83082751DF63}"/>
                </a:ext>
              </a:extLst>
            </p:cNvPr>
            <p:cNvSpPr/>
            <p:nvPr/>
          </p:nvSpPr>
          <p:spPr>
            <a:xfrm>
              <a:off x="749702" y="2912487"/>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2.0</a:t>
              </a:r>
            </a:p>
          </p:txBody>
        </p:sp>
        <p:sp>
          <p:nvSpPr>
            <p:cNvPr id="68" name="tx68">
              <a:extLst>
                <a:ext uri="{FF2B5EF4-FFF2-40B4-BE49-F238E27FC236}">
                  <a16:creationId xmlns:a16="http://schemas.microsoft.com/office/drawing/2014/main" id="{96596D1A-FE4A-E445-AC13-15A210F76C78}"/>
                </a:ext>
              </a:extLst>
            </p:cNvPr>
            <p:cNvSpPr/>
            <p:nvPr/>
          </p:nvSpPr>
          <p:spPr>
            <a:xfrm>
              <a:off x="749702" y="2023994"/>
              <a:ext cx="278717"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2.5</a:t>
              </a:r>
            </a:p>
          </p:txBody>
        </p:sp>
        <p:sp>
          <p:nvSpPr>
            <p:cNvPr id="69" name="pl69">
              <a:extLst>
                <a:ext uri="{FF2B5EF4-FFF2-40B4-BE49-F238E27FC236}">
                  <a16:creationId xmlns:a16="http://schemas.microsoft.com/office/drawing/2014/main" id="{9CA66FDB-0068-2249-B1D2-78E63FB88D57}"/>
                </a:ext>
              </a:extLst>
            </p:cNvPr>
            <p:cNvSpPr/>
            <p:nvPr/>
          </p:nvSpPr>
          <p:spPr>
            <a:xfrm>
              <a:off x="1056255" y="6548216"/>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70" name="pl70">
              <a:extLst>
                <a:ext uri="{FF2B5EF4-FFF2-40B4-BE49-F238E27FC236}">
                  <a16:creationId xmlns:a16="http://schemas.microsoft.com/office/drawing/2014/main" id="{420AF077-D197-0E49-ACBB-8A23C97A4DE6}"/>
                </a:ext>
              </a:extLst>
            </p:cNvPr>
            <p:cNvSpPr/>
            <p:nvPr/>
          </p:nvSpPr>
          <p:spPr>
            <a:xfrm>
              <a:off x="1056255" y="5659723"/>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71" name="pl71">
              <a:extLst>
                <a:ext uri="{FF2B5EF4-FFF2-40B4-BE49-F238E27FC236}">
                  <a16:creationId xmlns:a16="http://schemas.microsoft.com/office/drawing/2014/main" id="{2785349C-3431-D946-AA01-75884A156108}"/>
                </a:ext>
              </a:extLst>
            </p:cNvPr>
            <p:cNvSpPr/>
            <p:nvPr/>
          </p:nvSpPr>
          <p:spPr>
            <a:xfrm>
              <a:off x="1056255" y="4771230"/>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72" name="pl72">
              <a:extLst>
                <a:ext uri="{FF2B5EF4-FFF2-40B4-BE49-F238E27FC236}">
                  <a16:creationId xmlns:a16="http://schemas.microsoft.com/office/drawing/2014/main" id="{689572CD-E7A5-F646-8641-001E375AA556}"/>
                </a:ext>
              </a:extLst>
            </p:cNvPr>
            <p:cNvSpPr/>
            <p:nvPr/>
          </p:nvSpPr>
          <p:spPr>
            <a:xfrm>
              <a:off x="1056255" y="3882737"/>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73" name="pl73">
              <a:extLst>
                <a:ext uri="{FF2B5EF4-FFF2-40B4-BE49-F238E27FC236}">
                  <a16:creationId xmlns:a16="http://schemas.microsoft.com/office/drawing/2014/main" id="{939BF543-40D8-4044-B435-4B564F2E0AB3}"/>
                </a:ext>
              </a:extLst>
            </p:cNvPr>
            <p:cNvSpPr/>
            <p:nvPr/>
          </p:nvSpPr>
          <p:spPr>
            <a:xfrm>
              <a:off x="1056255" y="2994244"/>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74" name="pl74">
              <a:extLst>
                <a:ext uri="{FF2B5EF4-FFF2-40B4-BE49-F238E27FC236}">
                  <a16:creationId xmlns:a16="http://schemas.microsoft.com/office/drawing/2014/main" id="{269E66CE-0CE3-9346-A0B8-47C187D4380B}"/>
                </a:ext>
              </a:extLst>
            </p:cNvPr>
            <p:cNvSpPr/>
            <p:nvPr/>
          </p:nvSpPr>
          <p:spPr>
            <a:xfrm>
              <a:off x="1056255" y="2105751"/>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75" name="tx75">
              <a:extLst>
                <a:ext uri="{FF2B5EF4-FFF2-40B4-BE49-F238E27FC236}">
                  <a16:creationId xmlns:a16="http://schemas.microsoft.com/office/drawing/2014/main" id="{FC6F10A1-4874-824D-BC4F-AA96ED73B7F0}"/>
                </a:ext>
              </a:extLst>
            </p:cNvPr>
            <p:cNvSpPr/>
            <p:nvPr/>
          </p:nvSpPr>
          <p:spPr>
            <a:xfrm rot="-5400000">
              <a:off x="-795406" y="4262584"/>
              <a:ext cx="2745990"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Reaction Time (Standardized)</a:t>
              </a:r>
            </a:p>
          </p:txBody>
        </p:sp>
      </p:grpSp>
      <p:sp>
        <p:nvSpPr>
          <p:cNvPr id="78" name="Title 77">
            <a:extLst>
              <a:ext uri="{FF2B5EF4-FFF2-40B4-BE49-F238E27FC236}">
                <a16:creationId xmlns:a16="http://schemas.microsoft.com/office/drawing/2014/main" id="{BD90D8DD-37BE-B143-9974-9BF546C30896}"/>
              </a:ext>
            </a:extLst>
          </p:cNvPr>
          <p:cNvSpPr>
            <a:spLocks noGrp="1"/>
          </p:cNvSpPr>
          <p:nvPr>
            <p:ph type="title"/>
          </p:nvPr>
        </p:nvSpPr>
        <p:spPr>
          <a:xfrm>
            <a:off x="2231136" y="102545"/>
            <a:ext cx="7729728" cy="885738"/>
          </a:xfrm>
        </p:spPr>
        <p:txBody>
          <a:bodyPr>
            <a:normAutofit fontScale="90000"/>
          </a:bodyPr>
          <a:lstStyle/>
          <a:p>
            <a:r>
              <a:rPr lang="en-US" dirty="0"/>
              <a:t>Disfigured more infectious or obese more harmless? (study 2)</a:t>
            </a:r>
          </a:p>
        </p:txBody>
      </p:sp>
      <p:sp>
        <p:nvSpPr>
          <p:cNvPr id="79" name="Rectangle 78">
            <a:extLst>
              <a:ext uri="{FF2B5EF4-FFF2-40B4-BE49-F238E27FC236}">
                <a16:creationId xmlns:a16="http://schemas.microsoft.com/office/drawing/2014/main" id="{E5344575-DE14-4342-A5F7-EC50A78F1D7E}"/>
              </a:ext>
            </a:extLst>
          </p:cNvPr>
          <p:cNvSpPr/>
          <p:nvPr/>
        </p:nvSpPr>
        <p:spPr>
          <a:xfrm>
            <a:off x="6352313" y="988283"/>
            <a:ext cx="5260567" cy="55953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753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8462EDC-865E-2F4D-9DD2-6D4761DC7F08}"/>
              </a:ext>
            </a:extLst>
          </p:cNvPr>
          <p:cNvGraphicFramePr>
            <a:graphicFrameLocks noGrp="1"/>
          </p:cNvGraphicFramePr>
          <p:nvPr>
            <p:extLst>
              <p:ext uri="{D42A27DB-BD31-4B8C-83A1-F6EECF244321}">
                <p14:modId xmlns:p14="http://schemas.microsoft.com/office/powerpoint/2010/main" val="1354390005"/>
              </p:ext>
            </p:extLst>
          </p:nvPr>
        </p:nvGraphicFramePr>
        <p:xfrm>
          <a:off x="2032001" y="1371600"/>
          <a:ext cx="8127999" cy="4114800"/>
        </p:xfrm>
        <a:graphic>
          <a:graphicData uri="http://schemas.openxmlformats.org/drawingml/2006/table">
            <a:tbl>
              <a:tblPr firstRow="1" bandRow="1">
                <a:effectLst>
                  <a:outerShdw blurRad="50800" dist="38100" dir="8100000" algn="tr" rotWithShape="0">
                    <a:prstClr val="black">
                      <a:alpha val="40000"/>
                    </a:prstClr>
                  </a:outerShdw>
                </a:effectLst>
                <a:tableStyleId>{5202B0CA-FC54-4496-8BCA-5EF66A818D29}</a:tableStyleId>
              </a:tblPr>
              <a:tblGrid>
                <a:gridCol w="2709333">
                  <a:extLst>
                    <a:ext uri="{9D8B030D-6E8A-4147-A177-3AD203B41FA5}">
                      <a16:colId xmlns:a16="http://schemas.microsoft.com/office/drawing/2014/main" val="4163352311"/>
                    </a:ext>
                  </a:extLst>
                </a:gridCol>
                <a:gridCol w="2709333">
                  <a:extLst>
                    <a:ext uri="{9D8B030D-6E8A-4147-A177-3AD203B41FA5}">
                      <a16:colId xmlns:a16="http://schemas.microsoft.com/office/drawing/2014/main" val="559110172"/>
                    </a:ext>
                  </a:extLst>
                </a:gridCol>
                <a:gridCol w="2709333">
                  <a:extLst>
                    <a:ext uri="{9D8B030D-6E8A-4147-A177-3AD203B41FA5}">
                      <a16:colId xmlns:a16="http://schemas.microsoft.com/office/drawing/2014/main" val="3672843150"/>
                    </a:ext>
                  </a:extLst>
                </a:gridCol>
              </a:tblGrid>
              <a:tr h="370840">
                <a:tc>
                  <a:txBody>
                    <a:bodyPr/>
                    <a:lstStyle/>
                    <a:p>
                      <a:pPr algn="ctr" fontAlgn="b"/>
                      <a:r>
                        <a:rPr lang="en-US" sz="2400" b="0" i="0" u="none" strike="noStrike" dirty="0">
                          <a:solidFill>
                            <a:schemeClr val="bg1"/>
                          </a:solidFill>
                          <a:effectLst/>
                          <a:latin typeface="+mn-lt"/>
                        </a:rPr>
                        <a:t>Harmless</a:t>
                      </a:r>
                    </a:p>
                  </a:txBody>
                  <a:tcPr anchor="ctr"/>
                </a:tc>
                <a:tc>
                  <a:txBody>
                    <a:bodyPr/>
                    <a:lstStyle/>
                    <a:p>
                      <a:pPr algn="ctr" fontAlgn="b"/>
                      <a:r>
                        <a:rPr lang="en-US" sz="2400" b="0" i="0" u="none" strike="noStrike" dirty="0">
                          <a:solidFill>
                            <a:schemeClr val="bg1"/>
                          </a:solidFill>
                          <a:effectLst/>
                          <a:latin typeface="+mn-lt"/>
                        </a:rPr>
                        <a:t>Infectious</a:t>
                      </a:r>
                    </a:p>
                  </a:txBody>
                  <a:tcPr anchor="ctr"/>
                </a:tc>
                <a:tc>
                  <a:txBody>
                    <a:bodyPr/>
                    <a:lstStyle/>
                    <a:p>
                      <a:pPr algn="ctr" fontAlgn="b"/>
                      <a:r>
                        <a:rPr lang="en-US" sz="2400" b="0" i="0" u="none" strike="noStrike" dirty="0">
                          <a:solidFill>
                            <a:schemeClr val="bg1"/>
                          </a:solidFill>
                          <a:effectLst/>
                          <a:latin typeface="+mn-lt"/>
                        </a:rPr>
                        <a:t>Lazy</a:t>
                      </a:r>
                    </a:p>
                  </a:txBody>
                  <a:tcPr anchor="ctr"/>
                </a:tc>
                <a:extLst>
                  <a:ext uri="{0D108BD9-81ED-4DB2-BD59-A6C34878D82A}">
                    <a16:rowId xmlns:a16="http://schemas.microsoft.com/office/drawing/2014/main" val="1211191868"/>
                  </a:ext>
                </a:extLst>
              </a:tr>
              <a:tr h="370840">
                <a:tc>
                  <a:txBody>
                    <a:bodyPr/>
                    <a:lstStyle/>
                    <a:p>
                      <a:pPr algn="ctr" fontAlgn="b"/>
                      <a:r>
                        <a:rPr lang="en-US" sz="2400" b="0" i="0" u="none" strike="noStrike" dirty="0">
                          <a:solidFill>
                            <a:srgbClr val="000000"/>
                          </a:solidFill>
                          <a:effectLst/>
                          <a:latin typeface="+mn-lt"/>
                        </a:rPr>
                        <a:t>Tape</a:t>
                      </a:r>
                    </a:p>
                  </a:txBody>
                  <a:tcPr anchor="ctr"/>
                </a:tc>
                <a:tc>
                  <a:txBody>
                    <a:bodyPr/>
                    <a:lstStyle/>
                    <a:p>
                      <a:pPr algn="ctr" fontAlgn="b"/>
                      <a:r>
                        <a:rPr lang="en-US" sz="2400" b="0" i="0" u="none" strike="noStrike" dirty="0">
                          <a:solidFill>
                            <a:srgbClr val="000000"/>
                          </a:solidFill>
                          <a:effectLst/>
                          <a:latin typeface="+mn-lt"/>
                        </a:rPr>
                        <a:t>Epidemic</a:t>
                      </a:r>
                    </a:p>
                  </a:txBody>
                  <a:tcPr anchor="ctr"/>
                </a:tc>
                <a:tc>
                  <a:txBody>
                    <a:bodyPr/>
                    <a:lstStyle/>
                    <a:p>
                      <a:pPr algn="ctr" fontAlgn="b"/>
                      <a:r>
                        <a:rPr lang="en-US" sz="2400" b="0" i="0" u="none" strike="noStrike" dirty="0">
                          <a:solidFill>
                            <a:srgbClr val="000000"/>
                          </a:solidFill>
                          <a:effectLst/>
                          <a:latin typeface="+mn-lt"/>
                        </a:rPr>
                        <a:t>Procrastinating</a:t>
                      </a:r>
                    </a:p>
                  </a:txBody>
                  <a:tcPr anchor="ctr"/>
                </a:tc>
                <a:extLst>
                  <a:ext uri="{0D108BD9-81ED-4DB2-BD59-A6C34878D82A}">
                    <a16:rowId xmlns:a16="http://schemas.microsoft.com/office/drawing/2014/main" val="797954185"/>
                  </a:ext>
                </a:extLst>
              </a:tr>
              <a:tr h="370840">
                <a:tc>
                  <a:txBody>
                    <a:bodyPr/>
                    <a:lstStyle/>
                    <a:p>
                      <a:pPr algn="ctr" fontAlgn="b"/>
                      <a:r>
                        <a:rPr lang="en-US" sz="2400" b="0" i="0" u="none" strike="noStrike" dirty="0">
                          <a:solidFill>
                            <a:srgbClr val="000000"/>
                          </a:solidFill>
                          <a:effectLst/>
                          <a:latin typeface="+mn-lt"/>
                        </a:rPr>
                        <a:t>Cardboard</a:t>
                      </a:r>
                    </a:p>
                  </a:txBody>
                  <a:tcPr anchor="ctr"/>
                </a:tc>
                <a:tc>
                  <a:txBody>
                    <a:bodyPr/>
                    <a:lstStyle/>
                    <a:p>
                      <a:pPr algn="ctr" fontAlgn="b"/>
                      <a:r>
                        <a:rPr lang="en-US" sz="2400" b="0" i="0" u="none" strike="noStrike" dirty="0">
                          <a:solidFill>
                            <a:srgbClr val="000000"/>
                          </a:solidFill>
                          <a:effectLst/>
                          <a:latin typeface="+mn-lt"/>
                        </a:rPr>
                        <a:t>Germs</a:t>
                      </a:r>
                    </a:p>
                  </a:txBody>
                  <a:tcPr anchor="ctr"/>
                </a:tc>
                <a:tc>
                  <a:txBody>
                    <a:bodyPr/>
                    <a:lstStyle/>
                    <a:p>
                      <a:pPr algn="ctr" fontAlgn="b"/>
                      <a:r>
                        <a:rPr lang="en-US" sz="2400" b="0" i="0" u="none" strike="noStrike" dirty="0">
                          <a:solidFill>
                            <a:srgbClr val="000000"/>
                          </a:solidFill>
                          <a:effectLst/>
                          <a:latin typeface="+mn-lt"/>
                        </a:rPr>
                        <a:t>Careless</a:t>
                      </a:r>
                    </a:p>
                  </a:txBody>
                  <a:tcPr anchor="ctr"/>
                </a:tc>
                <a:extLst>
                  <a:ext uri="{0D108BD9-81ED-4DB2-BD59-A6C34878D82A}">
                    <a16:rowId xmlns:a16="http://schemas.microsoft.com/office/drawing/2014/main" val="853689530"/>
                  </a:ext>
                </a:extLst>
              </a:tr>
              <a:tr h="370840">
                <a:tc>
                  <a:txBody>
                    <a:bodyPr/>
                    <a:lstStyle/>
                    <a:p>
                      <a:pPr algn="ctr" fontAlgn="b"/>
                      <a:r>
                        <a:rPr lang="en-US" sz="2400" b="0" i="0" u="none" strike="noStrike" dirty="0">
                          <a:solidFill>
                            <a:srgbClr val="000000"/>
                          </a:solidFill>
                          <a:effectLst/>
                          <a:latin typeface="+mn-lt"/>
                        </a:rPr>
                        <a:t>Typewriter</a:t>
                      </a:r>
                    </a:p>
                  </a:txBody>
                  <a:tcPr anchor="ctr"/>
                </a:tc>
                <a:tc>
                  <a:txBody>
                    <a:bodyPr/>
                    <a:lstStyle/>
                    <a:p>
                      <a:pPr algn="ctr" fontAlgn="b"/>
                      <a:r>
                        <a:rPr lang="en-US" sz="2400" b="0" i="0" u="none" strike="noStrike" dirty="0">
                          <a:solidFill>
                            <a:srgbClr val="000000"/>
                          </a:solidFill>
                          <a:effectLst/>
                          <a:latin typeface="+mn-lt"/>
                        </a:rPr>
                        <a:t>Plague</a:t>
                      </a:r>
                    </a:p>
                  </a:txBody>
                  <a:tcPr anchor="ctr"/>
                </a:tc>
                <a:tc>
                  <a:txBody>
                    <a:bodyPr/>
                    <a:lstStyle/>
                    <a:p>
                      <a:pPr algn="ctr" fontAlgn="b"/>
                      <a:r>
                        <a:rPr lang="en-US" sz="2400" b="0" i="0" u="none" strike="noStrike" dirty="0">
                          <a:solidFill>
                            <a:srgbClr val="000000"/>
                          </a:solidFill>
                          <a:effectLst/>
                          <a:latin typeface="+mn-lt"/>
                        </a:rPr>
                        <a:t>Indifferent</a:t>
                      </a:r>
                    </a:p>
                  </a:txBody>
                  <a:tcPr anchor="ctr"/>
                </a:tc>
                <a:extLst>
                  <a:ext uri="{0D108BD9-81ED-4DB2-BD59-A6C34878D82A}">
                    <a16:rowId xmlns:a16="http://schemas.microsoft.com/office/drawing/2014/main" val="1272844419"/>
                  </a:ext>
                </a:extLst>
              </a:tr>
              <a:tr h="370840">
                <a:tc>
                  <a:txBody>
                    <a:bodyPr/>
                    <a:lstStyle/>
                    <a:p>
                      <a:pPr algn="ctr" fontAlgn="b"/>
                      <a:r>
                        <a:rPr lang="en-US" sz="2400" b="0" i="0" u="none" strike="noStrike" dirty="0">
                          <a:solidFill>
                            <a:srgbClr val="000000"/>
                          </a:solidFill>
                          <a:effectLst/>
                          <a:latin typeface="+mn-lt"/>
                        </a:rPr>
                        <a:t>Dryer</a:t>
                      </a:r>
                    </a:p>
                  </a:txBody>
                  <a:tcPr anchor="ctr"/>
                </a:tc>
                <a:tc>
                  <a:txBody>
                    <a:bodyPr/>
                    <a:lstStyle/>
                    <a:p>
                      <a:pPr algn="ctr" fontAlgn="b"/>
                      <a:r>
                        <a:rPr lang="en-US" sz="2400" b="0" i="0" u="none" strike="noStrike" dirty="0">
                          <a:solidFill>
                            <a:srgbClr val="000000"/>
                          </a:solidFill>
                          <a:effectLst/>
                          <a:latin typeface="+mn-lt"/>
                        </a:rPr>
                        <a:t>Contagion</a:t>
                      </a:r>
                    </a:p>
                  </a:txBody>
                  <a:tcPr anchor="ctr"/>
                </a:tc>
                <a:tc>
                  <a:txBody>
                    <a:bodyPr/>
                    <a:lstStyle/>
                    <a:p>
                      <a:pPr algn="ctr" fontAlgn="b"/>
                      <a:r>
                        <a:rPr lang="en-US" sz="2400" b="0" i="0" u="none" strike="noStrike" dirty="0">
                          <a:solidFill>
                            <a:srgbClr val="000000"/>
                          </a:solidFill>
                          <a:effectLst/>
                          <a:latin typeface="+mn-lt"/>
                        </a:rPr>
                        <a:t>Inactive</a:t>
                      </a:r>
                    </a:p>
                  </a:txBody>
                  <a:tcPr anchor="ctr"/>
                </a:tc>
                <a:extLst>
                  <a:ext uri="{0D108BD9-81ED-4DB2-BD59-A6C34878D82A}">
                    <a16:rowId xmlns:a16="http://schemas.microsoft.com/office/drawing/2014/main" val="1443187862"/>
                  </a:ext>
                </a:extLst>
              </a:tr>
              <a:tr h="370840">
                <a:tc>
                  <a:txBody>
                    <a:bodyPr/>
                    <a:lstStyle/>
                    <a:p>
                      <a:pPr algn="ctr" fontAlgn="b"/>
                      <a:r>
                        <a:rPr lang="en-US" sz="2400" b="0" i="0" u="none" strike="noStrike" dirty="0">
                          <a:solidFill>
                            <a:srgbClr val="000000"/>
                          </a:solidFill>
                          <a:effectLst/>
                          <a:latin typeface="+mn-lt"/>
                        </a:rPr>
                        <a:t>Bran</a:t>
                      </a:r>
                    </a:p>
                  </a:txBody>
                  <a:tcPr anchor="ctr"/>
                </a:tc>
                <a:tc>
                  <a:txBody>
                    <a:bodyPr/>
                    <a:lstStyle/>
                    <a:p>
                      <a:pPr algn="ctr" fontAlgn="b"/>
                      <a:r>
                        <a:rPr lang="en-US" sz="2400" b="0" i="0" u="none" strike="noStrike" dirty="0">
                          <a:solidFill>
                            <a:srgbClr val="000000"/>
                          </a:solidFill>
                          <a:effectLst/>
                          <a:latin typeface="+mn-lt"/>
                        </a:rPr>
                        <a:t>Flu</a:t>
                      </a:r>
                    </a:p>
                  </a:txBody>
                  <a:tcPr anchor="ctr"/>
                </a:tc>
                <a:tc>
                  <a:txBody>
                    <a:bodyPr/>
                    <a:lstStyle/>
                    <a:p>
                      <a:pPr algn="ctr" fontAlgn="b"/>
                      <a:r>
                        <a:rPr lang="en-US" sz="2400" b="0" i="0" u="none" strike="noStrike" dirty="0">
                          <a:solidFill>
                            <a:srgbClr val="000000"/>
                          </a:solidFill>
                          <a:effectLst/>
                          <a:latin typeface="+mn-lt"/>
                        </a:rPr>
                        <a:t>Sluggish</a:t>
                      </a:r>
                    </a:p>
                  </a:txBody>
                  <a:tcPr anchor="ctr"/>
                </a:tc>
                <a:extLst>
                  <a:ext uri="{0D108BD9-81ED-4DB2-BD59-A6C34878D82A}">
                    <a16:rowId xmlns:a16="http://schemas.microsoft.com/office/drawing/2014/main" val="3923187815"/>
                  </a:ext>
                </a:extLst>
              </a:tr>
              <a:tr h="370840">
                <a:tc>
                  <a:txBody>
                    <a:bodyPr/>
                    <a:lstStyle/>
                    <a:p>
                      <a:pPr algn="ctr" fontAlgn="b"/>
                      <a:r>
                        <a:rPr lang="en-US" sz="2400" b="0" i="0" u="none" strike="noStrike" dirty="0">
                          <a:solidFill>
                            <a:srgbClr val="000000"/>
                          </a:solidFill>
                          <a:effectLst/>
                          <a:latin typeface="+mn-lt"/>
                        </a:rPr>
                        <a:t>Teaspoon</a:t>
                      </a:r>
                    </a:p>
                  </a:txBody>
                  <a:tcPr anchor="ctr"/>
                </a:tc>
                <a:tc>
                  <a:txBody>
                    <a:bodyPr/>
                    <a:lstStyle/>
                    <a:p>
                      <a:pPr algn="ctr" fontAlgn="b"/>
                      <a:r>
                        <a:rPr lang="en-US" sz="2400" b="0" i="0" u="none" strike="noStrike" dirty="0">
                          <a:solidFill>
                            <a:srgbClr val="000000"/>
                          </a:solidFill>
                          <a:effectLst/>
                          <a:latin typeface="+mn-lt"/>
                        </a:rPr>
                        <a:t>Virus</a:t>
                      </a:r>
                    </a:p>
                  </a:txBody>
                  <a:tcPr anchor="ctr"/>
                </a:tc>
                <a:tc>
                  <a:txBody>
                    <a:bodyPr/>
                    <a:lstStyle/>
                    <a:p>
                      <a:pPr algn="ctr" fontAlgn="b"/>
                      <a:r>
                        <a:rPr lang="en-US" sz="2400" b="0" i="0" u="none" strike="noStrike" dirty="0">
                          <a:solidFill>
                            <a:srgbClr val="000000"/>
                          </a:solidFill>
                          <a:effectLst/>
                          <a:latin typeface="+mn-lt"/>
                        </a:rPr>
                        <a:t>Neglectful</a:t>
                      </a:r>
                    </a:p>
                  </a:txBody>
                  <a:tcPr anchor="ctr"/>
                </a:tc>
                <a:extLst>
                  <a:ext uri="{0D108BD9-81ED-4DB2-BD59-A6C34878D82A}">
                    <a16:rowId xmlns:a16="http://schemas.microsoft.com/office/drawing/2014/main" val="3869402062"/>
                  </a:ext>
                </a:extLst>
              </a:tr>
              <a:tr h="370840">
                <a:tc>
                  <a:txBody>
                    <a:bodyPr/>
                    <a:lstStyle/>
                    <a:p>
                      <a:pPr algn="ctr" fontAlgn="b"/>
                      <a:r>
                        <a:rPr lang="en-US" sz="2400" b="0" i="0" u="none" strike="noStrike" dirty="0">
                          <a:solidFill>
                            <a:srgbClr val="000000"/>
                          </a:solidFill>
                          <a:effectLst/>
                          <a:latin typeface="+mn-lt"/>
                        </a:rPr>
                        <a:t>Sod</a:t>
                      </a:r>
                    </a:p>
                  </a:txBody>
                  <a:tcPr anchor="ctr"/>
                </a:tc>
                <a:tc>
                  <a:txBody>
                    <a:bodyPr/>
                    <a:lstStyle/>
                    <a:p>
                      <a:pPr algn="ctr" fontAlgn="b"/>
                      <a:r>
                        <a:rPr lang="en-US" sz="2400" b="0" i="0" u="none" strike="noStrike" dirty="0">
                          <a:solidFill>
                            <a:srgbClr val="000000"/>
                          </a:solidFill>
                          <a:effectLst/>
                          <a:latin typeface="+mn-lt"/>
                        </a:rPr>
                        <a:t>Parasite</a:t>
                      </a:r>
                    </a:p>
                  </a:txBody>
                  <a:tcPr anchor="ctr"/>
                </a:tc>
                <a:tc>
                  <a:txBody>
                    <a:bodyPr/>
                    <a:lstStyle/>
                    <a:p>
                      <a:pPr algn="ctr" fontAlgn="b"/>
                      <a:r>
                        <a:rPr lang="en-US" sz="2400" b="0" i="0" u="none" strike="noStrike" dirty="0">
                          <a:solidFill>
                            <a:srgbClr val="000000"/>
                          </a:solidFill>
                          <a:effectLst/>
                          <a:latin typeface="+mn-lt"/>
                        </a:rPr>
                        <a:t>Passive</a:t>
                      </a:r>
                    </a:p>
                  </a:txBody>
                  <a:tcPr anchor="ctr"/>
                </a:tc>
                <a:extLst>
                  <a:ext uri="{0D108BD9-81ED-4DB2-BD59-A6C34878D82A}">
                    <a16:rowId xmlns:a16="http://schemas.microsoft.com/office/drawing/2014/main" val="3710657850"/>
                  </a:ext>
                </a:extLst>
              </a:tr>
              <a:tr h="370840">
                <a:tc>
                  <a:txBody>
                    <a:bodyPr/>
                    <a:lstStyle/>
                    <a:p>
                      <a:pPr algn="ctr" fontAlgn="b"/>
                      <a:r>
                        <a:rPr lang="en-US" sz="2400" b="0" i="0" u="none" strike="noStrike" dirty="0">
                          <a:solidFill>
                            <a:srgbClr val="000000"/>
                          </a:solidFill>
                          <a:effectLst/>
                          <a:latin typeface="+mn-lt"/>
                        </a:rPr>
                        <a:t>Ground</a:t>
                      </a:r>
                    </a:p>
                  </a:txBody>
                  <a:tcPr anchor="ctr"/>
                </a:tc>
                <a:tc>
                  <a:txBody>
                    <a:bodyPr/>
                    <a:lstStyle/>
                    <a:p>
                      <a:pPr algn="ctr" fontAlgn="b"/>
                      <a:r>
                        <a:rPr lang="en-US" sz="2400" b="0" i="0" u="none" strike="noStrike" dirty="0">
                          <a:solidFill>
                            <a:srgbClr val="000000"/>
                          </a:solidFill>
                          <a:effectLst/>
                          <a:latin typeface="+mn-lt"/>
                        </a:rPr>
                        <a:t>Bacteria</a:t>
                      </a:r>
                    </a:p>
                  </a:txBody>
                  <a:tcPr anchor="ctr"/>
                </a:tc>
                <a:tc>
                  <a:txBody>
                    <a:bodyPr/>
                    <a:lstStyle/>
                    <a:p>
                      <a:pPr algn="ctr" fontAlgn="b"/>
                      <a:r>
                        <a:rPr lang="en-US" sz="2400" b="0" i="0" u="none" strike="noStrike" dirty="0">
                          <a:solidFill>
                            <a:srgbClr val="000000"/>
                          </a:solidFill>
                          <a:effectLst/>
                          <a:latin typeface="+mn-lt"/>
                        </a:rPr>
                        <a:t>Slacker</a:t>
                      </a:r>
                    </a:p>
                  </a:txBody>
                  <a:tcPr anchor="ctr"/>
                </a:tc>
                <a:extLst>
                  <a:ext uri="{0D108BD9-81ED-4DB2-BD59-A6C34878D82A}">
                    <a16:rowId xmlns:a16="http://schemas.microsoft.com/office/drawing/2014/main" val="3221496470"/>
                  </a:ext>
                </a:extLst>
              </a:tr>
            </a:tbl>
          </a:graphicData>
        </a:graphic>
      </p:graphicFrame>
    </p:spTree>
    <p:extLst>
      <p:ext uri="{BB962C8B-B14F-4D97-AF65-F5344CB8AC3E}">
        <p14:creationId xmlns:p14="http://schemas.microsoft.com/office/powerpoint/2010/main" val="4089845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2A9291-55AD-4DDC-8735-1BA5A1C98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82BD30-C729-0C4E-9BC4-49BED529D41E}"/>
              </a:ext>
            </a:extLst>
          </p:cNvPr>
          <p:cNvSpPr>
            <a:spLocks noGrp="1"/>
          </p:cNvSpPr>
          <p:nvPr>
            <p:ph type="title"/>
          </p:nvPr>
        </p:nvSpPr>
        <p:spPr>
          <a:xfrm>
            <a:off x="1752600" y="2542604"/>
            <a:ext cx="8686800" cy="1772793"/>
          </a:xfrm>
          <a:solidFill>
            <a:srgbClr val="FFFFFF"/>
          </a:solidFill>
          <a:ln>
            <a:solidFill>
              <a:srgbClr val="404040"/>
            </a:solidFill>
          </a:ln>
        </p:spPr>
        <p:txBody>
          <a:bodyPr vert="horz" wrap="square" lIns="274320" tIns="182880" rIns="274320" bIns="182880" rtlCol="0" anchorCtr="1">
            <a:normAutofit/>
          </a:bodyPr>
          <a:lstStyle/>
          <a:p>
            <a:r>
              <a:rPr lang="en-US" sz="2600" dirty="0"/>
              <a:t>Biological systems evolved to </a:t>
            </a:r>
            <a:r>
              <a:rPr lang="en-US" sz="2600" b="1" dirty="0"/>
              <a:t>detect</a:t>
            </a:r>
            <a:r>
              <a:rPr lang="en-US" sz="2600" dirty="0"/>
              <a:t> and reduce pathogen threats</a:t>
            </a:r>
            <a:br>
              <a:rPr lang="en-US" sz="2600" dirty="0"/>
            </a:br>
            <a:r>
              <a:rPr lang="en-US" sz="1200" dirty="0">
                <a:solidFill>
                  <a:srgbClr val="C00000"/>
                </a:solidFill>
              </a:rPr>
              <a:t>NESSE, 2005; MURRAY &amp; SCHALLER, 2015</a:t>
            </a:r>
          </a:p>
        </p:txBody>
      </p:sp>
    </p:spTree>
    <p:extLst>
      <p:ext uri="{BB962C8B-B14F-4D97-AF65-F5344CB8AC3E}">
        <p14:creationId xmlns:p14="http://schemas.microsoft.com/office/powerpoint/2010/main" val="2036980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6F02CC9-D3A9-4743-B4D3-BC077539393B}"/>
              </a:ext>
            </a:extLst>
          </p:cNvPr>
          <p:cNvGraphicFramePr>
            <a:graphicFrameLocks noGrp="1"/>
          </p:cNvGraphicFramePr>
          <p:nvPr>
            <p:extLst>
              <p:ext uri="{D42A27DB-BD31-4B8C-83A1-F6EECF244321}">
                <p14:modId xmlns:p14="http://schemas.microsoft.com/office/powerpoint/2010/main" val="852182260"/>
              </p:ext>
            </p:extLst>
          </p:nvPr>
        </p:nvGraphicFramePr>
        <p:xfrm>
          <a:off x="472440" y="613728"/>
          <a:ext cx="11247120" cy="5630545"/>
        </p:xfrm>
        <a:graphic>
          <a:graphicData uri="http://schemas.openxmlformats.org/drawingml/2006/table">
            <a:tbl>
              <a:tblPr firstRow="1" bandRow="1">
                <a:effectLst>
                  <a:outerShdw blurRad="50800" dist="38100" dir="8100000" algn="tr" rotWithShape="0">
                    <a:prstClr val="black">
                      <a:alpha val="40000"/>
                    </a:prstClr>
                  </a:outerShdw>
                </a:effectLst>
                <a:tableStyleId>{5202B0CA-FC54-4496-8BCA-5EF66A818D29}</a:tableStyleId>
              </a:tblPr>
              <a:tblGrid>
                <a:gridCol w="3749040">
                  <a:extLst>
                    <a:ext uri="{9D8B030D-6E8A-4147-A177-3AD203B41FA5}">
                      <a16:colId xmlns:a16="http://schemas.microsoft.com/office/drawing/2014/main" val="1672747518"/>
                    </a:ext>
                  </a:extLst>
                </a:gridCol>
                <a:gridCol w="3749040">
                  <a:extLst>
                    <a:ext uri="{9D8B030D-6E8A-4147-A177-3AD203B41FA5}">
                      <a16:colId xmlns:a16="http://schemas.microsoft.com/office/drawing/2014/main" val="3485870607"/>
                    </a:ext>
                  </a:extLst>
                </a:gridCol>
                <a:gridCol w="3749040">
                  <a:extLst>
                    <a:ext uri="{9D8B030D-6E8A-4147-A177-3AD203B41FA5}">
                      <a16:colId xmlns:a16="http://schemas.microsoft.com/office/drawing/2014/main" val="3682835208"/>
                    </a:ext>
                  </a:extLst>
                </a:gridCol>
              </a:tblGrid>
              <a:tr h="370840">
                <a:tc>
                  <a:txBody>
                    <a:bodyPr/>
                    <a:lstStyle/>
                    <a:p>
                      <a:pPr algn="ctr" fontAlgn="ctr"/>
                      <a:r>
                        <a:rPr lang="en-US" sz="1800" b="0" i="0" u="none" strike="noStrike" dirty="0">
                          <a:solidFill>
                            <a:schemeClr val="bg1"/>
                          </a:solidFill>
                          <a:effectLst/>
                          <a:latin typeface="+mn-lt"/>
                        </a:rPr>
                        <a:t>Trait</a:t>
                      </a:r>
                    </a:p>
                  </a:txBody>
                  <a:tcPr marL="9525" marR="9525" marT="9525" marB="0" anchor="ctr"/>
                </a:tc>
                <a:tc>
                  <a:txBody>
                    <a:bodyPr/>
                    <a:lstStyle/>
                    <a:p>
                      <a:pPr algn="l" fontAlgn="ctr"/>
                      <a:r>
                        <a:rPr lang="en-US" sz="1800" b="0" i="0" u="none" strike="noStrike" dirty="0">
                          <a:solidFill>
                            <a:schemeClr val="bg1"/>
                          </a:solidFill>
                          <a:effectLst/>
                          <a:latin typeface="+mn-lt"/>
                        </a:rPr>
                        <a:t>Definition</a:t>
                      </a:r>
                    </a:p>
                  </a:txBody>
                  <a:tcPr marL="9525" marR="9525" marT="9525" marB="0" anchor="ctr"/>
                </a:tc>
                <a:tc>
                  <a:txBody>
                    <a:bodyPr/>
                    <a:lstStyle/>
                    <a:p>
                      <a:pPr algn="ctr" fontAlgn="ctr"/>
                      <a:r>
                        <a:rPr lang="en-US" sz="1800" b="0" i="0" u="none" strike="noStrike" dirty="0">
                          <a:solidFill>
                            <a:schemeClr val="bg1"/>
                          </a:solidFill>
                          <a:effectLst/>
                          <a:latin typeface="+mn-lt"/>
                        </a:rPr>
                        <a:t>Studies</a:t>
                      </a:r>
                    </a:p>
                  </a:txBody>
                  <a:tcPr marL="9525" marR="9525" marT="9525" marB="0" anchor="ctr"/>
                </a:tc>
                <a:extLst>
                  <a:ext uri="{0D108BD9-81ED-4DB2-BD59-A6C34878D82A}">
                    <a16:rowId xmlns:a16="http://schemas.microsoft.com/office/drawing/2014/main" val="1742406592"/>
                  </a:ext>
                </a:extLst>
              </a:tr>
              <a:tr h="370840">
                <a:tc>
                  <a:txBody>
                    <a:bodyPr/>
                    <a:lstStyle/>
                    <a:p>
                      <a:pPr algn="ctr" fontAlgn="ctr"/>
                      <a:r>
                        <a:rPr lang="en-US" sz="1800" b="0" i="0" u="none" strike="noStrike" dirty="0">
                          <a:solidFill>
                            <a:srgbClr val="000000"/>
                          </a:solidFill>
                          <a:effectLst/>
                          <a:latin typeface="+mn-lt"/>
                        </a:rPr>
                        <a:t>Harmless</a:t>
                      </a:r>
                    </a:p>
                  </a:txBody>
                  <a:tcPr marL="9525" marR="9525" marT="9525" marB="0" anchor="ctr"/>
                </a:tc>
                <a:tc>
                  <a:txBody>
                    <a:bodyPr/>
                    <a:lstStyle/>
                    <a:p>
                      <a:pPr algn="l" fontAlgn="ctr"/>
                      <a:r>
                        <a:rPr lang="en-US" sz="1800" b="0" i="0" u="none" strike="noStrike" dirty="0">
                          <a:solidFill>
                            <a:srgbClr val="000000"/>
                          </a:solidFill>
                          <a:effectLst/>
                          <a:latin typeface="+mn-lt"/>
                        </a:rPr>
                        <a:t>not harmful or injurious; not likely to irritate or offend; benign or innocuous</a:t>
                      </a:r>
                    </a:p>
                  </a:txBody>
                  <a:tcPr marL="9525" marR="9525" marT="9525" marB="0" anchor="ctr"/>
                </a:tc>
                <a:tc>
                  <a:txBody>
                    <a:bodyPr/>
                    <a:lstStyle/>
                    <a:p>
                      <a:pPr algn="ctr" fontAlgn="ctr"/>
                      <a:r>
                        <a:rPr lang="en-US" sz="1800" b="0" i="0" u="none" strike="noStrike" dirty="0">
                          <a:solidFill>
                            <a:srgbClr val="000000"/>
                          </a:solidFill>
                          <a:effectLst/>
                          <a:latin typeface="+mn-lt"/>
                        </a:rPr>
                        <a:t>1; 2; 3.1</a:t>
                      </a:r>
                    </a:p>
                  </a:txBody>
                  <a:tcPr marL="9525" marR="9525" marT="9525" marB="0" anchor="ctr"/>
                </a:tc>
                <a:extLst>
                  <a:ext uri="{0D108BD9-81ED-4DB2-BD59-A6C34878D82A}">
                    <a16:rowId xmlns:a16="http://schemas.microsoft.com/office/drawing/2014/main" val="2933115101"/>
                  </a:ext>
                </a:extLst>
              </a:tr>
              <a:tr h="370840">
                <a:tc>
                  <a:txBody>
                    <a:bodyPr/>
                    <a:lstStyle/>
                    <a:p>
                      <a:pPr algn="ctr" fontAlgn="ctr"/>
                      <a:r>
                        <a:rPr lang="en-US" sz="1800" b="0" i="0" u="none" strike="noStrike" dirty="0">
                          <a:solidFill>
                            <a:srgbClr val="000000"/>
                          </a:solidFill>
                          <a:effectLst/>
                          <a:latin typeface="+mn-lt"/>
                        </a:rPr>
                        <a:t>Infectious</a:t>
                      </a:r>
                    </a:p>
                  </a:txBody>
                  <a:tcPr marL="9525" marR="9525" marT="9525" marB="0" anchor="ctr"/>
                </a:tc>
                <a:tc>
                  <a:txBody>
                    <a:bodyPr/>
                    <a:lstStyle/>
                    <a:p>
                      <a:pPr algn="l" fontAlgn="ctr"/>
                      <a:r>
                        <a:rPr lang="en-US" sz="1800" b="0" i="0" u="none" strike="noStrike" dirty="0">
                          <a:solidFill>
                            <a:srgbClr val="000000"/>
                          </a:solidFill>
                          <a:effectLst/>
                          <a:latin typeface="+mn-lt"/>
                        </a:rPr>
                        <a:t>causing or communicating infection; tending to spread (disease) from one to another; contagious</a:t>
                      </a:r>
                    </a:p>
                  </a:txBody>
                  <a:tcPr marL="9525" marR="9525" marT="9525" marB="0" anchor="ctr"/>
                </a:tc>
                <a:tc>
                  <a:txBody>
                    <a:bodyPr/>
                    <a:lstStyle/>
                    <a:p>
                      <a:pPr algn="ctr" fontAlgn="ctr"/>
                      <a:r>
                        <a:rPr lang="en-US" sz="1800" b="0" i="0" u="none" strike="noStrike" dirty="0">
                          <a:solidFill>
                            <a:srgbClr val="000000"/>
                          </a:solidFill>
                          <a:effectLst/>
                          <a:latin typeface="+mn-lt"/>
                        </a:rPr>
                        <a:t>1; 2; 3.1</a:t>
                      </a:r>
                    </a:p>
                  </a:txBody>
                  <a:tcPr marL="9525" marR="9525" marT="9525" marB="0" anchor="ctr"/>
                </a:tc>
                <a:extLst>
                  <a:ext uri="{0D108BD9-81ED-4DB2-BD59-A6C34878D82A}">
                    <a16:rowId xmlns:a16="http://schemas.microsoft.com/office/drawing/2014/main" val="942078731"/>
                  </a:ext>
                </a:extLst>
              </a:tr>
              <a:tr h="370840">
                <a:tc>
                  <a:txBody>
                    <a:bodyPr/>
                    <a:lstStyle/>
                    <a:p>
                      <a:pPr algn="ctr" fontAlgn="ctr"/>
                      <a:r>
                        <a:rPr lang="en-US" sz="1800" b="0" i="0" u="none" strike="noStrike" dirty="0">
                          <a:solidFill>
                            <a:srgbClr val="000000"/>
                          </a:solidFill>
                          <a:effectLst/>
                          <a:latin typeface="+mn-lt"/>
                        </a:rPr>
                        <a:t>Lazy</a:t>
                      </a:r>
                    </a:p>
                  </a:txBody>
                  <a:tcPr marL="9525" marR="9525" marT="9525" marB="0" anchor="ctr"/>
                </a:tc>
                <a:tc>
                  <a:txBody>
                    <a:bodyPr/>
                    <a:lstStyle/>
                    <a:p>
                      <a:pPr algn="l" fontAlgn="ctr"/>
                      <a:r>
                        <a:rPr lang="en-US" sz="1800" b="0" i="0" u="none" strike="noStrike" dirty="0">
                          <a:solidFill>
                            <a:srgbClr val="000000"/>
                          </a:solidFill>
                          <a:effectLst/>
                          <a:latin typeface="+mn-lt"/>
                        </a:rPr>
                        <a:t>unwilling to work or use energy; averse or disinclined to work, activity, or exertion; indolent</a:t>
                      </a:r>
                    </a:p>
                  </a:txBody>
                  <a:tcPr marL="9525" marR="9525" marT="9525" marB="0" anchor="ctr"/>
                </a:tc>
                <a:tc>
                  <a:txBody>
                    <a:bodyPr/>
                    <a:lstStyle/>
                    <a:p>
                      <a:pPr algn="ctr" fontAlgn="ctr"/>
                      <a:r>
                        <a:rPr lang="en-US" sz="1800" b="0" i="0" u="none" strike="noStrike" dirty="0">
                          <a:solidFill>
                            <a:srgbClr val="000000"/>
                          </a:solidFill>
                          <a:effectLst/>
                          <a:latin typeface="+mn-lt"/>
                        </a:rPr>
                        <a:t>3.2</a:t>
                      </a:r>
                    </a:p>
                  </a:txBody>
                  <a:tcPr marL="9525" marR="9525" marT="9525" marB="0" anchor="ctr"/>
                </a:tc>
                <a:extLst>
                  <a:ext uri="{0D108BD9-81ED-4DB2-BD59-A6C34878D82A}">
                    <a16:rowId xmlns:a16="http://schemas.microsoft.com/office/drawing/2014/main" val="1832259516"/>
                  </a:ext>
                </a:extLst>
              </a:tr>
              <a:tr h="370840">
                <a:tc>
                  <a:txBody>
                    <a:bodyPr/>
                    <a:lstStyle/>
                    <a:p>
                      <a:pPr algn="ctr" fontAlgn="ctr"/>
                      <a:r>
                        <a:rPr lang="en-US" sz="1800" b="0" i="0" u="none" strike="noStrike" dirty="0">
                          <a:solidFill>
                            <a:srgbClr val="000000"/>
                          </a:solidFill>
                          <a:effectLst/>
                          <a:latin typeface="+mn-lt"/>
                        </a:rPr>
                        <a:t>Obese</a:t>
                      </a:r>
                    </a:p>
                  </a:txBody>
                  <a:tcPr marL="9525" marR="9525" marT="9525" marB="0" anchor="ctr"/>
                </a:tc>
                <a:tc>
                  <a:txBody>
                    <a:bodyPr/>
                    <a:lstStyle/>
                    <a:p>
                      <a:pPr algn="l" fontAlgn="ctr"/>
                      <a:r>
                        <a:rPr lang="en-US" sz="1800" b="0" i="0" u="none" strike="noStrike" dirty="0">
                          <a:solidFill>
                            <a:srgbClr val="000000"/>
                          </a:solidFill>
                          <a:effectLst/>
                          <a:latin typeface="+mn-lt"/>
                        </a:rPr>
                        <a:t>obesity means having too much or excessive body fat, more than what's considered healthy for one's height. obesity happens over time when one eats more calories than one uses.</a:t>
                      </a:r>
                    </a:p>
                  </a:txBody>
                  <a:tcPr marL="9525" marR="9525" marT="9525" marB="0" anchor="ctr"/>
                </a:tc>
                <a:tc>
                  <a:txBody>
                    <a:bodyPr/>
                    <a:lstStyle/>
                    <a:p>
                      <a:pPr algn="ctr" fontAlgn="ctr"/>
                      <a:r>
                        <a:rPr lang="en-US" sz="1800" b="0" i="0" u="none" strike="noStrike" dirty="0">
                          <a:solidFill>
                            <a:srgbClr val="000000"/>
                          </a:solidFill>
                          <a:effectLst/>
                          <a:latin typeface="+mn-lt"/>
                        </a:rPr>
                        <a:t>3.1</a:t>
                      </a:r>
                    </a:p>
                  </a:txBody>
                  <a:tcPr marL="9525" marR="9525" marT="9525" marB="0" anchor="ctr"/>
                </a:tc>
                <a:extLst>
                  <a:ext uri="{0D108BD9-81ED-4DB2-BD59-A6C34878D82A}">
                    <a16:rowId xmlns:a16="http://schemas.microsoft.com/office/drawing/2014/main" val="834461683"/>
                  </a:ext>
                </a:extLst>
              </a:tr>
              <a:tr h="370840">
                <a:tc>
                  <a:txBody>
                    <a:bodyPr/>
                    <a:lstStyle/>
                    <a:p>
                      <a:pPr algn="ctr" fontAlgn="ctr"/>
                      <a:r>
                        <a:rPr lang="en-US" sz="1800" b="0" i="0" u="none" strike="noStrike" dirty="0">
                          <a:solidFill>
                            <a:srgbClr val="000000"/>
                          </a:solidFill>
                          <a:effectLst/>
                          <a:latin typeface="+mn-lt"/>
                        </a:rPr>
                        <a:t>Burn Scar</a:t>
                      </a:r>
                    </a:p>
                  </a:txBody>
                  <a:tcPr marL="9525" marR="9525" marT="9525" marB="0" anchor="ctr"/>
                </a:tc>
                <a:tc>
                  <a:txBody>
                    <a:bodyPr/>
                    <a:lstStyle/>
                    <a:p>
                      <a:pPr algn="l" fontAlgn="ctr"/>
                      <a:r>
                        <a:rPr lang="en-US" sz="1800" b="0" i="0" u="none" strike="noStrike" dirty="0">
                          <a:solidFill>
                            <a:srgbClr val="000000"/>
                          </a:solidFill>
                          <a:effectLst/>
                          <a:latin typeface="+mn-lt"/>
                        </a:rPr>
                        <a:t>burns cause skin cells to die. damaged skin produces a protein called collagen to repair itself. as the skin heals, thickened, discolored areas called scars form. some scars are temporary and fade over time. others are permanent</a:t>
                      </a:r>
                    </a:p>
                  </a:txBody>
                  <a:tcPr marL="9525" marR="9525" marT="9525" marB="0" anchor="ctr"/>
                </a:tc>
                <a:tc>
                  <a:txBody>
                    <a:bodyPr/>
                    <a:lstStyle/>
                    <a:p>
                      <a:pPr algn="ctr" fontAlgn="ctr"/>
                      <a:r>
                        <a:rPr lang="en-US" sz="1800" b="0" i="0" u="none" strike="noStrike" dirty="0">
                          <a:solidFill>
                            <a:srgbClr val="000000"/>
                          </a:solidFill>
                          <a:effectLst/>
                          <a:latin typeface="+mn-lt"/>
                        </a:rPr>
                        <a:t>3.1</a:t>
                      </a:r>
                    </a:p>
                  </a:txBody>
                  <a:tcPr marL="9525" marR="9525" marT="9525" marB="0" anchor="ctr"/>
                </a:tc>
                <a:extLst>
                  <a:ext uri="{0D108BD9-81ED-4DB2-BD59-A6C34878D82A}">
                    <a16:rowId xmlns:a16="http://schemas.microsoft.com/office/drawing/2014/main" val="859291361"/>
                  </a:ext>
                </a:extLst>
              </a:tr>
            </a:tbl>
          </a:graphicData>
        </a:graphic>
      </p:graphicFrame>
    </p:spTree>
    <p:extLst>
      <p:ext uri="{BB962C8B-B14F-4D97-AF65-F5344CB8AC3E}">
        <p14:creationId xmlns:p14="http://schemas.microsoft.com/office/powerpoint/2010/main" val="3051951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966357-30FB-CE44-90D5-105664A96D47}"/>
              </a:ext>
            </a:extLst>
          </p:cNvPr>
          <p:cNvGraphicFramePr>
            <a:graphicFrameLocks noGrp="1"/>
          </p:cNvGraphicFramePr>
          <p:nvPr>
            <p:extLst>
              <p:ext uri="{D42A27DB-BD31-4B8C-83A1-F6EECF244321}">
                <p14:modId xmlns:p14="http://schemas.microsoft.com/office/powerpoint/2010/main" val="3407991423"/>
              </p:ext>
            </p:extLst>
          </p:nvPr>
        </p:nvGraphicFramePr>
        <p:xfrm>
          <a:off x="426720" y="309880"/>
          <a:ext cx="11338560" cy="6238240"/>
        </p:xfrm>
        <a:graphic>
          <a:graphicData uri="http://schemas.openxmlformats.org/drawingml/2006/table">
            <a:tbl>
              <a:tblPr firstRow="1" bandRow="1">
                <a:effectLst>
                  <a:outerShdw blurRad="50800" dist="38100" dir="8100000" algn="tr" rotWithShape="0">
                    <a:prstClr val="black">
                      <a:alpha val="40000"/>
                    </a:prstClr>
                  </a:outerShdw>
                </a:effectLst>
                <a:tableStyleId>{5202B0CA-FC54-4496-8BCA-5EF66A818D29}</a:tableStyleId>
              </a:tblPr>
              <a:tblGrid>
                <a:gridCol w="4777458">
                  <a:extLst>
                    <a:ext uri="{9D8B030D-6E8A-4147-A177-3AD203B41FA5}">
                      <a16:colId xmlns:a16="http://schemas.microsoft.com/office/drawing/2014/main" val="1996640242"/>
                    </a:ext>
                  </a:extLst>
                </a:gridCol>
                <a:gridCol w="6561102">
                  <a:extLst>
                    <a:ext uri="{9D8B030D-6E8A-4147-A177-3AD203B41FA5}">
                      <a16:colId xmlns:a16="http://schemas.microsoft.com/office/drawing/2014/main" val="2705310847"/>
                    </a:ext>
                  </a:extLst>
                </a:gridCol>
              </a:tblGrid>
              <a:tr h="370840">
                <a:tc>
                  <a:txBody>
                    <a:bodyPr/>
                    <a:lstStyle/>
                    <a:p>
                      <a:pPr algn="ctr" fontAlgn="b"/>
                      <a:r>
                        <a:rPr lang="en-US" sz="1800" u="none" strike="noStrike" dirty="0">
                          <a:effectLst/>
                        </a:rPr>
                        <a:t>Rating</a:t>
                      </a:r>
                      <a:endParaRPr lang="en-US" sz="1800" b="0" i="0" u="none" strike="noStrike" dirty="0">
                        <a:solidFill>
                          <a:schemeClr val="bg1"/>
                        </a:solidFill>
                        <a:effectLst/>
                        <a:latin typeface="Gill Sans MT" panose="020B0502020104020203" pitchFamily="34" charset="77"/>
                      </a:endParaRPr>
                    </a:p>
                  </a:txBody>
                  <a:tcPr anchor="ctr"/>
                </a:tc>
                <a:tc>
                  <a:txBody>
                    <a:bodyPr/>
                    <a:lstStyle/>
                    <a:p>
                      <a:pPr algn="l" fontAlgn="b"/>
                      <a:r>
                        <a:rPr lang="en-US" sz="1800" u="none" strike="noStrike" dirty="0">
                          <a:effectLst/>
                        </a:rPr>
                        <a:t>Definition</a:t>
                      </a:r>
                      <a:endParaRPr lang="en-US" sz="1800" b="0" i="0" u="none" strike="noStrike" dirty="0">
                        <a:solidFill>
                          <a:schemeClr val="bg1"/>
                        </a:solidFill>
                        <a:effectLst/>
                        <a:latin typeface="Gill Sans MT" panose="020B0502020104020203" pitchFamily="34" charset="77"/>
                      </a:endParaRPr>
                    </a:p>
                  </a:txBody>
                  <a:tcPr anchor="ctr"/>
                </a:tc>
                <a:extLst>
                  <a:ext uri="{0D108BD9-81ED-4DB2-BD59-A6C34878D82A}">
                    <a16:rowId xmlns:a16="http://schemas.microsoft.com/office/drawing/2014/main" val="1066311586"/>
                  </a:ext>
                </a:extLst>
              </a:tr>
              <a:tr h="370840">
                <a:tc>
                  <a:txBody>
                    <a:bodyPr/>
                    <a:lstStyle/>
                    <a:p>
                      <a:pPr algn="ctr" fontAlgn="b"/>
                      <a:r>
                        <a:rPr lang="en-US" sz="1800" u="none" strike="noStrike" dirty="0">
                          <a:effectLst/>
                        </a:rPr>
                        <a:t>Germy</a:t>
                      </a:r>
                      <a:endParaRPr lang="en-US" sz="1800" b="0" i="0" u="none" strike="noStrike" dirty="0">
                        <a:solidFill>
                          <a:srgbClr val="000000"/>
                        </a:solidFill>
                        <a:effectLst/>
                        <a:latin typeface="Gill Sans MT" panose="020B0502020104020203" pitchFamily="34" charset="77"/>
                      </a:endParaRPr>
                    </a:p>
                  </a:txBody>
                  <a:tcPr anchor="ctr"/>
                </a:tc>
                <a:tc>
                  <a:txBody>
                    <a:bodyPr/>
                    <a:lstStyle/>
                    <a:p>
                      <a:pPr algn="l" fontAlgn="b"/>
                      <a:r>
                        <a:rPr lang="en-US" sz="1800" u="none" strike="noStrike">
                          <a:effectLst/>
                        </a:rPr>
                        <a:t>full of germs; germ infested; appearing either sick or contaminated</a:t>
                      </a:r>
                      <a:endParaRPr lang="en-US" sz="1800" b="0" i="0" u="none" strike="noStrike">
                        <a:solidFill>
                          <a:srgbClr val="000000"/>
                        </a:solidFill>
                        <a:effectLst/>
                        <a:latin typeface="Gill Sans MT" panose="020B0502020104020203" pitchFamily="34" charset="77"/>
                      </a:endParaRPr>
                    </a:p>
                  </a:txBody>
                  <a:tcPr anchor="ctr"/>
                </a:tc>
                <a:extLst>
                  <a:ext uri="{0D108BD9-81ED-4DB2-BD59-A6C34878D82A}">
                    <a16:rowId xmlns:a16="http://schemas.microsoft.com/office/drawing/2014/main" val="2616370399"/>
                  </a:ext>
                </a:extLst>
              </a:tr>
              <a:tr h="370840">
                <a:tc>
                  <a:txBody>
                    <a:bodyPr/>
                    <a:lstStyle/>
                    <a:p>
                      <a:pPr algn="ctr" fontAlgn="b"/>
                      <a:r>
                        <a:rPr lang="en-US" sz="1800" u="none" strike="noStrike" dirty="0">
                          <a:effectLst/>
                        </a:rPr>
                        <a:t>Disfigured</a:t>
                      </a:r>
                      <a:endParaRPr lang="en-US" sz="1800" b="0" i="0" u="none" strike="noStrike" dirty="0">
                        <a:solidFill>
                          <a:srgbClr val="000000"/>
                        </a:solidFill>
                        <a:effectLst/>
                        <a:latin typeface="Gill Sans MT" panose="020B0502020104020203" pitchFamily="34" charset="77"/>
                      </a:endParaRPr>
                    </a:p>
                  </a:txBody>
                  <a:tcPr anchor="ctr"/>
                </a:tc>
                <a:tc>
                  <a:txBody>
                    <a:bodyPr/>
                    <a:lstStyle/>
                    <a:p>
                      <a:pPr algn="l" fontAlgn="b"/>
                      <a:r>
                        <a:rPr lang="en-US" sz="1800" u="none" strike="noStrike">
                          <a:effectLst/>
                        </a:rPr>
                        <a:t>problematic or damaged physical appearance; blemished; deformed; impaired (as in beauty) by deep and persistent injuries or developmental problems</a:t>
                      </a:r>
                      <a:endParaRPr lang="en-US" sz="1800" b="0" i="0" u="none" strike="noStrike">
                        <a:solidFill>
                          <a:srgbClr val="000000"/>
                        </a:solidFill>
                        <a:effectLst/>
                        <a:latin typeface="Gill Sans MT" panose="020B0502020104020203" pitchFamily="34" charset="77"/>
                      </a:endParaRPr>
                    </a:p>
                  </a:txBody>
                  <a:tcPr anchor="ctr"/>
                </a:tc>
                <a:extLst>
                  <a:ext uri="{0D108BD9-81ED-4DB2-BD59-A6C34878D82A}">
                    <a16:rowId xmlns:a16="http://schemas.microsoft.com/office/drawing/2014/main" val="1289654357"/>
                  </a:ext>
                </a:extLst>
              </a:tr>
              <a:tr h="370840">
                <a:tc>
                  <a:txBody>
                    <a:bodyPr/>
                    <a:lstStyle/>
                    <a:p>
                      <a:pPr algn="ctr" fontAlgn="b"/>
                      <a:r>
                        <a:rPr lang="en-US" sz="1800" u="none" strike="noStrike" dirty="0">
                          <a:effectLst/>
                        </a:rPr>
                        <a:t>Heavy</a:t>
                      </a:r>
                      <a:endParaRPr lang="en-US" sz="1800" b="0" i="0" u="none" strike="noStrike" dirty="0">
                        <a:solidFill>
                          <a:srgbClr val="000000"/>
                        </a:solidFill>
                        <a:effectLst/>
                        <a:latin typeface="Gill Sans MT" panose="020B0502020104020203" pitchFamily="34" charset="77"/>
                      </a:endParaRPr>
                    </a:p>
                  </a:txBody>
                  <a:tcPr anchor="ctr"/>
                </a:tc>
                <a:tc>
                  <a:txBody>
                    <a:bodyPr/>
                    <a:lstStyle/>
                    <a:p>
                      <a:pPr algn="l" fontAlgn="b"/>
                      <a:r>
                        <a:rPr lang="en-US" sz="1800" u="none" strike="noStrike">
                          <a:effectLst/>
                        </a:rPr>
                        <a:t>physical weight; having excess flesh; wide or thick with fat (not muscle), appearing to weigh more than the average person  </a:t>
                      </a:r>
                      <a:endParaRPr lang="en-US" sz="1800" b="0" i="0" u="none" strike="noStrike">
                        <a:solidFill>
                          <a:srgbClr val="000000"/>
                        </a:solidFill>
                        <a:effectLst/>
                        <a:latin typeface="Gill Sans MT" panose="020B0502020104020203" pitchFamily="34" charset="77"/>
                      </a:endParaRPr>
                    </a:p>
                  </a:txBody>
                  <a:tcPr anchor="ctr"/>
                </a:tc>
                <a:extLst>
                  <a:ext uri="{0D108BD9-81ED-4DB2-BD59-A6C34878D82A}">
                    <a16:rowId xmlns:a16="http://schemas.microsoft.com/office/drawing/2014/main" val="2663630971"/>
                  </a:ext>
                </a:extLst>
              </a:tr>
              <a:tr h="370840">
                <a:tc>
                  <a:txBody>
                    <a:bodyPr/>
                    <a:lstStyle/>
                    <a:p>
                      <a:pPr algn="ctr" fontAlgn="b"/>
                      <a:r>
                        <a:rPr lang="en-US" sz="1800" u="none" strike="noStrike" dirty="0">
                          <a:effectLst/>
                        </a:rPr>
                        <a:t>Fat</a:t>
                      </a:r>
                      <a:endParaRPr lang="en-US" sz="1800" b="0" i="0" u="none" strike="noStrike" dirty="0">
                        <a:solidFill>
                          <a:srgbClr val="000000"/>
                        </a:solidFill>
                        <a:effectLst/>
                        <a:latin typeface="Gill Sans MT" panose="020B0502020104020203" pitchFamily="34" charset="77"/>
                      </a:endParaRPr>
                    </a:p>
                  </a:txBody>
                  <a:tcPr anchor="ctr"/>
                </a:tc>
                <a:tc>
                  <a:txBody>
                    <a:bodyPr/>
                    <a:lstStyle/>
                    <a:p>
                      <a:pPr algn="l" fontAlgn="b"/>
                      <a:r>
                        <a:rPr lang="en-US" sz="1800" u="none" strike="noStrike" dirty="0">
                          <a:effectLst/>
                        </a:rPr>
                        <a:t>notable for having an unusual amount of fat; having too much flabby tissue</a:t>
                      </a:r>
                      <a:endParaRPr lang="en-US" sz="1800" b="0" i="0" u="none" strike="noStrike" dirty="0">
                        <a:solidFill>
                          <a:srgbClr val="000000"/>
                        </a:solidFill>
                        <a:effectLst/>
                        <a:latin typeface="Gill Sans MT" panose="020B0502020104020203" pitchFamily="34" charset="77"/>
                      </a:endParaRPr>
                    </a:p>
                  </a:txBody>
                  <a:tcPr anchor="ctr"/>
                </a:tc>
                <a:extLst>
                  <a:ext uri="{0D108BD9-81ED-4DB2-BD59-A6C34878D82A}">
                    <a16:rowId xmlns:a16="http://schemas.microsoft.com/office/drawing/2014/main" val="2059629013"/>
                  </a:ext>
                </a:extLst>
              </a:tr>
              <a:tr h="370840">
                <a:tc>
                  <a:txBody>
                    <a:bodyPr/>
                    <a:lstStyle/>
                    <a:p>
                      <a:pPr algn="ctr" fontAlgn="b"/>
                      <a:r>
                        <a:rPr lang="en-US" sz="1800" u="none" strike="noStrike" dirty="0">
                          <a:effectLst/>
                        </a:rPr>
                        <a:t>Unpleasant</a:t>
                      </a:r>
                      <a:endParaRPr lang="en-US" sz="1800" b="0" i="0" u="none" strike="noStrike" dirty="0">
                        <a:solidFill>
                          <a:srgbClr val="000000"/>
                        </a:solidFill>
                        <a:effectLst/>
                        <a:latin typeface="Gill Sans MT" panose="020B0502020104020203" pitchFamily="34" charset="77"/>
                      </a:endParaRPr>
                    </a:p>
                  </a:txBody>
                  <a:tcPr anchor="ctr"/>
                </a:tc>
                <a:tc>
                  <a:txBody>
                    <a:bodyPr/>
                    <a:lstStyle/>
                    <a:p>
                      <a:pPr algn="l" fontAlgn="b"/>
                      <a:r>
                        <a:rPr lang="en-US" sz="1800" u="none" strike="noStrike" dirty="0">
                          <a:effectLst/>
                        </a:rPr>
                        <a:t>not pleasant or enjoyable; causing discomfort, unhappiness, or revulsion</a:t>
                      </a:r>
                      <a:endParaRPr lang="en-US" sz="1800" b="0" i="0" u="none" strike="noStrike" dirty="0">
                        <a:solidFill>
                          <a:srgbClr val="000000"/>
                        </a:solidFill>
                        <a:effectLst/>
                        <a:latin typeface="Gill Sans MT" panose="020B0502020104020203" pitchFamily="34" charset="77"/>
                      </a:endParaRPr>
                    </a:p>
                  </a:txBody>
                  <a:tcPr anchor="ctr"/>
                </a:tc>
                <a:extLst>
                  <a:ext uri="{0D108BD9-81ED-4DB2-BD59-A6C34878D82A}">
                    <a16:rowId xmlns:a16="http://schemas.microsoft.com/office/drawing/2014/main" val="1209262430"/>
                  </a:ext>
                </a:extLst>
              </a:tr>
              <a:tr h="370840">
                <a:tc>
                  <a:txBody>
                    <a:bodyPr/>
                    <a:lstStyle/>
                    <a:p>
                      <a:pPr algn="ctr" fontAlgn="b"/>
                      <a:r>
                        <a:rPr lang="en-US" sz="1800" u="none" strike="noStrike" dirty="0">
                          <a:effectLst/>
                        </a:rPr>
                        <a:t>Upset</a:t>
                      </a:r>
                      <a:endParaRPr lang="en-US" sz="1800" b="0" i="0" u="none" strike="noStrike" dirty="0">
                        <a:solidFill>
                          <a:srgbClr val="000000"/>
                        </a:solidFill>
                        <a:effectLst/>
                        <a:latin typeface="Gill Sans MT" panose="020B0502020104020203" pitchFamily="34" charset="77"/>
                      </a:endParaRPr>
                    </a:p>
                  </a:txBody>
                  <a:tcPr anchor="ctr"/>
                </a:tc>
                <a:tc>
                  <a:txBody>
                    <a:bodyPr/>
                    <a:lstStyle/>
                    <a:p>
                      <a:pPr algn="l" fontAlgn="b"/>
                      <a:r>
                        <a:rPr lang="en-US" sz="1800" u="none" strike="noStrike" dirty="0">
                          <a:effectLst/>
                        </a:rPr>
                        <a:t>emotionally distressed or disturbed</a:t>
                      </a:r>
                      <a:endParaRPr lang="en-US" sz="1800" b="0" i="0" u="none" strike="noStrike" dirty="0">
                        <a:solidFill>
                          <a:srgbClr val="000000"/>
                        </a:solidFill>
                        <a:effectLst/>
                        <a:latin typeface="Gill Sans MT" panose="020B0502020104020203" pitchFamily="34" charset="77"/>
                      </a:endParaRPr>
                    </a:p>
                  </a:txBody>
                  <a:tcPr anchor="ctr"/>
                </a:tc>
                <a:extLst>
                  <a:ext uri="{0D108BD9-81ED-4DB2-BD59-A6C34878D82A}">
                    <a16:rowId xmlns:a16="http://schemas.microsoft.com/office/drawing/2014/main" val="2675731511"/>
                  </a:ext>
                </a:extLst>
              </a:tr>
              <a:tr h="370840">
                <a:tc>
                  <a:txBody>
                    <a:bodyPr/>
                    <a:lstStyle/>
                    <a:p>
                      <a:pPr algn="ctr" fontAlgn="b"/>
                      <a:r>
                        <a:rPr lang="en-US" sz="1800" u="none" strike="noStrike" dirty="0">
                          <a:effectLst/>
                        </a:rPr>
                        <a:t>Happy</a:t>
                      </a:r>
                      <a:endParaRPr lang="en-US" sz="1800" b="0" i="0" u="none" strike="noStrike" dirty="0">
                        <a:solidFill>
                          <a:srgbClr val="000000"/>
                        </a:solidFill>
                        <a:effectLst/>
                        <a:latin typeface="Gill Sans MT" panose="020B0502020104020203" pitchFamily="34" charset="77"/>
                      </a:endParaRPr>
                    </a:p>
                  </a:txBody>
                  <a:tcPr anchor="ctr"/>
                </a:tc>
                <a:tc>
                  <a:txBody>
                    <a:bodyPr/>
                    <a:lstStyle/>
                    <a:p>
                      <a:pPr algn="l" fontAlgn="b"/>
                      <a:r>
                        <a:rPr lang="en-US" sz="1800" u="none" strike="noStrike" dirty="0">
                          <a:effectLst/>
                        </a:rPr>
                        <a:t>feeling or showing pleasure or contentment; pleased or glad about a particular situation, event, etc.  </a:t>
                      </a:r>
                      <a:endParaRPr lang="en-US" sz="1800" b="0" i="0" u="none" strike="noStrike" dirty="0">
                        <a:solidFill>
                          <a:srgbClr val="000000"/>
                        </a:solidFill>
                        <a:effectLst/>
                        <a:latin typeface="Gill Sans MT" panose="020B0502020104020203" pitchFamily="34" charset="77"/>
                      </a:endParaRPr>
                    </a:p>
                  </a:txBody>
                  <a:tcPr anchor="ctr"/>
                </a:tc>
                <a:extLst>
                  <a:ext uri="{0D108BD9-81ED-4DB2-BD59-A6C34878D82A}">
                    <a16:rowId xmlns:a16="http://schemas.microsoft.com/office/drawing/2014/main" val="3717693711"/>
                  </a:ext>
                </a:extLst>
              </a:tr>
              <a:tr h="370840">
                <a:tc>
                  <a:txBody>
                    <a:bodyPr/>
                    <a:lstStyle/>
                    <a:p>
                      <a:pPr algn="ctr" fontAlgn="b"/>
                      <a:r>
                        <a:rPr lang="en-US" sz="1800" u="none" strike="noStrike" dirty="0">
                          <a:effectLst/>
                        </a:rPr>
                        <a:t>Clear</a:t>
                      </a:r>
                      <a:endParaRPr lang="en-US" sz="1800" b="0" i="0" u="none" strike="noStrike" dirty="0">
                        <a:solidFill>
                          <a:srgbClr val="000000"/>
                        </a:solidFill>
                        <a:effectLst/>
                        <a:latin typeface="Gill Sans MT" panose="020B0502020104020203" pitchFamily="34" charset="77"/>
                      </a:endParaRPr>
                    </a:p>
                  </a:txBody>
                  <a:tcPr anchor="ctr"/>
                </a:tc>
                <a:tc>
                  <a:txBody>
                    <a:bodyPr/>
                    <a:lstStyle/>
                    <a:p>
                      <a:pPr algn="l" fontAlgn="b"/>
                      <a:r>
                        <a:rPr lang="en-US" sz="1800" u="none" strike="noStrike" dirty="0">
                          <a:effectLst/>
                        </a:rPr>
                        <a:t>easy to see or perceive; easily visible; free from obscurity or ambiguity</a:t>
                      </a:r>
                      <a:endParaRPr lang="en-US" sz="1800" b="0" i="0" u="none" strike="noStrike" dirty="0">
                        <a:solidFill>
                          <a:srgbClr val="000000"/>
                        </a:solidFill>
                        <a:effectLst/>
                        <a:latin typeface="Gill Sans MT" panose="020B0502020104020203" pitchFamily="34" charset="77"/>
                      </a:endParaRPr>
                    </a:p>
                  </a:txBody>
                  <a:tcPr anchor="ctr"/>
                </a:tc>
                <a:extLst>
                  <a:ext uri="{0D108BD9-81ED-4DB2-BD59-A6C34878D82A}">
                    <a16:rowId xmlns:a16="http://schemas.microsoft.com/office/drawing/2014/main" val="3122708580"/>
                  </a:ext>
                </a:extLst>
              </a:tr>
              <a:tr h="370840">
                <a:tc>
                  <a:txBody>
                    <a:bodyPr/>
                    <a:lstStyle/>
                    <a:p>
                      <a:pPr algn="ctr" fontAlgn="b"/>
                      <a:r>
                        <a:rPr lang="en-US" sz="1800" u="none" strike="noStrike" dirty="0">
                          <a:effectLst/>
                        </a:rPr>
                        <a:t>Realistic</a:t>
                      </a:r>
                      <a:endParaRPr lang="en-US" sz="1800" b="0" i="0" u="none" strike="noStrike" dirty="0">
                        <a:solidFill>
                          <a:srgbClr val="000000"/>
                        </a:solidFill>
                        <a:effectLst/>
                        <a:latin typeface="Gill Sans MT" panose="020B0502020104020203" pitchFamily="34" charset="77"/>
                      </a:endParaRPr>
                    </a:p>
                  </a:txBody>
                  <a:tcPr anchor="ctr"/>
                </a:tc>
                <a:tc>
                  <a:txBody>
                    <a:bodyPr/>
                    <a:lstStyle/>
                    <a:p>
                      <a:pPr algn="l" fontAlgn="b"/>
                      <a:r>
                        <a:rPr lang="en-US" sz="1800" u="none" strike="noStrike" dirty="0">
                          <a:effectLst/>
                        </a:rPr>
                        <a:t>the quality of being very much like real life; resembling real life</a:t>
                      </a:r>
                      <a:endParaRPr lang="en-US" sz="1800" b="0" i="0" u="none" strike="noStrike" dirty="0">
                        <a:solidFill>
                          <a:srgbClr val="000000"/>
                        </a:solidFill>
                        <a:effectLst/>
                        <a:latin typeface="Gill Sans MT" panose="020B0502020104020203" pitchFamily="34" charset="77"/>
                      </a:endParaRPr>
                    </a:p>
                  </a:txBody>
                  <a:tcPr anchor="ctr"/>
                </a:tc>
                <a:extLst>
                  <a:ext uri="{0D108BD9-81ED-4DB2-BD59-A6C34878D82A}">
                    <a16:rowId xmlns:a16="http://schemas.microsoft.com/office/drawing/2014/main" val="3282167619"/>
                  </a:ext>
                </a:extLst>
              </a:tr>
              <a:tr h="370840">
                <a:tc>
                  <a:txBody>
                    <a:bodyPr/>
                    <a:lstStyle/>
                    <a:p>
                      <a:pPr algn="ctr" fontAlgn="b"/>
                      <a:r>
                        <a:rPr lang="en-US" sz="1800" u="none" strike="noStrike" dirty="0">
                          <a:effectLst/>
                        </a:rPr>
                        <a:t>Edited/photoshopped</a:t>
                      </a:r>
                      <a:endParaRPr lang="en-US" sz="1800" b="0" i="0" u="none" strike="noStrike" dirty="0">
                        <a:solidFill>
                          <a:srgbClr val="000000"/>
                        </a:solidFill>
                        <a:effectLst/>
                        <a:latin typeface="Gill Sans MT" panose="020B0502020104020203" pitchFamily="34" charset="77"/>
                      </a:endParaRPr>
                    </a:p>
                  </a:txBody>
                  <a:tcPr anchor="ctr"/>
                </a:tc>
                <a:tc>
                  <a:txBody>
                    <a:bodyPr/>
                    <a:lstStyle/>
                    <a:p>
                      <a:pPr algn="l" fontAlgn="b"/>
                      <a:r>
                        <a:rPr lang="en-US" sz="1800" u="none" strike="noStrike" dirty="0">
                          <a:effectLst/>
                        </a:rPr>
                        <a:t>to prepare a photo to be seen in a particular way; to change, move, or remove parts of a photo  </a:t>
                      </a:r>
                      <a:endParaRPr lang="en-US" sz="1800" b="0" i="0" u="none" strike="noStrike" dirty="0">
                        <a:solidFill>
                          <a:srgbClr val="000000"/>
                        </a:solidFill>
                        <a:effectLst/>
                        <a:latin typeface="Gill Sans MT" panose="020B0502020104020203" pitchFamily="34" charset="77"/>
                      </a:endParaRPr>
                    </a:p>
                  </a:txBody>
                  <a:tcPr anchor="ctr"/>
                </a:tc>
                <a:extLst>
                  <a:ext uri="{0D108BD9-81ED-4DB2-BD59-A6C34878D82A}">
                    <a16:rowId xmlns:a16="http://schemas.microsoft.com/office/drawing/2014/main" val="2832214048"/>
                  </a:ext>
                </a:extLst>
              </a:tr>
            </a:tbl>
          </a:graphicData>
        </a:graphic>
      </p:graphicFrame>
    </p:spTree>
    <p:extLst>
      <p:ext uri="{BB962C8B-B14F-4D97-AF65-F5344CB8AC3E}">
        <p14:creationId xmlns:p14="http://schemas.microsoft.com/office/powerpoint/2010/main" val="17021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98" name="TextBox 597">
            <a:extLst>
              <a:ext uri="{FF2B5EF4-FFF2-40B4-BE49-F238E27FC236}">
                <a16:creationId xmlns:a16="http://schemas.microsoft.com/office/drawing/2014/main" id="{68547265-E6DC-314F-95EC-422E42724DEA}"/>
              </a:ext>
            </a:extLst>
          </p:cNvPr>
          <p:cNvSpPr txBox="1"/>
          <p:nvPr/>
        </p:nvSpPr>
        <p:spPr>
          <a:xfrm>
            <a:off x="142674" y="6336847"/>
            <a:ext cx="2812308" cy="338554"/>
          </a:xfrm>
          <a:prstGeom prst="rect">
            <a:avLst/>
          </a:prstGeom>
          <a:solidFill>
            <a:schemeClr val="bg2"/>
          </a:solidFill>
          <a:effectLst>
            <a:outerShdw blurRad="50800" dist="38100" dir="8100000" algn="tr" rotWithShape="0">
              <a:prstClr val="black">
                <a:alpha val="40000"/>
              </a:prstClr>
            </a:outerShdw>
          </a:effectLst>
        </p:spPr>
        <p:txBody>
          <a:bodyPr wrap="none" rtlCol="0">
            <a:spAutoFit/>
          </a:bodyPr>
          <a:lstStyle/>
          <a:p>
            <a:r>
              <a:rPr lang="en-US" sz="1600" dirty="0"/>
              <a:t>Edited/Photoshopped, </a:t>
            </a:r>
            <a:r>
              <a:rPr lang="en-US" sz="1600" i="1" dirty="0"/>
              <a:t>p</a:t>
            </a:r>
            <a:r>
              <a:rPr lang="en-US" sz="1600" dirty="0"/>
              <a:t> = .068</a:t>
            </a:r>
          </a:p>
        </p:txBody>
      </p:sp>
      <p:grpSp>
        <p:nvGrpSpPr>
          <p:cNvPr id="131" name="grp2">
            <a:extLst>
              <a:ext uri="{FF2B5EF4-FFF2-40B4-BE49-F238E27FC236}">
                <a16:creationId xmlns:a16="http://schemas.microsoft.com/office/drawing/2014/main" id="{D9D440F1-9A9C-9F47-AD72-70FA23F76534}"/>
              </a:ext>
            </a:extLst>
          </p:cNvPr>
          <p:cNvGrpSpPr/>
          <p:nvPr/>
        </p:nvGrpSpPr>
        <p:grpSpPr>
          <a:xfrm>
            <a:off x="679189" y="563476"/>
            <a:ext cx="10833621" cy="5315074"/>
            <a:chOff x="526789" y="1669789"/>
            <a:chExt cx="10833621" cy="5315074"/>
          </a:xfrm>
        </p:grpSpPr>
        <p:sp>
          <p:nvSpPr>
            <p:cNvPr id="134" name="rc5">
              <a:extLst>
                <a:ext uri="{FF2B5EF4-FFF2-40B4-BE49-F238E27FC236}">
                  <a16:creationId xmlns:a16="http://schemas.microsoft.com/office/drawing/2014/main" id="{FBC1F2E9-96CD-2E4F-94C3-D3B6F18EE03A}"/>
                </a:ext>
              </a:extLst>
            </p:cNvPr>
            <p:cNvSpPr/>
            <p:nvPr/>
          </p:nvSpPr>
          <p:spPr>
            <a:xfrm>
              <a:off x="1931662" y="1669789"/>
              <a:ext cx="9428748" cy="4624024"/>
            </a:xfrm>
            <a:prstGeom prst="rect">
              <a:avLst/>
            </a:prstGeom>
            <a:solidFill>
              <a:srgbClr val="FFFFFF">
                <a:alpha val="100000"/>
              </a:srgbClr>
            </a:solidFill>
          </p:spPr>
          <p:txBody>
            <a:bodyPr/>
            <a:lstStyle/>
            <a:p>
              <a:endParaRPr/>
            </a:p>
          </p:txBody>
        </p:sp>
        <p:sp>
          <p:nvSpPr>
            <p:cNvPr id="135" name="pl6">
              <a:extLst>
                <a:ext uri="{FF2B5EF4-FFF2-40B4-BE49-F238E27FC236}">
                  <a16:creationId xmlns:a16="http://schemas.microsoft.com/office/drawing/2014/main" id="{3265D14D-E4DB-CB46-9B27-4A9D55D74F25}"/>
                </a:ext>
              </a:extLst>
            </p:cNvPr>
            <p:cNvSpPr/>
            <p:nvPr/>
          </p:nvSpPr>
          <p:spPr>
            <a:xfrm>
              <a:off x="2003092" y="1669789"/>
              <a:ext cx="0" cy="4624024"/>
            </a:xfrm>
            <a:custGeom>
              <a:avLst/>
              <a:gdLst/>
              <a:ahLst/>
              <a:cxnLst/>
              <a:rect l="0" t="0" r="0" b="0"/>
              <a:pathLst>
                <a:path h="4624024">
                  <a:moveTo>
                    <a:pt x="0" y="4624024"/>
                  </a:moveTo>
                  <a:lnTo>
                    <a:pt x="0" y="0"/>
                  </a:lnTo>
                  <a:lnTo>
                    <a:pt x="0" y="0"/>
                  </a:lnTo>
                </a:path>
              </a:pathLst>
            </a:custGeom>
            <a:ln w="6775" cap="flat">
              <a:solidFill>
                <a:srgbClr val="EBEBEB">
                  <a:alpha val="100000"/>
                </a:srgbClr>
              </a:solidFill>
              <a:prstDash val="solid"/>
              <a:round/>
            </a:ln>
          </p:spPr>
          <p:txBody>
            <a:bodyPr/>
            <a:lstStyle/>
            <a:p>
              <a:endParaRPr/>
            </a:p>
          </p:txBody>
        </p:sp>
        <p:sp>
          <p:nvSpPr>
            <p:cNvPr id="136" name="pl7">
              <a:extLst>
                <a:ext uri="{FF2B5EF4-FFF2-40B4-BE49-F238E27FC236}">
                  <a16:creationId xmlns:a16="http://schemas.microsoft.com/office/drawing/2014/main" id="{4FBCB3E8-7A83-714D-8140-C29B6DE65CD9}"/>
                </a:ext>
              </a:extLst>
            </p:cNvPr>
            <p:cNvSpPr/>
            <p:nvPr/>
          </p:nvSpPr>
          <p:spPr>
            <a:xfrm>
              <a:off x="2717391" y="1669789"/>
              <a:ext cx="0" cy="4624024"/>
            </a:xfrm>
            <a:custGeom>
              <a:avLst/>
              <a:gdLst/>
              <a:ahLst/>
              <a:cxnLst/>
              <a:rect l="0" t="0" r="0" b="0"/>
              <a:pathLst>
                <a:path h="4624024">
                  <a:moveTo>
                    <a:pt x="0" y="4624024"/>
                  </a:moveTo>
                  <a:lnTo>
                    <a:pt x="0" y="0"/>
                  </a:lnTo>
                  <a:lnTo>
                    <a:pt x="0" y="0"/>
                  </a:lnTo>
                </a:path>
              </a:pathLst>
            </a:custGeom>
            <a:ln w="6775" cap="flat">
              <a:solidFill>
                <a:srgbClr val="EBEBEB">
                  <a:alpha val="100000"/>
                </a:srgbClr>
              </a:solidFill>
              <a:prstDash val="solid"/>
              <a:round/>
            </a:ln>
          </p:spPr>
          <p:txBody>
            <a:bodyPr/>
            <a:lstStyle/>
            <a:p>
              <a:endParaRPr/>
            </a:p>
          </p:txBody>
        </p:sp>
        <p:sp>
          <p:nvSpPr>
            <p:cNvPr id="137" name="pl8">
              <a:extLst>
                <a:ext uri="{FF2B5EF4-FFF2-40B4-BE49-F238E27FC236}">
                  <a16:creationId xmlns:a16="http://schemas.microsoft.com/office/drawing/2014/main" id="{F69125F5-2BC6-144B-AB8B-F8008F7E8638}"/>
                </a:ext>
              </a:extLst>
            </p:cNvPr>
            <p:cNvSpPr/>
            <p:nvPr/>
          </p:nvSpPr>
          <p:spPr>
            <a:xfrm>
              <a:off x="3431690" y="1669789"/>
              <a:ext cx="0" cy="4624024"/>
            </a:xfrm>
            <a:custGeom>
              <a:avLst/>
              <a:gdLst/>
              <a:ahLst/>
              <a:cxnLst/>
              <a:rect l="0" t="0" r="0" b="0"/>
              <a:pathLst>
                <a:path h="4624024">
                  <a:moveTo>
                    <a:pt x="0" y="4624024"/>
                  </a:moveTo>
                  <a:lnTo>
                    <a:pt x="0" y="0"/>
                  </a:lnTo>
                  <a:lnTo>
                    <a:pt x="0" y="0"/>
                  </a:lnTo>
                </a:path>
              </a:pathLst>
            </a:custGeom>
            <a:ln w="6775" cap="flat">
              <a:solidFill>
                <a:srgbClr val="EBEBEB">
                  <a:alpha val="100000"/>
                </a:srgbClr>
              </a:solidFill>
              <a:prstDash val="solid"/>
              <a:round/>
            </a:ln>
          </p:spPr>
          <p:txBody>
            <a:bodyPr/>
            <a:lstStyle/>
            <a:p>
              <a:endParaRPr/>
            </a:p>
          </p:txBody>
        </p:sp>
        <p:sp>
          <p:nvSpPr>
            <p:cNvPr id="138" name="pl9">
              <a:extLst>
                <a:ext uri="{FF2B5EF4-FFF2-40B4-BE49-F238E27FC236}">
                  <a16:creationId xmlns:a16="http://schemas.microsoft.com/office/drawing/2014/main" id="{45B64FC5-29FF-3048-A177-AB7875509162}"/>
                </a:ext>
              </a:extLst>
            </p:cNvPr>
            <p:cNvSpPr/>
            <p:nvPr/>
          </p:nvSpPr>
          <p:spPr>
            <a:xfrm>
              <a:off x="4145990" y="1669789"/>
              <a:ext cx="0" cy="4624024"/>
            </a:xfrm>
            <a:custGeom>
              <a:avLst/>
              <a:gdLst/>
              <a:ahLst/>
              <a:cxnLst/>
              <a:rect l="0" t="0" r="0" b="0"/>
              <a:pathLst>
                <a:path h="4624024">
                  <a:moveTo>
                    <a:pt x="0" y="4624024"/>
                  </a:moveTo>
                  <a:lnTo>
                    <a:pt x="0" y="0"/>
                  </a:lnTo>
                  <a:lnTo>
                    <a:pt x="0" y="0"/>
                  </a:lnTo>
                </a:path>
              </a:pathLst>
            </a:custGeom>
            <a:ln w="6775" cap="flat">
              <a:solidFill>
                <a:srgbClr val="EBEBEB">
                  <a:alpha val="100000"/>
                </a:srgbClr>
              </a:solidFill>
              <a:prstDash val="solid"/>
              <a:round/>
            </a:ln>
          </p:spPr>
          <p:txBody>
            <a:bodyPr/>
            <a:lstStyle/>
            <a:p>
              <a:endParaRPr/>
            </a:p>
          </p:txBody>
        </p:sp>
        <p:sp>
          <p:nvSpPr>
            <p:cNvPr id="139" name="pl10">
              <a:extLst>
                <a:ext uri="{FF2B5EF4-FFF2-40B4-BE49-F238E27FC236}">
                  <a16:creationId xmlns:a16="http://schemas.microsoft.com/office/drawing/2014/main" id="{1E06CA1F-3FB1-7E43-AF08-A5627C498019}"/>
                </a:ext>
              </a:extLst>
            </p:cNvPr>
            <p:cNvSpPr/>
            <p:nvPr/>
          </p:nvSpPr>
          <p:spPr>
            <a:xfrm>
              <a:off x="4860289" y="1669789"/>
              <a:ext cx="0" cy="4624024"/>
            </a:xfrm>
            <a:custGeom>
              <a:avLst/>
              <a:gdLst/>
              <a:ahLst/>
              <a:cxnLst/>
              <a:rect l="0" t="0" r="0" b="0"/>
              <a:pathLst>
                <a:path h="4624024">
                  <a:moveTo>
                    <a:pt x="0" y="4624024"/>
                  </a:moveTo>
                  <a:lnTo>
                    <a:pt x="0" y="0"/>
                  </a:lnTo>
                  <a:lnTo>
                    <a:pt x="0" y="0"/>
                  </a:lnTo>
                </a:path>
              </a:pathLst>
            </a:custGeom>
            <a:ln w="6775" cap="flat">
              <a:solidFill>
                <a:srgbClr val="EBEBEB">
                  <a:alpha val="100000"/>
                </a:srgbClr>
              </a:solidFill>
              <a:prstDash val="solid"/>
              <a:round/>
            </a:ln>
          </p:spPr>
          <p:txBody>
            <a:bodyPr/>
            <a:lstStyle/>
            <a:p>
              <a:endParaRPr/>
            </a:p>
          </p:txBody>
        </p:sp>
        <p:sp>
          <p:nvSpPr>
            <p:cNvPr id="140" name="pl11">
              <a:extLst>
                <a:ext uri="{FF2B5EF4-FFF2-40B4-BE49-F238E27FC236}">
                  <a16:creationId xmlns:a16="http://schemas.microsoft.com/office/drawing/2014/main" id="{29557079-05F6-7A4D-9168-058D36EE949E}"/>
                </a:ext>
              </a:extLst>
            </p:cNvPr>
            <p:cNvSpPr/>
            <p:nvPr/>
          </p:nvSpPr>
          <p:spPr>
            <a:xfrm>
              <a:off x="5574588" y="1669789"/>
              <a:ext cx="0" cy="4624024"/>
            </a:xfrm>
            <a:custGeom>
              <a:avLst/>
              <a:gdLst/>
              <a:ahLst/>
              <a:cxnLst/>
              <a:rect l="0" t="0" r="0" b="0"/>
              <a:pathLst>
                <a:path h="4624024">
                  <a:moveTo>
                    <a:pt x="0" y="4624024"/>
                  </a:moveTo>
                  <a:lnTo>
                    <a:pt x="0" y="0"/>
                  </a:lnTo>
                  <a:lnTo>
                    <a:pt x="0" y="0"/>
                  </a:lnTo>
                </a:path>
              </a:pathLst>
            </a:custGeom>
            <a:ln w="6775" cap="flat">
              <a:solidFill>
                <a:srgbClr val="EBEBEB">
                  <a:alpha val="100000"/>
                </a:srgbClr>
              </a:solidFill>
              <a:prstDash val="solid"/>
              <a:round/>
            </a:ln>
          </p:spPr>
          <p:txBody>
            <a:bodyPr/>
            <a:lstStyle/>
            <a:p>
              <a:endParaRPr/>
            </a:p>
          </p:txBody>
        </p:sp>
        <p:sp>
          <p:nvSpPr>
            <p:cNvPr id="141" name="pl12">
              <a:extLst>
                <a:ext uri="{FF2B5EF4-FFF2-40B4-BE49-F238E27FC236}">
                  <a16:creationId xmlns:a16="http://schemas.microsoft.com/office/drawing/2014/main" id="{75381391-47C9-6148-9E17-012227AAEFBF}"/>
                </a:ext>
              </a:extLst>
            </p:cNvPr>
            <p:cNvSpPr/>
            <p:nvPr/>
          </p:nvSpPr>
          <p:spPr>
            <a:xfrm>
              <a:off x="6288887" y="1669789"/>
              <a:ext cx="0" cy="4624024"/>
            </a:xfrm>
            <a:custGeom>
              <a:avLst/>
              <a:gdLst/>
              <a:ahLst/>
              <a:cxnLst/>
              <a:rect l="0" t="0" r="0" b="0"/>
              <a:pathLst>
                <a:path h="4624024">
                  <a:moveTo>
                    <a:pt x="0" y="4624024"/>
                  </a:moveTo>
                  <a:lnTo>
                    <a:pt x="0" y="0"/>
                  </a:lnTo>
                  <a:lnTo>
                    <a:pt x="0" y="0"/>
                  </a:lnTo>
                </a:path>
              </a:pathLst>
            </a:custGeom>
            <a:ln w="6775" cap="flat">
              <a:solidFill>
                <a:srgbClr val="EBEBEB">
                  <a:alpha val="100000"/>
                </a:srgbClr>
              </a:solidFill>
              <a:prstDash val="solid"/>
              <a:round/>
            </a:ln>
          </p:spPr>
          <p:txBody>
            <a:bodyPr/>
            <a:lstStyle/>
            <a:p>
              <a:endParaRPr/>
            </a:p>
          </p:txBody>
        </p:sp>
        <p:sp>
          <p:nvSpPr>
            <p:cNvPr id="142" name="pl13">
              <a:extLst>
                <a:ext uri="{FF2B5EF4-FFF2-40B4-BE49-F238E27FC236}">
                  <a16:creationId xmlns:a16="http://schemas.microsoft.com/office/drawing/2014/main" id="{2FB7B50C-C63C-8843-87F4-0725B05230DD}"/>
                </a:ext>
              </a:extLst>
            </p:cNvPr>
            <p:cNvSpPr/>
            <p:nvPr/>
          </p:nvSpPr>
          <p:spPr>
            <a:xfrm>
              <a:off x="7003186" y="1669789"/>
              <a:ext cx="0" cy="4624024"/>
            </a:xfrm>
            <a:custGeom>
              <a:avLst/>
              <a:gdLst/>
              <a:ahLst/>
              <a:cxnLst/>
              <a:rect l="0" t="0" r="0" b="0"/>
              <a:pathLst>
                <a:path h="4624024">
                  <a:moveTo>
                    <a:pt x="0" y="4624024"/>
                  </a:moveTo>
                  <a:lnTo>
                    <a:pt x="0" y="0"/>
                  </a:lnTo>
                  <a:lnTo>
                    <a:pt x="0" y="0"/>
                  </a:lnTo>
                </a:path>
              </a:pathLst>
            </a:custGeom>
            <a:ln w="6775" cap="flat">
              <a:solidFill>
                <a:srgbClr val="EBEBEB">
                  <a:alpha val="100000"/>
                </a:srgbClr>
              </a:solidFill>
              <a:prstDash val="solid"/>
              <a:round/>
            </a:ln>
          </p:spPr>
          <p:txBody>
            <a:bodyPr/>
            <a:lstStyle/>
            <a:p>
              <a:endParaRPr/>
            </a:p>
          </p:txBody>
        </p:sp>
        <p:sp>
          <p:nvSpPr>
            <p:cNvPr id="143" name="pl14">
              <a:extLst>
                <a:ext uri="{FF2B5EF4-FFF2-40B4-BE49-F238E27FC236}">
                  <a16:creationId xmlns:a16="http://schemas.microsoft.com/office/drawing/2014/main" id="{807EC218-E8EC-3B42-8471-6FA6A9C43372}"/>
                </a:ext>
              </a:extLst>
            </p:cNvPr>
            <p:cNvSpPr/>
            <p:nvPr/>
          </p:nvSpPr>
          <p:spPr>
            <a:xfrm>
              <a:off x="7717485" y="1669789"/>
              <a:ext cx="0" cy="4624024"/>
            </a:xfrm>
            <a:custGeom>
              <a:avLst/>
              <a:gdLst/>
              <a:ahLst/>
              <a:cxnLst/>
              <a:rect l="0" t="0" r="0" b="0"/>
              <a:pathLst>
                <a:path h="4624024">
                  <a:moveTo>
                    <a:pt x="0" y="4624024"/>
                  </a:moveTo>
                  <a:lnTo>
                    <a:pt x="0" y="0"/>
                  </a:lnTo>
                  <a:lnTo>
                    <a:pt x="0" y="0"/>
                  </a:lnTo>
                </a:path>
              </a:pathLst>
            </a:custGeom>
            <a:ln w="6775" cap="flat">
              <a:solidFill>
                <a:srgbClr val="EBEBEB">
                  <a:alpha val="100000"/>
                </a:srgbClr>
              </a:solidFill>
              <a:prstDash val="solid"/>
              <a:round/>
            </a:ln>
          </p:spPr>
          <p:txBody>
            <a:bodyPr/>
            <a:lstStyle/>
            <a:p>
              <a:endParaRPr/>
            </a:p>
          </p:txBody>
        </p:sp>
        <p:sp>
          <p:nvSpPr>
            <p:cNvPr id="144" name="pl15">
              <a:extLst>
                <a:ext uri="{FF2B5EF4-FFF2-40B4-BE49-F238E27FC236}">
                  <a16:creationId xmlns:a16="http://schemas.microsoft.com/office/drawing/2014/main" id="{1D5E6C6E-AB14-AC44-B65F-E6D8B2DC2EB7}"/>
                </a:ext>
              </a:extLst>
            </p:cNvPr>
            <p:cNvSpPr/>
            <p:nvPr/>
          </p:nvSpPr>
          <p:spPr>
            <a:xfrm>
              <a:off x="8431784" y="1669789"/>
              <a:ext cx="0" cy="4624024"/>
            </a:xfrm>
            <a:custGeom>
              <a:avLst/>
              <a:gdLst/>
              <a:ahLst/>
              <a:cxnLst/>
              <a:rect l="0" t="0" r="0" b="0"/>
              <a:pathLst>
                <a:path h="4624024">
                  <a:moveTo>
                    <a:pt x="0" y="4624024"/>
                  </a:moveTo>
                  <a:lnTo>
                    <a:pt x="0" y="0"/>
                  </a:lnTo>
                  <a:lnTo>
                    <a:pt x="0" y="0"/>
                  </a:lnTo>
                </a:path>
              </a:pathLst>
            </a:custGeom>
            <a:ln w="6775" cap="flat">
              <a:solidFill>
                <a:srgbClr val="EBEBEB">
                  <a:alpha val="100000"/>
                </a:srgbClr>
              </a:solidFill>
              <a:prstDash val="solid"/>
              <a:round/>
            </a:ln>
          </p:spPr>
          <p:txBody>
            <a:bodyPr/>
            <a:lstStyle/>
            <a:p>
              <a:endParaRPr/>
            </a:p>
          </p:txBody>
        </p:sp>
        <p:sp>
          <p:nvSpPr>
            <p:cNvPr id="145" name="pl16">
              <a:extLst>
                <a:ext uri="{FF2B5EF4-FFF2-40B4-BE49-F238E27FC236}">
                  <a16:creationId xmlns:a16="http://schemas.microsoft.com/office/drawing/2014/main" id="{D1EFB675-FB2F-3247-A160-BA229BA4FD01}"/>
                </a:ext>
              </a:extLst>
            </p:cNvPr>
            <p:cNvSpPr/>
            <p:nvPr/>
          </p:nvSpPr>
          <p:spPr>
            <a:xfrm>
              <a:off x="9146083" y="1669789"/>
              <a:ext cx="0" cy="4624024"/>
            </a:xfrm>
            <a:custGeom>
              <a:avLst/>
              <a:gdLst/>
              <a:ahLst/>
              <a:cxnLst/>
              <a:rect l="0" t="0" r="0" b="0"/>
              <a:pathLst>
                <a:path h="4624024">
                  <a:moveTo>
                    <a:pt x="0" y="4624024"/>
                  </a:moveTo>
                  <a:lnTo>
                    <a:pt x="0" y="0"/>
                  </a:lnTo>
                  <a:lnTo>
                    <a:pt x="0" y="0"/>
                  </a:lnTo>
                </a:path>
              </a:pathLst>
            </a:custGeom>
            <a:ln w="6775" cap="flat">
              <a:solidFill>
                <a:srgbClr val="EBEBEB">
                  <a:alpha val="100000"/>
                </a:srgbClr>
              </a:solidFill>
              <a:prstDash val="solid"/>
              <a:round/>
            </a:ln>
          </p:spPr>
          <p:txBody>
            <a:bodyPr/>
            <a:lstStyle/>
            <a:p>
              <a:endParaRPr/>
            </a:p>
          </p:txBody>
        </p:sp>
        <p:sp>
          <p:nvSpPr>
            <p:cNvPr id="146" name="pl17">
              <a:extLst>
                <a:ext uri="{FF2B5EF4-FFF2-40B4-BE49-F238E27FC236}">
                  <a16:creationId xmlns:a16="http://schemas.microsoft.com/office/drawing/2014/main" id="{76F64054-2FA4-394E-B682-9FA1CD0DF8E5}"/>
                </a:ext>
              </a:extLst>
            </p:cNvPr>
            <p:cNvSpPr/>
            <p:nvPr/>
          </p:nvSpPr>
          <p:spPr>
            <a:xfrm>
              <a:off x="9860382" y="1669789"/>
              <a:ext cx="0" cy="4624024"/>
            </a:xfrm>
            <a:custGeom>
              <a:avLst/>
              <a:gdLst/>
              <a:ahLst/>
              <a:cxnLst/>
              <a:rect l="0" t="0" r="0" b="0"/>
              <a:pathLst>
                <a:path h="4624024">
                  <a:moveTo>
                    <a:pt x="0" y="4624024"/>
                  </a:moveTo>
                  <a:lnTo>
                    <a:pt x="0" y="0"/>
                  </a:lnTo>
                  <a:lnTo>
                    <a:pt x="0" y="0"/>
                  </a:lnTo>
                </a:path>
              </a:pathLst>
            </a:custGeom>
            <a:ln w="6775" cap="flat">
              <a:solidFill>
                <a:srgbClr val="EBEBEB">
                  <a:alpha val="100000"/>
                </a:srgbClr>
              </a:solidFill>
              <a:prstDash val="solid"/>
              <a:round/>
            </a:ln>
          </p:spPr>
          <p:txBody>
            <a:bodyPr/>
            <a:lstStyle/>
            <a:p>
              <a:endParaRPr/>
            </a:p>
          </p:txBody>
        </p:sp>
        <p:sp>
          <p:nvSpPr>
            <p:cNvPr id="147" name="pl18">
              <a:extLst>
                <a:ext uri="{FF2B5EF4-FFF2-40B4-BE49-F238E27FC236}">
                  <a16:creationId xmlns:a16="http://schemas.microsoft.com/office/drawing/2014/main" id="{51B9A341-1C7E-364D-B994-A351EEBA099B}"/>
                </a:ext>
              </a:extLst>
            </p:cNvPr>
            <p:cNvSpPr/>
            <p:nvPr/>
          </p:nvSpPr>
          <p:spPr>
            <a:xfrm>
              <a:off x="10574681" y="1669789"/>
              <a:ext cx="0" cy="4624024"/>
            </a:xfrm>
            <a:custGeom>
              <a:avLst/>
              <a:gdLst/>
              <a:ahLst/>
              <a:cxnLst/>
              <a:rect l="0" t="0" r="0" b="0"/>
              <a:pathLst>
                <a:path h="4624024">
                  <a:moveTo>
                    <a:pt x="0" y="4624024"/>
                  </a:moveTo>
                  <a:lnTo>
                    <a:pt x="0" y="0"/>
                  </a:lnTo>
                  <a:lnTo>
                    <a:pt x="0" y="0"/>
                  </a:lnTo>
                </a:path>
              </a:pathLst>
            </a:custGeom>
            <a:ln w="6775" cap="flat">
              <a:solidFill>
                <a:srgbClr val="EBEBEB">
                  <a:alpha val="100000"/>
                </a:srgbClr>
              </a:solidFill>
              <a:prstDash val="solid"/>
              <a:round/>
            </a:ln>
          </p:spPr>
          <p:txBody>
            <a:bodyPr/>
            <a:lstStyle/>
            <a:p>
              <a:endParaRPr/>
            </a:p>
          </p:txBody>
        </p:sp>
        <p:sp>
          <p:nvSpPr>
            <p:cNvPr id="148" name="pl19">
              <a:extLst>
                <a:ext uri="{FF2B5EF4-FFF2-40B4-BE49-F238E27FC236}">
                  <a16:creationId xmlns:a16="http://schemas.microsoft.com/office/drawing/2014/main" id="{1F8C2D1E-D363-B340-9BDF-451DF846B8AB}"/>
                </a:ext>
              </a:extLst>
            </p:cNvPr>
            <p:cNvSpPr/>
            <p:nvPr/>
          </p:nvSpPr>
          <p:spPr>
            <a:xfrm>
              <a:off x="11288981" y="1669789"/>
              <a:ext cx="0" cy="4624024"/>
            </a:xfrm>
            <a:custGeom>
              <a:avLst/>
              <a:gdLst/>
              <a:ahLst/>
              <a:cxnLst/>
              <a:rect l="0" t="0" r="0" b="0"/>
              <a:pathLst>
                <a:path h="4624024">
                  <a:moveTo>
                    <a:pt x="0" y="4624024"/>
                  </a:moveTo>
                  <a:lnTo>
                    <a:pt x="0" y="0"/>
                  </a:lnTo>
                  <a:lnTo>
                    <a:pt x="0" y="0"/>
                  </a:lnTo>
                </a:path>
              </a:pathLst>
            </a:custGeom>
            <a:ln w="6775" cap="flat">
              <a:solidFill>
                <a:srgbClr val="EBEBEB">
                  <a:alpha val="100000"/>
                </a:srgbClr>
              </a:solidFill>
              <a:prstDash val="solid"/>
              <a:round/>
            </a:ln>
          </p:spPr>
          <p:txBody>
            <a:bodyPr/>
            <a:lstStyle/>
            <a:p>
              <a:endParaRPr/>
            </a:p>
          </p:txBody>
        </p:sp>
        <p:sp>
          <p:nvSpPr>
            <p:cNvPr id="149" name="pl20">
              <a:extLst>
                <a:ext uri="{FF2B5EF4-FFF2-40B4-BE49-F238E27FC236}">
                  <a16:creationId xmlns:a16="http://schemas.microsoft.com/office/drawing/2014/main" id="{176AC38C-1D94-234E-AC3D-64A2C224CDD2}"/>
                </a:ext>
              </a:extLst>
            </p:cNvPr>
            <p:cNvSpPr/>
            <p:nvPr/>
          </p:nvSpPr>
          <p:spPr>
            <a:xfrm>
              <a:off x="1931662" y="6021811"/>
              <a:ext cx="9428748" cy="0"/>
            </a:xfrm>
            <a:custGeom>
              <a:avLst/>
              <a:gdLst/>
              <a:ahLst/>
              <a:cxnLst/>
              <a:rect l="0" t="0" r="0" b="0"/>
              <a:pathLst>
                <a:path w="9428748">
                  <a:moveTo>
                    <a:pt x="0" y="0"/>
                  </a:moveTo>
                  <a:lnTo>
                    <a:pt x="9428748" y="0"/>
                  </a:lnTo>
                  <a:lnTo>
                    <a:pt x="9428748" y="0"/>
                  </a:lnTo>
                </a:path>
              </a:pathLst>
            </a:custGeom>
            <a:ln w="13550" cap="flat">
              <a:solidFill>
                <a:srgbClr val="EBEBEB">
                  <a:alpha val="100000"/>
                </a:srgbClr>
              </a:solidFill>
              <a:prstDash val="solid"/>
              <a:round/>
            </a:ln>
          </p:spPr>
          <p:txBody>
            <a:bodyPr/>
            <a:lstStyle/>
            <a:p>
              <a:endParaRPr/>
            </a:p>
          </p:txBody>
        </p:sp>
        <p:sp>
          <p:nvSpPr>
            <p:cNvPr id="150" name="pl21">
              <a:extLst>
                <a:ext uri="{FF2B5EF4-FFF2-40B4-BE49-F238E27FC236}">
                  <a16:creationId xmlns:a16="http://schemas.microsoft.com/office/drawing/2014/main" id="{3A8F485F-505F-7240-989A-B71C8953281A}"/>
                </a:ext>
              </a:extLst>
            </p:cNvPr>
            <p:cNvSpPr/>
            <p:nvPr/>
          </p:nvSpPr>
          <p:spPr>
            <a:xfrm>
              <a:off x="1931662" y="5568476"/>
              <a:ext cx="9428748" cy="0"/>
            </a:xfrm>
            <a:custGeom>
              <a:avLst/>
              <a:gdLst/>
              <a:ahLst/>
              <a:cxnLst/>
              <a:rect l="0" t="0" r="0" b="0"/>
              <a:pathLst>
                <a:path w="9428748">
                  <a:moveTo>
                    <a:pt x="0" y="0"/>
                  </a:moveTo>
                  <a:lnTo>
                    <a:pt x="9428748" y="0"/>
                  </a:lnTo>
                  <a:lnTo>
                    <a:pt x="9428748" y="0"/>
                  </a:lnTo>
                </a:path>
              </a:pathLst>
            </a:custGeom>
            <a:ln w="13550" cap="flat">
              <a:solidFill>
                <a:srgbClr val="EBEBEB">
                  <a:alpha val="100000"/>
                </a:srgbClr>
              </a:solidFill>
              <a:prstDash val="solid"/>
              <a:round/>
            </a:ln>
          </p:spPr>
          <p:txBody>
            <a:bodyPr/>
            <a:lstStyle/>
            <a:p>
              <a:endParaRPr/>
            </a:p>
          </p:txBody>
        </p:sp>
        <p:sp>
          <p:nvSpPr>
            <p:cNvPr id="151" name="pl22">
              <a:extLst>
                <a:ext uri="{FF2B5EF4-FFF2-40B4-BE49-F238E27FC236}">
                  <a16:creationId xmlns:a16="http://schemas.microsoft.com/office/drawing/2014/main" id="{41E20AB6-AE79-6840-B865-31769D80D594}"/>
                </a:ext>
              </a:extLst>
            </p:cNvPr>
            <p:cNvSpPr/>
            <p:nvPr/>
          </p:nvSpPr>
          <p:spPr>
            <a:xfrm>
              <a:off x="1931662" y="5115140"/>
              <a:ext cx="9428748" cy="0"/>
            </a:xfrm>
            <a:custGeom>
              <a:avLst/>
              <a:gdLst/>
              <a:ahLst/>
              <a:cxnLst/>
              <a:rect l="0" t="0" r="0" b="0"/>
              <a:pathLst>
                <a:path w="9428748">
                  <a:moveTo>
                    <a:pt x="0" y="0"/>
                  </a:moveTo>
                  <a:lnTo>
                    <a:pt x="9428748" y="0"/>
                  </a:lnTo>
                  <a:lnTo>
                    <a:pt x="9428748" y="0"/>
                  </a:lnTo>
                </a:path>
              </a:pathLst>
            </a:custGeom>
            <a:ln w="13550" cap="flat">
              <a:solidFill>
                <a:srgbClr val="EBEBEB">
                  <a:alpha val="100000"/>
                </a:srgbClr>
              </a:solidFill>
              <a:prstDash val="solid"/>
              <a:round/>
            </a:ln>
          </p:spPr>
          <p:txBody>
            <a:bodyPr/>
            <a:lstStyle/>
            <a:p>
              <a:endParaRPr/>
            </a:p>
          </p:txBody>
        </p:sp>
        <p:sp>
          <p:nvSpPr>
            <p:cNvPr id="152" name="pl23">
              <a:extLst>
                <a:ext uri="{FF2B5EF4-FFF2-40B4-BE49-F238E27FC236}">
                  <a16:creationId xmlns:a16="http://schemas.microsoft.com/office/drawing/2014/main" id="{2D9E269D-ED92-854B-804E-AC186D4AD117}"/>
                </a:ext>
              </a:extLst>
            </p:cNvPr>
            <p:cNvSpPr/>
            <p:nvPr/>
          </p:nvSpPr>
          <p:spPr>
            <a:xfrm>
              <a:off x="1931662" y="4661804"/>
              <a:ext cx="9428748" cy="0"/>
            </a:xfrm>
            <a:custGeom>
              <a:avLst/>
              <a:gdLst/>
              <a:ahLst/>
              <a:cxnLst/>
              <a:rect l="0" t="0" r="0" b="0"/>
              <a:pathLst>
                <a:path w="9428748">
                  <a:moveTo>
                    <a:pt x="0" y="0"/>
                  </a:moveTo>
                  <a:lnTo>
                    <a:pt x="9428748" y="0"/>
                  </a:lnTo>
                  <a:lnTo>
                    <a:pt x="9428748" y="0"/>
                  </a:lnTo>
                </a:path>
              </a:pathLst>
            </a:custGeom>
            <a:ln w="13550" cap="flat">
              <a:solidFill>
                <a:srgbClr val="EBEBEB">
                  <a:alpha val="100000"/>
                </a:srgbClr>
              </a:solidFill>
              <a:prstDash val="solid"/>
              <a:round/>
            </a:ln>
          </p:spPr>
          <p:txBody>
            <a:bodyPr/>
            <a:lstStyle/>
            <a:p>
              <a:endParaRPr/>
            </a:p>
          </p:txBody>
        </p:sp>
        <p:sp>
          <p:nvSpPr>
            <p:cNvPr id="153" name="pl24">
              <a:extLst>
                <a:ext uri="{FF2B5EF4-FFF2-40B4-BE49-F238E27FC236}">
                  <a16:creationId xmlns:a16="http://schemas.microsoft.com/office/drawing/2014/main" id="{8644D931-D75F-AA4E-AC54-FBBC540025E4}"/>
                </a:ext>
              </a:extLst>
            </p:cNvPr>
            <p:cNvSpPr/>
            <p:nvPr/>
          </p:nvSpPr>
          <p:spPr>
            <a:xfrm>
              <a:off x="1931662" y="4208468"/>
              <a:ext cx="9428748" cy="0"/>
            </a:xfrm>
            <a:custGeom>
              <a:avLst/>
              <a:gdLst/>
              <a:ahLst/>
              <a:cxnLst/>
              <a:rect l="0" t="0" r="0" b="0"/>
              <a:pathLst>
                <a:path w="9428748">
                  <a:moveTo>
                    <a:pt x="0" y="0"/>
                  </a:moveTo>
                  <a:lnTo>
                    <a:pt x="9428748" y="0"/>
                  </a:lnTo>
                  <a:lnTo>
                    <a:pt x="9428748" y="0"/>
                  </a:lnTo>
                </a:path>
              </a:pathLst>
            </a:custGeom>
            <a:ln w="13550" cap="flat">
              <a:solidFill>
                <a:srgbClr val="EBEBEB">
                  <a:alpha val="100000"/>
                </a:srgbClr>
              </a:solidFill>
              <a:prstDash val="solid"/>
              <a:round/>
            </a:ln>
          </p:spPr>
          <p:txBody>
            <a:bodyPr/>
            <a:lstStyle/>
            <a:p>
              <a:endParaRPr/>
            </a:p>
          </p:txBody>
        </p:sp>
        <p:sp>
          <p:nvSpPr>
            <p:cNvPr id="154" name="pl25">
              <a:extLst>
                <a:ext uri="{FF2B5EF4-FFF2-40B4-BE49-F238E27FC236}">
                  <a16:creationId xmlns:a16="http://schemas.microsoft.com/office/drawing/2014/main" id="{161A6FD8-EE06-2641-A097-8376C3A670AF}"/>
                </a:ext>
              </a:extLst>
            </p:cNvPr>
            <p:cNvSpPr/>
            <p:nvPr/>
          </p:nvSpPr>
          <p:spPr>
            <a:xfrm>
              <a:off x="1931662" y="3755133"/>
              <a:ext cx="9428748" cy="0"/>
            </a:xfrm>
            <a:custGeom>
              <a:avLst/>
              <a:gdLst/>
              <a:ahLst/>
              <a:cxnLst/>
              <a:rect l="0" t="0" r="0" b="0"/>
              <a:pathLst>
                <a:path w="9428748">
                  <a:moveTo>
                    <a:pt x="0" y="0"/>
                  </a:moveTo>
                  <a:lnTo>
                    <a:pt x="9428748" y="0"/>
                  </a:lnTo>
                  <a:lnTo>
                    <a:pt x="9428748" y="0"/>
                  </a:lnTo>
                </a:path>
              </a:pathLst>
            </a:custGeom>
            <a:ln w="13550" cap="flat">
              <a:solidFill>
                <a:srgbClr val="EBEBEB">
                  <a:alpha val="100000"/>
                </a:srgbClr>
              </a:solidFill>
              <a:prstDash val="solid"/>
              <a:round/>
            </a:ln>
          </p:spPr>
          <p:txBody>
            <a:bodyPr/>
            <a:lstStyle/>
            <a:p>
              <a:endParaRPr/>
            </a:p>
          </p:txBody>
        </p:sp>
        <p:sp>
          <p:nvSpPr>
            <p:cNvPr id="155" name="pl26">
              <a:extLst>
                <a:ext uri="{FF2B5EF4-FFF2-40B4-BE49-F238E27FC236}">
                  <a16:creationId xmlns:a16="http://schemas.microsoft.com/office/drawing/2014/main" id="{47E6C9E3-7A5E-F742-9D88-6DF7E99995D6}"/>
                </a:ext>
              </a:extLst>
            </p:cNvPr>
            <p:cNvSpPr/>
            <p:nvPr/>
          </p:nvSpPr>
          <p:spPr>
            <a:xfrm>
              <a:off x="1931662" y="3301797"/>
              <a:ext cx="9428748" cy="0"/>
            </a:xfrm>
            <a:custGeom>
              <a:avLst/>
              <a:gdLst/>
              <a:ahLst/>
              <a:cxnLst/>
              <a:rect l="0" t="0" r="0" b="0"/>
              <a:pathLst>
                <a:path w="9428748">
                  <a:moveTo>
                    <a:pt x="0" y="0"/>
                  </a:moveTo>
                  <a:lnTo>
                    <a:pt x="9428748" y="0"/>
                  </a:lnTo>
                  <a:lnTo>
                    <a:pt x="9428748" y="0"/>
                  </a:lnTo>
                </a:path>
              </a:pathLst>
            </a:custGeom>
            <a:ln w="13550" cap="flat">
              <a:solidFill>
                <a:srgbClr val="EBEBEB">
                  <a:alpha val="100000"/>
                </a:srgbClr>
              </a:solidFill>
              <a:prstDash val="solid"/>
              <a:round/>
            </a:ln>
          </p:spPr>
          <p:txBody>
            <a:bodyPr/>
            <a:lstStyle/>
            <a:p>
              <a:endParaRPr/>
            </a:p>
          </p:txBody>
        </p:sp>
        <p:sp>
          <p:nvSpPr>
            <p:cNvPr id="156" name="pl27">
              <a:extLst>
                <a:ext uri="{FF2B5EF4-FFF2-40B4-BE49-F238E27FC236}">
                  <a16:creationId xmlns:a16="http://schemas.microsoft.com/office/drawing/2014/main" id="{08E8EB94-1A1D-DD4D-9D6B-A77566BC23BB}"/>
                </a:ext>
              </a:extLst>
            </p:cNvPr>
            <p:cNvSpPr/>
            <p:nvPr/>
          </p:nvSpPr>
          <p:spPr>
            <a:xfrm>
              <a:off x="1931662" y="2848461"/>
              <a:ext cx="9428748" cy="0"/>
            </a:xfrm>
            <a:custGeom>
              <a:avLst/>
              <a:gdLst/>
              <a:ahLst/>
              <a:cxnLst/>
              <a:rect l="0" t="0" r="0" b="0"/>
              <a:pathLst>
                <a:path w="9428748">
                  <a:moveTo>
                    <a:pt x="0" y="0"/>
                  </a:moveTo>
                  <a:lnTo>
                    <a:pt x="9428748" y="0"/>
                  </a:lnTo>
                  <a:lnTo>
                    <a:pt x="9428748" y="0"/>
                  </a:lnTo>
                </a:path>
              </a:pathLst>
            </a:custGeom>
            <a:ln w="13550" cap="flat">
              <a:solidFill>
                <a:srgbClr val="EBEBEB">
                  <a:alpha val="100000"/>
                </a:srgbClr>
              </a:solidFill>
              <a:prstDash val="solid"/>
              <a:round/>
            </a:ln>
          </p:spPr>
          <p:txBody>
            <a:bodyPr/>
            <a:lstStyle/>
            <a:p>
              <a:endParaRPr/>
            </a:p>
          </p:txBody>
        </p:sp>
        <p:sp>
          <p:nvSpPr>
            <p:cNvPr id="157" name="pl28">
              <a:extLst>
                <a:ext uri="{FF2B5EF4-FFF2-40B4-BE49-F238E27FC236}">
                  <a16:creationId xmlns:a16="http://schemas.microsoft.com/office/drawing/2014/main" id="{B1A1DD9B-7D48-6B4A-88BF-06B9BB44CC84}"/>
                </a:ext>
              </a:extLst>
            </p:cNvPr>
            <p:cNvSpPr/>
            <p:nvPr/>
          </p:nvSpPr>
          <p:spPr>
            <a:xfrm>
              <a:off x="1931662" y="2395126"/>
              <a:ext cx="9428748" cy="0"/>
            </a:xfrm>
            <a:custGeom>
              <a:avLst/>
              <a:gdLst/>
              <a:ahLst/>
              <a:cxnLst/>
              <a:rect l="0" t="0" r="0" b="0"/>
              <a:pathLst>
                <a:path w="9428748">
                  <a:moveTo>
                    <a:pt x="0" y="0"/>
                  </a:moveTo>
                  <a:lnTo>
                    <a:pt x="9428748" y="0"/>
                  </a:lnTo>
                  <a:lnTo>
                    <a:pt x="9428748" y="0"/>
                  </a:lnTo>
                </a:path>
              </a:pathLst>
            </a:custGeom>
            <a:ln w="13550" cap="flat">
              <a:solidFill>
                <a:srgbClr val="EBEBEB">
                  <a:alpha val="100000"/>
                </a:srgbClr>
              </a:solidFill>
              <a:prstDash val="solid"/>
              <a:round/>
            </a:ln>
          </p:spPr>
          <p:txBody>
            <a:bodyPr/>
            <a:lstStyle/>
            <a:p>
              <a:endParaRPr/>
            </a:p>
          </p:txBody>
        </p:sp>
        <p:sp>
          <p:nvSpPr>
            <p:cNvPr id="158" name="pl29">
              <a:extLst>
                <a:ext uri="{FF2B5EF4-FFF2-40B4-BE49-F238E27FC236}">
                  <a16:creationId xmlns:a16="http://schemas.microsoft.com/office/drawing/2014/main" id="{68B8E59A-7030-AA46-AC3C-52EAABC667E6}"/>
                </a:ext>
              </a:extLst>
            </p:cNvPr>
            <p:cNvSpPr/>
            <p:nvPr/>
          </p:nvSpPr>
          <p:spPr>
            <a:xfrm>
              <a:off x="1931662" y="1941790"/>
              <a:ext cx="9428748" cy="0"/>
            </a:xfrm>
            <a:custGeom>
              <a:avLst/>
              <a:gdLst/>
              <a:ahLst/>
              <a:cxnLst/>
              <a:rect l="0" t="0" r="0" b="0"/>
              <a:pathLst>
                <a:path w="9428748">
                  <a:moveTo>
                    <a:pt x="0" y="0"/>
                  </a:moveTo>
                  <a:lnTo>
                    <a:pt x="9428748" y="0"/>
                  </a:lnTo>
                  <a:lnTo>
                    <a:pt x="9428748" y="0"/>
                  </a:lnTo>
                </a:path>
              </a:pathLst>
            </a:custGeom>
            <a:ln w="13550" cap="flat">
              <a:solidFill>
                <a:srgbClr val="EBEBEB">
                  <a:alpha val="100000"/>
                </a:srgbClr>
              </a:solidFill>
              <a:prstDash val="solid"/>
              <a:round/>
            </a:ln>
          </p:spPr>
          <p:txBody>
            <a:bodyPr/>
            <a:lstStyle/>
            <a:p>
              <a:endParaRPr/>
            </a:p>
          </p:txBody>
        </p:sp>
        <p:sp>
          <p:nvSpPr>
            <p:cNvPr id="159" name="pl30">
              <a:extLst>
                <a:ext uri="{FF2B5EF4-FFF2-40B4-BE49-F238E27FC236}">
                  <a16:creationId xmlns:a16="http://schemas.microsoft.com/office/drawing/2014/main" id="{70962FC4-875E-A14F-ACBE-9B142B741714}"/>
                </a:ext>
              </a:extLst>
            </p:cNvPr>
            <p:cNvSpPr/>
            <p:nvPr/>
          </p:nvSpPr>
          <p:spPr>
            <a:xfrm>
              <a:off x="2360242" y="1669789"/>
              <a:ext cx="0" cy="4624024"/>
            </a:xfrm>
            <a:custGeom>
              <a:avLst/>
              <a:gdLst/>
              <a:ahLst/>
              <a:cxnLst/>
              <a:rect l="0" t="0" r="0" b="0"/>
              <a:pathLst>
                <a:path h="4624024">
                  <a:moveTo>
                    <a:pt x="0" y="4624024"/>
                  </a:moveTo>
                  <a:lnTo>
                    <a:pt x="0" y="0"/>
                  </a:lnTo>
                  <a:lnTo>
                    <a:pt x="0" y="0"/>
                  </a:lnTo>
                </a:path>
              </a:pathLst>
            </a:custGeom>
            <a:ln w="13550" cap="flat">
              <a:solidFill>
                <a:srgbClr val="EBEBEB">
                  <a:alpha val="100000"/>
                </a:srgbClr>
              </a:solidFill>
              <a:prstDash val="solid"/>
              <a:round/>
            </a:ln>
          </p:spPr>
          <p:txBody>
            <a:bodyPr/>
            <a:lstStyle/>
            <a:p>
              <a:endParaRPr/>
            </a:p>
          </p:txBody>
        </p:sp>
        <p:sp>
          <p:nvSpPr>
            <p:cNvPr id="160" name="pl31">
              <a:extLst>
                <a:ext uri="{FF2B5EF4-FFF2-40B4-BE49-F238E27FC236}">
                  <a16:creationId xmlns:a16="http://schemas.microsoft.com/office/drawing/2014/main" id="{4CFAAC74-9E82-DB4E-95AF-372A2FABB175}"/>
                </a:ext>
              </a:extLst>
            </p:cNvPr>
            <p:cNvSpPr/>
            <p:nvPr/>
          </p:nvSpPr>
          <p:spPr>
            <a:xfrm>
              <a:off x="3074541" y="1669789"/>
              <a:ext cx="0" cy="4624024"/>
            </a:xfrm>
            <a:custGeom>
              <a:avLst/>
              <a:gdLst/>
              <a:ahLst/>
              <a:cxnLst/>
              <a:rect l="0" t="0" r="0" b="0"/>
              <a:pathLst>
                <a:path h="4624024">
                  <a:moveTo>
                    <a:pt x="0" y="4624024"/>
                  </a:moveTo>
                  <a:lnTo>
                    <a:pt x="0" y="0"/>
                  </a:lnTo>
                  <a:lnTo>
                    <a:pt x="0" y="0"/>
                  </a:lnTo>
                </a:path>
              </a:pathLst>
            </a:custGeom>
            <a:ln w="13550" cap="flat">
              <a:solidFill>
                <a:srgbClr val="EBEBEB">
                  <a:alpha val="100000"/>
                </a:srgbClr>
              </a:solidFill>
              <a:prstDash val="solid"/>
              <a:round/>
            </a:ln>
          </p:spPr>
          <p:txBody>
            <a:bodyPr/>
            <a:lstStyle/>
            <a:p>
              <a:endParaRPr/>
            </a:p>
          </p:txBody>
        </p:sp>
        <p:sp>
          <p:nvSpPr>
            <p:cNvPr id="161" name="pl32">
              <a:extLst>
                <a:ext uri="{FF2B5EF4-FFF2-40B4-BE49-F238E27FC236}">
                  <a16:creationId xmlns:a16="http://schemas.microsoft.com/office/drawing/2014/main" id="{462DE364-6B2C-E346-8BD6-749424063D5B}"/>
                </a:ext>
              </a:extLst>
            </p:cNvPr>
            <p:cNvSpPr/>
            <p:nvPr/>
          </p:nvSpPr>
          <p:spPr>
            <a:xfrm>
              <a:off x="3788840" y="1669789"/>
              <a:ext cx="0" cy="4624024"/>
            </a:xfrm>
            <a:custGeom>
              <a:avLst/>
              <a:gdLst/>
              <a:ahLst/>
              <a:cxnLst/>
              <a:rect l="0" t="0" r="0" b="0"/>
              <a:pathLst>
                <a:path h="4624024">
                  <a:moveTo>
                    <a:pt x="0" y="4624024"/>
                  </a:moveTo>
                  <a:lnTo>
                    <a:pt x="0" y="0"/>
                  </a:lnTo>
                  <a:lnTo>
                    <a:pt x="0" y="0"/>
                  </a:lnTo>
                </a:path>
              </a:pathLst>
            </a:custGeom>
            <a:ln w="13550" cap="flat">
              <a:solidFill>
                <a:srgbClr val="EBEBEB">
                  <a:alpha val="100000"/>
                </a:srgbClr>
              </a:solidFill>
              <a:prstDash val="solid"/>
              <a:round/>
            </a:ln>
          </p:spPr>
          <p:txBody>
            <a:bodyPr/>
            <a:lstStyle/>
            <a:p>
              <a:endParaRPr/>
            </a:p>
          </p:txBody>
        </p:sp>
        <p:sp>
          <p:nvSpPr>
            <p:cNvPr id="162" name="pl33">
              <a:extLst>
                <a:ext uri="{FF2B5EF4-FFF2-40B4-BE49-F238E27FC236}">
                  <a16:creationId xmlns:a16="http://schemas.microsoft.com/office/drawing/2014/main" id="{30F057CF-5B25-CD47-85FC-BF2A99E493AD}"/>
                </a:ext>
              </a:extLst>
            </p:cNvPr>
            <p:cNvSpPr/>
            <p:nvPr/>
          </p:nvSpPr>
          <p:spPr>
            <a:xfrm>
              <a:off x="4503139" y="1669789"/>
              <a:ext cx="0" cy="4624024"/>
            </a:xfrm>
            <a:custGeom>
              <a:avLst/>
              <a:gdLst/>
              <a:ahLst/>
              <a:cxnLst/>
              <a:rect l="0" t="0" r="0" b="0"/>
              <a:pathLst>
                <a:path h="4624024">
                  <a:moveTo>
                    <a:pt x="0" y="4624024"/>
                  </a:moveTo>
                  <a:lnTo>
                    <a:pt x="0" y="0"/>
                  </a:lnTo>
                  <a:lnTo>
                    <a:pt x="0" y="0"/>
                  </a:lnTo>
                </a:path>
              </a:pathLst>
            </a:custGeom>
            <a:ln w="13550" cap="flat">
              <a:solidFill>
                <a:srgbClr val="EBEBEB">
                  <a:alpha val="100000"/>
                </a:srgbClr>
              </a:solidFill>
              <a:prstDash val="solid"/>
              <a:round/>
            </a:ln>
          </p:spPr>
          <p:txBody>
            <a:bodyPr/>
            <a:lstStyle/>
            <a:p>
              <a:endParaRPr/>
            </a:p>
          </p:txBody>
        </p:sp>
        <p:sp>
          <p:nvSpPr>
            <p:cNvPr id="163" name="pl34">
              <a:extLst>
                <a:ext uri="{FF2B5EF4-FFF2-40B4-BE49-F238E27FC236}">
                  <a16:creationId xmlns:a16="http://schemas.microsoft.com/office/drawing/2014/main" id="{E8E49399-60FC-A34D-9076-91EA67A1AE81}"/>
                </a:ext>
              </a:extLst>
            </p:cNvPr>
            <p:cNvSpPr/>
            <p:nvPr/>
          </p:nvSpPr>
          <p:spPr>
            <a:xfrm>
              <a:off x="5217438" y="1669789"/>
              <a:ext cx="0" cy="4624024"/>
            </a:xfrm>
            <a:custGeom>
              <a:avLst/>
              <a:gdLst/>
              <a:ahLst/>
              <a:cxnLst/>
              <a:rect l="0" t="0" r="0" b="0"/>
              <a:pathLst>
                <a:path h="4624024">
                  <a:moveTo>
                    <a:pt x="0" y="4624024"/>
                  </a:moveTo>
                  <a:lnTo>
                    <a:pt x="0" y="0"/>
                  </a:lnTo>
                  <a:lnTo>
                    <a:pt x="0" y="0"/>
                  </a:lnTo>
                </a:path>
              </a:pathLst>
            </a:custGeom>
            <a:ln w="13550" cap="flat">
              <a:solidFill>
                <a:srgbClr val="EBEBEB">
                  <a:alpha val="100000"/>
                </a:srgbClr>
              </a:solidFill>
              <a:prstDash val="solid"/>
              <a:round/>
            </a:ln>
          </p:spPr>
          <p:txBody>
            <a:bodyPr/>
            <a:lstStyle/>
            <a:p>
              <a:endParaRPr/>
            </a:p>
          </p:txBody>
        </p:sp>
        <p:sp>
          <p:nvSpPr>
            <p:cNvPr id="164" name="pl35">
              <a:extLst>
                <a:ext uri="{FF2B5EF4-FFF2-40B4-BE49-F238E27FC236}">
                  <a16:creationId xmlns:a16="http://schemas.microsoft.com/office/drawing/2014/main" id="{186492C6-9E9C-3043-8543-48BA5524328E}"/>
                </a:ext>
              </a:extLst>
            </p:cNvPr>
            <p:cNvSpPr/>
            <p:nvPr/>
          </p:nvSpPr>
          <p:spPr>
            <a:xfrm>
              <a:off x="5931737" y="1669789"/>
              <a:ext cx="0" cy="4624024"/>
            </a:xfrm>
            <a:custGeom>
              <a:avLst/>
              <a:gdLst/>
              <a:ahLst/>
              <a:cxnLst/>
              <a:rect l="0" t="0" r="0" b="0"/>
              <a:pathLst>
                <a:path h="4624024">
                  <a:moveTo>
                    <a:pt x="0" y="4624024"/>
                  </a:moveTo>
                  <a:lnTo>
                    <a:pt x="0" y="0"/>
                  </a:lnTo>
                  <a:lnTo>
                    <a:pt x="0" y="0"/>
                  </a:lnTo>
                </a:path>
              </a:pathLst>
            </a:custGeom>
            <a:ln w="13550" cap="flat">
              <a:solidFill>
                <a:srgbClr val="EBEBEB">
                  <a:alpha val="100000"/>
                </a:srgbClr>
              </a:solidFill>
              <a:prstDash val="solid"/>
              <a:round/>
            </a:ln>
          </p:spPr>
          <p:txBody>
            <a:bodyPr/>
            <a:lstStyle/>
            <a:p>
              <a:endParaRPr/>
            </a:p>
          </p:txBody>
        </p:sp>
        <p:sp>
          <p:nvSpPr>
            <p:cNvPr id="165" name="pl36">
              <a:extLst>
                <a:ext uri="{FF2B5EF4-FFF2-40B4-BE49-F238E27FC236}">
                  <a16:creationId xmlns:a16="http://schemas.microsoft.com/office/drawing/2014/main" id="{7ACFDA3A-4911-C046-A9B7-7D4AC9066D3D}"/>
                </a:ext>
              </a:extLst>
            </p:cNvPr>
            <p:cNvSpPr/>
            <p:nvPr/>
          </p:nvSpPr>
          <p:spPr>
            <a:xfrm>
              <a:off x="6646036" y="1669789"/>
              <a:ext cx="0" cy="4624024"/>
            </a:xfrm>
            <a:custGeom>
              <a:avLst/>
              <a:gdLst/>
              <a:ahLst/>
              <a:cxnLst/>
              <a:rect l="0" t="0" r="0" b="0"/>
              <a:pathLst>
                <a:path h="4624024">
                  <a:moveTo>
                    <a:pt x="0" y="4624024"/>
                  </a:moveTo>
                  <a:lnTo>
                    <a:pt x="0" y="0"/>
                  </a:lnTo>
                  <a:lnTo>
                    <a:pt x="0" y="0"/>
                  </a:lnTo>
                </a:path>
              </a:pathLst>
            </a:custGeom>
            <a:ln w="13550" cap="flat">
              <a:solidFill>
                <a:srgbClr val="EBEBEB">
                  <a:alpha val="100000"/>
                </a:srgbClr>
              </a:solidFill>
              <a:prstDash val="solid"/>
              <a:round/>
            </a:ln>
          </p:spPr>
          <p:txBody>
            <a:bodyPr/>
            <a:lstStyle/>
            <a:p>
              <a:endParaRPr/>
            </a:p>
          </p:txBody>
        </p:sp>
        <p:sp>
          <p:nvSpPr>
            <p:cNvPr id="166" name="pl37">
              <a:extLst>
                <a:ext uri="{FF2B5EF4-FFF2-40B4-BE49-F238E27FC236}">
                  <a16:creationId xmlns:a16="http://schemas.microsoft.com/office/drawing/2014/main" id="{8B5C7181-0BAA-154E-974B-D654D9EABC03}"/>
                </a:ext>
              </a:extLst>
            </p:cNvPr>
            <p:cNvSpPr/>
            <p:nvPr/>
          </p:nvSpPr>
          <p:spPr>
            <a:xfrm>
              <a:off x="7360335" y="1669789"/>
              <a:ext cx="0" cy="4624024"/>
            </a:xfrm>
            <a:custGeom>
              <a:avLst/>
              <a:gdLst/>
              <a:ahLst/>
              <a:cxnLst/>
              <a:rect l="0" t="0" r="0" b="0"/>
              <a:pathLst>
                <a:path h="4624024">
                  <a:moveTo>
                    <a:pt x="0" y="4624024"/>
                  </a:moveTo>
                  <a:lnTo>
                    <a:pt x="0" y="0"/>
                  </a:lnTo>
                  <a:lnTo>
                    <a:pt x="0" y="0"/>
                  </a:lnTo>
                </a:path>
              </a:pathLst>
            </a:custGeom>
            <a:ln w="13550" cap="flat">
              <a:solidFill>
                <a:srgbClr val="EBEBEB">
                  <a:alpha val="100000"/>
                </a:srgbClr>
              </a:solidFill>
              <a:prstDash val="solid"/>
              <a:round/>
            </a:ln>
          </p:spPr>
          <p:txBody>
            <a:bodyPr/>
            <a:lstStyle/>
            <a:p>
              <a:endParaRPr/>
            </a:p>
          </p:txBody>
        </p:sp>
        <p:sp>
          <p:nvSpPr>
            <p:cNvPr id="167" name="pl38">
              <a:extLst>
                <a:ext uri="{FF2B5EF4-FFF2-40B4-BE49-F238E27FC236}">
                  <a16:creationId xmlns:a16="http://schemas.microsoft.com/office/drawing/2014/main" id="{E65B4B60-9806-FB41-B487-1AB3D0B11139}"/>
                </a:ext>
              </a:extLst>
            </p:cNvPr>
            <p:cNvSpPr/>
            <p:nvPr/>
          </p:nvSpPr>
          <p:spPr>
            <a:xfrm>
              <a:off x="8074635" y="1669789"/>
              <a:ext cx="0" cy="4624024"/>
            </a:xfrm>
            <a:custGeom>
              <a:avLst/>
              <a:gdLst/>
              <a:ahLst/>
              <a:cxnLst/>
              <a:rect l="0" t="0" r="0" b="0"/>
              <a:pathLst>
                <a:path h="4624024">
                  <a:moveTo>
                    <a:pt x="0" y="4624024"/>
                  </a:moveTo>
                  <a:lnTo>
                    <a:pt x="0" y="0"/>
                  </a:lnTo>
                  <a:lnTo>
                    <a:pt x="0" y="0"/>
                  </a:lnTo>
                </a:path>
              </a:pathLst>
            </a:custGeom>
            <a:ln w="13550" cap="flat">
              <a:solidFill>
                <a:srgbClr val="EBEBEB">
                  <a:alpha val="100000"/>
                </a:srgbClr>
              </a:solidFill>
              <a:prstDash val="solid"/>
              <a:round/>
            </a:ln>
          </p:spPr>
          <p:txBody>
            <a:bodyPr/>
            <a:lstStyle/>
            <a:p>
              <a:endParaRPr/>
            </a:p>
          </p:txBody>
        </p:sp>
        <p:sp>
          <p:nvSpPr>
            <p:cNvPr id="168" name="pl39">
              <a:extLst>
                <a:ext uri="{FF2B5EF4-FFF2-40B4-BE49-F238E27FC236}">
                  <a16:creationId xmlns:a16="http://schemas.microsoft.com/office/drawing/2014/main" id="{E047D902-E51D-374D-9693-C4AF36CA8153}"/>
                </a:ext>
              </a:extLst>
            </p:cNvPr>
            <p:cNvSpPr/>
            <p:nvPr/>
          </p:nvSpPr>
          <p:spPr>
            <a:xfrm>
              <a:off x="8788934" y="1669789"/>
              <a:ext cx="0" cy="4624024"/>
            </a:xfrm>
            <a:custGeom>
              <a:avLst/>
              <a:gdLst/>
              <a:ahLst/>
              <a:cxnLst/>
              <a:rect l="0" t="0" r="0" b="0"/>
              <a:pathLst>
                <a:path h="4624024">
                  <a:moveTo>
                    <a:pt x="0" y="4624024"/>
                  </a:moveTo>
                  <a:lnTo>
                    <a:pt x="0" y="0"/>
                  </a:lnTo>
                  <a:lnTo>
                    <a:pt x="0" y="0"/>
                  </a:lnTo>
                </a:path>
              </a:pathLst>
            </a:custGeom>
            <a:ln w="13550" cap="flat">
              <a:solidFill>
                <a:srgbClr val="EBEBEB">
                  <a:alpha val="100000"/>
                </a:srgbClr>
              </a:solidFill>
              <a:prstDash val="solid"/>
              <a:round/>
            </a:ln>
          </p:spPr>
          <p:txBody>
            <a:bodyPr/>
            <a:lstStyle/>
            <a:p>
              <a:endParaRPr/>
            </a:p>
          </p:txBody>
        </p:sp>
        <p:sp>
          <p:nvSpPr>
            <p:cNvPr id="169" name="pl40">
              <a:extLst>
                <a:ext uri="{FF2B5EF4-FFF2-40B4-BE49-F238E27FC236}">
                  <a16:creationId xmlns:a16="http://schemas.microsoft.com/office/drawing/2014/main" id="{A5502266-87B2-DB4D-9D2C-5C5D91D81172}"/>
                </a:ext>
              </a:extLst>
            </p:cNvPr>
            <p:cNvSpPr/>
            <p:nvPr/>
          </p:nvSpPr>
          <p:spPr>
            <a:xfrm>
              <a:off x="9503233" y="1669789"/>
              <a:ext cx="0" cy="4624024"/>
            </a:xfrm>
            <a:custGeom>
              <a:avLst/>
              <a:gdLst/>
              <a:ahLst/>
              <a:cxnLst/>
              <a:rect l="0" t="0" r="0" b="0"/>
              <a:pathLst>
                <a:path h="4624024">
                  <a:moveTo>
                    <a:pt x="0" y="4624024"/>
                  </a:moveTo>
                  <a:lnTo>
                    <a:pt x="0" y="0"/>
                  </a:lnTo>
                  <a:lnTo>
                    <a:pt x="0" y="0"/>
                  </a:lnTo>
                </a:path>
              </a:pathLst>
            </a:custGeom>
            <a:ln w="13550" cap="flat">
              <a:solidFill>
                <a:srgbClr val="EBEBEB">
                  <a:alpha val="100000"/>
                </a:srgbClr>
              </a:solidFill>
              <a:prstDash val="solid"/>
              <a:round/>
            </a:ln>
          </p:spPr>
          <p:txBody>
            <a:bodyPr/>
            <a:lstStyle/>
            <a:p>
              <a:endParaRPr/>
            </a:p>
          </p:txBody>
        </p:sp>
        <p:sp>
          <p:nvSpPr>
            <p:cNvPr id="170" name="pl41">
              <a:extLst>
                <a:ext uri="{FF2B5EF4-FFF2-40B4-BE49-F238E27FC236}">
                  <a16:creationId xmlns:a16="http://schemas.microsoft.com/office/drawing/2014/main" id="{E6D0E86C-C4B5-2947-96EF-436882A3E673}"/>
                </a:ext>
              </a:extLst>
            </p:cNvPr>
            <p:cNvSpPr/>
            <p:nvPr/>
          </p:nvSpPr>
          <p:spPr>
            <a:xfrm>
              <a:off x="10217532" y="1669789"/>
              <a:ext cx="0" cy="4624024"/>
            </a:xfrm>
            <a:custGeom>
              <a:avLst/>
              <a:gdLst/>
              <a:ahLst/>
              <a:cxnLst/>
              <a:rect l="0" t="0" r="0" b="0"/>
              <a:pathLst>
                <a:path h="4624024">
                  <a:moveTo>
                    <a:pt x="0" y="4624024"/>
                  </a:moveTo>
                  <a:lnTo>
                    <a:pt x="0" y="0"/>
                  </a:lnTo>
                  <a:lnTo>
                    <a:pt x="0" y="0"/>
                  </a:lnTo>
                </a:path>
              </a:pathLst>
            </a:custGeom>
            <a:ln w="13550" cap="flat">
              <a:solidFill>
                <a:srgbClr val="EBEBEB">
                  <a:alpha val="100000"/>
                </a:srgbClr>
              </a:solidFill>
              <a:prstDash val="solid"/>
              <a:round/>
            </a:ln>
          </p:spPr>
          <p:txBody>
            <a:bodyPr/>
            <a:lstStyle/>
            <a:p>
              <a:endParaRPr/>
            </a:p>
          </p:txBody>
        </p:sp>
        <p:sp>
          <p:nvSpPr>
            <p:cNvPr id="171" name="pl42">
              <a:extLst>
                <a:ext uri="{FF2B5EF4-FFF2-40B4-BE49-F238E27FC236}">
                  <a16:creationId xmlns:a16="http://schemas.microsoft.com/office/drawing/2014/main" id="{BF8D5AC3-1C53-304D-BBE4-AD21C846DF4B}"/>
                </a:ext>
              </a:extLst>
            </p:cNvPr>
            <p:cNvSpPr/>
            <p:nvPr/>
          </p:nvSpPr>
          <p:spPr>
            <a:xfrm>
              <a:off x="10931831" y="1669789"/>
              <a:ext cx="0" cy="4624024"/>
            </a:xfrm>
            <a:custGeom>
              <a:avLst/>
              <a:gdLst/>
              <a:ahLst/>
              <a:cxnLst/>
              <a:rect l="0" t="0" r="0" b="0"/>
              <a:pathLst>
                <a:path h="4624024">
                  <a:moveTo>
                    <a:pt x="0" y="4624024"/>
                  </a:moveTo>
                  <a:lnTo>
                    <a:pt x="0" y="0"/>
                  </a:lnTo>
                  <a:lnTo>
                    <a:pt x="0" y="0"/>
                  </a:lnTo>
                </a:path>
              </a:pathLst>
            </a:custGeom>
            <a:ln w="13550" cap="flat">
              <a:solidFill>
                <a:srgbClr val="EBEBEB">
                  <a:alpha val="100000"/>
                </a:srgbClr>
              </a:solidFill>
              <a:prstDash val="solid"/>
              <a:round/>
            </a:ln>
          </p:spPr>
          <p:txBody>
            <a:bodyPr/>
            <a:lstStyle/>
            <a:p>
              <a:endParaRPr/>
            </a:p>
          </p:txBody>
        </p:sp>
        <p:sp>
          <p:nvSpPr>
            <p:cNvPr id="172" name="pl43">
              <a:extLst>
                <a:ext uri="{FF2B5EF4-FFF2-40B4-BE49-F238E27FC236}">
                  <a16:creationId xmlns:a16="http://schemas.microsoft.com/office/drawing/2014/main" id="{CB39D3FC-605F-0348-BED6-2F8C7A41DE81}"/>
                </a:ext>
              </a:extLst>
            </p:cNvPr>
            <p:cNvSpPr/>
            <p:nvPr/>
          </p:nvSpPr>
          <p:spPr>
            <a:xfrm>
              <a:off x="6646036" y="1669789"/>
              <a:ext cx="0" cy="4624024"/>
            </a:xfrm>
            <a:custGeom>
              <a:avLst/>
              <a:gdLst/>
              <a:ahLst/>
              <a:cxnLst/>
              <a:rect l="0" t="0" r="0" b="0"/>
              <a:pathLst>
                <a:path h="4624024">
                  <a:moveTo>
                    <a:pt x="0" y="4624024"/>
                  </a:moveTo>
                  <a:lnTo>
                    <a:pt x="0" y="0"/>
                  </a:lnTo>
                  <a:lnTo>
                    <a:pt x="0" y="0"/>
                  </a:lnTo>
                </a:path>
              </a:pathLst>
            </a:custGeom>
            <a:ln w="13550" cap="flat">
              <a:solidFill>
                <a:srgbClr val="000000">
                  <a:alpha val="100000"/>
                </a:srgbClr>
              </a:solidFill>
              <a:prstDash val="dash"/>
              <a:round/>
            </a:ln>
          </p:spPr>
          <p:txBody>
            <a:bodyPr/>
            <a:lstStyle/>
            <a:p>
              <a:endParaRPr/>
            </a:p>
          </p:txBody>
        </p:sp>
        <p:sp>
          <p:nvSpPr>
            <p:cNvPr id="173" name="pt44">
              <a:extLst>
                <a:ext uri="{FF2B5EF4-FFF2-40B4-BE49-F238E27FC236}">
                  <a16:creationId xmlns:a16="http://schemas.microsoft.com/office/drawing/2014/main" id="{3BA9D1C8-ACCE-334E-81F8-A604CDB93124}"/>
                </a:ext>
              </a:extLst>
            </p:cNvPr>
            <p:cNvSpPr/>
            <p:nvPr/>
          </p:nvSpPr>
          <p:spPr>
            <a:xfrm>
              <a:off x="6339265" y="1896638"/>
              <a:ext cx="90303" cy="90303"/>
            </a:xfrm>
            <a:prstGeom prst="ellipse">
              <a:avLst/>
            </a:prstGeom>
            <a:solidFill>
              <a:srgbClr val="000000">
                <a:alpha val="100000"/>
              </a:srgbClr>
            </a:solidFill>
            <a:ln w="9000" cap="rnd">
              <a:solidFill>
                <a:srgbClr val="000000">
                  <a:alpha val="100000"/>
                </a:srgbClr>
              </a:solidFill>
              <a:prstDash val="solid"/>
              <a:round/>
            </a:ln>
          </p:spPr>
          <p:txBody>
            <a:bodyPr/>
            <a:lstStyle/>
            <a:p>
              <a:endParaRPr/>
            </a:p>
          </p:txBody>
        </p:sp>
        <p:sp>
          <p:nvSpPr>
            <p:cNvPr id="174" name="pt45">
              <a:extLst>
                <a:ext uri="{FF2B5EF4-FFF2-40B4-BE49-F238E27FC236}">
                  <a16:creationId xmlns:a16="http://schemas.microsoft.com/office/drawing/2014/main" id="{AFFDEBF7-D7F4-0E41-919D-A860D29FB853}"/>
                </a:ext>
              </a:extLst>
            </p:cNvPr>
            <p:cNvSpPr/>
            <p:nvPr/>
          </p:nvSpPr>
          <p:spPr>
            <a:xfrm>
              <a:off x="7694116" y="2349974"/>
              <a:ext cx="90303" cy="90303"/>
            </a:xfrm>
            <a:prstGeom prst="ellipse">
              <a:avLst/>
            </a:prstGeom>
            <a:solidFill>
              <a:srgbClr val="000000">
                <a:alpha val="100000"/>
              </a:srgbClr>
            </a:solidFill>
            <a:ln w="9000" cap="rnd">
              <a:solidFill>
                <a:srgbClr val="000000">
                  <a:alpha val="100000"/>
                </a:srgbClr>
              </a:solidFill>
              <a:prstDash val="solid"/>
              <a:round/>
            </a:ln>
          </p:spPr>
          <p:txBody>
            <a:bodyPr/>
            <a:lstStyle/>
            <a:p>
              <a:endParaRPr/>
            </a:p>
          </p:txBody>
        </p:sp>
        <p:sp>
          <p:nvSpPr>
            <p:cNvPr id="175" name="pt46">
              <a:extLst>
                <a:ext uri="{FF2B5EF4-FFF2-40B4-BE49-F238E27FC236}">
                  <a16:creationId xmlns:a16="http://schemas.microsoft.com/office/drawing/2014/main" id="{D2C43E1D-FEC9-C643-AA33-71771C831E37}"/>
                </a:ext>
              </a:extLst>
            </p:cNvPr>
            <p:cNvSpPr/>
            <p:nvPr/>
          </p:nvSpPr>
          <p:spPr>
            <a:xfrm>
              <a:off x="3241929" y="2803309"/>
              <a:ext cx="90303" cy="90303"/>
            </a:xfrm>
            <a:prstGeom prst="ellipse">
              <a:avLst/>
            </a:prstGeom>
            <a:solidFill>
              <a:srgbClr val="000000">
                <a:alpha val="100000"/>
              </a:srgbClr>
            </a:solidFill>
            <a:ln w="9000" cap="rnd">
              <a:solidFill>
                <a:srgbClr val="000000">
                  <a:alpha val="100000"/>
                </a:srgbClr>
              </a:solidFill>
              <a:prstDash val="solid"/>
              <a:round/>
            </a:ln>
          </p:spPr>
          <p:txBody>
            <a:bodyPr/>
            <a:lstStyle/>
            <a:p>
              <a:endParaRPr/>
            </a:p>
          </p:txBody>
        </p:sp>
        <p:sp>
          <p:nvSpPr>
            <p:cNvPr id="176" name="pt47">
              <a:extLst>
                <a:ext uri="{FF2B5EF4-FFF2-40B4-BE49-F238E27FC236}">
                  <a16:creationId xmlns:a16="http://schemas.microsoft.com/office/drawing/2014/main" id="{F7483CB0-0B10-FD4B-8463-25F437D922A6}"/>
                </a:ext>
              </a:extLst>
            </p:cNvPr>
            <p:cNvSpPr/>
            <p:nvPr/>
          </p:nvSpPr>
          <p:spPr>
            <a:xfrm>
              <a:off x="3238863" y="3256645"/>
              <a:ext cx="90303" cy="90303"/>
            </a:xfrm>
            <a:prstGeom prst="ellipse">
              <a:avLst/>
            </a:prstGeom>
            <a:solidFill>
              <a:srgbClr val="000000">
                <a:alpha val="100000"/>
              </a:srgbClr>
            </a:solidFill>
            <a:ln w="9000" cap="rnd">
              <a:solidFill>
                <a:srgbClr val="000000">
                  <a:alpha val="100000"/>
                </a:srgbClr>
              </a:solidFill>
              <a:prstDash val="solid"/>
              <a:round/>
            </a:ln>
          </p:spPr>
          <p:txBody>
            <a:bodyPr/>
            <a:lstStyle/>
            <a:p>
              <a:endParaRPr/>
            </a:p>
          </p:txBody>
        </p:sp>
        <p:sp>
          <p:nvSpPr>
            <p:cNvPr id="177" name="pt48">
              <a:extLst>
                <a:ext uri="{FF2B5EF4-FFF2-40B4-BE49-F238E27FC236}">
                  <a16:creationId xmlns:a16="http://schemas.microsoft.com/office/drawing/2014/main" id="{0B217B89-245C-CF4C-A3AF-490D45EC3223}"/>
                </a:ext>
              </a:extLst>
            </p:cNvPr>
            <p:cNvSpPr/>
            <p:nvPr/>
          </p:nvSpPr>
          <p:spPr>
            <a:xfrm>
              <a:off x="6378652" y="3709981"/>
              <a:ext cx="90303" cy="90303"/>
            </a:xfrm>
            <a:prstGeom prst="ellipse">
              <a:avLst/>
            </a:prstGeom>
            <a:solidFill>
              <a:srgbClr val="000000">
                <a:alpha val="100000"/>
              </a:srgbClr>
            </a:solidFill>
            <a:ln w="9000" cap="rnd">
              <a:solidFill>
                <a:srgbClr val="000000">
                  <a:alpha val="100000"/>
                </a:srgbClr>
              </a:solidFill>
              <a:prstDash val="solid"/>
              <a:round/>
            </a:ln>
          </p:spPr>
          <p:txBody>
            <a:bodyPr/>
            <a:lstStyle/>
            <a:p>
              <a:endParaRPr/>
            </a:p>
          </p:txBody>
        </p:sp>
        <p:sp>
          <p:nvSpPr>
            <p:cNvPr id="178" name="pt49">
              <a:extLst>
                <a:ext uri="{FF2B5EF4-FFF2-40B4-BE49-F238E27FC236}">
                  <a16:creationId xmlns:a16="http://schemas.microsoft.com/office/drawing/2014/main" id="{66D1061B-845B-B54F-982D-ED9447AB6467}"/>
                </a:ext>
              </a:extLst>
            </p:cNvPr>
            <p:cNvSpPr/>
            <p:nvPr/>
          </p:nvSpPr>
          <p:spPr>
            <a:xfrm>
              <a:off x="6759691" y="4163317"/>
              <a:ext cx="90303" cy="90303"/>
            </a:xfrm>
            <a:prstGeom prst="ellipse">
              <a:avLst/>
            </a:prstGeom>
            <a:solidFill>
              <a:srgbClr val="000000">
                <a:alpha val="100000"/>
              </a:srgbClr>
            </a:solidFill>
            <a:ln w="9000" cap="rnd">
              <a:solidFill>
                <a:srgbClr val="000000">
                  <a:alpha val="100000"/>
                </a:srgbClr>
              </a:solidFill>
              <a:prstDash val="solid"/>
              <a:round/>
            </a:ln>
          </p:spPr>
          <p:txBody>
            <a:bodyPr/>
            <a:lstStyle/>
            <a:p>
              <a:endParaRPr/>
            </a:p>
          </p:txBody>
        </p:sp>
        <p:sp>
          <p:nvSpPr>
            <p:cNvPr id="179" name="pt50">
              <a:extLst>
                <a:ext uri="{FF2B5EF4-FFF2-40B4-BE49-F238E27FC236}">
                  <a16:creationId xmlns:a16="http://schemas.microsoft.com/office/drawing/2014/main" id="{B84C7362-C0DE-B84D-B60D-2658480838D6}"/>
                </a:ext>
              </a:extLst>
            </p:cNvPr>
            <p:cNvSpPr/>
            <p:nvPr/>
          </p:nvSpPr>
          <p:spPr>
            <a:xfrm>
              <a:off x="6224307" y="4616652"/>
              <a:ext cx="90303" cy="90303"/>
            </a:xfrm>
            <a:prstGeom prst="ellipse">
              <a:avLst/>
            </a:prstGeom>
            <a:solidFill>
              <a:srgbClr val="000000">
                <a:alpha val="100000"/>
              </a:srgbClr>
            </a:solidFill>
            <a:ln w="9000" cap="rnd">
              <a:solidFill>
                <a:srgbClr val="000000">
                  <a:alpha val="100000"/>
                </a:srgbClr>
              </a:solidFill>
              <a:prstDash val="solid"/>
              <a:round/>
            </a:ln>
          </p:spPr>
          <p:txBody>
            <a:bodyPr/>
            <a:lstStyle/>
            <a:p>
              <a:endParaRPr/>
            </a:p>
          </p:txBody>
        </p:sp>
        <p:sp>
          <p:nvSpPr>
            <p:cNvPr id="180" name="pt51">
              <a:extLst>
                <a:ext uri="{FF2B5EF4-FFF2-40B4-BE49-F238E27FC236}">
                  <a16:creationId xmlns:a16="http://schemas.microsoft.com/office/drawing/2014/main" id="{1B42F320-96AE-1644-BC3A-2797EB20EBA3}"/>
                </a:ext>
              </a:extLst>
            </p:cNvPr>
            <p:cNvSpPr/>
            <p:nvPr/>
          </p:nvSpPr>
          <p:spPr>
            <a:xfrm>
              <a:off x="6294528" y="5069988"/>
              <a:ext cx="90303" cy="90303"/>
            </a:xfrm>
            <a:prstGeom prst="ellipse">
              <a:avLst/>
            </a:prstGeom>
            <a:solidFill>
              <a:srgbClr val="000000">
                <a:alpha val="100000"/>
              </a:srgbClr>
            </a:solidFill>
            <a:ln w="9000" cap="rnd">
              <a:solidFill>
                <a:srgbClr val="000000">
                  <a:alpha val="100000"/>
                </a:srgbClr>
              </a:solidFill>
              <a:prstDash val="solid"/>
              <a:round/>
            </a:ln>
          </p:spPr>
          <p:txBody>
            <a:bodyPr/>
            <a:lstStyle/>
            <a:p>
              <a:endParaRPr/>
            </a:p>
          </p:txBody>
        </p:sp>
        <p:sp>
          <p:nvSpPr>
            <p:cNvPr id="181" name="pt52">
              <a:extLst>
                <a:ext uri="{FF2B5EF4-FFF2-40B4-BE49-F238E27FC236}">
                  <a16:creationId xmlns:a16="http://schemas.microsoft.com/office/drawing/2014/main" id="{076B095B-7CF0-D743-A724-4E60171B8DEE}"/>
                </a:ext>
              </a:extLst>
            </p:cNvPr>
            <p:cNvSpPr/>
            <p:nvPr/>
          </p:nvSpPr>
          <p:spPr>
            <a:xfrm>
              <a:off x="6811800" y="5523324"/>
              <a:ext cx="90303" cy="90303"/>
            </a:xfrm>
            <a:prstGeom prst="ellipse">
              <a:avLst/>
            </a:prstGeom>
            <a:solidFill>
              <a:srgbClr val="000000">
                <a:alpha val="100000"/>
              </a:srgbClr>
            </a:solidFill>
            <a:ln w="9000" cap="rnd">
              <a:solidFill>
                <a:srgbClr val="000000">
                  <a:alpha val="100000"/>
                </a:srgbClr>
              </a:solidFill>
              <a:prstDash val="solid"/>
              <a:round/>
            </a:ln>
          </p:spPr>
          <p:txBody>
            <a:bodyPr/>
            <a:lstStyle/>
            <a:p>
              <a:endParaRPr/>
            </a:p>
          </p:txBody>
        </p:sp>
        <p:sp>
          <p:nvSpPr>
            <p:cNvPr id="182" name="pt53">
              <a:extLst>
                <a:ext uri="{FF2B5EF4-FFF2-40B4-BE49-F238E27FC236}">
                  <a16:creationId xmlns:a16="http://schemas.microsoft.com/office/drawing/2014/main" id="{4C96D9F5-9726-EE44-9A6A-001154C463DB}"/>
                </a:ext>
              </a:extLst>
            </p:cNvPr>
            <p:cNvSpPr/>
            <p:nvPr/>
          </p:nvSpPr>
          <p:spPr>
            <a:xfrm>
              <a:off x="6057692" y="5976659"/>
              <a:ext cx="90303" cy="90303"/>
            </a:xfrm>
            <a:prstGeom prst="ellipse">
              <a:avLst/>
            </a:prstGeom>
            <a:solidFill>
              <a:srgbClr val="000000">
                <a:alpha val="100000"/>
              </a:srgbClr>
            </a:solidFill>
            <a:ln w="9000" cap="rnd">
              <a:solidFill>
                <a:srgbClr val="000000">
                  <a:alpha val="100000"/>
                </a:srgbClr>
              </a:solidFill>
              <a:prstDash val="solid"/>
              <a:round/>
            </a:ln>
          </p:spPr>
          <p:txBody>
            <a:bodyPr/>
            <a:lstStyle/>
            <a:p>
              <a:endParaRPr/>
            </a:p>
          </p:txBody>
        </p:sp>
        <p:sp>
          <p:nvSpPr>
            <p:cNvPr id="183" name="pl54">
              <a:extLst>
                <a:ext uri="{FF2B5EF4-FFF2-40B4-BE49-F238E27FC236}">
                  <a16:creationId xmlns:a16="http://schemas.microsoft.com/office/drawing/2014/main" id="{8F28F865-B17C-844D-88AF-CFB7A2B44945}"/>
                </a:ext>
              </a:extLst>
            </p:cNvPr>
            <p:cNvSpPr/>
            <p:nvPr/>
          </p:nvSpPr>
          <p:spPr>
            <a:xfrm>
              <a:off x="6820719" y="1941790"/>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184" name="pl55">
              <a:extLst>
                <a:ext uri="{FF2B5EF4-FFF2-40B4-BE49-F238E27FC236}">
                  <a16:creationId xmlns:a16="http://schemas.microsoft.com/office/drawing/2014/main" id="{7EA2E19B-2DF6-FD4A-8F8D-7029F8A362C0}"/>
                </a:ext>
              </a:extLst>
            </p:cNvPr>
            <p:cNvSpPr/>
            <p:nvPr/>
          </p:nvSpPr>
          <p:spPr>
            <a:xfrm>
              <a:off x="5948114" y="1941790"/>
              <a:ext cx="872604" cy="0"/>
            </a:xfrm>
            <a:custGeom>
              <a:avLst/>
              <a:gdLst/>
              <a:ahLst/>
              <a:cxnLst/>
              <a:rect l="0" t="0" r="0" b="0"/>
              <a:pathLst>
                <a:path w="872604">
                  <a:moveTo>
                    <a:pt x="872604" y="0"/>
                  </a:moveTo>
                  <a:lnTo>
                    <a:pt x="0" y="0"/>
                  </a:lnTo>
                </a:path>
              </a:pathLst>
            </a:custGeom>
            <a:ln w="13550" cap="flat">
              <a:solidFill>
                <a:srgbClr val="000000">
                  <a:alpha val="100000"/>
                </a:srgbClr>
              </a:solidFill>
              <a:prstDash val="solid"/>
              <a:round/>
            </a:ln>
          </p:spPr>
          <p:txBody>
            <a:bodyPr/>
            <a:lstStyle/>
            <a:p>
              <a:endParaRPr/>
            </a:p>
          </p:txBody>
        </p:sp>
        <p:sp>
          <p:nvSpPr>
            <p:cNvPr id="185" name="pl56">
              <a:extLst>
                <a:ext uri="{FF2B5EF4-FFF2-40B4-BE49-F238E27FC236}">
                  <a16:creationId xmlns:a16="http://schemas.microsoft.com/office/drawing/2014/main" id="{B2379217-1CC6-DB46-AD31-46B02F3512F3}"/>
                </a:ext>
              </a:extLst>
            </p:cNvPr>
            <p:cNvSpPr/>
            <p:nvPr/>
          </p:nvSpPr>
          <p:spPr>
            <a:xfrm>
              <a:off x="5948114" y="1941790"/>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186" name="pl57">
              <a:extLst>
                <a:ext uri="{FF2B5EF4-FFF2-40B4-BE49-F238E27FC236}">
                  <a16:creationId xmlns:a16="http://schemas.microsoft.com/office/drawing/2014/main" id="{58D115F1-5D0C-B14A-B26F-3EA9074BE57B}"/>
                </a:ext>
              </a:extLst>
            </p:cNvPr>
            <p:cNvSpPr/>
            <p:nvPr/>
          </p:nvSpPr>
          <p:spPr>
            <a:xfrm>
              <a:off x="8310383" y="2395126"/>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187" name="pl58">
              <a:extLst>
                <a:ext uri="{FF2B5EF4-FFF2-40B4-BE49-F238E27FC236}">
                  <a16:creationId xmlns:a16="http://schemas.microsoft.com/office/drawing/2014/main" id="{D5582F1D-4530-1443-A793-35E898C652D4}"/>
                </a:ext>
              </a:extLst>
            </p:cNvPr>
            <p:cNvSpPr/>
            <p:nvPr/>
          </p:nvSpPr>
          <p:spPr>
            <a:xfrm>
              <a:off x="7168152" y="2395126"/>
              <a:ext cx="1142231" cy="0"/>
            </a:xfrm>
            <a:custGeom>
              <a:avLst/>
              <a:gdLst/>
              <a:ahLst/>
              <a:cxnLst/>
              <a:rect l="0" t="0" r="0" b="0"/>
              <a:pathLst>
                <a:path w="1142231">
                  <a:moveTo>
                    <a:pt x="1142231" y="0"/>
                  </a:moveTo>
                  <a:lnTo>
                    <a:pt x="0" y="0"/>
                  </a:lnTo>
                </a:path>
              </a:pathLst>
            </a:custGeom>
            <a:ln w="13550" cap="flat">
              <a:solidFill>
                <a:srgbClr val="000000">
                  <a:alpha val="100000"/>
                </a:srgbClr>
              </a:solidFill>
              <a:prstDash val="solid"/>
              <a:round/>
            </a:ln>
          </p:spPr>
          <p:txBody>
            <a:bodyPr/>
            <a:lstStyle/>
            <a:p>
              <a:endParaRPr/>
            </a:p>
          </p:txBody>
        </p:sp>
        <p:sp>
          <p:nvSpPr>
            <p:cNvPr id="188" name="pl59">
              <a:extLst>
                <a:ext uri="{FF2B5EF4-FFF2-40B4-BE49-F238E27FC236}">
                  <a16:creationId xmlns:a16="http://schemas.microsoft.com/office/drawing/2014/main" id="{1C26434E-3CD0-7C47-8B67-9FE2C48E83E8}"/>
                </a:ext>
              </a:extLst>
            </p:cNvPr>
            <p:cNvSpPr/>
            <p:nvPr/>
          </p:nvSpPr>
          <p:spPr>
            <a:xfrm>
              <a:off x="7168152" y="2395126"/>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189" name="pl60">
              <a:extLst>
                <a:ext uri="{FF2B5EF4-FFF2-40B4-BE49-F238E27FC236}">
                  <a16:creationId xmlns:a16="http://schemas.microsoft.com/office/drawing/2014/main" id="{89597D18-6C0E-CC41-A5C5-6505FD848CC5}"/>
                </a:ext>
              </a:extLst>
            </p:cNvPr>
            <p:cNvSpPr/>
            <p:nvPr/>
          </p:nvSpPr>
          <p:spPr>
            <a:xfrm>
              <a:off x="3672222" y="2848461"/>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190" name="pl61">
              <a:extLst>
                <a:ext uri="{FF2B5EF4-FFF2-40B4-BE49-F238E27FC236}">
                  <a16:creationId xmlns:a16="http://schemas.microsoft.com/office/drawing/2014/main" id="{6C2D6C8C-61D8-D846-BF01-AA4E1013E233}"/>
                </a:ext>
              </a:extLst>
            </p:cNvPr>
            <p:cNvSpPr/>
            <p:nvPr/>
          </p:nvSpPr>
          <p:spPr>
            <a:xfrm>
              <a:off x="2901940" y="2848461"/>
              <a:ext cx="770281" cy="0"/>
            </a:xfrm>
            <a:custGeom>
              <a:avLst/>
              <a:gdLst/>
              <a:ahLst/>
              <a:cxnLst/>
              <a:rect l="0" t="0" r="0" b="0"/>
              <a:pathLst>
                <a:path w="770281">
                  <a:moveTo>
                    <a:pt x="770281" y="0"/>
                  </a:moveTo>
                  <a:lnTo>
                    <a:pt x="0" y="0"/>
                  </a:lnTo>
                </a:path>
              </a:pathLst>
            </a:custGeom>
            <a:ln w="13550" cap="flat">
              <a:solidFill>
                <a:srgbClr val="000000">
                  <a:alpha val="100000"/>
                </a:srgbClr>
              </a:solidFill>
              <a:prstDash val="solid"/>
              <a:round/>
            </a:ln>
          </p:spPr>
          <p:txBody>
            <a:bodyPr/>
            <a:lstStyle/>
            <a:p>
              <a:endParaRPr/>
            </a:p>
          </p:txBody>
        </p:sp>
        <p:sp>
          <p:nvSpPr>
            <p:cNvPr id="191" name="pl62">
              <a:extLst>
                <a:ext uri="{FF2B5EF4-FFF2-40B4-BE49-F238E27FC236}">
                  <a16:creationId xmlns:a16="http://schemas.microsoft.com/office/drawing/2014/main" id="{3B38BCFD-C224-4F4E-AC69-297E928459EB}"/>
                </a:ext>
              </a:extLst>
            </p:cNvPr>
            <p:cNvSpPr/>
            <p:nvPr/>
          </p:nvSpPr>
          <p:spPr>
            <a:xfrm>
              <a:off x="2901940" y="2848461"/>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192" name="pl63">
              <a:extLst>
                <a:ext uri="{FF2B5EF4-FFF2-40B4-BE49-F238E27FC236}">
                  <a16:creationId xmlns:a16="http://schemas.microsoft.com/office/drawing/2014/main" id="{2EF76DF9-C270-EA4F-ABE5-E15E17D8A8F2}"/>
                </a:ext>
              </a:extLst>
            </p:cNvPr>
            <p:cNvSpPr/>
            <p:nvPr/>
          </p:nvSpPr>
          <p:spPr>
            <a:xfrm>
              <a:off x="3665446" y="3301797"/>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193" name="pl64">
              <a:extLst>
                <a:ext uri="{FF2B5EF4-FFF2-40B4-BE49-F238E27FC236}">
                  <a16:creationId xmlns:a16="http://schemas.microsoft.com/office/drawing/2014/main" id="{94A0782D-A39A-714A-9ADC-652BFC6A6CB7}"/>
                </a:ext>
              </a:extLst>
            </p:cNvPr>
            <p:cNvSpPr/>
            <p:nvPr/>
          </p:nvSpPr>
          <p:spPr>
            <a:xfrm>
              <a:off x="2902584" y="3301797"/>
              <a:ext cx="762862" cy="0"/>
            </a:xfrm>
            <a:custGeom>
              <a:avLst/>
              <a:gdLst/>
              <a:ahLst/>
              <a:cxnLst/>
              <a:rect l="0" t="0" r="0" b="0"/>
              <a:pathLst>
                <a:path w="762862">
                  <a:moveTo>
                    <a:pt x="762862" y="0"/>
                  </a:moveTo>
                  <a:lnTo>
                    <a:pt x="0" y="0"/>
                  </a:lnTo>
                </a:path>
              </a:pathLst>
            </a:custGeom>
            <a:ln w="13550" cap="flat">
              <a:solidFill>
                <a:srgbClr val="000000">
                  <a:alpha val="100000"/>
                </a:srgbClr>
              </a:solidFill>
              <a:prstDash val="solid"/>
              <a:round/>
            </a:ln>
          </p:spPr>
          <p:txBody>
            <a:bodyPr/>
            <a:lstStyle/>
            <a:p>
              <a:endParaRPr/>
            </a:p>
          </p:txBody>
        </p:sp>
        <p:sp>
          <p:nvSpPr>
            <p:cNvPr id="194" name="pl65">
              <a:extLst>
                <a:ext uri="{FF2B5EF4-FFF2-40B4-BE49-F238E27FC236}">
                  <a16:creationId xmlns:a16="http://schemas.microsoft.com/office/drawing/2014/main" id="{BCBDA57E-6AAA-AF48-B2D8-F7CCDB63D849}"/>
                </a:ext>
              </a:extLst>
            </p:cNvPr>
            <p:cNvSpPr/>
            <p:nvPr/>
          </p:nvSpPr>
          <p:spPr>
            <a:xfrm>
              <a:off x="2902584" y="3301797"/>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195" name="pl66">
              <a:extLst>
                <a:ext uri="{FF2B5EF4-FFF2-40B4-BE49-F238E27FC236}">
                  <a16:creationId xmlns:a16="http://schemas.microsoft.com/office/drawing/2014/main" id="{05F3F02B-253E-1E40-A3A9-67B9482DA183}"/>
                </a:ext>
              </a:extLst>
            </p:cNvPr>
            <p:cNvSpPr/>
            <p:nvPr/>
          </p:nvSpPr>
          <p:spPr>
            <a:xfrm>
              <a:off x="6896970" y="3755133"/>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196" name="pl67">
              <a:extLst>
                <a:ext uri="{FF2B5EF4-FFF2-40B4-BE49-F238E27FC236}">
                  <a16:creationId xmlns:a16="http://schemas.microsoft.com/office/drawing/2014/main" id="{73D3617A-9337-EC49-B862-8C9C0B281B7A}"/>
                </a:ext>
              </a:extLst>
            </p:cNvPr>
            <p:cNvSpPr/>
            <p:nvPr/>
          </p:nvSpPr>
          <p:spPr>
            <a:xfrm>
              <a:off x="5950637" y="3755133"/>
              <a:ext cx="946332" cy="0"/>
            </a:xfrm>
            <a:custGeom>
              <a:avLst/>
              <a:gdLst/>
              <a:ahLst/>
              <a:cxnLst/>
              <a:rect l="0" t="0" r="0" b="0"/>
              <a:pathLst>
                <a:path w="946332">
                  <a:moveTo>
                    <a:pt x="946332" y="0"/>
                  </a:moveTo>
                  <a:lnTo>
                    <a:pt x="0" y="0"/>
                  </a:lnTo>
                </a:path>
              </a:pathLst>
            </a:custGeom>
            <a:ln w="13550" cap="flat">
              <a:solidFill>
                <a:srgbClr val="000000">
                  <a:alpha val="100000"/>
                </a:srgbClr>
              </a:solidFill>
              <a:prstDash val="solid"/>
              <a:round/>
            </a:ln>
          </p:spPr>
          <p:txBody>
            <a:bodyPr/>
            <a:lstStyle/>
            <a:p>
              <a:endParaRPr/>
            </a:p>
          </p:txBody>
        </p:sp>
        <p:sp>
          <p:nvSpPr>
            <p:cNvPr id="197" name="pl68">
              <a:extLst>
                <a:ext uri="{FF2B5EF4-FFF2-40B4-BE49-F238E27FC236}">
                  <a16:creationId xmlns:a16="http://schemas.microsoft.com/office/drawing/2014/main" id="{B2D0C1F2-02E8-E04C-BD45-AA62FA33CB5D}"/>
                </a:ext>
              </a:extLst>
            </p:cNvPr>
            <p:cNvSpPr/>
            <p:nvPr/>
          </p:nvSpPr>
          <p:spPr>
            <a:xfrm>
              <a:off x="5950637" y="3755133"/>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198" name="pl69">
              <a:extLst>
                <a:ext uri="{FF2B5EF4-FFF2-40B4-BE49-F238E27FC236}">
                  <a16:creationId xmlns:a16="http://schemas.microsoft.com/office/drawing/2014/main" id="{A14E8522-8CC1-474B-A2E6-D47BCF307638}"/>
                </a:ext>
              </a:extLst>
            </p:cNvPr>
            <p:cNvSpPr/>
            <p:nvPr/>
          </p:nvSpPr>
          <p:spPr>
            <a:xfrm>
              <a:off x="7278211" y="4208468"/>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199" name="pl70">
              <a:extLst>
                <a:ext uri="{FF2B5EF4-FFF2-40B4-BE49-F238E27FC236}">
                  <a16:creationId xmlns:a16="http://schemas.microsoft.com/office/drawing/2014/main" id="{DE273116-CED2-6A45-A969-A01B32E440AE}"/>
                </a:ext>
              </a:extLst>
            </p:cNvPr>
            <p:cNvSpPr/>
            <p:nvPr/>
          </p:nvSpPr>
          <p:spPr>
            <a:xfrm>
              <a:off x="6331475" y="4208468"/>
              <a:ext cx="946735" cy="0"/>
            </a:xfrm>
            <a:custGeom>
              <a:avLst/>
              <a:gdLst/>
              <a:ahLst/>
              <a:cxnLst/>
              <a:rect l="0" t="0" r="0" b="0"/>
              <a:pathLst>
                <a:path w="946735">
                  <a:moveTo>
                    <a:pt x="946735" y="0"/>
                  </a:moveTo>
                  <a:lnTo>
                    <a:pt x="0" y="0"/>
                  </a:lnTo>
                </a:path>
              </a:pathLst>
            </a:custGeom>
            <a:ln w="13550" cap="flat">
              <a:solidFill>
                <a:srgbClr val="000000">
                  <a:alpha val="100000"/>
                </a:srgbClr>
              </a:solidFill>
              <a:prstDash val="solid"/>
              <a:round/>
            </a:ln>
          </p:spPr>
          <p:txBody>
            <a:bodyPr/>
            <a:lstStyle/>
            <a:p>
              <a:endParaRPr/>
            </a:p>
          </p:txBody>
        </p:sp>
        <p:sp>
          <p:nvSpPr>
            <p:cNvPr id="200" name="pl71">
              <a:extLst>
                <a:ext uri="{FF2B5EF4-FFF2-40B4-BE49-F238E27FC236}">
                  <a16:creationId xmlns:a16="http://schemas.microsoft.com/office/drawing/2014/main" id="{1C87220F-915D-F14D-A3A2-D1875D741913}"/>
                </a:ext>
              </a:extLst>
            </p:cNvPr>
            <p:cNvSpPr/>
            <p:nvPr/>
          </p:nvSpPr>
          <p:spPr>
            <a:xfrm>
              <a:off x="6331475" y="4208468"/>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201" name="pl72">
              <a:extLst>
                <a:ext uri="{FF2B5EF4-FFF2-40B4-BE49-F238E27FC236}">
                  <a16:creationId xmlns:a16="http://schemas.microsoft.com/office/drawing/2014/main" id="{6A3F3357-B90F-E944-8CF7-D388DDA6CD53}"/>
                </a:ext>
              </a:extLst>
            </p:cNvPr>
            <p:cNvSpPr/>
            <p:nvPr/>
          </p:nvSpPr>
          <p:spPr>
            <a:xfrm>
              <a:off x="6707563" y="4661804"/>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202" name="pl73">
              <a:extLst>
                <a:ext uri="{FF2B5EF4-FFF2-40B4-BE49-F238E27FC236}">
                  <a16:creationId xmlns:a16="http://schemas.microsoft.com/office/drawing/2014/main" id="{9A0855C0-0226-2E41-A5FB-4BAC14D0E5DF}"/>
                </a:ext>
              </a:extLst>
            </p:cNvPr>
            <p:cNvSpPr/>
            <p:nvPr/>
          </p:nvSpPr>
          <p:spPr>
            <a:xfrm>
              <a:off x="5831354" y="4661804"/>
              <a:ext cx="876209" cy="0"/>
            </a:xfrm>
            <a:custGeom>
              <a:avLst/>
              <a:gdLst/>
              <a:ahLst/>
              <a:cxnLst/>
              <a:rect l="0" t="0" r="0" b="0"/>
              <a:pathLst>
                <a:path w="876209">
                  <a:moveTo>
                    <a:pt x="876209" y="0"/>
                  </a:moveTo>
                  <a:lnTo>
                    <a:pt x="0" y="0"/>
                  </a:lnTo>
                </a:path>
              </a:pathLst>
            </a:custGeom>
            <a:ln w="13550" cap="flat">
              <a:solidFill>
                <a:srgbClr val="000000">
                  <a:alpha val="100000"/>
                </a:srgbClr>
              </a:solidFill>
              <a:prstDash val="solid"/>
              <a:round/>
            </a:ln>
          </p:spPr>
          <p:txBody>
            <a:bodyPr/>
            <a:lstStyle/>
            <a:p>
              <a:endParaRPr/>
            </a:p>
          </p:txBody>
        </p:sp>
        <p:sp>
          <p:nvSpPr>
            <p:cNvPr id="203" name="pl74">
              <a:extLst>
                <a:ext uri="{FF2B5EF4-FFF2-40B4-BE49-F238E27FC236}">
                  <a16:creationId xmlns:a16="http://schemas.microsoft.com/office/drawing/2014/main" id="{6C221D84-4D56-CD41-B562-8C8932598BCA}"/>
                </a:ext>
              </a:extLst>
            </p:cNvPr>
            <p:cNvSpPr/>
            <p:nvPr/>
          </p:nvSpPr>
          <p:spPr>
            <a:xfrm>
              <a:off x="5831354" y="4661804"/>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204" name="pl75">
              <a:extLst>
                <a:ext uri="{FF2B5EF4-FFF2-40B4-BE49-F238E27FC236}">
                  <a16:creationId xmlns:a16="http://schemas.microsoft.com/office/drawing/2014/main" id="{63D001B0-293C-8A4E-AFFE-7AEAA001B1E5}"/>
                </a:ext>
              </a:extLst>
            </p:cNvPr>
            <p:cNvSpPr/>
            <p:nvPr/>
          </p:nvSpPr>
          <p:spPr>
            <a:xfrm>
              <a:off x="6800567" y="5115140"/>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205" name="pl76">
              <a:extLst>
                <a:ext uri="{FF2B5EF4-FFF2-40B4-BE49-F238E27FC236}">
                  <a16:creationId xmlns:a16="http://schemas.microsoft.com/office/drawing/2014/main" id="{86D3C615-92E4-DC47-8B3B-2782DEEE6016}"/>
                </a:ext>
              </a:extLst>
            </p:cNvPr>
            <p:cNvSpPr/>
            <p:nvPr/>
          </p:nvSpPr>
          <p:spPr>
            <a:xfrm>
              <a:off x="5878794" y="5115140"/>
              <a:ext cx="921773" cy="0"/>
            </a:xfrm>
            <a:custGeom>
              <a:avLst/>
              <a:gdLst/>
              <a:ahLst/>
              <a:cxnLst/>
              <a:rect l="0" t="0" r="0" b="0"/>
              <a:pathLst>
                <a:path w="921773">
                  <a:moveTo>
                    <a:pt x="921773" y="0"/>
                  </a:moveTo>
                  <a:lnTo>
                    <a:pt x="0" y="0"/>
                  </a:lnTo>
                </a:path>
              </a:pathLst>
            </a:custGeom>
            <a:ln w="13550" cap="flat">
              <a:solidFill>
                <a:srgbClr val="000000">
                  <a:alpha val="100000"/>
                </a:srgbClr>
              </a:solidFill>
              <a:prstDash val="solid"/>
              <a:round/>
            </a:ln>
          </p:spPr>
          <p:txBody>
            <a:bodyPr/>
            <a:lstStyle/>
            <a:p>
              <a:endParaRPr/>
            </a:p>
          </p:txBody>
        </p:sp>
        <p:sp>
          <p:nvSpPr>
            <p:cNvPr id="206" name="pl77">
              <a:extLst>
                <a:ext uri="{FF2B5EF4-FFF2-40B4-BE49-F238E27FC236}">
                  <a16:creationId xmlns:a16="http://schemas.microsoft.com/office/drawing/2014/main" id="{BC829210-EB2F-7142-8A2D-6C8A3102AD5F}"/>
                </a:ext>
              </a:extLst>
            </p:cNvPr>
            <p:cNvSpPr/>
            <p:nvPr/>
          </p:nvSpPr>
          <p:spPr>
            <a:xfrm>
              <a:off x="5878794" y="5115140"/>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207" name="pl78">
              <a:extLst>
                <a:ext uri="{FF2B5EF4-FFF2-40B4-BE49-F238E27FC236}">
                  <a16:creationId xmlns:a16="http://schemas.microsoft.com/office/drawing/2014/main" id="{4A980AA0-2F38-7947-B2D8-F03B72CC6580}"/>
                </a:ext>
              </a:extLst>
            </p:cNvPr>
            <p:cNvSpPr/>
            <p:nvPr/>
          </p:nvSpPr>
          <p:spPr>
            <a:xfrm>
              <a:off x="7357148" y="5568476"/>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208" name="pl79">
              <a:extLst>
                <a:ext uri="{FF2B5EF4-FFF2-40B4-BE49-F238E27FC236}">
                  <a16:creationId xmlns:a16="http://schemas.microsoft.com/office/drawing/2014/main" id="{2AEFAA44-AD8C-154F-A7CA-42FF3E755F0F}"/>
                </a:ext>
              </a:extLst>
            </p:cNvPr>
            <p:cNvSpPr/>
            <p:nvPr/>
          </p:nvSpPr>
          <p:spPr>
            <a:xfrm>
              <a:off x="6356756" y="5568476"/>
              <a:ext cx="1000392" cy="0"/>
            </a:xfrm>
            <a:custGeom>
              <a:avLst/>
              <a:gdLst/>
              <a:ahLst/>
              <a:cxnLst/>
              <a:rect l="0" t="0" r="0" b="0"/>
              <a:pathLst>
                <a:path w="1000392">
                  <a:moveTo>
                    <a:pt x="1000392" y="0"/>
                  </a:moveTo>
                  <a:lnTo>
                    <a:pt x="0" y="0"/>
                  </a:lnTo>
                </a:path>
              </a:pathLst>
            </a:custGeom>
            <a:ln w="13550" cap="flat">
              <a:solidFill>
                <a:srgbClr val="000000">
                  <a:alpha val="100000"/>
                </a:srgbClr>
              </a:solidFill>
              <a:prstDash val="solid"/>
              <a:round/>
            </a:ln>
          </p:spPr>
          <p:txBody>
            <a:bodyPr/>
            <a:lstStyle/>
            <a:p>
              <a:endParaRPr/>
            </a:p>
          </p:txBody>
        </p:sp>
        <p:sp>
          <p:nvSpPr>
            <p:cNvPr id="209" name="pl80">
              <a:extLst>
                <a:ext uri="{FF2B5EF4-FFF2-40B4-BE49-F238E27FC236}">
                  <a16:creationId xmlns:a16="http://schemas.microsoft.com/office/drawing/2014/main" id="{0EA54DFE-8495-974E-8526-1B52842335E6}"/>
                </a:ext>
              </a:extLst>
            </p:cNvPr>
            <p:cNvSpPr/>
            <p:nvPr/>
          </p:nvSpPr>
          <p:spPr>
            <a:xfrm>
              <a:off x="6356756" y="5568476"/>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210" name="pl81">
              <a:extLst>
                <a:ext uri="{FF2B5EF4-FFF2-40B4-BE49-F238E27FC236}">
                  <a16:creationId xmlns:a16="http://schemas.microsoft.com/office/drawing/2014/main" id="{4A19CDFF-8562-D845-A8B2-9D9C8F08FF70}"/>
                </a:ext>
              </a:extLst>
            </p:cNvPr>
            <p:cNvSpPr/>
            <p:nvPr/>
          </p:nvSpPr>
          <p:spPr>
            <a:xfrm>
              <a:off x="6672978" y="6021811"/>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211" name="pl82">
              <a:extLst>
                <a:ext uri="{FF2B5EF4-FFF2-40B4-BE49-F238E27FC236}">
                  <a16:creationId xmlns:a16="http://schemas.microsoft.com/office/drawing/2014/main" id="{7B6FACB8-6726-6B4B-89CD-A868330A7469}"/>
                </a:ext>
              </a:extLst>
            </p:cNvPr>
            <p:cNvSpPr/>
            <p:nvPr/>
          </p:nvSpPr>
          <p:spPr>
            <a:xfrm>
              <a:off x="5532709" y="6021811"/>
              <a:ext cx="1140269" cy="0"/>
            </a:xfrm>
            <a:custGeom>
              <a:avLst/>
              <a:gdLst/>
              <a:ahLst/>
              <a:cxnLst/>
              <a:rect l="0" t="0" r="0" b="0"/>
              <a:pathLst>
                <a:path w="1140269">
                  <a:moveTo>
                    <a:pt x="1140269" y="0"/>
                  </a:moveTo>
                  <a:lnTo>
                    <a:pt x="0" y="0"/>
                  </a:lnTo>
                </a:path>
              </a:pathLst>
            </a:custGeom>
            <a:ln w="13550" cap="flat">
              <a:solidFill>
                <a:srgbClr val="000000">
                  <a:alpha val="100000"/>
                </a:srgbClr>
              </a:solidFill>
              <a:prstDash val="solid"/>
              <a:round/>
            </a:ln>
          </p:spPr>
          <p:txBody>
            <a:bodyPr/>
            <a:lstStyle/>
            <a:p>
              <a:endParaRPr/>
            </a:p>
          </p:txBody>
        </p:sp>
        <p:sp>
          <p:nvSpPr>
            <p:cNvPr id="212" name="pl83">
              <a:extLst>
                <a:ext uri="{FF2B5EF4-FFF2-40B4-BE49-F238E27FC236}">
                  <a16:creationId xmlns:a16="http://schemas.microsoft.com/office/drawing/2014/main" id="{152402EF-F726-3F4C-953F-D453F947AC06}"/>
                </a:ext>
              </a:extLst>
            </p:cNvPr>
            <p:cNvSpPr/>
            <p:nvPr/>
          </p:nvSpPr>
          <p:spPr>
            <a:xfrm>
              <a:off x="5532709" y="6021811"/>
              <a:ext cx="0" cy="0"/>
            </a:xfrm>
            <a:custGeom>
              <a:avLst/>
              <a:gdLst/>
              <a:ahLst/>
              <a:cxnLst/>
              <a:rect l="0" t="0" r="0" b="0"/>
              <a:pathLst>
                <a:path>
                  <a:moveTo>
                    <a:pt x="0" y="0"/>
                  </a:moveTo>
                  <a:lnTo>
                    <a:pt x="0" y="0"/>
                  </a:lnTo>
                </a:path>
              </a:pathLst>
            </a:custGeom>
            <a:ln w="13550" cap="flat">
              <a:solidFill>
                <a:srgbClr val="000000">
                  <a:alpha val="100000"/>
                </a:srgbClr>
              </a:solidFill>
              <a:prstDash val="solid"/>
              <a:round/>
            </a:ln>
          </p:spPr>
          <p:txBody>
            <a:bodyPr/>
            <a:lstStyle/>
            <a:p>
              <a:endParaRPr/>
            </a:p>
          </p:txBody>
        </p:sp>
        <p:sp>
          <p:nvSpPr>
            <p:cNvPr id="213" name="rc84">
              <a:extLst>
                <a:ext uri="{FF2B5EF4-FFF2-40B4-BE49-F238E27FC236}">
                  <a16:creationId xmlns:a16="http://schemas.microsoft.com/office/drawing/2014/main" id="{AFB236E6-53A6-274D-85A7-7B028BD9AFDC}"/>
                </a:ext>
              </a:extLst>
            </p:cNvPr>
            <p:cNvSpPr/>
            <p:nvPr/>
          </p:nvSpPr>
          <p:spPr>
            <a:xfrm>
              <a:off x="1931662" y="1669789"/>
              <a:ext cx="9428748" cy="4624024"/>
            </a:xfrm>
            <a:prstGeom prst="rect">
              <a:avLst/>
            </a:prstGeom>
            <a:ln w="13550" cap="rnd">
              <a:solidFill>
                <a:srgbClr val="333333">
                  <a:alpha val="100000"/>
                </a:srgbClr>
              </a:solidFill>
              <a:prstDash val="solid"/>
              <a:round/>
            </a:ln>
          </p:spPr>
          <p:txBody>
            <a:bodyPr/>
            <a:lstStyle/>
            <a:p>
              <a:endParaRPr/>
            </a:p>
          </p:txBody>
        </p:sp>
        <p:sp>
          <p:nvSpPr>
            <p:cNvPr id="214" name="tx85">
              <a:extLst>
                <a:ext uri="{FF2B5EF4-FFF2-40B4-BE49-F238E27FC236}">
                  <a16:creationId xmlns:a16="http://schemas.microsoft.com/office/drawing/2014/main" id="{C50F6F24-5D0A-5B4D-B3D5-2F6BDD5C88C7}"/>
                </a:ext>
              </a:extLst>
            </p:cNvPr>
            <p:cNvSpPr/>
            <p:nvPr/>
          </p:nvSpPr>
          <p:spPr>
            <a:xfrm>
              <a:off x="526789" y="5891239"/>
              <a:ext cx="1342243" cy="208557"/>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Photoshopped</a:t>
              </a:r>
            </a:p>
          </p:txBody>
        </p:sp>
        <p:sp>
          <p:nvSpPr>
            <p:cNvPr id="215" name="tx86">
              <a:extLst>
                <a:ext uri="{FF2B5EF4-FFF2-40B4-BE49-F238E27FC236}">
                  <a16:creationId xmlns:a16="http://schemas.microsoft.com/office/drawing/2014/main" id="{BB7771B6-A01A-AD4A-8ED7-FD494073AB2C}"/>
                </a:ext>
              </a:extLst>
            </p:cNvPr>
            <p:cNvSpPr/>
            <p:nvPr/>
          </p:nvSpPr>
          <p:spPr>
            <a:xfrm>
              <a:off x="1109339" y="5488704"/>
              <a:ext cx="759693" cy="157757"/>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Realistic</a:t>
              </a:r>
            </a:p>
          </p:txBody>
        </p:sp>
        <p:sp>
          <p:nvSpPr>
            <p:cNvPr id="216" name="tx87">
              <a:extLst>
                <a:ext uri="{FF2B5EF4-FFF2-40B4-BE49-F238E27FC236}">
                  <a16:creationId xmlns:a16="http://schemas.microsoft.com/office/drawing/2014/main" id="{2BA07584-6479-9E48-A465-4C7671B04FE4}"/>
                </a:ext>
              </a:extLst>
            </p:cNvPr>
            <p:cNvSpPr/>
            <p:nvPr/>
          </p:nvSpPr>
          <p:spPr>
            <a:xfrm>
              <a:off x="1359482" y="5033384"/>
              <a:ext cx="509550"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Clear</a:t>
              </a:r>
            </a:p>
          </p:txBody>
        </p:sp>
        <p:sp>
          <p:nvSpPr>
            <p:cNvPr id="217" name="tx88">
              <a:extLst>
                <a:ext uri="{FF2B5EF4-FFF2-40B4-BE49-F238E27FC236}">
                  <a16:creationId xmlns:a16="http://schemas.microsoft.com/office/drawing/2014/main" id="{8F275DBF-D9AE-5C4F-90F9-6A9342B58076}"/>
                </a:ext>
              </a:extLst>
            </p:cNvPr>
            <p:cNvSpPr/>
            <p:nvPr/>
          </p:nvSpPr>
          <p:spPr>
            <a:xfrm>
              <a:off x="1276101" y="4531431"/>
              <a:ext cx="592931" cy="208359"/>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Happy</a:t>
              </a:r>
            </a:p>
          </p:txBody>
        </p:sp>
        <p:sp>
          <p:nvSpPr>
            <p:cNvPr id="218" name="tx89">
              <a:extLst>
                <a:ext uri="{FF2B5EF4-FFF2-40B4-BE49-F238E27FC236}">
                  <a16:creationId xmlns:a16="http://schemas.microsoft.com/office/drawing/2014/main" id="{FC52501C-D72F-FA4A-8C6E-4C1082CF9B75}"/>
                </a:ext>
              </a:extLst>
            </p:cNvPr>
            <p:cNvSpPr/>
            <p:nvPr/>
          </p:nvSpPr>
          <p:spPr>
            <a:xfrm>
              <a:off x="1319298" y="4078095"/>
              <a:ext cx="549733" cy="208359"/>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Upset</a:t>
              </a:r>
            </a:p>
          </p:txBody>
        </p:sp>
        <p:sp>
          <p:nvSpPr>
            <p:cNvPr id="219" name="tx90">
              <a:extLst>
                <a:ext uri="{FF2B5EF4-FFF2-40B4-BE49-F238E27FC236}">
                  <a16:creationId xmlns:a16="http://schemas.microsoft.com/office/drawing/2014/main" id="{6F975210-0A1B-6C41-8668-6F2244B0B597}"/>
                </a:ext>
              </a:extLst>
            </p:cNvPr>
            <p:cNvSpPr/>
            <p:nvPr/>
          </p:nvSpPr>
          <p:spPr>
            <a:xfrm>
              <a:off x="845467" y="3624759"/>
              <a:ext cx="1023565" cy="208359"/>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Unpleasant</a:t>
              </a:r>
            </a:p>
          </p:txBody>
        </p:sp>
        <p:sp>
          <p:nvSpPr>
            <p:cNvPr id="220" name="tx91">
              <a:extLst>
                <a:ext uri="{FF2B5EF4-FFF2-40B4-BE49-F238E27FC236}">
                  <a16:creationId xmlns:a16="http://schemas.microsoft.com/office/drawing/2014/main" id="{17743CAE-D510-FE4D-90C6-327586B19917}"/>
                </a:ext>
              </a:extLst>
            </p:cNvPr>
            <p:cNvSpPr/>
            <p:nvPr/>
          </p:nvSpPr>
          <p:spPr>
            <a:xfrm>
              <a:off x="1588082" y="3222025"/>
              <a:ext cx="280950" cy="157757"/>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Fat</a:t>
              </a:r>
            </a:p>
          </p:txBody>
        </p:sp>
        <p:sp>
          <p:nvSpPr>
            <p:cNvPr id="221" name="tx92">
              <a:extLst>
                <a:ext uri="{FF2B5EF4-FFF2-40B4-BE49-F238E27FC236}">
                  <a16:creationId xmlns:a16="http://schemas.microsoft.com/office/drawing/2014/main" id="{CC5D7CE8-6372-274F-B762-954BE4539360}"/>
                </a:ext>
              </a:extLst>
            </p:cNvPr>
            <p:cNvSpPr/>
            <p:nvPr/>
          </p:nvSpPr>
          <p:spPr>
            <a:xfrm>
              <a:off x="1295077" y="2718088"/>
              <a:ext cx="573955" cy="208359"/>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Heavy</a:t>
              </a:r>
            </a:p>
          </p:txBody>
        </p:sp>
        <p:sp>
          <p:nvSpPr>
            <p:cNvPr id="222" name="tx93">
              <a:extLst>
                <a:ext uri="{FF2B5EF4-FFF2-40B4-BE49-F238E27FC236}">
                  <a16:creationId xmlns:a16="http://schemas.microsoft.com/office/drawing/2014/main" id="{A2881BE7-66E2-8148-A3E3-EFA5DF0E0DB0}"/>
                </a:ext>
              </a:extLst>
            </p:cNvPr>
            <p:cNvSpPr/>
            <p:nvPr/>
          </p:nvSpPr>
          <p:spPr>
            <a:xfrm>
              <a:off x="923825" y="2262768"/>
              <a:ext cx="945207"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Disfigured</a:t>
              </a:r>
            </a:p>
          </p:txBody>
        </p:sp>
        <p:sp>
          <p:nvSpPr>
            <p:cNvPr id="223" name="tx94">
              <a:extLst>
                <a:ext uri="{FF2B5EF4-FFF2-40B4-BE49-F238E27FC236}">
                  <a16:creationId xmlns:a16="http://schemas.microsoft.com/office/drawing/2014/main" id="{CC3EB774-2A64-CA4E-935E-2E1B6423ACF8}"/>
                </a:ext>
              </a:extLst>
            </p:cNvPr>
            <p:cNvSpPr/>
            <p:nvPr/>
          </p:nvSpPr>
          <p:spPr>
            <a:xfrm>
              <a:off x="1223416" y="1809432"/>
              <a:ext cx="645616" cy="2103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Germy</a:t>
              </a:r>
            </a:p>
          </p:txBody>
        </p:sp>
        <p:sp>
          <p:nvSpPr>
            <p:cNvPr id="224" name="pl95">
              <a:extLst>
                <a:ext uri="{FF2B5EF4-FFF2-40B4-BE49-F238E27FC236}">
                  <a16:creationId xmlns:a16="http://schemas.microsoft.com/office/drawing/2014/main" id="{63CE3627-63A4-FA44-BBF9-8B08697CA523}"/>
                </a:ext>
              </a:extLst>
            </p:cNvPr>
            <p:cNvSpPr/>
            <p:nvPr/>
          </p:nvSpPr>
          <p:spPr>
            <a:xfrm>
              <a:off x="1896868" y="6021811"/>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225" name="pl96">
              <a:extLst>
                <a:ext uri="{FF2B5EF4-FFF2-40B4-BE49-F238E27FC236}">
                  <a16:creationId xmlns:a16="http://schemas.microsoft.com/office/drawing/2014/main" id="{4F6D8545-DF8F-764E-A02A-A1AA62D3944D}"/>
                </a:ext>
              </a:extLst>
            </p:cNvPr>
            <p:cNvSpPr/>
            <p:nvPr/>
          </p:nvSpPr>
          <p:spPr>
            <a:xfrm>
              <a:off x="1896868" y="5568476"/>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226" name="pl97">
              <a:extLst>
                <a:ext uri="{FF2B5EF4-FFF2-40B4-BE49-F238E27FC236}">
                  <a16:creationId xmlns:a16="http://schemas.microsoft.com/office/drawing/2014/main" id="{C35A7885-0BEB-1D4D-BFDA-46CA1567418F}"/>
                </a:ext>
              </a:extLst>
            </p:cNvPr>
            <p:cNvSpPr/>
            <p:nvPr/>
          </p:nvSpPr>
          <p:spPr>
            <a:xfrm>
              <a:off x="1896868" y="5115140"/>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227" name="pl98">
              <a:extLst>
                <a:ext uri="{FF2B5EF4-FFF2-40B4-BE49-F238E27FC236}">
                  <a16:creationId xmlns:a16="http://schemas.microsoft.com/office/drawing/2014/main" id="{3427A94C-6C4A-B045-ACE3-B3D4122F957A}"/>
                </a:ext>
              </a:extLst>
            </p:cNvPr>
            <p:cNvSpPr/>
            <p:nvPr/>
          </p:nvSpPr>
          <p:spPr>
            <a:xfrm>
              <a:off x="1896868" y="4661804"/>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228" name="pl99">
              <a:extLst>
                <a:ext uri="{FF2B5EF4-FFF2-40B4-BE49-F238E27FC236}">
                  <a16:creationId xmlns:a16="http://schemas.microsoft.com/office/drawing/2014/main" id="{F970FA16-0168-F940-8872-04C67374EEE2}"/>
                </a:ext>
              </a:extLst>
            </p:cNvPr>
            <p:cNvSpPr/>
            <p:nvPr/>
          </p:nvSpPr>
          <p:spPr>
            <a:xfrm>
              <a:off x="1896868" y="4208468"/>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229" name="pl100">
              <a:extLst>
                <a:ext uri="{FF2B5EF4-FFF2-40B4-BE49-F238E27FC236}">
                  <a16:creationId xmlns:a16="http://schemas.microsoft.com/office/drawing/2014/main" id="{F69047DD-294D-874C-A05E-F286A4B536CA}"/>
                </a:ext>
              </a:extLst>
            </p:cNvPr>
            <p:cNvSpPr/>
            <p:nvPr/>
          </p:nvSpPr>
          <p:spPr>
            <a:xfrm>
              <a:off x="1896868" y="3755133"/>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230" name="pl101">
              <a:extLst>
                <a:ext uri="{FF2B5EF4-FFF2-40B4-BE49-F238E27FC236}">
                  <a16:creationId xmlns:a16="http://schemas.microsoft.com/office/drawing/2014/main" id="{DB4D32BE-996F-D145-A289-BFC105EAECD6}"/>
                </a:ext>
              </a:extLst>
            </p:cNvPr>
            <p:cNvSpPr/>
            <p:nvPr/>
          </p:nvSpPr>
          <p:spPr>
            <a:xfrm>
              <a:off x="1896868" y="3301797"/>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231" name="pl102">
              <a:extLst>
                <a:ext uri="{FF2B5EF4-FFF2-40B4-BE49-F238E27FC236}">
                  <a16:creationId xmlns:a16="http://schemas.microsoft.com/office/drawing/2014/main" id="{AC861FB6-DC64-5F4C-BF5F-2F58EA3679AB}"/>
                </a:ext>
              </a:extLst>
            </p:cNvPr>
            <p:cNvSpPr/>
            <p:nvPr/>
          </p:nvSpPr>
          <p:spPr>
            <a:xfrm>
              <a:off x="1896868" y="2848461"/>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232" name="pl103">
              <a:extLst>
                <a:ext uri="{FF2B5EF4-FFF2-40B4-BE49-F238E27FC236}">
                  <a16:creationId xmlns:a16="http://schemas.microsoft.com/office/drawing/2014/main" id="{446596F5-B6AB-0A4F-9117-B7024D690CCF}"/>
                </a:ext>
              </a:extLst>
            </p:cNvPr>
            <p:cNvSpPr/>
            <p:nvPr/>
          </p:nvSpPr>
          <p:spPr>
            <a:xfrm>
              <a:off x="1896868" y="2395126"/>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233" name="pl104">
              <a:extLst>
                <a:ext uri="{FF2B5EF4-FFF2-40B4-BE49-F238E27FC236}">
                  <a16:creationId xmlns:a16="http://schemas.microsoft.com/office/drawing/2014/main" id="{683FD907-D156-A84C-A264-02B938B34EE7}"/>
                </a:ext>
              </a:extLst>
            </p:cNvPr>
            <p:cNvSpPr/>
            <p:nvPr/>
          </p:nvSpPr>
          <p:spPr>
            <a:xfrm>
              <a:off x="1896868" y="1941790"/>
              <a:ext cx="34794" cy="0"/>
            </a:xfrm>
            <a:custGeom>
              <a:avLst/>
              <a:gdLst/>
              <a:ahLst/>
              <a:cxnLst/>
              <a:rect l="0" t="0" r="0" b="0"/>
              <a:pathLst>
                <a:path w="34794">
                  <a:moveTo>
                    <a:pt x="0" y="0"/>
                  </a:moveTo>
                  <a:lnTo>
                    <a:pt x="34794" y="0"/>
                  </a:lnTo>
                </a:path>
              </a:pathLst>
            </a:custGeom>
            <a:ln w="13550" cap="flat">
              <a:solidFill>
                <a:srgbClr val="333333">
                  <a:alpha val="100000"/>
                </a:srgbClr>
              </a:solidFill>
              <a:prstDash val="solid"/>
              <a:round/>
            </a:ln>
          </p:spPr>
          <p:txBody>
            <a:bodyPr/>
            <a:lstStyle/>
            <a:p>
              <a:endParaRPr/>
            </a:p>
          </p:txBody>
        </p:sp>
        <p:sp>
          <p:nvSpPr>
            <p:cNvPr id="234" name="pl105">
              <a:extLst>
                <a:ext uri="{FF2B5EF4-FFF2-40B4-BE49-F238E27FC236}">
                  <a16:creationId xmlns:a16="http://schemas.microsoft.com/office/drawing/2014/main" id="{B9A36C03-0436-F64C-B3F6-5FA656C03BC6}"/>
                </a:ext>
              </a:extLst>
            </p:cNvPr>
            <p:cNvSpPr/>
            <p:nvPr/>
          </p:nvSpPr>
          <p:spPr>
            <a:xfrm>
              <a:off x="2360242" y="6293813"/>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35" name="pl106">
              <a:extLst>
                <a:ext uri="{FF2B5EF4-FFF2-40B4-BE49-F238E27FC236}">
                  <a16:creationId xmlns:a16="http://schemas.microsoft.com/office/drawing/2014/main" id="{FF478DFD-901E-4849-9090-F3C09445331E}"/>
                </a:ext>
              </a:extLst>
            </p:cNvPr>
            <p:cNvSpPr/>
            <p:nvPr/>
          </p:nvSpPr>
          <p:spPr>
            <a:xfrm>
              <a:off x="3074541" y="6293813"/>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36" name="pl107">
              <a:extLst>
                <a:ext uri="{FF2B5EF4-FFF2-40B4-BE49-F238E27FC236}">
                  <a16:creationId xmlns:a16="http://schemas.microsoft.com/office/drawing/2014/main" id="{3820C094-534B-D743-913B-3F5D54844D45}"/>
                </a:ext>
              </a:extLst>
            </p:cNvPr>
            <p:cNvSpPr/>
            <p:nvPr/>
          </p:nvSpPr>
          <p:spPr>
            <a:xfrm>
              <a:off x="3788840" y="6293813"/>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37" name="pl108">
              <a:extLst>
                <a:ext uri="{FF2B5EF4-FFF2-40B4-BE49-F238E27FC236}">
                  <a16:creationId xmlns:a16="http://schemas.microsoft.com/office/drawing/2014/main" id="{A988D838-6F87-4B49-8FAB-E6588457AE40}"/>
                </a:ext>
              </a:extLst>
            </p:cNvPr>
            <p:cNvSpPr/>
            <p:nvPr/>
          </p:nvSpPr>
          <p:spPr>
            <a:xfrm>
              <a:off x="4503139" y="6293813"/>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38" name="pl109">
              <a:extLst>
                <a:ext uri="{FF2B5EF4-FFF2-40B4-BE49-F238E27FC236}">
                  <a16:creationId xmlns:a16="http://schemas.microsoft.com/office/drawing/2014/main" id="{F39C012B-9FA6-2843-A7F0-12905A727031}"/>
                </a:ext>
              </a:extLst>
            </p:cNvPr>
            <p:cNvSpPr/>
            <p:nvPr/>
          </p:nvSpPr>
          <p:spPr>
            <a:xfrm>
              <a:off x="5217438" y="6293813"/>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39" name="pl110">
              <a:extLst>
                <a:ext uri="{FF2B5EF4-FFF2-40B4-BE49-F238E27FC236}">
                  <a16:creationId xmlns:a16="http://schemas.microsoft.com/office/drawing/2014/main" id="{A60CB301-350B-F944-8794-4053C1CC2D0F}"/>
                </a:ext>
              </a:extLst>
            </p:cNvPr>
            <p:cNvSpPr/>
            <p:nvPr/>
          </p:nvSpPr>
          <p:spPr>
            <a:xfrm>
              <a:off x="5931737" y="6293813"/>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40" name="pl111">
              <a:extLst>
                <a:ext uri="{FF2B5EF4-FFF2-40B4-BE49-F238E27FC236}">
                  <a16:creationId xmlns:a16="http://schemas.microsoft.com/office/drawing/2014/main" id="{A085812A-63A3-9646-A242-156A3479890D}"/>
                </a:ext>
              </a:extLst>
            </p:cNvPr>
            <p:cNvSpPr/>
            <p:nvPr/>
          </p:nvSpPr>
          <p:spPr>
            <a:xfrm>
              <a:off x="6646036" y="6293813"/>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41" name="pl112">
              <a:extLst>
                <a:ext uri="{FF2B5EF4-FFF2-40B4-BE49-F238E27FC236}">
                  <a16:creationId xmlns:a16="http://schemas.microsoft.com/office/drawing/2014/main" id="{0718DEC9-52D0-6441-A90F-434E5448B5A9}"/>
                </a:ext>
              </a:extLst>
            </p:cNvPr>
            <p:cNvSpPr/>
            <p:nvPr/>
          </p:nvSpPr>
          <p:spPr>
            <a:xfrm>
              <a:off x="7360335" y="6293813"/>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42" name="pl113">
              <a:extLst>
                <a:ext uri="{FF2B5EF4-FFF2-40B4-BE49-F238E27FC236}">
                  <a16:creationId xmlns:a16="http://schemas.microsoft.com/office/drawing/2014/main" id="{D5E52469-EFF7-C54A-9268-68881E84FDF1}"/>
                </a:ext>
              </a:extLst>
            </p:cNvPr>
            <p:cNvSpPr/>
            <p:nvPr/>
          </p:nvSpPr>
          <p:spPr>
            <a:xfrm>
              <a:off x="8074635" y="6293813"/>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43" name="pl114">
              <a:extLst>
                <a:ext uri="{FF2B5EF4-FFF2-40B4-BE49-F238E27FC236}">
                  <a16:creationId xmlns:a16="http://schemas.microsoft.com/office/drawing/2014/main" id="{0F002E1C-33ED-6248-BAE2-502FAF2543BF}"/>
                </a:ext>
              </a:extLst>
            </p:cNvPr>
            <p:cNvSpPr/>
            <p:nvPr/>
          </p:nvSpPr>
          <p:spPr>
            <a:xfrm>
              <a:off x="8788934" y="6293813"/>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44" name="pl115">
              <a:extLst>
                <a:ext uri="{FF2B5EF4-FFF2-40B4-BE49-F238E27FC236}">
                  <a16:creationId xmlns:a16="http://schemas.microsoft.com/office/drawing/2014/main" id="{E4A737D6-213E-F441-99F4-E54D4F73BB07}"/>
                </a:ext>
              </a:extLst>
            </p:cNvPr>
            <p:cNvSpPr/>
            <p:nvPr/>
          </p:nvSpPr>
          <p:spPr>
            <a:xfrm>
              <a:off x="9503233" y="6293813"/>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45" name="pl116">
              <a:extLst>
                <a:ext uri="{FF2B5EF4-FFF2-40B4-BE49-F238E27FC236}">
                  <a16:creationId xmlns:a16="http://schemas.microsoft.com/office/drawing/2014/main" id="{508B01FE-7047-C448-8A18-DCD37FDAF8DF}"/>
                </a:ext>
              </a:extLst>
            </p:cNvPr>
            <p:cNvSpPr/>
            <p:nvPr/>
          </p:nvSpPr>
          <p:spPr>
            <a:xfrm>
              <a:off x="10217532" y="6293813"/>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46" name="pl117">
              <a:extLst>
                <a:ext uri="{FF2B5EF4-FFF2-40B4-BE49-F238E27FC236}">
                  <a16:creationId xmlns:a16="http://schemas.microsoft.com/office/drawing/2014/main" id="{94EB5BA3-EF11-7543-A608-70F0DE4E00CF}"/>
                </a:ext>
              </a:extLst>
            </p:cNvPr>
            <p:cNvSpPr/>
            <p:nvPr/>
          </p:nvSpPr>
          <p:spPr>
            <a:xfrm>
              <a:off x="10931831" y="6293813"/>
              <a:ext cx="0" cy="34794"/>
            </a:xfrm>
            <a:custGeom>
              <a:avLst/>
              <a:gdLst/>
              <a:ahLst/>
              <a:cxnLst/>
              <a:rect l="0" t="0" r="0" b="0"/>
              <a:pathLst>
                <a:path h="34794">
                  <a:moveTo>
                    <a:pt x="0" y="34794"/>
                  </a:moveTo>
                  <a:lnTo>
                    <a:pt x="0" y="0"/>
                  </a:lnTo>
                </a:path>
              </a:pathLst>
            </a:custGeom>
            <a:ln w="13550" cap="flat">
              <a:solidFill>
                <a:srgbClr val="333333">
                  <a:alpha val="100000"/>
                </a:srgbClr>
              </a:solidFill>
              <a:prstDash val="solid"/>
              <a:round/>
            </a:ln>
          </p:spPr>
          <p:txBody>
            <a:bodyPr/>
            <a:lstStyle/>
            <a:p>
              <a:endParaRPr/>
            </a:p>
          </p:txBody>
        </p:sp>
        <p:sp>
          <p:nvSpPr>
            <p:cNvPr id="247" name="tx118">
              <a:extLst>
                <a:ext uri="{FF2B5EF4-FFF2-40B4-BE49-F238E27FC236}">
                  <a16:creationId xmlns:a16="http://schemas.microsoft.com/office/drawing/2014/main" id="{FBDA0FCC-E307-DD4D-974A-A5682D008EB0}"/>
                </a:ext>
              </a:extLst>
            </p:cNvPr>
            <p:cNvSpPr/>
            <p:nvPr/>
          </p:nvSpPr>
          <p:spPr>
            <a:xfrm>
              <a:off x="2266145" y="6352672"/>
              <a:ext cx="188193"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-6</a:t>
              </a:r>
            </a:p>
          </p:txBody>
        </p:sp>
        <p:sp>
          <p:nvSpPr>
            <p:cNvPr id="248" name="tx119">
              <a:extLst>
                <a:ext uri="{FF2B5EF4-FFF2-40B4-BE49-F238E27FC236}">
                  <a16:creationId xmlns:a16="http://schemas.microsoft.com/office/drawing/2014/main" id="{E86D9116-5880-7B48-8C73-993395C52EE6}"/>
                </a:ext>
              </a:extLst>
            </p:cNvPr>
            <p:cNvSpPr/>
            <p:nvPr/>
          </p:nvSpPr>
          <p:spPr>
            <a:xfrm>
              <a:off x="2980444" y="6354855"/>
              <a:ext cx="188193" cy="157559"/>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-5</a:t>
              </a:r>
            </a:p>
          </p:txBody>
        </p:sp>
        <p:sp>
          <p:nvSpPr>
            <p:cNvPr id="249" name="tx120">
              <a:extLst>
                <a:ext uri="{FF2B5EF4-FFF2-40B4-BE49-F238E27FC236}">
                  <a16:creationId xmlns:a16="http://schemas.microsoft.com/office/drawing/2014/main" id="{B6EDECAE-1733-9141-A763-8A70588C91D4}"/>
                </a:ext>
              </a:extLst>
            </p:cNvPr>
            <p:cNvSpPr/>
            <p:nvPr/>
          </p:nvSpPr>
          <p:spPr>
            <a:xfrm>
              <a:off x="3694743" y="6354458"/>
              <a:ext cx="188193" cy="157956"/>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-4</a:t>
              </a:r>
            </a:p>
          </p:txBody>
        </p:sp>
        <p:sp>
          <p:nvSpPr>
            <p:cNvPr id="250" name="tx121">
              <a:extLst>
                <a:ext uri="{FF2B5EF4-FFF2-40B4-BE49-F238E27FC236}">
                  <a16:creationId xmlns:a16="http://schemas.microsoft.com/office/drawing/2014/main" id="{816B7A36-3B09-6740-B698-2D97E6BD3457}"/>
                </a:ext>
              </a:extLst>
            </p:cNvPr>
            <p:cNvSpPr/>
            <p:nvPr/>
          </p:nvSpPr>
          <p:spPr>
            <a:xfrm>
              <a:off x="4409043" y="6352474"/>
              <a:ext cx="188193" cy="159940"/>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-3</a:t>
              </a:r>
            </a:p>
          </p:txBody>
        </p:sp>
        <p:sp>
          <p:nvSpPr>
            <p:cNvPr id="251" name="tx122">
              <a:extLst>
                <a:ext uri="{FF2B5EF4-FFF2-40B4-BE49-F238E27FC236}">
                  <a16:creationId xmlns:a16="http://schemas.microsoft.com/office/drawing/2014/main" id="{CF744CE9-6472-CE40-AAA4-16C66F2154B6}"/>
                </a:ext>
              </a:extLst>
            </p:cNvPr>
            <p:cNvSpPr/>
            <p:nvPr/>
          </p:nvSpPr>
          <p:spPr>
            <a:xfrm>
              <a:off x="5123342" y="6354458"/>
              <a:ext cx="188193" cy="157956"/>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-2</a:t>
              </a:r>
            </a:p>
          </p:txBody>
        </p:sp>
        <p:sp>
          <p:nvSpPr>
            <p:cNvPr id="252" name="tx123">
              <a:extLst>
                <a:ext uri="{FF2B5EF4-FFF2-40B4-BE49-F238E27FC236}">
                  <a16:creationId xmlns:a16="http://schemas.microsoft.com/office/drawing/2014/main" id="{0F582157-A90E-0342-851C-B2A8BB5884F2}"/>
                </a:ext>
              </a:extLst>
            </p:cNvPr>
            <p:cNvSpPr/>
            <p:nvPr/>
          </p:nvSpPr>
          <p:spPr>
            <a:xfrm>
              <a:off x="5837641" y="6356443"/>
              <a:ext cx="188193" cy="155971"/>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a:t>
              </a:r>
            </a:p>
          </p:txBody>
        </p:sp>
        <p:sp>
          <p:nvSpPr>
            <p:cNvPr id="253" name="tx124">
              <a:extLst>
                <a:ext uri="{FF2B5EF4-FFF2-40B4-BE49-F238E27FC236}">
                  <a16:creationId xmlns:a16="http://schemas.microsoft.com/office/drawing/2014/main" id="{3EAD7CDD-4AF7-7643-864B-A598FDC5CA85}"/>
                </a:ext>
              </a:extLst>
            </p:cNvPr>
            <p:cNvSpPr/>
            <p:nvPr/>
          </p:nvSpPr>
          <p:spPr>
            <a:xfrm>
              <a:off x="6588886" y="6352871"/>
              <a:ext cx="114300" cy="159543"/>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0</a:t>
              </a:r>
            </a:p>
          </p:txBody>
        </p:sp>
        <p:sp>
          <p:nvSpPr>
            <p:cNvPr id="254" name="tx125">
              <a:extLst>
                <a:ext uri="{FF2B5EF4-FFF2-40B4-BE49-F238E27FC236}">
                  <a16:creationId xmlns:a16="http://schemas.microsoft.com/office/drawing/2014/main" id="{FE626F88-6F3F-B441-99DC-02C6B39FC778}"/>
                </a:ext>
              </a:extLst>
            </p:cNvPr>
            <p:cNvSpPr/>
            <p:nvPr/>
          </p:nvSpPr>
          <p:spPr>
            <a:xfrm>
              <a:off x="7303185" y="6356443"/>
              <a:ext cx="114300" cy="155971"/>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1</a:t>
              </a:r>
            </a:p>
          </p:txBody>
        </p:sp>
        <p:sp>
          <p:nvSpPr>
            <p:cNvPr id="255" name="tx126">
              <a:extLst>
                <a:ext uri="{FF2B5EF4-FFF2-40B4-BE49-F238E27FC236}">
                  <a16:creationId xmlns:a16="http://schemas.microsoft.com/office/drawing/2014/main" id="{F68A5D6D-4EC6-9A46-A0E8-45C6878CC0C6}"/>
                </a:ext>
              </a:extLst>
            </p:cNvPr>
            <p:cNvSpPr/>
            <p:nvPr/>
          </p:nvSpPr>
          <p:spPr>
            <a:xfrm>
              <a:off x="8017485" y="6354458"/>
              <a:ext cx="114300" cy="157956"/>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2</a:t>
              </a:r>
            </a:p>
          </p:txBody>
        </p:sp>
        <p:sp>
          <p:nvSpPr>
            <p:cNvPr id="256" name="tx127">
              <a:extLst>
                <a:ext uri="{FF2B5EF4-FFF2-40B4-BE49-F238E27FC236}">
                  <a16:creationId xmlns:a16="http://schemas.microsoft.com/office/drawing/2014/main" id="{DA0A5D53-E8C1-2043-AC63-C7377BA53BF9}"/>
                </a:ext>
              </a:extLst>
            </p:cNvPr>
            <p:cNvSpPr/>
            <p:nvPr/>
          </p:nvSpPr>
          <p:spPr>
            <a:xfrm>
              <a:off x="8731784" y="6352474"/>
              <a:ext cx="114300" cy="159940"/>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3</a:t>
              </a:r>
            </a:p>
          </p:txBody>
        </p:sp>
        <p:sp>
          <p:nvSpPr>
            <p:cNvPr id="257" name="tx128">
              <a:extLst>
                <a:ext uri="{FF2B5EF4-FFF2-40B4-BE49-F238E27FC236}">
                  <a16:creationId xmlns:a16="http://schemas.microsoft.com/office/drawing/2014/main" id="{AC821BFC-5D14-5349-83CD-F8536AD37232}"/>
                </a:ext>
              </a:extLst>
            </p:cNvPr>
            <p:cNvSpPr/>
            <p:nvPr/>
          </p:nvSpPr>
          <p:spPr>
            <a:xfrm>
              <a:off x="9446083" y="6354458"/>
              <a:ext cx="114300" cy="157956"/>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4</a:t>
              </a:r>
            </a:p>
          </p:txBody>
        </p:sp>
        <p:sp>
          <p:nvSpPr>
            <p:cNvPr id="258" name="tx129">
              <a:extLst>
                <a:ext uri="{FF2B5EF4-FFF2-40B4-BE49-F238E27FC236}">
                  <a16:creationId xmlns:a16="http://schemas.microsoft.com/office/drawing/2014/main" id="{2A9CAB85-BDD6-BF4F-9C4F-F0011748A0EB}"/>
                </a:ext>
              </a:extLst>
            </p:cNvPr>
            <p:cNvSpPr/>
            <p:nvPr/>
          </p:nvSpPr>
          <p:spPr>
            <a:xfrm>
              <a:off x="10160382" y="6354855"/>
              <a:ext cx="114300" cy="157559"/>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5</a:t>
              </a:r>
            </a:p>
          </p:txBody>
        </p:sp>
        <p:sp>
          <p:nvSpPr>
            <p:cNvPr id="259" name="tx130">
              <a:extLst>
                <a:ext uri="{FF2B5EF4-FFF2-40B4-BE49-F238E27FC236}">
                  <a16:creationId xmlns:a16="http://schemas.microsoft.com/office/drawing/2014/main" id="{4489C781-96A7-4345-B6BF-BEF13D602D28}"/>
                </a:ext>
              </a:extLst>
            </p:cNvPr>
            <p:cNvSpPr/>
            <p:nvPr/>
          </p:nvSpPr>
          <p:spPr>
            <a:xfrm>
              <a:off x="10874681" y="6352672"/>
              <a:ext cx="114300"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6</a:t>
              </a:r>
            </a:p>
          </p:txBody>
        </p:sp>
        <p:sp>
          <p:nvSpPr>
            <p:cNvPr id="260" name="tx131">
              <a:extLst>
                <a:ext uri="{FF2B5EF4-FFF2-40B4-BE49-F238E27FC236}">
                  <a16:creationId xmlns:a16="http://schemas.microsoft.com/office/drawing/2014/main" id="{50162BD2-F3D9-704C-851D-D0488BF83714}"/>
                </a:ext>
              </a:extLst>
            </p:cNvPr>
            <p:cNvSpPr/>
            <p:nvPr/>
          </p:nvSpPr>
          <p:spPr>
            <a:xfrm>
              <a:off x="5879702" y="6578233"/>
              <a:ext cx="1532669" cy="1597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Mean Difference</a:t>
              </a:r>
            </a:p>
          </p:txBody>
        </p:sp>
        <p:sp>
          <p:nvSpPr>
            <p:cNvPr id="261" name="tx132">
              <a:extLst>
                <a:ext uri="{FF2B5EF4-FFF2-40B4-BE49-F238E27FC236}">
                  <a16:creationId xmlns:a16="http://schemas.microsoft.com/office/drawing/2014/main" id="{2F41B518-F7B7-EE42-B640-B63556C0DFC2}"/>
                </a:ext>
              </a:extLst>
            </p:cNvPr>
            <p:cNvSpPr/>
            <p:nvPr/>
          </p:nvSpPr>
          <p:spPr>
            <a:xfrm>
              <a:off x="5694355" y="6774321"/>
              <a:ext cx="1903362" cy="210542"/>
            </a:xfrm>
            <a:prstGeom prst="rect">
              <a:avLst/>
            </a:prstGeom>
            <a:noFill/>
          </p:spPr>
          <p:txBody>
            <a:bodyPr wrap="none" lIns="0" tIns="0" rIns="0" bIns="0" anchor="ctr" anchorCtr="1"/>
            <a:lstStyle/>
            <a:p>
              <a:pPr marL="0" marR="0" indent="0" algn="l">
                <a:lnSpc>
                  <a:spcPts val="1800"/>
                </a:lnSpc>
                <a:spcBef>
                  <a:spcPts val="0"/>
                </a:spcBef>
                <a:spcAft>
                  <a:spcPts val="0"/>
                </a:spcAft>
              </a:pPr>
              <a:r>
                <a:rPr sz="1800">
                  <a:solidFill>
                    <a:srgbClr val="000000">
                      <a:alpha val="100000"/>
                    </a:srgbClr>
                  </a:solidFill>
                  <a:latin typeface="Gill Sans"/>
                  <a:cs typeface="Gill Sans"/>
                </a:rPr>
                <a:t>(Disfigured - Obese)</a:t>
              </a:r>
            </a:p>
          </p:txBody>
        </p:sp>
      </p:grpSp>
      <p:sp>
        <p:nvSpPr>
          <p:cNvPr id="132" name="TextBox 131">
            <a:extLst>
              <a:ext uri="{FF2B5EF4-FFF2-40B4-BE49-F238E27FC236}">
                <a16:creationId xmlns:a16="http://schemas.microsoft.com/office/drawing/2014/main" id="{7BFEECB4-2C87-0246-B769-1732DCB7CEC0}"/>
              </a:ext>
            </a:extLst>
          </p:cNvPr>
          <p:cNvSpPr txBox="1"/>
          <p:nvPr/>
        </p:nvSpPr>
        <p:spPr>
          <a:xfrm>
            <a:off x="8911775" y="5752071"/>
            <a:ext cx="2986843" cy="923330"/>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none" rtlCol="0">
            <a:spAutoFit/>
          </a:bodyPr>
          <a:lstStyle/>
          <a:p>
            <a:r>
              <a:rPr lang="en-US" dirty="0"/>
              <a:t>Pretest</a:t>
            </a:r>
          </a:p>
          <a:p>
            <a:r>
              <a:rPr lang="en-US" dirty="0" err="1"/>
              <a:t>MTurk</a:t>
            </a:r>
            <a:endParaRPr lang="en-US" dirty="0"/>
          </a:p>
          <a:p>
            <a:r>
              <a:rPr lang="en-US" i="1" dirty="0"/>
              <a:t>N</a:t>
            </a:r>
            <a:r>
              <a:rPr lang="en-US" dirty="0"/>
              <a:t> =200 (82 Men,100 Women)</a:t>
            </a:r>
          </a:p>
        </p:txBody>
      </p:sp>
    </p:spTree>
    <p:extLst>
      <p:ext uri="{BB962C8B-B14F-4D97-AF65-F5344CB8AC3E}">
        <p14:creationId xmlns:p14="http://schemas.microsoft.com/office/powerpoint/2010/main" val="1325495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F965-B23D-9D46-9547-A1084BA8001F}"/>
              </a:ext>
            </a:extLst>
          </p:cNvPr>
          <p:cNvSpPr>
            <a:spLocks noGrp="1"/>
          </p:cNvSpPr>
          <p:nvPr>
            <p:ph type="title"/>
          </p:nvPr>
        </p:nvSpPr>
        <p:spPr/>
        <p:txBody>
          <a:bodyPr>
            <a:normAutofit fontScale="90000"/>
          </a:bodyPr>
          <a:lstStyle/>
          <a:p>
            <a:r>
              <a:rPr lang="en-US" dirty="0"/>
              <a:t>do people who are more chronically averse to germs dislike fat people more?</a:t>
            </a:r>
          </a:p>
        </p:txBody>
      </p:sp>
      <p:pic>
        <p:nvPicPr>
          <p:cNvPr id="9" name="Picture 8">
            <a:extLst>
              <a:ext uri="{FF2B5EF4-FFF2-40B4-BE49-F238E27FC236}">
                <a16:creationId xmlns:a16="http://schemas.microsoft.com/office/drawing/2014/main" id="{F141D2E7-A17A-2647-856E-79E6D6EA2778}"/>
              </a:ext>
            </a:extLst>
          </p:cNvPr>
          <p:cNvPicPr>
            <a:picLocks noChangeAspect="1"/>
          </p:cNvPicPr>
          <p:nvPr/>
        </p:nvPicPr>
        <p:blipFill>
          <a:blip r:embed="rId2"/>
          <a:stretch>
            <a:fillRect/>
          </a:stretch>
        </p:blipFill>
        <p:spPr>
          <a:xfrm>
            <a:off x="2313583" y="2341380"/>
            <a:ext cx="7369789" cy="41148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008760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CF965-B23D-9D46-9547-A1084BA8001F}"/>
              </a:ext>
            </a:extLst>
          </p:cNvPr>
          <p:cNvSpPr>
            <a:spLocks noGrp="1"/>
          </p:cNvSpPr>
          <p:nvPr>
            <p:ph type="title"/>
          </p:nvPr>
        </p:nvSpPr>
        <p:spPr/>
        <p:txBody>
          <a:bodyPr>
            <a:normAutofit fontScale="90000"/>
          </a:bodyPr>
          <a:lstStyle/>
          <a:p>
            <a:r>
              <a:rPr lang="en-US" dirty="0"/>
              <a:t>do people who perceive themselves as more </a:t>
            </a:r>
            <a:r>
              <a:rPr lang="en-US" dirty="0" err="1"/>
              <a:t>infectable</a:t>
            </a:r>
            <a:r>
              <a:rPr lang="en-US" dirty="0"/>
              <a:t> dislike fat people more?</a:t>
            </a:r>
          </a:p>
        </p:txBody>
      </p:sp>
      <p:pic>
        <p:nvPicPr>
          <p:cNvPr id="5" name="Picture 4">
            <a:extLst>
              <a:ext uri="{FF2B5EF4-FFF2-40B4-BE49-F238E27FC236}">
                <a16:creationId xmlns:a16="http://schemas.microsoft.com/office/drawing/2014/main" id="{8763036A-F044-FF46-8B78-53C1A00E24DB}"/>
              </a:ext>
            </a:extLst>
          </p:cNvPr>
          <p:cNvPicPr>
            <a:picLocks noChangeAspect="1"/>
          </p:cNvPicPr>
          <p:nvPr/>
        </p:nvPicPr>
        <p:blipFill>
          <a:blip r:embed="rId2"/>
          <a:stretch>
            <a:fillRect/>
          </a:stretch>
        </p:blipFill>
        <p:spPr>
          <a:xfrm>
            <a:off x="2411105" y="2273646"/>
            <a:ext cx="7369789" cy="437888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230220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sz="2000"/>
              <a:t>Obesity isn’t such a clear infectious disease cue</a:t>
            </a:r>
          </a:p>
        </p:txBody>
      </p:sp>
      <p:sp useBgFill="1">
        <p:nvSpPr>
          <p:cNvPr id="13" name="Rectangle 12">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3">
            <a:extLst>
              <a:ext uri="{FF2B5EF4-FFF2-40B4-BE49-F238E27FC236}">
                <a16:creationId xmlns:a16="http://schemas.microsoft.com/office/drawing/2014/main" id="{A7CACC2E-3BBD-44C7-816B-53F4D163F46C}"/>
              </a:ext>
            </a:extLst>
          </p:cNvPr>
          <p:cNvGraphicFramePr>
            <a:graphicFrameLocks noGrp="1"/>
          </p:cNvGraphicFramePr>
          <p:nvPr>
            <p:ph idx="1"/>
            <p:extLst>
              <p:ext uri="{D42A27DB-BD31-4B8C-83A1-F6EECF244321}">
                <p14:modId xmlns:p14="http://schemas.microsoft.com/office/powerpoint/2010/main" val="888449161"/>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7393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EFC0AF-50BF-4454-AEF5-35D35C545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406"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A3A344-51E3-BD48-A69C-29031C42B042}"/>
              </a:ext>
            </a:extLst>
          </p:cNvPr>
          <p:cNvSpPr>
            <a:spLocks noGrp="1"/>
          </p:cNvSpPr>
          <p:nvPr>
            <p:ph type="title"/>
          </p:nvPr>
        </p:nvSpPr>
        <p:spPr>
          <a:xfrm>
            <a:off x="1752600" y="2542605"/>
            <a:ext cx="8686800" cy="1772793"/>
          </a:xfrm>
          <a:solidFill>
            <a:srgbClr val="FFFFFF"/>
          </a:solidFill>
          <a:ln>
            <a:solidFill>
              <a:srgbClr val="404040"/>
            </a:solidFill>
          </a:ln>
        </p:spPr>
        <p:txBody>
          <a:bodyPr wrap="square">
            <a:noAutofit/>
          </a:bodyPr>
          <a:lstStyle/>
          <a:p>
            <a:r>
              <a:rPr lang="en-US" sz="3200" dirty="0"/>
              <a:t>How do perceivers </a:t>
            </a:r>
            <a:r>
              <a:rPr lang="en-US" sz="3200" b="1" dirty="0"/>
              <a:t>detect</a:t>
            </a:r>
            <a:r>
              <a:rPr lang="en-US" sz="3200" dirty="0"/>
              <a:t> pathogen threats in other people?</a:t>
            </a:r>
            <a:endParaRPr lang="en-US" sz="3200" dirty="0">
              <a:solidFill>
                <a:srgbClr val="FF0000"/>
              </a:solidFill>
            </a:endParaRPr>
          </a:p>
        </p:txBody>
      </p:sp>
      <p:sp>
        <p:nvSpPr>
          <p:cNvPr id="3" name="TextBox 2">
            <a:extLst>
              <a:ext uri="{FF2B5EF4-FFF2-40B4-BE49-F238E27FC236}">
                <a16:creationId xmlns:a16="http://schemas.microsoft.com/office/drawing/2014/main" id="{1B31BCC4-C48F-6F4B-83F4-A81467B1D29B}"/>
              </a:ext>
            </a:extLst>
          </p:cNvPr>
          <p:cNvSpPr txBox="1"/>
          <p:nvPr/>
        </p:nvSpPr>
        <p:spPr>
          <a:xfrm>
            <a:off x="2096630" y="4315398"/>
            <a:ext cx="3660746" cy="584775"/>
          </a:xfrm>
          <a:prstGeom prst="rect">
            <a:avLst/>
          </a:prstGeom>
          <a:noFill/>
        </p:spPr>
        <p:txBody>
          <a:bodyPr wrap="none" rtlCol="0">
            <a:spAutoFit/>
          </a:bodyPr>
          <a:lstStyle/>
          <a:p>
            <a:r>
              <a:rPr lang="en-US" sz="3200" dirty="0">
                <a:solidFill>
                  <a:srgbClr val="FF0000"/>
                </a:solidFill>
              </a:rPr>
              <a:t>PERCEIVABLE CUES</a:t>
            </a:r>
            <a:endParaRPr lang="en-US" sz="3200" dirty="0"/>
          </a:p>
        </p:txBody>
      </p:sp>
    </p:spTree>
    <p:extLst>
      <p:ext uri="{BB962C8B-B14F-4D97-AF65-F5344CB8AC3E}">
        <p14:creationId xmlns:p14="http://schemas.microsoft.com/office/powerpoint/2010/main" val="107302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B8898C-EE6D-9247-A82D-432E60CF505D}"/>
              </a:ext>
            </a:extLst>
          </p:cNvPr>
          <p:cNvSpPr/>
          <p:nvPr/>
        </p:nvSpPr>
        <p:spPr>
          <a:xfrm>
            <a:off x="1952414" y="6269787"/>
            <a:ext cx="2187908" cy="400110"/>
          </a:xfrm>
          <a:prstGeom prst="rect">
            <a:avLst/>
          </a:prstGeom>
        </p:spPr>
        <p:txBody>
          <a:bodyPr wrap="square">
            <a:spAutoFit/>
          </a:bodyPr>
          <a:lstStyle/>
          <a:p>
            <a:r>
              <a:rPr lang="en-US" sz="2000" dirty="0">
                <a:ea typeface="MS Reference Sans Serif" charset="0"/>
                <a:cs typeface="MS Reference Sans Serif" charset="0"/>
              </a:rPr>
              <a:t>YELLOW FEVER</a:t>
            </a:r>
            <a:endParaRPr lang="en-US" sz="2000" dirty="0"/>
          </a:p>
        </p:txBody>
      </p:sp>
      <p:sp>
        <p:nvSpPr>
          <p:cNvPr id="5" name="Rectangle 4">
            <a:extLst>
              <a:ext uri="{FF2B5EF4-FFF2-40B4-BE49-F238E27FC236}">
                <a16:creationId xmlns:a16="http://schemas.microsoft.com/office/drawing/2014/main" id="{1D990A05-D44F-6046-8451-6D663AE21CB4}"/>
              </a:ext>
            </a:extLst>
          </p:cNvPr>
          <p:cNvSpPr/>
          <p:nvPr/>
        </p:nvSpPr>
        <p:spPr>
          <a:xfrm>
            <a:off x="2432936" y="2835351"/>
            <a:ext cx="1226865" cy="400110"/>
          </a:xfrm>
          <a:prstGeom prst="rect">
            <a:avLst/>
          </a:prstGeom>
        </p:spPr>
        <p:txBody>
          <a:bodyPr wrap="square">
            <a:spAutoFit/>
          </a:bodyPr>
          <a:lstStyle/>
          <a:p>
            <a:r>
              <a:rPr lang="en-US" sz="2000" dirty="0">
                <a:ea typeface="MS Reference Sans Serif" charset="0"/>
                <a:cs typeface="MS Reference Sans Serif" charset="0"/>
              </a:rPr>
              <a:t>MUMPS</a:t>
            </a:r>
            <a:endParaRPr lang="en-US" sz="2000" dirty="0"/>
          </a:p>
        </p:txBody>
      </p:sp>
      <p:sp>
        <p:nvSpPr>
          <p:cNvPr id="6" name="Rectangle 5">
            <a:extLst>
              <a:ext uri="{FF2B5EF4-FFF2-40B4-BE49-F238E27FC236}">
                <a16:creationId xmlns:a16="http://schemas.microsoft.com/office/drawing/2014/main" id="{31D75B26-F8E6-5847-8C99-0A358C3563B3}"/>
              </a:ext>
            </a:extLst>
          </p:cNvPr>
          <p:cNvSpPr/>
          <p:nvPr/>
        </p:nvSpPr>
        <p:spPr>
          <a:xfrm>
            <a:off x="8666128" y="2835351"/>
            <a:ext cx="1466051" cy="400110"/>
          </a:xfrm>
          <a:prstGeom prst="rect">
            <a:avLst/>
          </a:prstGeom>
        </p:spPr>
        <p:txBody>
          <a:bodyPr wrap="square">
            <a:spAutoFit/>
          </a:bodyPr>
          <a:lstStyle/>
          <a:p>
            <a:r>
              <a:rPr lang="en-US" sz="2000" dirty="0">
                <a:ea typeface="MS Reference Sans Serif" charset="0"/>
                <a:cs typeface="MS Reference Sans Serif" charset="0"/>
              </a:rPr>
              <a:t>MEASLES</a:t>
            </a:r>
            <a:endParaRPr lang="en-US" sz="2000" dirty="0"/>
          </a:p>
        </p:txBody>
      </p:sp>
      <p:pic>
        <p:nvPicPr>
          <p:cNvPr id="7" name="Picture 6">
            <a:extLst>
              <a:ext uri="{FF2B5EF4-FFF2-40B4-BE49-F238E27FC236}">
                <a16:creationId xmlns:a16="http://schemas.microsoft.com/office/drawing/2014/main" id="{AEDA94BB-44B9-354B-ADEA-B0B3D958E903}"/>
              </a:ext>
            </a:extLst>
          </p:cNvPr>
          <p:cNvPicPr>
            <a:picLocks noChangeAspect="1"/>
          </p:cNvPicPr>
          <p:nvPr/>
        </p:nvPicPr>
        <p:blipFill>
          <a:blip r:embed="rId3"/>
          <a:stretch>
            <a:fillRect/>
          </a:stretch>
        </p:blipFill>
        <p:spPr>
          <a:xfrm>
            <a:off x="7439527" y="313033"/>
            <a:ext cx="3919255" cy="2522499"/>
          </a:xfrm>
          <a:prstGeom prst="rect">
            <a:avLst/>
          </a:prstGeom>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ACCA8D15-B5D9-E945-9FEE-61376DDBD181}"/>
              </a:ext>
            </a:extLst>
          </p:cNvPr>
          <p:cNvPicPr>
            <a:picLocks noChangeAspect="1"/>
          </p:cNvPicPr>
          <p:nvPr/>
        </p:nvPicPr>
        <p:blipFill>
          <a:blip r:embed="rId4"/>
          <a:stretch>
            <a:fillRect/>
          </a:stretch>
        </p:blipFill>
        <p:spPr>
          <a:xfrm>
            <a:off x="871961" y="313033"/>
            <a:ext cx="4348825" cy="2522318"/>
          </a:xfrm>
          <a:prstGeom prst="rect">
            <a:avLst/>
          </a:prstGeom>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D817F54C-6A0A-6145-B703-001231C938CD}"/>
              </a:ext>
            </a:extLst>
          </p:cNvPr>
          <p:cNvPicPr>
            <a:picLocks noChangeAspect="1"/>
          </p:cNvPicPr>
          <p:nvPr/>
        </p:nvPicPr>
        <p:blipFill>
          <a:blip r:embed="rId5"/>
          <a:stretch>
            <a:fillRect/>
          </a:stretch>
        </p:blipFill>
        <p:spPr>
          <a:xfrm>
            <a:off x="871961" y="3312586"/>
            <a:ext cx="4348825" cy="2957201"/>
          </a:xfrm>
          <a:prstGeom prst="rect">
            <a:avLst/>
          </a:prstGeom>
          <a:effectLst>
            <a:outerShdw blurRad="50800" dist="38100" dir="8100000" algn="tr" rotWithShape="0">
              <a:prstClr val="black">
                <a:alpha val="40000"/>
              </a:prstClr>
            </a:outerShdw>
          </a:effectLst>
        </p:spPr>
      </p:pic>
      <p:sp>
        <p:nvSpPr>
          <p:cNvPr id="10" name="Title 1">
            <a:extLst>
              <a:ext uri="{FF2B5EF4-FFF2-40B4-BE49-F238E27FC236}">
                <a16:creationId xmlns:a16="http://schemas.microsoft.com/office/drawing/2014/main" id="{877DFE5D-FBDC-DF47-BBBB-876E831E6F28}"/>
              </a:ext>
            </a:extLst>
          </p:cNvPr>
          <p:cNvSpPr txBox="1">
            <a:spLocks/>
          </p:cNvSpPr>
          <p:nvPr/>
        </p:nvSpPr>
        <p:spPr>
          <a:xfrm>
            <a:off x="6850743" y="3585057"/>
            <a:ext cx="4508039" cy="2684730"/>
          </a:xfrm>
          <a:prstGeom prst="rect">
            <a:avLst/>
          </a:prstGeom>
          <a:solidFill>
            <a:srgbClr val="FFFFFF"/>
          </a:solidFill>
          <a:ln w="28575">
            <a:solidFill>
              <a:schemeClr val="tx1"/>
            </a:solidFill>
          </a:ln>
        </p:spPr>
        <p:txBody>
          <a:bodyPr vert="horz" wrap="square" lIns="274320" tIns="182880" rIns="274320" bIns="182880" rtlCol="0" anchorCtr="1">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600"/>
              <a:t>23/25 (92%) OF MOST DEADLY INFECTIOUS DISEASES CAUSE SYMPTOMS VISIBLE IN THE FACE.</a:t>
            </a:r>
            <a:br>
              <a:rPr lang="en-US" sz="2600"/>
            </a:br>
            <a:r>
              <a:rPr lang="en-US" sz="1300">
                <a:solidFill>
                  <a:srgbClr val="C00000"/>
                </a:solidFill>
              </a:rPr>
              <a:t>RYAN, OATEN, STEVENSON, &amp; CASE, 2012;  WOLFE, PANOSIAN, &amp; DIAMOND, 2007</a:t>
            </a:r>
            <a:endParaRPr lang="en-US" sz="1300" dirty="0">
              <a:solidFill>
                <a:srgbClr val="C00000"/>
              </a:solidFill>
            </a:endParaRPr>
          </a:p>
        </p:txBody>
      </p:sp>
    </p:spTree>
    <p:extLst>
      <p:ext uri="{BB962C8B-B14F-4D97-AF65-F5344CB8AC3E}">
        <p14:creationId xmlns:p14="http://schemas.microsoft.com/office/powerpoint/2010/main" val="3065956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2981C0E-F3D1-9A4D-B7DF-00AC3BBF2AD9}"/>
              </a:ext>
            </a:extLst>
          </p:cNvPr>
          <p:cNvSpPr>
            <a:spLocks noChangeAspect="1"/>
          </p:cNvSpPr>
          <p:nvPr/>
        </p:nvSpPr>
        <p:spPr>
          <a:xfrm>
            <a:off x="489858" y="228600"/>
            <a:ext cx="6400800" cy="6400800"/>
          </a:xfrm>
          <a:prstGeom prst="ellipse">
            <a:avLst/>
          </a:prstGeom>
          <a:solidFill>
            <a:schemeClr val="accent3"/>
          </a:solidFill>
          <a:ln w="285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2E8238B-D050-9B4D-8F84-8B53CB7BB2B9}"/>
              </a:ext>
            </a:extLst>
          </p:cNvPr>
          <p:cNvSpPr txBox="1"/>
          <p:nvPr/>
        </p:nvSpPr>
        <p:spPr>
          <a:xfrm>
            <a:off x="2536127" y="426483"/>
            <a:ext cx="2308261" cy="369332"/>
          </a:xfrm>
          <a:prstGeom prst="rect">
            <a:avLst/>
          </a:prstGeom>
          <a:noFill/>
        </p:spPr>
        <p:txBody>
          <a:bodyPr wrap="none" rtlCol="0">
            <a:spAutoFit/>
          </a:bodyPr>
          <a:lstStyle/>
          <a:p>
            <a:r>
              <a:rPr lang="en-US" b="1" dirty="0"/>
              <a:t>ACTUAL DOMAIN</a:t>
            </a:r>
          </a:p>
        </p:txBody>
      </p:sp>
      <p:sp>
        <p:nvSpPr>
          <p:cNvPr id="4" name="Oval 3">
            <a:extLst>
              <a:ext uri="{FF2B5EF4-FFF2-40B4-BE49-F238E27FC236}">
                <a16:creationId xmlns:a16="http://schemas.microsoft.com/office/drawing/2014/main" id="{BAE25782-6229-9F41-B7C2-826103E77821}"/>
              </a:ext>
            </a:extLst>
          </p:cNvPr>
          <p:cNvSpPr>
            <a:spLocks noChangeAspect="1"/>
          </p:cNvSpPr>
          <p:nvPr/>
        </p:nvSpPr>
        <p:spPr>
          <a:xfrm>
            <a:off x="3663043" y="2348202"/>
            <a:ext cx="2743200" cy="2743200"/>
          </a:xfrm>
          <a:prstGeom prst="ellipse">
            <a:avLst/>
          </a:prstGeom>
          <a:solidFill>
            <a:schemeClr val="accent1"/>
          </a:solidFill>
          <a:ln w="28575">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06CF72F-2398-7B42-B545-218974EB703C}"/>
              </a:ext>
            </a:extLst>
          </p:cNvPr>
          <p:cNvSpPr txBox="1"/>
          <p:nvPr/>
        </p:nvSpPr>
        <p:spPr>
          <a:xfrm>
            <a:off x="4138949" y="2704319"/>
            <a:ext cx="1791388" cy="307777"/>
          </a:xfrm>
          <a:prstGeom prst="rect">
            <a:avLst/>
          </a:prstGeom>
          <a:noFill/>
        </p:spPr>
        <p:txBody>
          <a:bodyPr wrap="none" rtlCol="0">
            <a:spAutoFit/>
          </a:bodyPr>
          <a:lstStyle/>
          <a:p>
            <a:r>
              <a:rPr lang="en-US" sz="1400" b="1" dirty="0"/>
              <a:t>PROPER DOMAIN</a:t>
            </a:r>
          </a:p>
        </p:txBody>
      </p:sp>
      <p:pic>
        <p:nvPicPr>
          <p:cNvPr id="10" name="Picture 9">
            <a:extLst>
              <a:ext uri="{FF2B5EF4-FFF2-40B4-BE49-F238E27FC236}">
                <a16:creationId xmlns:a16="http://schemas.microsoft.com/office/drawing/2014/main" id="{08D83D4B-5B3F-134C-9858-E34631BC6D0E}"/>
              </a:ext>
            </a:extLst>
          </p:cNvPr>
          <p:cNvPicPr>
            <a:picLocks noChangeAspect="1"/>
          </p:cNvPicPr>
          <p:nvPr/>
        </p:nvPicPr>
        <p:blipFill>
          <a:blip r:embed="rId3"/>
          <a:stretch>
            <a:fillRect/>
          </a:stretch>
        </p:blipFill>
        <p:spPr>
          <a:xfrm>
            <a:off x="3967544" y="3137349"/>
            <a:ext cx="685800" cy="914400"/>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EE80649D-9972-8D4D-87EC-FF97C139B252}"/>
              </a:ext>
            </a:extLst>
          </p:cNvPr>
          <p:cNvPicPr>
            <a:picLocks noChangeAspect="1"/>
          </p:cNvPicPr>
          <p:nvPr/>
        </p:nvPicPr>
        <p:blipFill rotWithShape="1">
          <a:blip r:embed="rId4"/>
          <a:srcRect t="8579" r="2758" b="7916"/>
          <a:stretch/>
        </p:blipFill>
        <p:spPr>
          <a:xfrm>
            <a:off x="4653344" y="4177002"/>
            <a:ext cx="914400" cy="588166"/>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E4E103E-C46A-DF4D-92DE-0BA8523E1ADE}"/>
              </a:ext>
            </a:extLst>
          </p:cNvPr>
          <p:cNvPicPr>
            <a:picLocks noChangeAspect="1"/>
          </p:cNvPicPr>
          <p:nvPr/>
        </p:nvPicPr>
        <p:blipFill>
          <a:blip r:embed="rId5"/>
          <a:stretch>
            <a:fillRect/>
          </a:stretch>
        </p:blipFill>
        <p:spPr>
          <a:xfrm>
            <a:off x="5015443" y="3046693"/>
            <a:ext cx="1028700" cy="914400"/>
          </a:xfrm>
          <a:prstGeom prst="rect">
            <a:avLst/>
          </a:prstGeom>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FB386107-092B-484B-B26F-0C60544C32F9}"/>
              </a:ext>
            </a:extLst>
          </p:cNvPr>
          <p:cNvPicPr>
            <a:picLocks noChangeAspect="1"/>
          </p:cNvPicPr>
          <p:nvPr/>
        </p:nvPicPr>
        <p:blipFill>
          <a:blip r:embed="rId6"/>
          <a:stretch>
            <a:fillRect/>
          </a:stretch>
        </p:blipFill>
        <p:spPr>
          <a:xfrm>
            <a:off x="2199321" y="1168351"/>
            <a:ext cx="1463722" cy="914400"/>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2746F413-600E-A74B-939D-C83DD4EA1DEB}"/>
              </a:ext>
            </a:extLst>
          </p:cNvPr>
          <p:cNvPicPr>
            <a:picLocks noChangeAspect="1"/>
          </p:cNvPicPr>
          <p:nvPr/>
        </p:nvPicPr>
        <p:blipFill>
          <a:blip r:embed="rId7"/>
          <a:stretch>
            <a:fillRect/>
          </a:stretch>
        </p:blipFill>
        <p:spPr>
          <a:xfrm>
            <a:off x="2522583" y="2514600"/>
            <a:ext cx="804672" cy="914400"/>
          </a:xfrm>
          <a:prstGeom prst="rect">
            <a:avLst/>
          </a:prstGeom>
          <a:effectLst>
            <a:outerShdw blurRad="50800" dist="38100" dir="8100000" algn="tr" rotWithShape="0">
              <a:prstClr val="black">
                <a:alpha val="40000"/>
              </a:prstClr>
            </a:outerShdw>
          </a:effectLst>
        </p:spPr>
      </p:pic>
      <p:pic>
        <p:nvPicPr>
          <p:cNvPr id="16" name="Picture 15">
            <a:extLst>
              <a:ext uri="{FF2B5EF4-FFF2-40B4-BE49-F238E27FC236}">
                <a16:creationId xmlns:a16="http://schemas.microsoft.com/office/drawing/2014/main" id="{A4C58D49-A856-3245-AA69-3477D6C58EF5}"/>
              </a:ext>
            </a:extLst>
          </p:cNvPr>
          <p:cNvPicPr>
            <a:picLocks noChangeAspect="1"/>
          </p:cNvPicPr>
          <p:nvPr/>
        </p:nvPicPr>
        <p:blipFill>
          <a:blip r:embed="rId8"/>
          <a:stretch>
            <a:fillRect/>
          </a:stretch>
        </p:blipFill>
        <p:spPr>
          <a:xfrm>
            <a:off x="2536127" y="4471085"/>
            <a:ext cx="1066800" cy="914400"/>
          </a:xfrm>
          <a:prstGeom prst="rect">
            <a:avLst/>
          </a:prstGeom>
          <a:effectLst>
            <a:outerShdw blurRad="50800" dist="38100" dir="8100000" algn="tr" rotWithShape="0">
              <a:prstClr val="black">
                <a:alpha val="40000"/>
              </a:prstClr>
            </a:outerShdw>
          </a:effectLst>
        </p:spPr>
      </p:pic>
      <p:pic>
        <p:nvPicPr>
          <p:cNvPr id="17" name="Picture 16">
            <a:extLst>
              <a:ext uri="{FF2B5EF4-FFF2-40B4-BE49-F238E27FC236}">
                <a16:creationId xmlns:a16="http://schemas.microsoft.com/office/drawing/2014/main" id="{649879D1-A58A-0340-B97A-ABB025944BB6}"/>
              </a:ext>
            </a:extLst>
          </p:cNvPr>
          <p:cNvPicPr>
            <a:picLocks noChangeAspect="1"/>
          </p:cNvPicPr>
          <p:nvPr/>
        </p:nvPicPr>
        <p:blipFill>
          <a:blip r:embed="rId9"/>
          <a:stretch>
            <a:fillRect/>
          </a:stretch>
        </p:blipFill>
        <p:spPr>
          <a:xfrm>
            <a:off x="4691743" y="1307217"/>
            <a:ext cx="685800" cy="914400"/>
          </a:xfrm>
          <a:prstGeom prst="rect">
            <a:avLst/>
          </a:prstGeom>
          <a:effectLst>
            <a:outerShdw blurRad="50800" dist="38100" dir="8100000" algn="tr" rotWithShape="0">
              <a:prstClr val="black">
                <a:alpha val="40000"/>
              </a:prstClr>
            </a:outerShdw>
          </a:effectLst>
        </p:spPr>
      </p:pic>
      <p:sp>
        <p:nvSpPr>
          <p:cNvPr id="18" name="Title 17">
            <a:extLst>
              <a:ext uri="{FF2B5EF4-FFF2-40B4-BE49-F238E27FC236}">
                <a16:creationId xmlns:a16="http://schemas.microsoft.com/office/drawing/2014/main" id="{9352891C-4A1D-854C-B8F3-24AD54DB7212}"/>
              </a:ext>
            </a:extLst>
          </p:cNvPr>
          <p:cNvSpPr>
            <a:spLocks noGrp="1"/>
          </p:cNvSpPr>
          <p:nvPr>
            <p:ph type="title"/>
          </p:nvPr>
        </p:nvSpPr>
        <p:spPr>
          <a:xfrm>
            <a:off x="7022320" y="339407"/>
            <a:ext cx="4775680" cy="1188720"/>
          </a:xfrm>
        </p:spPr>
        <p:txBody>
          <a:bodyPr>
            <a:noAutofit/>
          </a:bodyPr>
          <a:lstStyle/>
          <a:p>
            <a:r>
              <a:rPr lang="en-US" sz="2000" dirty="0"/>
              <a:t>Disease detection inputs: proper vs. actual</a:t>
            </a:r>
          </a:p>
        </p:txBody>
      </p:sp>
      <p:sp>
        <p:nvSpPr>
          <p:cNvPr id="19" name="Content Placeholder 18">
            <a:extLst>
              <a:ext uri="{FF2B5EF4-FFF2-40B4-BE49-F238E27FC236}">
                <a16:creationId xmlns:a16="http://schemas.microsoft.com/office/drawing/2014/main" id="{78E7EDF8-32DF-AC45-AE53-DCE59BC6307A}"/>
              </a:ext>
            </a:extLst>
          </p:cNvPr>
          <p:cNvSpPr>
            <a:spLocks noGrp="1"/>
          </p:cNvSpPr>
          <p:nvPr>
            <p:ph idx="1"/>
          </p:nvPr>
        </p:nvSpPr>
        <p:spPr>
          <a:xfrm>
            <a:off x="7022320" y="2121866"/>
            <a:ext cx="4775680" cy="3618161"/>
          </a:xfrm>
        </p:spPr>
        <p:txBody>
          <a:bodyPr>
            <a:normAutofit/>
          </a:bodyPr>
          <a:lstStyle/>
          <a:p>
            <a:r>
              <a:rPr lang="en-US" sz="2400" b="1" dirty="0"/>
              <a:t>Proper Domain. </a:t>
            </a:r>
            <a:r>
              <a:rPr lang="en-US" sz="2400" dirty="0"/>
              <a:t>class of inputs the module was designed by natural selection to process </a:t>
            </a:r>
            <a:r>
              <a:rPr lang="en-US" dirty="0">
                <a:solidFill>
                  <a:srgbClr val="C00000"/>
                </a:solidFill>
              </a:rPr>
              <a:t>Barrett &amp; </a:t>
            </a:r>
            <a:r>
              <a:rPr lang="en-US" dirty="0" err="1">
                <a:solidFill>
                  <a:srgbClr val="C00000"/>
                </a:solidFill>
              </a:rPr>
              <a:t>Kurzban</a:t>
            </a:r>
            <a:r>
              <a:rPr lang="en-US" dirty="0">
                <a:solidFill>
                  <a:srgbClr val="C00000"/>
                </a:solidFill>
              </a:rPr>
              <a:t>, 2006; Sperber, 1994</a:t>
            </a:r>
            <a:endParaRPr lang="en-US" sz="2400" dirty="0">
              <a:solidFill>
                <a:srgbClr val="C00000"/>
              </a:solidFill>
            </a:endParaRPr>
          </a:p>
          <a:p>
            <a:pPr lvl="1"/>
            <a:r>
              <a:rPr lang="en-US" sz="2000" dirty="0"/>
              <a:t>Examples: contagious pox and rashes</a:t>
            </a:r>
          </a:p>
          <a:p>
            <a:r>
              <a:rPr lang="en-US" sz="2400" b="1" dirty="0"/>
              <a:t>Actual Domain. </a:t>
            </a:r>
            <a:r>
              <a:rPr lang="en-US" sz="2400" dirty="0"/>
              <a:t>broader class of inputs than the type for which certain modular systems evolved</a:t>
            </a:r>
          </a:p>
          <a:p>
            <a:pPr lvl="1"/>
            <a:r>
              <a:rPr lang="en-US" sz="2000" dirty="0"/>
              <a:t>Examples: acne, burn scars</a:t>
            </a:r>
          </a:p>
        </p:txBody>
      </p:sp>
      <p:pic>
        <p:nvPicPr>
          <p:cNvPr id="20" name="Picture 19">
            <a:extLst>
              <a:ext uri="{FF2B5EF4-FFF2-40B4-BE49-F238E27FC236}">
                <a16:creationId xmlns:a16="http://schemas.microsoft.com/office/drawing/2014/main" id="{D464B3EA-F1BE-4645-8DE5-2560CE5FDF51}"/>
              </a:ext>
            </a:extLst>
          </p:cNvPr>
          <p:cNvPicPr>
            <a:picLocks noChangeAspect="1"/>
          </p:cNvPicPr>
          <p:nvPr/>
        </p:nvPicPr>
        <p:blipFill>
          <a:blip r:embed="rId10"/>
          <a:stretch>
            <a:fillRect/>
          </a:stretch>
        </p:blipFill>
        <p:spPr>
          <a:xfrm>
            <a:off x="3967544" y="5216655"/>
            <a:ext cx="659892" cy="914400"/>
          </a:xfrm>
          <a:prstGeom prst="rect">
            <a:avLst/>
          </a:prstGeom>
        </p:spPr>
      </p:pic>
      <p:pic>
        <p:nvPicPr>
          <p:cNvPr id="21" name="Picture 20">
            <a:extLst>
              <a:ext uri="{FF2B5EF4-FFF2-40B4-BE49-F238E27FC236}">
                <a16:creationId xmlns:a16="http://schemas.microsoft.com/office/drawing/2014/main" id="{623B0323-1B12-E14F-9992-9C5AE1BAD704}"/>
              </a:ext>
            </a:extLst>
          </p:cNvPr>
          <p:cNvPicPr>
            <a:picLocks noChangeAspect="1"/>
          </p:cNvPicPr>
          <p:nvPr/>
        </p:nvPicPr>
        <p:blipFill>
          <a:blip r:embed="rId11"/>
          <a:stretch>
            <a:fillRect/>
          </a:stretch>
        </p:blipFill>
        <p:spPr>
          <a:xfrm>
            <a:off x="775635" y="3429000"/>
            <a:ext cx="1375900" cy="914400"/>
          </a:xfrm>
          <a:prstGeom prst="rect">
            <a:avLst/>
          </a:prstGeom>
        </p:spPr>
      </p:pic>
    </p:spTree>
    <p:extLst>
      <p:ext uri="{BB962C8B-B14F-4D97-AF65-F5344CB8AC3E}">
        <p14:creationId xmlns:p14="http://schemas.microsoft.com/office/powerpoint/2010/main" val="334053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978" y="3429000"/>
            <a:ext cx="6042455" cy="2160693"/>
          </a:xfrm>
        </p:spPr>
        <p:txBody>
          <a:bodyPr>
            <a:normAutofit/>
          </a:bodyPr>
          <a:lstStyle/>
          <a:p>
            <a:r>
              <a:rPr lang="en-US" sz="2400" dirty="0"/>
              <a:t>Wide variability in infectious disease symptoms (and look-alikes): </a:t>
            </a:r>
            <a:r>
              <a:rPr lang="en-US" sz="2400" b="1" dirty="0"/>
              <a:t>detection errors are inevitable</a:t>
            </a:r>
            <a:br>
              <a:rPr lang="en-US" sz="2400" dirty="0"/>
            </a:br>
            <a:r>
              <a:rPr lang="en-US" sz="1200" dirty="0">
                <a:solidFill>
                  <a:srgbClr val="C00000"/>
                </a:solidFill>
              </a:rPr>
              <a:t>HASELTON &amp; NETTLE, 2006; MURRAY &amp; SCHALLER, 2015</a:t>
            </a:r>
            <a:endParaRPr lang="en-US" sz="1200" dirty="0"/>
          </a:p>
        </p:txBody>
      </p:sp>
      <p:pic>
        <p:nvPicPr>
          <p:cNvPr id="6" name="Picture 5"/>
          <p:cNvPicPr>
            <a:picLocks noChangeAspect="1"/>
          </p:cNvPicPr>
          <p:nvPr/>
        </p:nvPicPr>
        <p:blipFill>
          <a:blip r:embed="rId3"/>
          <a:stretch>
            <a:fillRect/>
          </a:stretch>
        </p:blipFill>
        <p:spPr>
          <a:xfrm>
            <a:off x="3435271" y="134057"/>
            <a:ext cx="3299162" cy="2247720"/>
          </a:xfrm>
          <a:prstGeom prst="rect">
            <a:avLst/>
          </a:prstGeom>
        </p:spPr>
      </p:pic>
      <p:pic>
        <p:nvPicPr>
          <p:cNvPr id="3" name="Picture 2"/>
          <p:cNvPicPr>
            <a:picLocks noChangeAspect="1"/>
          </p:cNvPicPr>
          <p:nvPr/>
        </p:nvPicPr>
        <p:blipFill>
          <a:blip r:embed="rId4"/>
          <a:stretch>
            <a:fillRect/>
          </a:stretch>
        </p:blipFill>
        <p:spPr>
          <a:xfrm>
            <a:off x="7287425" y="843245"/>
            <a:ext cx="4290856" cy="6043459"/>
          </a:xfrm>
          <a:prstGeom prst="rect">
            <a:avLst/>
          </a:prstGeom>
        </p:spPr>
      </p:pic>
    </p:spTree>
    <p:extLst>
      <p:ext uri="{BB962C8B-B14F-4D97-AF65-F5344CB8AC3E}">
        <p14:creationId xmlns:p14="http://schemas.microsoft.com/office/powerpoint/2010/main" val="291988173"/>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{6ED09A45-4992-4F42-98C7-1F10BE064E52}tf10001120</Template>
  <TotalTime>8269</TotalTime>
  <Words>2948</Words>
  <Application>Microsoft Macintosh PowerPoint</Application>
  <PresentationFormat>Widescreen</PresentationFormat>
  <Paragraphs>500</Paragraphs>
  <Slides>55</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Calibri</vt:lpstr>
      <vt:lpstr>Gill Sans</vt:lpstr>
      <vt:lpstr>Gill Sans MT</vt:lpstr>
      <vt:lpstr>Mangal</vt:lpstr>
      <vt:lpstr>MS Reference Sans Serif</vt:lpstr>
      <vt:lpstr>Wingdings</vt:lpstr>
      <vt:lpstr>Parcel</vt:lpstr>
      <vt:lpstr>Infectious disease has many faces: are they all the same?</vt:lpstr>
      <vt:lpstr>Why do people perceive pathogen threats in other people?</vt:lpstr>
      <vt:lpstr>Infectious disease is an enduring, predictable feature of the environment MURRAY &amp; SCHALLER, 2015</vt:lpstr>
      <vt:lpstr>Infectious disease</vt:lpstr>
      <vt:lpstr>Biological systems evolved to detect and reduce pathogen threats NESSE, 2005; MURRAY &amp; SCHALLER, 2015</vt:lpstr>
      <vt:lpstr>How do perceivers detect pathogen threats in other people?</vt:lpstr>
      <vt:lpstr>PowerPoint Presentation</vt:lpstr>
      <vt:lpstr>Disease detection inputs: proper vs. actual</vt:lpstr>
      <vt:lpstr>Wide variability in infectious disease symptoms (and look-alikes): detection errors are inevitable HASELTON &amp; NETTLE, 2006; MURRAY &amp; SCHALLER, 2015</vt:lpstr>
      <vt:lpstr>Anomalous feature Overgeneralization bias reduces the most costly errors HASELTON &amp; NETTLE, 2006; MURRAY &amp; SCHALLER, 2015</vt:lpstr>
      <vt:lpstr>PEOPLE ASSOCIATE ANOMALOUS FACIAL FEATURES WITH INFECTIOUS DISEASE MURRAY &amp; SCHALLER, 2015</vt:lpstr>
      <vt:lpstr>researchers often test one anomalous facial feature at a time: feature present vs. absent</vt:lpstr>
      <vt:lpstr>Are all anomalous features equally associated with infectious disease?</vt:lpstr>
      <vt:lpstr>Which facial feature diagnoses infectious disease?</vt:lpstr>
      <vt:lpstr>Are some anomalous facial features more strongly associated with infectious disease than others?</vt:lpstr>
      <vt:lpstr>stronger association with infectious = better proper domain match</vt:lpstr>
      <vt:lpstr>All studies use the Implicit association test</vt:lpstr>
      <vt:lpstr>PowerPoint Presentation</vt:lpstr>
      <vt:lpstr>IAT Studies layout</vt:lpstr>
      <vt:lpstr>Study 1 goals</vt:lpstr>
      <vt:lpstr>PowerPoint Presentation</vt:lpstr>
      <vt:lpstr>FASTER reaction time = stronger association</vt:lpstr>
      <vt:lpstr>Are anomalous faces automatically associated with Infectious concepts? </vt:lpstr>
      <vt:lpstr>PowerPoint Presentation</vt:lpstr>
      <vt:lpstr>Does strength of association depend on the type of anomalous feature (obese or “disfigured”)?</vt:lpstr>
      <vt:lpstr>PowerPoint Presentation</vt:lpstr>
      <vt:lpstr>Study 1 takeaways</vt:lpstr>
      <vt:lpstr>Study 2 goals</vt:lpstr>
      <vt:lpstr>PowerPoint Presentation</vt:lpstr>
      <vt:lpstr>Are obese and “disfigured” faces equally associated with infectious concepts?</vt:lpstr>
      <vt:lpstr>PowerPoint Presentation</vt:lpstr>
      <vt:lpstr>Study 2 takeaways</vt:lpstr>
      <vt:lpstr>Study 3A and 3B questions</vt:lpstr>
      <vt:lpstr>Study 3A and 3B goals</vt:lpstr>
      <vt:lpstr>PowerPoint Presentation</vt:lpstr>
      <vt:lpstr>Are obese and (BENIGN) BURN SCAR faces equally associated with infectious concepts?</vt:lpstr>
      <vt:lpstr>PowerPoint Presentation</vt:lpstr>
      <vt:lpstr>Are obese and disfigured faces equally associated with lazy concepts?</vt:lpstr>
      <vt:lpstr>PowerPoint Presentation</vt:lpstr>
      <vt:lpstr>Study 3 takeaways</vt:lpstr>
      <vt:lpstr>empirical takeaways</vt:lpstr>
      <vt:lpstr>conceptual takeaways</vt:lpstr>
      <vt:lpstr>conceptual takeaways</vt:lpstr>
      <vt:lpstr>Evolutionary social psychology lab</vt:lpstr>
      <vt:lpstr>PowerPoint Presentation</vt:lpstr>
      <vt:lpstr>Statistical model Wolsiefer, Westfall, &amp; Judd (2016)</vt:lpstr>
      <vt:lpstr>Disfigured more infectious or obese more harmless? (study 1)</vt:lpstr>
      <vt:lpstr>Disfigured more infectious or obese more harmless? (study 2)</vt:lpstr>
      <vt:lpstr>PowerPoint Presentation</vt:lpstr>
      <vt:lpstr>PowerPoint Presentation</vt:lpstr>
      <vt:lpstr>PowerPoint Presentation</vt:lpstr>
      <vt:lpstr>PowerPoint Presentation</vt:lpstr>
      <vt:lpstr>do people who are more chronically averse to germs dislike fat people more?</vt:lpstr>
      <vt:lpstr>do people who perceive themselves as more infectable dislike fat people more?</vt:lpstr>
      <vt:lpstr>Obesity isn’t such a clear infectious disease cue</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Infectious disease has many faces: are they all the same?</dc:title>
  <dc:creator>Michalak, Nicholas</dc:creator>
  <cp:lastModifiedBy>Michalak, Nicholas</cp:lastModifiedBy>
  <cp:revision>161</cp:revision>
  <dcterms:created xsi:type="dcterms:W3CDTF">2018-06-18T19:38:29Z</dcterms:created>
  <dcterms:modified xsi:type="dcterms:W3CDTF">2018-07-07T08:10:47Z</dcterms:modified>
</cp:coreProperties>
</file>