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5" r:id="rId1"/>
  </p:sldMasterIdLst>
  <p:notesMasterIdLst>
    <p:notesMasterId r:id="rId20"/>
  </p:notesMasterIdLst>
  <p:sldIdLst>
    <p:sldId id="256" r:id="rId2"/>
    <p:sldId id="348" r:id="rId3"/>
    <p:sldId id="340" r:id="rId4"/>
    <p:sldId id="338" r:id="rId5"/>
    <p:sldId id="344" r:id="rId6"/>
    <p:sldId id="330" r:id="rId7"/>
    <p:sldId id="290" r:id="rId8"/>
    <p:sldId id="258" r:id="rId9"/>
    <p:sldId id="259" r:id="rId10"/>
    <p:sldId id="257" r:id="rId11"/>
    <p:sldId id="335" r:id="rId12"/>
    <p:sldId id="341" r:id="rId13"/>
    <p:sldId id="347" r:id="rId14"/>
    <p:sldId id="331" r:id="rId15"/>
    <p:sldId id="333" r:id="rId16"/>
    <p:sldId id="346" r:id="rId17"/>
    <p:sldId id="343" r:id="rId18"/>
    <p:sldId id="34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77"/>
    <p:restoredTop sz="76331"/>
  </p:normalViewPr>
  <p:slideViewPr>
    <p:cSldViewPr snapToGrid="0" snapToObjects="1" showGuides="1">
      <p:cViewPr varScale="1">
        <p:scale>
          <a:sx n="83" d="100"/>
          <a:sy n="83" d="100"/>
        </p:scale>
        <p:origin x="296" y="20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svg"/><Relationship Id="rId1" Type="http://schemas.openxmlformats.org/officeDocument/2006/relationships/image" Target="../media/image79.png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svg"/><Relationship Id="rId1" Type="http://schemas.openxmlformats.org/officeDocument/2006/relationships/image" Target="../media/image79.png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73617A-77E4-48B8-84C6-1F021451BC54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0071A75-D578-4A51-80F4-CD984D5D05E1}">
      <dgm:prSet/>
      <dgm:spPr/>
      <dgm:t>
        <a:bodyPr/>
        <a:lstStyle/>
        <a:p>
          <a:r>
            <a:rPr lang="en-US" b="0" dirty="0">
              <a:latin typeface="Gill Sans MT" panose="020B0502020104020203" pitchFamily="34" charset="77"/>
            </a:rPr>
            <a:t>Rated </a:t>
          </a:r>
          <a:r>
            <a:rPr lang="en-US" b="1" dirty="0">
              <a:latin typeface="Gill Sans MT" panose="020B0502020104020203" pitchFamily="34" charset="77"/>
            </a:rPr>
            <a:t>24</a:t>
          </a:r>
          <a:r>
            <a:rPr lang="en-US" b="0" dirty="0">
              <a:latin typeface="Gill Sans MT" panose="020B0502020104020203" pitchFamily="34" charset="77"/>
            </a:rPr>
            <a:t> behaviors on moral wrongness</a:t>
          </a:r>
        </a:p>
      </dgm:t>
    </dgm:pt>
    <dgm:pt modelId="{7EE906C2-F499-4A80-BD8C-AD6859303BB6}" type="parTrans" cxnId="{24D5F75F-4149-45C6-B521-0DE61D104B63}">
      <dgm:prSet/>
      <dgm:spPr/>
      <dgm:t>
        <a:bodyPr/>
        <a:lstStyle/>
        <a:p>
          <a:endParaRPr lang="en-US"/>
        </a:p>
      </dgm:t>
    </dgm:pt>
    <dgm:pt modelId="{88AD2104-2EE4-4821-B5A1-677D1A700BA3}" type="sibTrans" cxnId="{24D5F75F-4149-45C6-B521-0DE61D104B63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77F1598C-E4F5-4696-9D6E-E8B59FDBF435}">
      <dgm:prSet/>
      <dgm:spPr/>
      <dgm:t>
        <a:bodyPr/>
        <a:lstStyle/>
        <a:p>
          <a:r>
            <a:rPr lang="en-US" b="0" dirty="0">
              <a:latin typeface="Gill Sans MT" panose="020B0502020104020203" pitchFamily="34" charset="77"/>
            </a:rPr>
            <a:t>Rated affiliation intentions toward </a:t>
          </a:r>
          <a:r>
            <a:rPr lang="en-US" b="1" dirty="0">
              <a:latin typeface="Gill Sans MT" panose="020B0502020104020203" pitchFamily="34" charset="77"/>
            </a:rPr>
            <a:t>24</a:t>
          </a:r>
          <a:r>
            <a:rPr lang="en-US" b="0" dirty="0">
              <a:latin typeface="Gill Sans MT" panose="020B0502020104020203" pitchFamily="34" charset="77"/>
            </a:rPr>
            <a:t> bystanders who witnessed the same </a:t>
          </a:r>
          <a:r>
            <a:rPr lang="en-US" b="1" dirty="0">
              <a:latin typeface="Gill Sans MT" panose="020B0502020104020203" pitchFamily="34" charset="77"/>
            </a:rPr>
            <a:t>24</a:t>
          </a:r>
          <a:r>
            <a:rPr lang="en-US" b="0" dirty="0">
              <a:latin typeface="Gill Sans MT" panose="020B0502020104020203" pitchFamily="34" charset="77"/>
            </a:rPr>
            <a:t> behaviors</a:t>
          </a:r>
        </a:p>
      </dgm:t>
    </dgm:pt>
    <dgm:pt modelId="{FDDD3C3C-9396-42C7-9585-367A0A2D04AD}" type="parTrans" cxnId="{87021CA3-7E5A-4DF3-A156-9EEE890B44E6}">
      <dgm:prSet/>
      <dgm:spPr/>
      <dgm:t>
        <a:bodyPr/>
        <a:lstStyle/>
        <a:p>
          <a:endParaRPr lang="en-US"/>
        </a:p>
      </dgm:t>
    </dgm:pt>
    <dgm:pt modelId="{AC345635-D80D-4DF1-AE3F-143F67DC3ECD}" type="sibTrans" cxnId="{87021CA3-7E5A-4DF3-A156-9EEE890B44E6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8AB9A646-3134-4027-AC11-0A79E2F97E55}">
      <dgm:prSet/>
      <dgm:spPr/>
      <dgm:t>
        <a:bodyPr/>
        <a:lstStyle/>
        <a:p>
          <a:r>
            <a:rPr lang="en-US" b="0" dirty="0">
              <a:latin typeface="Gill Sans MT" panose="020B0502020104020203" pitchFamily="34" charset="77"/>
            </a:rPr>
            <a:t>Completed other questionnaires (individual differences)</a:t>
          </a:r>
        </a:p>
      </dgm:t>
    </dgm:pt>
    <dgm:pt modelId="{7448C1A6-8FDB-4D73-BDB2-FB7B173D9CEA}" type="parTrans" cxnId="{2AA45868-7ABF-427F-B36C-9529D76A25AC}">
      <dgm:prSet/>
      <dgm:spPr/>
      <dgm:t>
        <a:bodyPr/>
        <a:lstStyle/>
        <a:p>
          <a:endParaRPr lang="en-US"/>
        </a:p>
      </dgm:t>
    </dgm:pt>
    <dgm:pt modelId="{F60CBEA4-15DA-4D1B-BFF6-AE4829D94C4C}" type="sibTrans" cxnId="{2AA45868-7ABF-427F-B36C-9529D76A25AC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0141F309-9B24-AA44-BA09-BFF74FC36432}" type="pres">
      <dgm:prSet presAssocID="{0F73617A-77E4-48B8-84C6-1F021451BC54}" presName="Name0" presStyleCnt="0">
        <dgm:presLayoutVars>
          <dgm:animLvl val="lvl"/>
          <dgm:resizeHandles val="exact"/>
        </dgm:presLayoutVars>
      </dgm:prSet>
      <dgm:spPr/>
    </dgm:pt>
    <dgm:pt modelId="{938A6EF4-5F9D-614C-BC65-53610ED641A1}" type="pres">
      <dgm:prSet presAssocID="{10071A75-D578-4A51-80F4-CD984D5D05E1}" presName="compositeNode" presStyleCnt="0">
        <dgm:presLayoutVars>
          <dgm:bulletEnabled val="1"/>
        </dgm:presLayoutVars>
      </dgm:prSet>
      <dgm:spPr/>
    </dgm:pt>
    <dgm:pt modelId="{803B5C86-0679-3A40-9276-E0931AFD9741}" type="pres">
      <dgm:prSet presAssocID="{10071A75-D578-4A51-80F4-CD984D5D05E1}" presName="bgRect" presStyleLbl="bgAccFollowNode1" presStyleIdx="0" presStyleCnt="3"/>
      <dgm:spPr/>
    </dgm:pt>
    <dgm:pt modelId="{3C5126FF-4EA1-9B4D-BA5E-D59AB62BD5ED}" type="pres">
      <dgm:prSet presAssocID="{88AD2104-2EE4-4821-B5A1-677D1A700BA3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B96B52A7-6C03-514A-9E3A-A931F3C1C549}" type="pres">
      <dgm:prSet presAssocID="{10071A75-D578-4A51-80F4-CD984D5D05E1}" presName="bottomLine" presStyleLbl="alignNode1" presStyleIdx="1" presStyleCnt="6">
        <dgm:presLayoutVars/>
      </dgm:prSet>
      <dgm:spPr/>
    </dgm:pt>
    <dgm:pt modelId="{37E9DA28-1D6B-FB48-A36E-ED615842679E}" type="pres">
      <dgm:prSet presAssocID="{10071A75-D578-4A51-80F4-CD984D5D05E1}" presName="nodeText" presStyleLbl="bgAccFollowNode1" presStyleIdx="0" presStyleCnt="3">
        <dgm:presLayoutVars>
          <dgm:bulletEnabled val="1"/>
        </dgm:presLayoutVars>
      </dgm:prSet>
      <dgm:spPr/>
    </dgm:pt>
    <dgm:pt modelId="{ACC6E51D-85E3-7444-A55A-F76737CEEEDB}" type="pres">
      <dgm:prSet presAssocID="{88AD2104-2EE4-4821-B5A1-677D1A700BA3}" presName="sibTrans" presStyleCnt="0"/>
      <dgm:spPr/>
    </dgm:pt>
    <dgm:pt modelId="{B5225F61-DBEB-5040-90C0-D48428820707}" type="pres">
      <dgm:prSet presAssocID="{77F1598C-E4F5-4696-9D6E-E8B59FDBF435}" presName="compositeNode" presStyleCnt="0">
        <dgm:presLayoutVars>
          <dgm:bulletEnabled val="1"/>
        </dgm:presLayoutVars>
      </dgm:prSet>
      <dgm:spPr/>
    </dgm:pt>
    <dgm:pt modelId="{FAE1A1F8-EC3E-2C4F-8DDB-748715CE1EB0}" type="pres">
      <dgm:prSet presAssocID="{77F1598C-E4F5-4696-9D6E-E8B59FDBF435}" presName="bgRect" presStyleLbl="bgAccFollowNode1" presStyleIdx="1" presStyleCnt="3"/>
      <dgm:spPr/>
    </dgm:pt>
    <dgm:pt modelId="{B8720523-A25D-024C-9136-DA076C48066D}" type="pres">
      <dgm:prSet presAssocID="{AC345635-D80D-4DF1-AE3F-143F67DC3ECD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3724FAFB-70C4-5A4E-A84B-C437177605A5}" type="pres">
      <dgm:prSet presAssocID="{77F1598C-E4F5-4696-9D6E-E8B59FDBF435}" presName="bottomLine" presStyleLbl="alignNode1" presStyleIdx="3" presStyleCnt="6">
        <dgm:presLayoutVars/>
      </dgm:prSet>
      <dgm:spPr/>
    </dgm:pt>
    <dgm:pt modelId="{8177772F-B0E6-E646-B814-C34326E18ED2}" type="pres">
      <dgm:prSet presAssocID="{77F1598C-E4F5-4696-9D6E-E8B59FDBF435}" presName="nodeText" presStyleLbl="bgAccFollowNode1" presStyleIdx="1" presStyleCnt="3">
        <dgm:presLayoutVars>
          <dgm:bulletEnabled val="1"/>
        </dgm:presLayoutVars>
      </dgm:prSet>
      <dgm:spPr/>
    </dgm:pt>
    <dgm:pt modelId="{16FD0860-6550-CD45-A4F3-E74E3823EC01}" type="pres">
      <dgm:prSet presAssocID="{AC345635-D80D-4DF1-AE3F-143F67DC3ECD}" presName="sibTrans" presStyleCnt="0"/>
      <dgm:spPr/>
    </dgm:pt>
    <dgm:pt modelId="{F428EFAF-884D-EA45-9E58-57B438B89A8C}" type="pres">
      <dgm:prSet presAssocID="{8AB9A646-3134-4027-AC11-0A79E2F97E55}" presName="compositeNode" presStyleCnt="0">
        <dgm:presLayoutVars>
          <dgm:bulletEnabled val="1"/>
        </dgm:presLayoutVars>
      </dgm:prSet>
      <dgm:spPr/>
    </dgm:pt>
    <dgm:pt modelId="{17D9E3CE-6DDA-8B41-8EE7-946E06749A61}" type="pres">
      <dgm:prSet presAssocID="{8AB9A646-3134-4027-AC11-0A79E2F97E55}" presName="bgRect" presStyleLbl="bgAccFollowNode1" presStyleIdx="2" presStyleCnt="3"/>
      <dgm:spPr/>
    </dgm:pt>
    <dgm:pt modelId="{3DF1BC60-7064-3A46-BF74-50D8F1ED1AC6}" type="pres">
      <dgm:prSet presAssocID="{F60CBEA4-15DA-4D1B-BFF6-AE4829D94C4C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060CD126-19DE-B545-A47D-EBBB2A804663}" type="pres">
      <dgm:prSet presAssocID="{8AB9A646-3134-4027-AC11-0A79E2F97E55}" presName="bottomLine" presStyleLbl="alignNode1" presStyleIdx="5" presStyleCnt="6">
        <dgm:presLayoutVars/>
      </dgm:prSet>
      <dgm:spPr/>
    </dgm:pt>
    <dgm:pt modelId="{F6AD9722-C64B-3841-91A9-10F6B5CAA58D}" type="pres">
      <dgm:prSet presAssocID="{8AB9A646-3134-4027-AC11-0A79E2F97E55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2271CD06-9FD4-184A-9AE5-7D4B50091973}" type="presOf" srcId="{10071A75-D578-4A51-80F4-CD984D5D05E1}" destId="{37E9DA28-1D6B-FB48-A36E-ED615842679E}" srcOrd="1" destOrd="0" presId="urn:microsoft.com/office/officeart/2016/7/layout/BasicLinearProcessNumbered"/>
    <dgm:cxn modelId="{3E739009-428B-5A4F-8D2D-2677411D280B}" type="presOf" srcId="{88AD2104-2EE4-4821-B5A1-677D1A700BA3}" destId="{3C5126FF-4EA1-9B4D-BA5E-D59AB62BD5ED}" srcOrd="0" destOrd="0" presId="urn:microsoft.com/office/officeart/2016/7/layout/BasicLinearProcessNumbered"/>
    <dgm:cxn modelId="{A2E9D310-DB24-4841-AAFD-8C9F420B5EB4}" type="presOf" srcId="{F60CBEA4-15DA-4D1B-BFF6-AE4829D94C4C}" destId="{3DF1BC60-7064-3A46-BF74-50D8F1ED1AC6}" srcOrd="0" destOrd="0" presId="urn:microsoft.com/office/officeart/2016/7/layout/BasicLinearProcessNumbered"/>
    <dgm:cxn modelId="{1CCB9A4A-5755-FC46-9EF0-7EBCAC7D20A2}" type="presOf" srcId="{8AB9A646-3134-4027-AC11-0A79E2F97E55}" destId="{17D9E3CE-6DDA-8B41-8EE7-946E06749A61}" srcOrd="0" destOrd="0" presId="urn:microsoft.com/office/officeart/2016/7/layout/BasicLinearProcessNumbered"/>
    <dgm:cxn modelId="{B238F75D-671C-4E46-AEBD-9A945D3F0B03}" type="presOf" srcId="{10071A75-D578-4A51-80F4-CD984D5D05E1}" destId="{803B5C86-0679-3A40-9276-E0931AFD9741}" srcOrd="0" destOrd="0" presId="urn:microsoft.com/office/officeart/2016/7/layout/BasicLinearProcessNumbered"/>
    <dgm:cxn modelId="{24D5F75F-4149-45C6-B521-0DE61D104B63}" srcId="{0F73617A-77E4-48B8-84C6-1F021451BC54}" destId="{10071A75-D578-4A51-80F4-CD984D5D05E1}" srcOrd="0" destOrd="0" parTransId="{7EE906C2-F499-4A80-BD8C-AD6859303BB6}" sibTransId="{88AD2104-2EE4-4821-B5A1-677D1A700BA3}"/>
    <dgm:cxn modelId="{2AA45868-7ABF-427F-B36C-9529D76A25AC}" srcId="{0F73617A-77E4-48B8-84C6-1F021451BC54}" destId="{8AB9A646-3134-4027-AC11-0A79E2F97E55}" srcOrd="2" destOrd="0" parTransId="{7448C1A6-8FDB-4D73-BDB2-FB7B173D9CEA}" sibTransId="{F60CBEA4-15DA-4D1B-BFF6-AE4829D94C4C}"/>
    <dgm:cxn modelId="{C733666A-4F59-634C-99AB-F1E71963B25E}" type="presOf" srcId="{77F1598C-E4F5-4696-9D6E-E8B59FDBF435}" destId="{FAE1A1F8-EC3E-2C4F-8DDB-748715CE1EB0}" srcOrd="0" destOrd="0" presId="urn:microsoft.com/office/officeart/2016/7/layout/BasicLinearProcessNumbered"/>
    <dgm:cxn modelId="{03F934A0-51C8-E14F-8111-87C5EE3C4D16}" type="presOf" srcId="{AC345635-D80D-4DF1-AE3F-143F67DC3ECD}" destId="{B8720523-A25D-024C-9136-DA076C48066D}" srcOrd="0" destOrd="0" presId="urn:microsoft.com/office/officeart/2016/7/layout/BasicLinearProcessNumbered"/>
    <dgm:cxn modelId="{87021CA3-7E5A-4DF3-A156-9EEE890B44E6}" srcId="{0F73617A-77E4-48B8-84C6-1F021451BC54}" destId="{77F1598C-E4F5-4696-9D6E-E8B59FDBF435}" srcOrd="1" destOrd="0" parTransId="{FDDD3C3C-9396-42C7-9585-367A0A2D04AD}" sibTransId="{AC345635-D80D-4DF1-AE3F-143F67DC3ECD}"/>
    <dgm:cxn modelId="{9925DFA8-BE8A-DF40-96BC-61730904EB45}" type="presOf" srcId="{77F1598C-E4F5-4696-9D6E-E8B59FDBF435}" destId="{8177772F-B0E6-E646-B814-C34326E18ED2}" srcOrd="1" destOrd="0" presId="urn:microsoft.com/office/officeart/2016/7/layout/BasicLinearProcessNumbered"/>
    <dgm:cxn modelId="{9EC6F1DC-808A-B145-A08D-D31CDAF32BBF}" type="presOf" srcId="{0F73617A-77E4-48B8-84C6-1F021451BC54}" destId="{0141F309-9B24-AA44-BA09-BFF74FC36432}" srcOrd="0" destOrd="0" presId="urn:microsoft.com/office/officeart/2016/7/layout/BasicLinearProcessNumbered"/>
    <dgm:cxn modelId="{7AFA45FE-388A-FA4D-8237-5142F858F9C5}" type="presOf" srcId="{8AB9A646-3134-4027-AC11-0A79E2F97E55}" destId="{F6AD9722-C64B-3841-91A9-10F6B5CAA58D}" srcOrd="1" destOrd="0" presId="urn:microsoft.com/office/officeart/2016/7/layout/BasicLinearProcessNumbered"/>
    <dgm:cxn modelId="{2D13FF42-078E-2A4A-97A2-0E57E8A66E1C}" type="presParOf" srcId="{0141F309-9B24-AA44-BA09-BFF74FC36432}" destId="{938A6EF4-5F9D-614C-BC65-53610ED641A1}" srcOrd="0" destOrd="0" presId="urn:microsoft.com/office/officeart/2016/7/layout/BasicLinearProcessNumbered"/>
    <dgm:cxn modelId="{F2F389ED-8526-C645-BEB3-F54777A91449}" type="presParOf" srcId="{938A6EF4-5F9D-614C-BC65-53610ED641A1}" destId="{803B5C86-0679-3A40-9276-E0931AFD9741}" srcOrd="0" destOrd="0" presId="urn:microsoft.com/office/officeart/2016/7/layout/BasicLinearProcessNumbered"/>
    <dgm:cxn modelId="{5C53ED01-91B1-FB47-B15D-7AABB4C03ACD}" type="presParOf" srcId="{938A6EF4-5F9D-614C-BC65-53610ED641A1}" destId="{3C5126FF-4EA1-9B4D-BA5E-D59AB62BD5ED}" srcOrd="1" destOrd="0" presId="urn:microsoft.com/office/officeart/2016/7/layout/BasicLinearProcessNumbered"/>
    <dgm:cxn modelId="{B6A38BCC-A757-7945-8144-2074393F0C6A}" type="presParOf" srcId="{938A6EF4-5F9D-614C-BC65-53610ED641A1}" destId="{B96B52A7-6C03-514A-9E3A-A931F3C1C549}" srcOrd="2" destOrd="0" presId="urn:microsoft.com/office/officeart/2016/7/layout/BasicLinearProcessNumbered"/>
    <dgm:cxn modelId="{CB52372B-9C8E-024C-BE7B-ECA621D23871}" type="presParOf" srcId="{938A6EF4-5F9D-614C-BC65-53610ED641A1}" destId="{37E9DA28-1D6B-FB48-A36E-ED615842679E}" srcOrd="3" destOrd="0" presId="urn:microsoft.com/office/officeart/2016/7/layout/BasicLinearProcessNumbered"/>
    <dgm:cxn modelId="{8B7C9A55-30BB-9941-9719-E6066E660EE4}" type="presParOf" srcId="{0141F309-9B24-AA44-BA09-BFF74FC36432}" destId="{ACC6E51D-85E3-7444-A55A-F76737CEEEDB}" srcOrd="1" destOrd="0" presId="urn:microsoft.com/office/officeart/2016/7/layout/BasicLinearProcessNumbered"/>
    <dgm:cxn modelId="{31A253BA-094B-C64C-B753-42332E597666}" type="presParOf" srcId="{0141F309-9B24-AA44-BA09-BFF74FC36432}" destId="{B5225F61-DBEB-5040-90C0-D48428820707}" srcOrd="2" destOrd="0" presId="urn:microsoft.com/office/officeart/2016/7/layout/BasicLinearProcessNumbered"/>
    <dgm:cxn modelId="{254EBE48-B3D5-F342-A873-7B494B98CD87}" type="presParOf" srcId="{B5225F61-DBEB-5040-90C0-D48428820707}" destId="{FAE1A1F8-EC3E-2C4F-8DDB-748715CE1EB0}" srcOrd="0" destOrd="0" presId="urn:microsoft.com/office/officeart/2016/7/layout/BasicLinearProcessNumbered"/>
    <dgm:cxn modelId="{DAD12787-8076-F74E-8A5B-B80AD2FAB832}" type="presParOf" srcId="{B5225F61-DBEB-5040-90C0-D48428820707}" destId="{B8720523-A25D-024C-9136-DA076C48066D}" srcOrd="1" destOrd="0" presId="urn:microsoft.com/office/officeart/2016/7/layout/BasicLinearProcessNumbered"/>
    <dgm:cxn modelId="{BB89E48B-5BF2-AF49-BD59-9C900DF8C9BA}" type="presParOf" srcId="{B5225F61-DBEB-5040-90C0-D48428820707}" destId="{3724FAFB-70C4-5A4E-A84B-C437177605A5}" srcOrd="2" destOrd="0" presId="urn:microsoft.com/office/officeart/2016/7/layout/BasicLinearProcessNumbered"/>
    <dgm:cxn modelId="{325C0343-FAF1-254E-87E5-28E7823C0E3C}" type="presParOf" srcId="{B5225F61-DBEB-5040-90C0-D48428820707}" destId="{8177772F-B0E6-E646-B814-C34326E18ED2}" srcOrd="3" destOrd="0" presId="urn:microsoft.com/office/officeart/2016/7/layout/BasicLinearProcessNumbered"/>
    <dgm:cxn modelId="{B5CEE6AB-1AB8-BD44-81DA-A66860D6C4DE}" type="presParOf" srcId="{0141F309-9B24-AA44-BA09-BFF74FC36432}" destId="{16FD0860-6550-CD45-A4F3-E74E3823EC01}" srcOrd="3" destOrd="0" presId="urn:microsoft.com/office/officeart/2016/7/layout/BasicLinearProcessNumbered"/>
    <dgm:cxn modelId="{85F38196-0690-ED49-943A-168E02A2138D}" type="presParOf" srcId="{0141F309-9B24-AA44-BA09-BFF74FC36432}" destId="{F428EFAF-884D-EA45-9E58-57B438B89A8C}" srcOrd="4" destOrd="0" presId="urn:microsoft.com/office/officeart/2016/7/layout/BasicLinearProcessNumbered"/>
    <dgm:cxn modelId="{16AE78B7-917C-1546-B9AF-7EB488FEEA58}" type="presParOf" srcId="{F428EFAF-884D-EA45-9E58-57B438B89A8C}" destId="{17D9E3CE-6DDA-8B41-8EE7-946E06749A61}" srcOrd="0" destOrd="0" presId="urn:microsoft.com/office/officeart/2016/7/layout/BasicLinearProcessNumbered"/>
    <dgm:cxn modelId="{44F7C7B8-0305-6346-AA13-1C4614B4F438}" type="presParOf" srcId="{F428EFAF-884D-EA45-9E58-57B438B89A8C}" destId="{3DF1BC60-7064-3A46-BF74-50D8F1ED1AC6}" srcOrd="1" destOrd="0" presId="urn:microsoft.com/office/officeart/2016/7/layout/BasicLinearProcessNumbered"/>
    <dgm:cxn modelId="{45DB121C-0B27-AF4B-BD74-04A6A8831847}" type="presParOf" srcId="{F428EFAF-884D-EA45-9E58-57B438B89A8C}" destId="{060CD126-19DE-B545-A47D-EBBB2A804663}" srcOrd="2" destOrd="0" presId="urn:microsoft.com/office/officeart/2016/7/layout/BasicLinearProcessNumbered"/>
    <dgm:cxn modelId="{0F94A340-9112-4442-B949-1B45C4AB4419}" type="presParOf" srcId="{F428EFAF-884D-EA45-9E58-57B438B89A8C}" destId="{F6AD9722-C64B-3841-91A9-10F6B5CAA58D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C67D86-F524-410D-8392-EE4F30B4918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4127C46-968E-4F65-B0BB-9E9F5DC8DCD6}">
      <dgm:prSet/>
      <dgm:spPr/>
      <dgm:t>
        <a:bodyPr/>
        <a:lstStyle/>
        <a:p>
          <a:r>
            <a:rPr lang="en-US" b="0" i="0"/>
            <a:t>Emotional Care</a:t>
          </a:r>
          <a:endParaRPr lang="en-US"/>
        </a:p>
      </dgm:t>
    </dgm:pt>
    <dgm:pt modelId="{705286F1-2249-467B-9680-F382612E319A}" type="parTrans" cxnId="{1E4538EE-4109-4228-A70F-00FB15B5D09B}">
      <dgm:prSet/>
      <dgm:spPr/>
      <dgm:t>
        <a:bodyPr/>
        <a:lstStyle/>
        <a:p>
          <a:endParaRPr lang="en-US"/>
        </a:p>
      </dgm:t>
    </dgm:pt>
    <dgm:pt modelId="{F0868C86-5153-4B6D-B72C-679AE534931C}" type="sibTrans" cxnId="{1E4538EE-4109-4228-A70F-00FB15B5D09B}">
      <dgm:prSet/>
      <dgm:spPr/>
      <dgm:t>
        <a:bodyPr/>
        <a:lstStyle/>
        <a:p>
          <a:endParaRPr lang="en-US"/>
        </a:p>
      </dgm:t>
    </dgm:pt>
    <dgm:pt modelId="{318455EE-D5E0-4892-8351-2D64CA38CF55}">
      <dgm:prSet/>
      <dgm:spPr/>
      <dgm:t>
        <a:bodyPr/>
        <a:lstStyle/>
        <a:p>
          <a:r>
            <a:rPr lang="en-US" b="0" i="0"/>
            <a:t>Physical Care</a:t>
          </a:r>
          <a:endParaRPr lang="en-US"/>
        </a:p>
      </dgm:t>
    </dgm:pt>
    <dgm:pt modelId="{4D3181B6-CC6A-4213-9DD1-9B59D18752A0}" type="parTrans" cxnId="{25CB21C5-21E6-422E-B420-4B2A70EAC36E}">
      <dgm:prSet/>
      <dgm:spPr/>
      <dgm:t>
        <a:bodyPr/>
        <a:lstStyle/>
        <a:p>
          <a:endParaRPr lang="en-US"/>
        </a:p>
      </dgm:t>
    </dgm:pt>
    <dgm:pt modelId="{F8EAD352-2398-4172-8FC4-DDEDFA7919FB}" type="sibTrans" cxnId="{25CB21C5-21E6-422E-B420-4B2A70EAC36E}">
      <dgm:prSet/>
      <dgm:spPr/>
      <dgm:t>
        <a:bodyPr/>
        <a:lstStyle/>
        <a:p>
          <a:endParaRPr lang="en-US"/>
        </a:p>
      </dgm:t>
    </dgm:pt>
    <dgm:pt modelId="{2AFC0F08-36A2-4531-915B-030607C622DE}">
      <dgm:prSet/>
      <dgm:spPr/>
      <dgm:t>
        <a:bodyPr/>
        <a:lstStyle/>
        <a:p>
          <a:r>
            <a:rPr lang="en-US" b="0" i="0"/>
            <a:t>Fairness</a:t>
          </a:r>
          <a:endParaRPr lang="en-US"/>
        </a:p>
      </dgm:t>
    </dgm:pt>
    <dgm:pt modelId="{2D768D14-DFE3-441D-836D-F593CC6DADAE}" type="parTrans" cxnId="{9B971DCD-46FE-4592-BDCD-8D3D70AFD047}">
      <dgm:prSet/>
      <dgm:spPr/>
      <dgm:t>
        <a:bodyPr/>
        <a:lstStyle/>
        <a:p>
          <a:endParaRPr lang="en-US"/>
        </a:p>
      </dgm:t>
    </dgm:pt>
    <dgm:pt modelId="{04DEECC8-E38B-4E6C-A8FD-750B044EE736}" type="sibTrans" cxnId="{9B971DCD-46FE-4592-BDCD-8D3D70AFD047}">
      <dgm:prSet/>
      <dgm:spPr/>
      <dgm:t>
        <a:bodyPr/>
        <a:lstStyle/>
        <a:p>
          <a:endParaRPr lang="en-US"/>
        </a:p>
      </dgm:t>
    </dgm:pt>
    <dgm:pt modelId="{612DFA8F-5738-4444-8921-825700CF4A8B}">
      <dgm:prSet/>
      <dgm:spPr/>
      <dgm:t>
        <a:bodyPr/>
        <a:lstStyle/>
        <a:p>
          <a:r>
            <a:rPr lang="en-US" b="0" i="0"/>
            <a:t>Liberty</a:t>
          </a:r>
          <a:endParaRPr lang="en-US"/>
        </a:p>
      </dgm:t>
    </dgm:pt>
    <dgm:pt modelId="{3DB580C6-0A21-4678-A726-6ADD9472372D}" type="parTrans" cxnId="{1B64B2AC-84FD-4D25-92D4-1D1828ECC449}">
      <dgm:prSet/>
      <dgm:spPr/>
      <dgm:t>
        <a:bodyPr/>
        <a:lstStyle/>
        <a:p>
          <a:endParaRPr lang="en-US"/>
        </a:p>
      </dgm:t>
    </dgm:pt>
    <dgm:pt modelId="{7643738D-EC1F-4C23-A3E0-359FF8E44CA9}" type="sibTrans" cxnId="{1B64B2AC-84FD-4D25-92D4-1D1828ECC449}">
      <dgm:prSet/>
      <dgm:spPr/>
      <dgm:t>
        <a:bodyPr/>
        <a:lstStyle/>
        <a:p>
          <a:endParaRPr lang="en-US"/>
        </a:p>
      </dgm:t>
    </dgm:pt>
    <dgm:pt modelId="{CEFCFE08-DEC9-41F7-B475-B3E21D4BDF2A}">
      <dgm:prSet/>
      <dgm:spPr/>
      <dgm:t>
        <a:bodyPr/>
        <a:lstStyle/>
        <a:p>
          <a:r>
            <a:rPr lang="en-US" b="0" i="0" dirty="0"/>
            <a:t>Authority</a:t>
          </a:r>
          <a:endParaRPr lang="en-US" dirty="0"/>
        </a:p>
      </dgm:t>
    </dgm:pt>
    <dgm:pt modelId="{96CD98BA-C80D-45C1-873F-F324F67FFD9F}" type="parTrans" cxnId="{6DF4C678-CC28-483C-9874-0C0960041F2E}">
      <dgm:prSet/>
      <dgm:spPr/>
      <dgm:t>
        <a:bodyPr/>
        <a:lstStyle/>
        <a:p>
          <a:endParaRPr lang="en-US"/>
        </a:p>
      </dgm:t>
    </dgm:pt>
    <dgm:pt modelId="{868D6C8B-5F88-4E70-96CE-0B46EC9C832D}" type="sibTrans" cxnId="{6DF4C678-CC28-483C-9874-0C0960041F2E}">
      <dgm:prSet/>
      <dgm:spPr/>
      <dgm:t>
        <a:bodyPr/>
        <a:lstStyle/>
        <a:p>
          <a:endParaRPr lang="en-US"/>
        </a:p>
      </dgm:t>
    </dgm:pt>
    <dgm:pt modelId="{5759CD91-81D0-4D4F-B249-FA3D5D54BBEB}">
      <dgm:prSet/>
      <dgm:spPr/>
      <dgm:t>
        <a:bodyPr/>
        <a:lstStyle/>
        <a:p>
          <a:r>
            <a:rPr lang="en-US" b="0" i="0"/>
            <a:t>Loyalty</a:t>
          </a:r>
          <a:endParaRPr lang="en-US"/>
        </a:p>
      </dgm:t>
    </dgm:pt>
    <dgm:pt modelId="{6912D6A7-130C-4F2C-960D-0BB03168350F}" type="parTrans" cxnId="{5F9EB659-B9A5-405E-A9BC-9DF1A3FAF418}">
      <dgm:prSet/>
      <dgm:spPr/>
      <dgm:t>
        <a:bodyPr/>
        <a:lstStyle/>
        <a:p>
          <a:endParaRPr lang="en-US"/>
        </a:p>
      </dgm:t>
    </dgm:pt>
    <dgm:pt modelId="{364BB573-825F-4CF1-AC6C-C5D6D0C9F06A}" type="sibTrans" cxnId="{5F9EB659-B9A5-405E-A9BC-9DF1A3FAF418}">
      <dgm:prSet/>
      <dgm:spPr/>
      <dgm:t>
        <a:bodyPr/>
        <a:lstStyle/>
        <a:p>
          <a:endParaRPr lang="en-US"/>
        </a:p>
      </dgm:t>
    </dgm:pt>
    <dgm:pt modelId="{9ACDBA08-8B3F-4B41-8093-E53CFF5F9DD7}">
      <dgm:prSet/>
      <dgm:spPr/>
      <dgm:t>
        <a:bodyPr/>
        <a:lstStyle/>
        <a:p>
          <a:r>
            <a:rPr lang="en-US" b="0" i="0"/>
            <a:t>Sanctity</a:t>
          </a:r>
          <a:endParaRPr lang="en-US"/>
        </a:p>
      </dgm:t>
    </dgm:pt>
    <dgm:pt modelId="{66E42D02-5A96-4D11-B26A-246B35C48F7F}" type="parTrans" cxnId="{3BFBE9C3-1689-486C-B64A-D3F26EE5974A}">
      <dgm:prSet/>
      <dgm:spPr/>
      <dgm:t>
        <a:bodyPr/>
        <a:lstStyle/>
        <a:p>
          <a:endParaRPr lang="en-US"/>
        </a:p>
      </dgm:t>
    </dgm:pt>
    <dgm:pt modelId="{98DE288D-18B2-42A3-91D8-933F934DFE51}" type="sibTrans" cxnId="{3BFBE9C3-1689-486C-B64A-D3F26EE5974A}">
      <dgm:prSet/>
      <dgm:spPr/>
      <dgm:t>
        <a:bodyPr/>
        <a:lstStyle/>
        <a:p>
          <a:endParaRPr lang="en-US"/>
        </a:p>
      </dgm:t>
    </dgm:pt>
    <dgm:pt modelId="{DCF9B4AE-464D-427C-A4AA-C0A7525FE232}">
      <dgm:prSet/>
      <dgm:spPr/>
      <dgm:t>
        <a:bodyPr/>
        <a:lstStyle/>
        <a:p>
          <a:r>
            <a:rPr lang="en-US" b="0" i="0" dirty="0"/>
            <a:t>Neutral</a:t>
          </a:r>
          <a:endParaRPr lang="en-US" dirty="0"/>
        </a:p>
      </dgm:t>
    </dgm:pt>
    <dgm:pt modelId="{1F5665F0-FD87-43EE-80DB-8F7E25B240BE}" type="parTrans" cxnId="{60588492-408B-4D4D-BCA8-14D98FE5A805}">
      <dgm:prSet/>
      <dgm:spPr/>
      <dgm:t>
        <a:bodyPr/>
        <a:lstStyle/>
        <a:p>
          <a:endParaRPr lang="en-US"/>
        </a:p>
      </dgm:t>
    </dgm:pt>
    <dgm:pt modelId="{F0A2DF61-94EE-48E0-A880-4FCD4E4E59CE}" type="sibTrans" cxnId="{60588492-408B-4D4D-BCA8-14D98FE5A805}">
      <dgm:prSet/>
      <dgm:spPr/>
      <dgm:t>
        <a:bodyPr/>
        <a:lstStyle/>
        <a:p>
          <a:endParaRPr lang="en-US"/>
        </a:p>
      </dgm:t>
    </dgm:pt>
    <dgm:pt modelId="{785A0BD5-A3E8-104E-B4EB-D985EDBEC78B}" type="pres">
      <dgm:prSet presAssocID="{67C67D86-F524-410D-8392-EE4F30B4918E}" presName="vert0" presStyleCnt="0">
        <dgm:presLayoutVars>
          <dgm:dir/>
          <dgm:animOne val="branch"/>
          <dgm:animLvl val="lvl"/>
        </dgm:presLayoutVars>
      </dgm:prSet>
      <dgm:spPr/>
    </dgm:pt>
    <dgm:pt modelId="{731AF221-65DB-5D43-9B83-10BA72C585E3}" type="pres">
      <dgm:prSet presAssocID="{34127C46-968E-4F65-B0BB-9E9F5DC8DCD6}" presName="thickLine" presStyleLbl="alignNode1" presStyleIdx="0" presStyleCnt="8"/>
      <dgm:spPr/>
    </dgm:pt>
    <dgm:pt modelId="{08649B17-DBEE-584C-A3B9-D2537E372C77}" type="pres">
      <dgm:prSet presAssocID="{34127C46-968E-4F65-B0BB-9E9F5DC8DCD6}" presName="horz1" presStyleCnt="0"/>
      <dgm:spPr/>
    </dgm:pt>
    <dgm:pt modelId="{7B4006E6-D5AB-6E4D-B1D9-A52B7C4BA20E}" type="pres">
      <dgm:prSet presAssocID="{34127C46-968E-4F65-B0BB-9E9F5DC8DCD6}" presName="tx1" presStyleLbl="revTx" presStyleIdx="0" presStyleCnt="8"/>
      <dgm:spPr/>
    </dgm:pt>
    <dgm:pt modelId="{953109D2-8C11-C545-82F1-EEDE6CD19A9E}" type="pres">
      <dgm:prSet presAssocID="{34127C46-968E-4F65-B0BB-9E9F5DC8DCD6}" presName="vert1" presStyleCnt="0"/>
      <dgm:spPr/>
    </dgm:pt>
    <dgm:pt modelId="{8042D1EF-7D69-7E4E-BDE6-E4D82F068179}" type="pres">
      <dgm:prSet presAssocID="{318455EE-D5E0-4892-8351-2D64CA38CF55}" presName="thickLine" presStyleLbl="alignNode1" presStyleIdx="1" presStyleCnt="8"/>
      <dgm:spPr/>
    </dgm:pt>
    <dgm:pt modelId="{304A56CB-E888-0F47-B490-CD2C52FAABC0}" type="pres">
      <dgm:prSet presAssocID="{318455EE-D5E0-4892-8351-2D64CA38CF55}" presName="horz1" presStyleCnt="0"/>
      <dgm:spPr/>
    </dgm:pt>
    <dgm:pt modelId="{EEBF8952-DE3A-EC47-8655-0C7DDBC1C586}" type="pres">
      <dgm:prSet presAssocID="{318455EE-D5E0-4892-8351-2D64CA38CF55}" presName="tx1" presStyleLbl="revTx" presStyleIdx="1" presStyleCnt="8"/>
      <dgm:spPr/>
    </dgm:pt>
    <dgm:pt modelId="{34E185A4-5DB8-A846-8391-453C9640A553}" type="pres">
      <dgm:prSet presAssocID="{318455EE-D5E0-4892-8351-2D64CA38CF55}" presName="vert1" presStyleCnt="0"/>
      <dgm:spPr/>
    </dgm:pt>
    <dgm:pt modelId="{6E9B54FF-3332-6245-9C77-4C35C5A8D2E8}" type="pres">
      <dgm:prSet presAssocID="{2AFC0F08-36A2-4531-915B-030607C622DE}" presName="thickLine" presStyleLbl="alignNode1" presStyleIdx="2" presStyleCnt="8"/>
      <dgm:spPr/>
    </dgm:pt>
    <dgm:pt modelId="{53F520E9-7811-0145-B6BF-B7CF65010117}" type="pres">
      <dgm:prSet presAssocID="{2AFC0F08-36A2-4531-915B-030607C622DE}" presName="horz1" presStyleCnt="0"/>
      <dgm:spPr/>
    </dgm:pt>
    <dgm:pt modelId="{DFAD05FF-94C2-F94A-ADBC-BDB58FBAF167}" type="pres">
      <dgm:prSet presAssocID="{2AFC0F08-36A2-4531-915B-030607C622DE}" presName="tx1" presStyleLbl="revTx" presStyleIdx="2" presStyleCnt="8"/>
      <dgm:spPr/>
    </dgm:pt>
    <dgm:pt modelId="{8FB1EA70-567D-D449-9F99-6983BF6A943D}" type="pres">
      <dgm:prSet presAssocID="{2AFC0F08-36A2-4531-915B-030607C622DE}" presName="vert1" presStyleCnt="0"/>
      <dgm:spPr/>
    </dgm:pt>
    <dgm:pt modelId="{1AB13C24-59CB-1541-9DEB-B1512529B2D9}" type="pres">
      <dgm:prSet presAssocID="{612DFA8F-5738-4444-8921-825700CF4A8B}" presName="thickLine" presStyleLbl="alignNode1" presStyleIdx="3" presStyleCnt="8"/>
      <dgm:spPr/>
    </dgm:pt>
    <dgm:pt modelId="{794A0679-B7E2-4141-B747-5E2B1F1B129A}" type="pres">
      <dgm:prSet presAssocID="{612DFA8F-5738-4444-8921-825700CF4A8B}" presName="horz1" presStyleCnt="0"/>
      <dgm:spPr/>
    </dgm:pt>
    <dgm:pt modelId="{F456FA63-CF4F-3148-A2BA-63196A4CCC60}" type="pres">
      <dgm:prSet presAssocID="{612DFA8F-5738-4444-8921-825700CF4A8B}" presName="tx1" presStyleLbl="revTx" presStyleIdx="3" presStyleCnt="8"/>
      <dgm:spPr/>
    </dgm:pt>
    <dgm:pt modelId="{8C9C4053-E0DC-DD46-96CD-D3BA870BA9E6}" type="pres">
      <dgm:prSet presAssocID="{612DFA8F-5738-4444-8921-825700CF4A8B}" presName="vert1" presStyleCnt="0"/>
      <dgm:spPr/>
    </dgm:pt>
    <dgm:pt modelId="{C0DE5C93-3B4D-B743-B07A-F490F991B9C5}" type="pres">
      <dgm:prSet presAssocID="{CEFCFE08-DEC9-41F7-B475-B3E21D4BDF2A}" presName="thickLine" presStyleLbl="alignNode1" presStyleIdx="4" presStyleCnt="8"/>
      <dgm:spPr/>
    </dgm:pt>
    <dgm:pt modelId="{D2C54EEA-94C7-D94C-9653-E1D5F620B013}" type="pres">
      <dgm:prSet presAssocID="{CEFCFE08-DEC9-41F7-B475-B3E21D4BDF2A}" presName="horz1" presStyleCnt="0"/>
      <dgm:spPr/>
    </dgm:pt>
    <dgm:pt modelId="{1A4CD224-D84F-7247-8D63-A78861FFAC95}" type="pres">
      <dgm:prSet presAssocID="{CEFCFE08-DEC9-41F7-B475-B3E21D4BDF2A}" presName="tx1" presStyleLbl="revTx" presStyleIdx="4" presStyleCnt="8"/>
      <dgm:spPr/>
    </dgm:pt>
    <dgm:pt modelId="{58727F46-4BEA-1743-BB7F-8C78B9322E14}" type="pres">
      <dgm:prSet presAssocID="{CEFCFE08-DEC9-41F7-B475-B3E21D4BDF2A}" presName="vert1" presStyleCnt="0"/>
      <dgm:spPr/>
    </dgm:pt>
    <dgm:pt modelId="{C403BEC3-4C2B-504D-A679-1EA8E8CEA08D}" type="pres">
      <dgm:prSet presAssocID="{5759CD91-81D0-4D4F-B249-FA3D5D54BBEB}" presName="thickLine" presStyleLbl="alignNode1" presStyleIdx="5" presStyleCnt="8"/>
      <dgm:spPr/>
    </dgm:pt>
    <dgm:pt modelId="{D414AA68-19D9-8C42-86E4-74CC066B1FFB}" type="pres">
      <dgm:prSet presAssocID="{5759CD91-81D0-4D4F-B249-FA3D5D54BBEB}" presName="horz1" presStyleCnt="0"/>
      <dgm:spPr/>
    </dgm:pt>
    <dgm:pt modelId="{16CC923B-A64B-F143-8921-83F9A4DB6102}" type="pres">
      <dgm:prSet presAssocID="{5759CD91-81D0-4D4F-B249-FA3D5D54BBEB}" presName="tx1" presStyleLbl="revTx" presStyleIdx="5" presStyleCnt="8"/>
      <dgm:spPr/>
    </dgm:pt>
    <dgm:pt modelId="{C2ACB92A-E7A2-4D44-AFE7-ED90501679FB}" type="pres">
      <dgm:prSet presAssocID="{5759CD91-81D0-4D4F-B249-FA3D5D54BBEB}" presName="vert1" presStyleCnt="0"/>
      <dgm:spPr/>
    </dgm:pt>
    <dgm:pt modelId="{E4BC95CE-E1BA-C345-AA1D-8234B2F28727}" type="pres">
      <dgm:prSet presAssocID="{9ACDBA08-8B3F-4B41-8093-E53CFF5F9DD7}" presName="thickLine" presStyleLbl="alignNode1" presStyleIdx="6" presStyleCnt="8"/>
      <dgm:spPr/>
    </dgm:pt>
    <dgm:pt modelId="{98D49A82-D297-1B4C-B9BA-891FFEB9FED8}" type="pres">
      <dgm:prSet presAssocID="{9ACDBA08-8B3F-4B41-8093-E53CFF5F9DD7}" presName="horz1" presStyleCnt="0"/>
      <dgm:spPr/>
    </dgm:pt>
    <dgm:pt modelId="{90D19F72-5451-D145-9C76-6C0F13161E9D}" type="pres">
      <dgm:prSet presAssocID="{9ACDBA08-8B3F-4B41-8093-E53CFF5F9DD7}" presName="tx1" presStyleLbl="revTx" presStyleIdx="6" presStyleCnt="8"/>
      <dgm:spPr/>
    </dgm:pt>
    <dgm:pt modelId="{B0E1307F-60BC-9C42-9743-37BF93D72AE1}" type="pres">
      <dgm:prSet presAssocID="{9ACDBA08-8B3F-4B41-8093-E53CFF5F9DD7}" presName="vert1" presStyleCnt="0"/>
      <dgm:spPr/>
    </dgm:pt>
    <dgm:pt modelId="{AAB54B2D-18EA-CD44-BD6E-A243744D0FEC}" type="pres">
      <dgm:prSet presAssocID="{DCF9B4AE-464D-427C-A4AA-C0A7525FE232}" presName="thickLine" presStyleLbl="alignNode1" presStyleIdx="7" presStyleCnt="8"/>
      <dgm:spPr/>
    </dgm:pt>
    <dgm:pt modelId="{A2A5A5F9-8B39-6140-A1DE-E3A07D1554EE}" type="pres">
      <dgm:prSet presAssocID="{DCF9B4AE-464D-427C-A4AA-C0A7525FE232}" presName="horz1" presStyleCnt="0"/>
      <dgm:spPr/>
    </dgm:pt>
    <dgm:pt modelId="{0324F305-CA3A-A040-A370-DCEC81E7BA96}" type="pres">
      <dgm:prSet presAssocID="{DCF9B4AE-464D-427C-A4AA-C0A7525FE232}" presName="tx1" presStyleLbl="revTx" presStyleIdx="7" presStyleCnt="8"/>
      <dgm:spPr/>
    </dgm:pt>
    <dgm:pt modelId="{D507E73C-4CEF-BA42-A66C-96A8C8F9229D}" type="pres">
      <dgm:prSet presAssocID="{DCF9B4AE-464D-427C-A4AA-C0A7525FE232}" presName="vert1" presStyleCnt="0"/>
      <dgm:spPr/>
    </dgm:pt>
  </dgm:ptLst>
  <dgm:cxnLst>
    <dgm:cxn modelId="{4C4DD823-F872-FA40-8DF3-B692E6312404}" type="presOf" srcId="{67C67D86-F524-410D-8392-EE4F30B4918E}" destId="{785A0BD5-A3E8-104E-B4EB-D985EDBEC78B}" srcOrd="0" destOrd="0" presId="urn:microsoft.com/office/officeart/2008/layout/LinedList"/>
    <dgm:cxn modelId="{F7200952-4520-304A-B469-A8A41B1296E4}" type="presOf" srcId="{CEFCFE08-DEC9-41F7-B475-B3E21D4BDF2A}" destId="{1A4CD224-D84F-7247-8D63-A78861FFAC95}" srcOrd="0" destOrd="0" presId="urn:microsoft.com/office/officeart/2008/layout/LinedList"/>
    <dgm:cxn modelId="{5F9EB659-B9A5-405E-A9BC-9DF1A3FAF418}" srcId="{67C67D86-F524-410D-8392-EE4F30B4918E}" destId="{5759CD91-81D0-4D4F-B249-FA3D5D54BBEB}" srcOrd="5" destOrd="0" parTransId="{6912D6A7-130C-4F2C-960D-0BB03168350F}" sibTransId="{364BB573-825F-4CF1-AC6C-C5D6D0C9F06A}"/>
    <dgm:cxn modelId="{93F0ED61-79D2-6643-8982-17B2CAADBA93}" type="presOf" srcId="{DCF9B4AE-464D-427C-A4AA-C0A7525FE232}" destId="{0324F305-CA3A-A040-A370-DCEC81E7BA96}" srcOrd="0" destOrd="0" presId="urn:microsoft.com/office/officeart/2008/layout/LinedList"/>
    <dgm:cxn modelId="{6DF4C678-CC28-483C-9874-0C0960041F2E}" srcId="{67C67D86-F524-410D-8392-EE4F30B4918E}" destId="{CEFCFE08-DEC9-41F7-B475-B3E21D4BDF2A}" srcOrd="4" destOrd="0" parTransId="{96CD98BA-C80D-45C1-873F-F324F67FFD9F}" sibTransId="{868D6C8B-5F88-4E70-96CE-0B46EC9C832D}"/>
    <dgm:cxn modelId="{60588492-408B-4D4D-BCA8-14D98FE5A805}" srcId="{67C67D86-F524-410D-8392-EE4F30B4918E}" destId="{DCF9B4AE-464D-427C-A4AA-C0A7525FE232}" srcOrd="7" destOrd="0" parTransId="{1F5665F0-FD87-43EE-80DB-8F7E25B240BE}" sibTransId="{F0A2DF61-94EE-48E0-A880-4FCD4E4E59CE}"/>
    <dgm:cxn modelId="{58E08B9C-B209-6943-86E1-C79CA0D67306}" type="presOf" srcId="{5759CD91-81D0-4D4F-B249-FA3D5D54BBEB}" destId="{16CC923B-A64B-F143-8921-83F9A4DB6102}" srcOrd="0" destOrd="0" presId="urn:microsoft.com/office/officeart/2008/layout/LinedList"/>
    <dgm:cxn modelId="{09B9CFA1-38BA-8844-BB3E-47AEB150AF07}" type="presOf" srcId="{2AFC0F08-36A2-4531-915B-030607C622DE}" destId="{DFAD05FF-94C2-F94A-ADBC-BDB58FBAF167}" srcOrd="0" destOrd="0" presId="urn:microsoft.com/office/officeart/2008/layout/LinedList"/>
    <dgm:cxn modelId="{1B64B2AC-84FD-4D25-92D4-1D1828ECC449}" srcId="{67C67D86-F524-410D-8392-EE4F30B4918E}" destId="{612DFA8F-5738-4444-8921-825700CF4A8B}" srcOrd="3" destOrd="0" parTransId="{3DB580C6-0A21-4678-A726-6ADD9472372D}" sibTransId="{7643738D-EC1F-4C23-A3E0-359FF8E44CA9}"/>
    <dgm:cxn modelId="{53335DC1-3854-6649-A4BE-5461006F1D3D}" type="presOf" srcId="{318455EE-D5E0-4892-8351-2D64CA38CF55}" destId="{EEBF8952-DE3A-EC47-8655-0C7DDBC1C586}" srcOrd="0" destOrd="0" presId="urn:microsoft.com/office/officeart/2008/layout/LinedList"/>
    <dgm:cxn modelId="{3BFBE9C3-1689-486C-B64A-D3F26EE5974A}" srcId="{67C67D86-F524-410D-8392-EE4F30B4918E}" destId="{9ACDBA08-8B3F-4B41-8093-E53CFF5F9DD7}" srcOrd="6" destOrd="0" parTransId="{66E42D02-5A96-4D11-B26A-246B35C48F7F}" sibTransId="{98DE288D-18B2-42A3-91D8-933F934DFE51}"/>
    <dgm:cxn modelId="{25CB21C5-21E6-422E-B420-4B2A70EAC36E}" srcId="{67C67D86-F524-410D-8392-EE4F30B4918E}" destId="{318455EE-D5E0-4892-8351-2D64CA38CF55}" srcOrd="1" destOrd="0" parTransId="{4D3181B6-CC6A-4213-9DD1-9B59D18752A0}" sibTransId="{F8EAD352-2398-4172-8FC4-DDEDFA7919FB}"/>
    <dgm:cxn modelId="{C681B8CA-31CC-4540-8CB8-B5EA62E102D1}" type="presOf" srcId="{9ACDBA08-8B3F-4B41-8093-E53CFF5F9DD7}" destId="{90D19F72-5451-D145-9C76-6C0F13161E9D}" srcOrd="0" destOrd="0" presId="urn:microsoft.com/office/officeart/2008/layout/LinedList"/>
    <dgm:cxn modelId="{9B971DCD-46FE-4592-BDCD-8D3D70AFD047}" srcId="{67C67D86-F524-410D-8392-EE4F30B4918E}" destId="{2AFC0F08-36A2-4531-915B-030607C622DE}" srcOrd="2" destOrd="0" parTransId="{2D768D14-DFE3-441D-836D-F593CC6DADAE}" sibTransId="{04DEECC8-E38B-4E6C-A8FD-750B044EE736}"/>
    <dgm:cxn modelId="{4F6FF0DA-24D6-9642-8177-7FA115E2349B}" type="presOf" srcId="{34127C46-968E-4F65-B0BB-9E9F5DC8DCD6}" destId="{7B4006E6-D5AB-6E4D-B1D9-A52B7C4BA20E}" srcOrd="0" destOrd="0" presId="urn:microsoft.com/office/officeart/2008/layout/LinedList"/>
    <dgm:cxn modelId="{9B11E8E3-9484-8A4B-B0BE-6DCA85913B81}" type="presOf" srcId="{612DFA8F-5738-4444-8921-825700CF4A8B}" destId="{F456FA63-CF4F-3148-A2BA-63196A4CCC60}" srcOrd="0" destOrd="0" presId="urn:microsoft.com/office/officeart/2008/layout/LinedList"/>
    <dgm:cxn modelId="{1E4538EE-4109-4228-A70F-00FB15B5D09B}" srcId="{67C67D86-F524-410D-8392-EE4F30B4918E}" destId="{34127C46-968E-4F65-B0BB-9E9F5DC8DCD6}" srcOrd="0" destOrd="0" parTransId="{705286F1-2249-467B-9680-F382612E319A}" sibTransId="{F0868C86-5153-4B6D-B72C-679AE534931C}"/>
    <dgm:cxn modelId="{2BE87D8B-8C35-C248-AA52-6E4D68663E41}" type="presParOf" srcId="{785A0BD5-A3E8-104E-B4EB-D985EDBEC78B}" destId="{731AF221-65DB-5D43-9B83-10BA72C585E3}" srcOrd="0" destOrd="0" presId="urn:microsoft.com/office/officeart/2008/layout/LinedList"/>
    <dgm:cxn modelId="{9AF2C70B-C319-A047-89DD-10ACCEB2ED05}" type="presParOf" srcId="{785A0BD5-A3E8-104E-B4EB-D985EDBEC78B}" destId="{08649B17-DBEE-584C-A3B9-D2537E372C77}" srcOrd="1" destOrd="0" presId="urn:microsoft.com/office/officeart/2008/layout/LinedList"/>
    <dgm:cxn modelId="{3D936841-081D-CE41-A4C4-C365A1ED10BD}" type="presParOf" srcId="{08649B17-DBEE-584C-A3B9-D2537E372C77}" destId="{7B4006E6-D5AB-6E4D-B1D9-A52B7C4BA20E}" srcOrd="0" destOrd="0" presId="urn:microsoft.com/office/officeart/2008/layout/LinedList"/>
    <dgm:cxn modelId="{20FDE92C-3E3C-AF42-B453-F0D3E0F31F9E}" type="presParOf" srcId="{08649B17-DBEE-584C-A3B9-D2537E372C77}" destId="{953109D2-8C11-C545-82F1-EEDE6CD19A9E}" srcOrd="1" destOrd="0" presId="urn:microsoft.com/office/officeart/2008/layout/LinedList"/>
    <dgm:cxn modelId="{A6884CD2-6BF2-AE4E-95EF-62449B41A9A3}" type="presParOf" srcId="{785A0BD5-A3E8-104E-B4EB-D985EDBEC78B}" destId="{8042D1EF-7D69-7E4E-BDE6-E4D82F068179}" srcOrd="2" destOrd="0" presId="urn:microsoft.com/office/officeart/2008/layout/LinedList"/>
    <dgm:cxn modelId="{B99B06ED-6342-4541-860D-AC70E322102D}" type="presParOf" srcId="{785A0BD5-A3E8-104E-B4EB-D985EDBEC78B}" destId="{304A56CB-E888-0F47-B490-CD2C52FAABC0}" srcOrd="3" destOrd="0" presId="urn:microsoft.com/office/officeart/2008/layout/LinedList"/>
    <dgm:cxn modelId="{DDA6E29C-96C1-7E45-8735-1D4F20956D6B}" type="presParOf" srcId="{304A56CB-E888-0F47-B490-CD2C52FAABC0}" destId="{EEBF8952-DE3A-EC47-8655-0C7DDBC1C586}" srcOrd="0" destOrd="0" presId="urn:microsoft.com/office/officeart/2008/layout/LinedList"/>
    <dgm:cxn modelId="{5D2E8378-80E6-8B48-917F-F304441001B1}" type="presParOf" srcId="{304A56CB-E888-0F47-B490-CD2C52FAABC0}" destId="{34E185A4-5DB8-A846-8391-453C9640A553}" srcOrd="1" destOrd="0" presId="urn:microsoft.com/office/officeart/2008/layout/LinedList"/>
    <dgm:cxn modelId="{74E522D8-D7FC-0F4A-93C2-67D7E5874835}" type="presParOf" srcId="{785A0BD5-A3E8-104E-B4EB-D985EDBEC78B}" destId="{6E9B54FF-3332-6245-9C77-4C35C5A8D2E8}" srcOrd="4" destOrd="0" presId="urn:microsoft.com/office/officeart/2008/layout/LinedList"/>
    <dgm:cxn modelId="{9490ADC7-AD8D-1543-9D15-148608AFE3D7}" type="presParOf" srcId="{785A0BD5-A3E8-104E-B4EB-D985EDBEC78B}" destId="{53F520E9-7811-0145-B6BF-B7CF65010117}" srcOrd="5" destOrd="0" presId="urn:microsoft.com/office/officeart/2008/layout/LinedList"/>
    <dgm:cxn modelId="{C2A9872D-C75A-8C44-B2C2-61F435EBDC56}" type="presParOf" srcId="{53F520E9-7811-0145-B6BF-B7CF65010117}" destId="{DFAD05FF-94C2-F94A-ADBC-BDB58FBAF167}" srcOrd="0" destOrd="0" presId="urn:microsoft.com/office/officeart/2008/layout/LinedList"/>
    <dgm:cxn modelId="{A6D2F586-C80D-8241-9794-AEC52CFB6A20}" type="presParOf" srcId="{53F520E9-7811-0145-B6BF-B7CF65010117}" destId="{8FB1EA70-567D-D449-9F99-6983BF6A943D}" srcOrd="1" destOrd="0" presId="urn:microsoft.com/office/officeart/2008/layout/LinedList"/>
    <dgm:cxn modelId="{034FC5E3-942C-C54D-BF42-5FB1FC264325}" type="presParOf" srcId="{785A0BD5-A3E8-104E-B4EB-D985EDBEC78B}" destId="{1AB13C24-59CB-1541-9DEB-B1512529B2D9}" srcOrd="6" destOrd="0" presId="urn:microsoft.com/office/officeart/2008/layout/LinedList"/>
    <dgm:cxn modelId="{10C90FA6-F6C8-6749-9692-C1BBFC47599A}" type="presParOf" srcId="{785A0BD5-A3E8-104E-B4EB-D985EDBEC78B}" destId="{794A0679-B7E2-4141-B747-5E2B1F1B129A}" srcOrd="7" destOrd="0" presId="urn:microsoft.com/office/officeart/2008/layout/LinedList"/>
    <dgm:cxn modelId="{0D077276-6E30-6A46-BA0F-36762DBD0AC3}" type="presParOf" srcId="{794A0679-B7E2-4141-B747-5E2B1F1B129A}" destId="{F456FA63-CF4F-3148-A2BA-63196A4CCC60}" srcOrd="0" destOrd="0" presId="urn:microsoft.com/office/officeart/2008/layout/LinedList"/>
    <dgm:cxn modelId="{962A8383-F9CF-094F-B651-2C76774F8E3E}" type="presParOf" srcId="{794A0679-B7E2-4141-B747-5E2B1F1B129A}" destId="{8C9C4053-E0DC-DD46-96CD-D3BA870BA9E6}" srcOrd="1" destOrd="0" presId="urn:microsoft.com/office/officeart/2008/layout/LinedList"/>
    <dgm:cxn modelId="{D2910928-A092-804D-A2D4-CD1BF27117E4}" type="presParOf" srcId="{785A0BD5-A3E8-104E-B4EB-D985EDBEC78B}" destId="{C0DE5C93-3B4D-B743-B07A-F490F991B9C5}" srcOrd="8" destOrd="0" presId="urn:microsoft.com/office/officeart/2008/layout/LinedList"/>
    <dgm:cxn modelId="{F08006B2-061F-C74C-9EBC-B58F1899418A}" type="presParOf" srcId="{785A0BD5-A3E8-104E-B4EB-D985EDBEC78B}" destId="{D2C54EEA-94C7-D94C-9653-E1D5F620B013}" srcOrd="9" destOrd="0" presId="urn:microsoft.com/office/officeart/2008/layout/LinedList"/>
    <dgm:cxn modelId="{7BCB6844-4AC5-D54B-8121-D179521C7E1C}" type="presParOf" srcId="{D2C54EEA-94C7-D94C-9653-E1D5F620B013}" destId="{1A4CD224-D84F-7247-8D63-A78861FFAC95}" srcOrd="0" destOrd="0" presId="urn:microsoft.com/office/officeart/2008/layout/LinedList"/>
    <dgm:cxn modelId="{C2766683-314B-334D-856C-C7826DD290FB}" type="presParOf" srcId="{D2C54EEA-94C7-D94C-9653-E1D5F620B013}" destId="{58727F46-4BEA-1743-BB7F-8C78B9322E14}" srcOrd="1" destOrd="0" presId="urn:microsoft.com/office/officeart/2008/layout/LinedList"/>
    <dgm:cxn modelId="{435C8D83-F684-5B46-B3B5-4462CE56131D}" type="presParOf" srcId="{785A0BD5-A3E8-104E-B4EB-D985EDBEC78B}" destId="{C403BEC3-4C2B-504D-A679-1EA8E8CEA08D}" srcOrd="10" destOrd="0" presId="urn:microsoft.com/office/officeart/2008/layout/LinedList"/>
    <dgm:cxn modelId="{9B9C6200-39A6-AC4D-8B6F-FDDAC469CB5C}" type="presParOf" srcId="{785A0BD5-A3E8-104E-B4EB-D985EDBEC78B}" destId="{D414AA68-19D9-8C42-86E4-74CC066B1FFB}" srcOrd="11" destOrd="0" presId="urn:microsoft.com/office/officeart/2008/layout/LinedList"/>
    <dgm:cxn modelId="{855DE70A-F3AE-9C4C-B678-5BF58EBD9F42}" type="presParOf" srcId="{D414AA68-19D9-8C42-86E4-74CC066B1FFB}" destId="{16CC923B-A64B-F143-8921-83F9A4DB6102}" srcOrd="0" destOrd="0" presId="urn:microsoft.com/office/officeart/2008/layout/LinedList"/>
    <dgm:cxn modelId="{FC454C6A-FE12-A14F-8357-B364441B4624}" type="presParOf" srcId="{D414AA68-19D9-8C42-86E4-74CC066B1FFB}" destId="{C2ACB92A-E7A2-4D44-AFE7-ED90501679FB}" srcOrd="1" destOrd="0" presId="urn:microsoft.com/office/officeart/2008/layout/LinedList"/>
    <dgm:cxn modelId="{E0C7841A-A9FB-AF48-8D67-46ACCC7D6918}" type="presParOf" srcId="{785A0BD5-A3E8-104E-B4EB-D985EDBEC78B}" destId="{E4BC95CE-E1BA-C345-AA1D-8234B2F28727}" srcOrd="12" destOrd="0" presId="urn:microsoft.com/office/officeart/2008/layout/LinedList"/>
    <dgm:cxn modelId="{88673067-1262-F44C-B6F5-9930A18E01F7}" type="presParOf" srcId="{785A0BD5-A3E8-104E-B4EB-D985EDBEC78B}" destId="{98D49A82-D297-1B4C-B9BA-891FFEB9FED8}" srcOrd="13" destOrd="0" presId="urn:microsoft.com/office/officeart/2008/layout/LinedList"/>
    <dgm:cxn modelId="{17D1ED28-4F0E-9E49-A3BA-7AABF01AE158}" type="presParOf" srcId="{98D49A82-D297-1B4C-B9BA-891FFEB9FED8}" destId="{90D19F72-5451-D145-9C76-6C0F13161E9D}" srcOrd="0" destOrd="0" presId="urn:microsoft.com/office/officeart/2008/layout/LinedList"/>
    <dgm:cxn modelId="{2A9AC73D-B786-3545-9659-BE20463CAC56}" type="presParOf" srcId="{98D49A82-D297-1B4C-B9BA-891FFEB9FED8}" destId="{B0E1307F-60BC-9C42-9743-37BF93D72AE1}" srcOrd="1" destOrd="0" presId="urn:microsoft.com/office/officeart/2008/layout/LinedList"/>
    <dgm:cxn modelId="{6E71063C-901F-3041-830A-E6CA3D48A646}" type="presParOf" srcId="{785A0BD5-A3E8-104E-B4EB-D985EDBEC78B}" destId="{AAB54B2D-18EA-CD44-BD6E-A243744D0FEC}" srcOrd="14" destOrd="0" presId="urn:microsoft.com/office/officeart/2008/layout/LinedList"/>
    <dgm:cxn modelId="{680A4AAD-7958-2D45-A1F5-83B5A2166DFD}" type="presParOf" srcId="{785A0BD5-A3E8-104E-B4EB-D985EDBEC78B}" destId="{A2A5A5F9-8B39-6140-A1DE-E3A07D1554EE}" srcOrd="15" destOrd="0" presId="urn:microsoft.com/office/officeart/2008/layout/LinedList"/>
    <dgm:cxn modelId="{EFC2F873-C3A7-E54C-B1DA-450741BC20EE}" type="presParOf" srcId="{A2A5A5F9-8B39-6140-A1DE-E3A07D1554EE}" destId="{0324F305-CA3A-A040-A370-DCEC81E7BA96}" srcOrd="0" destOrd="0" presId="urn:microsoft.com/office/officeart/2008/layout/LinedList"/>
    <dgm:cxn modelId="{988A59E5-2AE2-154D-8D62-351340E14029}" type="presParOf" srcId="{A2A5A5F9-8B39-6140-A1DE-E3A07D1554EE}" destId="{D507E73C-4CEF-BA42-A66C-96A8C8F9229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B651B0-F9EA-4DA4-8C0D-ABB518D4C63A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327B8E8-D06B-42AC-B0B9-0BADEA03A259}">
      <dgm:prSet custT="1"/>
      <dgm:spPr/>
      <dgm:t>
        <a:bodyPr/>
        <a:lstStyle/>
        <a:p>
          <a:r>
            <a:rPr lang="en-US" sz="2800" b="0" i="0" dirty="0">
              <a:latin typeface="Gill Sans MT" panose="020B0502020104020203" pitchFamily="34" charset="77"/>
            </a:rPr>
            <a:t>Perceivers don’t like </a:t>
          </a:r>
          <a:r>
            <a:rPr lang="en-US" sz="2800" b="1" i="0" dirty="0">
              <a:solidFill>
                <a:schemeClr val="accent5"/>
              </a:solidFill>
              <a:latin typeface="Gill Sans MT" panose="020B0502020104020203" pitchFamily="34" charset="77"/>
            </a:rPr>
            <a:t>angry</a:t>
          </a:r>
          <a:r>
            <a:rPr lang="en-US" sz="2800" b="0" i="0" dirty="0">
              <a:latin typeface="Gill Sans MT" panose="020B0502020104020203" pitchFamily="34" charset="77"/>
            </a:rPr>
            <a:t> people if nothing’s wrong.</a:t>
          </a:r>
          <a:endParaRPr lang="en-US" sz="2800" dirty="0"/>
        </a:p>
      </dgm:t>
    </dgm:pt>
    <dgm:pt modelId="{CA747215-62CD-4892-B9C4-87DEA4CA8D19}" type="parTrans" cxnId="{6510E362-04FD-4854-BA0C-4FA50B2D1969}">
      <dgm:prSet/>
      <dgm:spPr/>
      <dgm:t>
        <a:bodyPr/>
        <a:lstStyle/>
        <a:p>
          <a:endParaRPr lang="en-US"/>
        </a:p>
      </dgm:t>
    </dgm:pt>
    <dgm:pt modelId="{A767CF89-B7D7-4D14-8F4B-C76BF97E3388}" type="sibTrans" cxnId="{6510E362-04FD-4854-BA0C-4FA50B2D1969}">
      <dgm:prSet/>
      <dgm:spPr/>
      <dgm:t>
        <a:bodyPr/>
        <a:lstStyle/>
        <a:p>
          <a:endParaRPr lang="en-US"/>
        </a:p>
      </dgm:t>
    </dgm:pt>
    <dgm:pt modelId="{227802AD-5979-4DFB-B060-4CE6CDDCE93A}">
      <dgm:prSet custT="1"/>
      <dgm:spPr/>
      <dgm:t>
        <a:bodyPr/>
        <a:lstStyle/>
        <a:p>
          <a:r>
            <a:rPr lang="en-US" sz="2800" b="0" i="0" dirty="0">
              <a:latin typeface="Gill Sans MT" panose="020B0502020104020203" pitchFamily="34" charset="77"/>
            </a:rPr>
            <a:t>If something’s wrong, perceivers like people who get </a:t>
          </a:r>
          <a:r>
            <a:rPr lang="en-US" sz="2800" b="1" i="0" dirty="0">
              <a:solidFill>
                <a:schemeClr val="accent5"/>
              </a:solidFill>
              <a:latin typeface="Gill Sans MT" panose="020B0502020104020203" pitchFamily="34" charset="77"/>
            </a:rPr>
            <a:t>angry</a:t>
          </a:r>
          <a:r>
            <a:rPr lang="en-US" sz="2800" b="0" i="0" dirty="0">
              <a:latin typeface="Gill Sans MT" panose="020B0502020104020203" pitchFamily="34" charset="77"/>
            </a:rPr>
            <a:t> about it.</a:t>
          </a:r>
          <a:endParaRPr lang="en-US" sz="2800" dirty="0"/>
        </a:p>
      </dgm:t>
    </dgm:pt>
    <dgm:pt modelId="{96C6C1A0-C780-462E-9319-A3AA9051BFBC}" type="parTrans" cxnId="{20CC5761-7D24-429C-89C4-1A8D60EFE3CF}">
      <dgm:prSet/>
      <dgm:spPr/>
      <dgm:t>
        <a:bodyPr/>
        <a:lstStyle/>
        <a:p>
          <a:endParaRPr lang="en-US"/>
        </a:p>
      </dgm:t>
    </dgm:pt>
    <dgm:pt modelId="{4B491D55-BDAB-456D-A696-552BFB80B35C}" type="sibTrans" cxnId="{20CC5761-7D24-429C-89C4-1A8D60EFE3CF}">
      <dgm:prSet/>
      <dgm:spPr/>
      <dgm:t>
        <a:bodyPr/>
        <a:lstStyle/>
        <a:p>
          <a:endParaRPr lang="en-US"/>
        </a:p>
      </dgm:t>
    </dgm:pt>
    <dgm:pt modelId="{5E5F6414-CD1D-4AF9-9A15-9CBF33E2C901}">
      <dgm:prSet custT="1"/>
      <dgm:spPr/>
      <dgm:t>
        <a:bodyPr/>
        <a:lstStyle/>
        <a:p>
          <a:r>
            <a:rPr lang="en-US" sz="2800" b="0" i="0" dirty="0">
              <a:latin typeface="Gill Sans MT" panose="020B0502020104020203" pitchFamily="34" charset="77"/>
            </a:rPr>
            <a:t>Replicates across a variety of </a:t>
          </a:r>
          <a:r>
            <a:rPr lang="en-US" sz="2800" b="1" i="0" dirty="0">
              <a:solidFill>
                <a:schemeClr val="accent2"/>
              </a:solidFill>
              <a:latin typeface="Gill Sans MT" panose="020B0502020104020203" pitchFamily="34" charset="77"/>
            </a:rPr>
            <a:t>moral foundation </a:t>
          </a:r>
          <a:r>
            <a:rPr lang="en-US" sz="2800" b="0" i="0" dirty="0">
              <a:latin typeface="Gill Sans MT" panose="020B0502020104020203" pitchFamily="34" charset="77"/>
            </a:rPr>
            <a:t>violations</a:t>
          </a:r>
          <a:endParaRPr lang="en-US" sz="2800" dirty="0"/>
        </a:p>
      </dgm:t>
    </dgm:pt>
    <dgm:pt modelId="{24C83716-A6E3-4FE7-9FE5-75093C7B5D51}" type="parTrans" cxnId="{9BBFDCE4-A530-4D0C-AC26-35335A7E9651}">
      <dgm:prSet/>
      <dgm:spPr/>
      <dgm:t>
        <a:bodyPr/>
        <a:lstStyle/>
        <a:p>
          <a:endParaRPr lang="en-US"/>
        </a:p>
      </dgm:t>
    </dgm:pt>
    <dgm:pt modelId="{58E7591F-B06D-4639-B92F-1ECAF921C912}" type="sibTrans" cxnId="{9BBFDCE4-A530-4D0C-AC26-35335A7E9651}">
      <dgm:prSet/>
      <dgm:spPr/>
      <dgm:t>
        <a:bodyPr/>
        <a:lstStyle/>
        <a:p>
          <a:endParaRPr lang="en-US"/>
        </a:p>
      </dgm:t>
    </dgm:pt>
    <dgm:pt modelId="{7B324CC7-18A9-4361-B49E-09ACA475944F}">
      <dgm:prSet custT="1"/>
      <dgm:spPr/>
      <dgm:t>
        <a:bodyPr/>
        <a:lstStyle/>
        <a:p>
          <a:r>
            <a:rPr lang="en-US" sz="2800" b="0" i="0" dirty="0">
              <a:latin typeface="Gill Sans MT" panose="020B0502020104020203" pitchFamily="34" charset="77"/>
            </a:rPr>
            <a:t>How do perceivers want coalition members to feel when something’s wrong?</a:t>
          </a:r>
          <a:endParaRPr lang="en-US" sz="2800" dirty="0"/>
        </a:p>
      </dgm:t>
    </dgm:pt>
    <dgm:pt modelId="{BC461750-A44D-4967-A3B3-2F335F0B7C1A}" type="parTrans" cxnId="{6A2ABBF9-BEAD-4376-992B-34FC09F5B3F4}">
      <dgm:prSet/>
      <dgm:spPr/>
      <dgm:t>
        <a:bodyPr/>
        <a:lstStyle/>
        <a:p>
          <a:endParaRPr lang="en-US"/>
        </a:p>
      </dgm:t>
    </dgm:pt>
    <dgm:pt modelId="{EB3DF78A-BC9D-49AA-806D-FC7C42C5692E}" type="sibTrans" cxnId="{6A2ABBF9-BEAD-4376-992B-34FC09F5B3F4}">
      <dgm:prSet/>
      <dgm:spPr/>
      <dgm:t>
        <a:bodyPr/>
        <a:lstStyle/>
        <a:p>
          <a:endParaRPr lang="en-US"/>
        </a:p>
      </dgm:t>
    </dgm:pt>
    <dgm:pt modelId="{C0F6B107-0486-4D34-932C-8A16EB4CE6BA}" type="pres">
      <dgm:prSet presAssocID="{B7B651B0-F9EA-4DA4-8C0D-ABB518D4C63A}" presName="root" presStyleCnt="0">
        <dgm:presLayoutVars>
          <dgm:dir/>
          <dgm:resizeHandles val="exact"/>
        </dgm:presLayoutVars>
      </dgm:prSet>
      <dgm:spPr/>
    </dgm:pt>
    <dgm:pt modelId="{BB303C61-2B39-4EC3-8D81-757B8FED4750}" type="pres">
      <dgm:prSet presAssocID="{4327B8E8-D06B-42AC-B0B9-0BADEA03A259}" presName="compNode" presStyleCnt="0"/>
      <dgm:spPr/>
    </dgm:pt>
    <dgm:pt modelId="{AC44804C-FB8B-41B5-BFF3-5A965F4D1E65}" type="pres">
      <dgm:prSet presAssocID="{4327B8E8-D06B-42AC-B0B9-0BADEA03A259}" presName="bgRect" presStyleLbl="bgShp" presStyleIdx="0" presStyleCnt="4"/>
      <dgm:spPr/>
    </dgm:pt>
    <dgm:pt modelId="{18213164-63B5-464F-923C-267E42523B9E}" type="pres">
      <dgm:prSet presAssocID="{4327B8E8-D06B-42AC-B0B9-0BADEA03A25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ry Face with No Fill"/>
        </a:ext>
      </dgm:extLst>
    </dgm:pt>
    <dgm:pt modelId="{EC88ED5E-EAFC-43E3-BADE-473D4EF967D5}" type="pres">
      <dgm:prSet presAssocID="{4327B8E8-D06B-42AC-B0B9-0BADEA03A259}" presName="spaceRect" presStyleCnt="0"/>
      <dgm:spPr/>
    </dgm:pt>
    <dgm:pt modelId="{C5862D76-EBA4-495A-A50D-E31C45658B19}" type="pres">
      <dgm:prSet presAssocID="{4327B8E8-D06B-42AC-B0B9-0BADEA03A259}" presName="parTx" presStyleLbl="revTx" presStyleIdx="0" presStyleCnt="4">
        <dgm:presLayoutVars>
          <dgm:chMax val="0"/>
          <dgm:chPref val="0"/>
        </dgm:presLayoutVars>
      </dgm:prSet>
      <dgm:spPr/>
    </dgm:pt>
    <dgm:pt modelId="{9DBAA62E-920C-4C51-9693-B497A9A0D6E1}" type="pres">
      <dgm:prSet presAssocID="{A767CF89-B7D7-4D14-8F4B-C76BF97E3388}" presName="sibTrans" presStyleCnt="0"/>
      <dgm:spPr/>
    </dgm:pt>
    <dgm:pt modelId="{88AEEE80-308A-4FBA-A469-48417AED22E0}" type="pres">
      <dgm:prSet presAssocID="{227802AD-5979-4DFB-B060-4CE6CDDCE93A}" presName="compNode" presStyleCnt="0"/>
      <dgm:spPr/>
    </dgm:pt>
    <dgm:pt modelId="{CC73D71C-3C4B-4D8B-8B28-E97D13B06DE3}" type="pres">
      <dgm:prSet presAssocID="{227802AD-5979-4DFB-B060-4CE6CDDCE93A}" presName="bgRect" presStyleLbl="bgShp" presStyleIdx="1" presStyleCnt="4"/>
      <dgm:spPr/>
    </dgm:pt>
    <dgm:pt modelId="{B28FD132-5088-4659-AFFF-D22194B01C34}" type="pres">
      <dgm:prSet presAssocID="{227802AD-5979-4DFB-B060-4CE6CDDCE93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D924A440-7B4C-4558-88CE-2CF3903F9A8D}" type="pres">
      <dgm:prSet presAssocID="{227802AD-5979-4DFB-B060-4CE6CDDCE93A}" presName="spaceRect" presStyleCnt="0"/>
      <dgm:spPr/>
    </dgm:pt>
    <dgm:pt modelId="{809248D9-55CD-4EE0-B560-2A8C538D855B}" type="pres">
      <dgm:prSet presAssocID="{227802AD-5979-4DFB-B060-4CE6CDDCE93A}" presName="parTx" presStyleLbl="revTx" presStyleIdx="1" presStyleCnt="4">
        <dgm:presLayoutVars>
          <dgm:chMax val="0"/>
          <dgm:chPref val="0"/>
        </dgm:presLayoutVars>
      </dgm:prSet>
      <dgm:spPr/>
    </dgm:pt>
    <dgm:pt modelId="{54005605-96D8-43BC-A09B-4C5BDDD57037}" type="pres">
      <dgm:prSet presAssocID="{4B491D55-BDAB-456D-A696-552BFB80B35C}" presName="sibTrans" presStyleCnt="0"/>
      <dgm:spPr/>
    </dgm:pt>
    <dgm:pt modelId="{7E89C9C2-DF91-4389-A367-2D13072538B6}" type="pres">
      <dgm:prSet presAssocID="{5E5F6414-CD1D-4AF9-9A15-9CBF33E2C901}" presName="compNode" presStyleCnt="0"/>
      <dgm:spPr/>
    </dgm:pt>
    <dgm:pt modelId="{FC0E4017-2278-49DD-9F82-ADDE0CDEC8A5}" type="pres">
      <dgm:prSet presAssocID="{5E5F6414-CD1D-4AF9-9A15-9CBF33E2C901}" presName="bgRect" presStyleLbl="bgShp" presStyleIdx="2" presStyleCnt="4"/>
      <dgm:spPr/>
    </dgm:pt>
    <dgm:pt modelId="{51BB11A9-8177-4FED-A9D9-2465DC3A90A4}" type="pres">
      <dgm:prSet presAssocID="{5E5F6414-CD1D-4AF9-9A15-9CBF33E2C90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3853A12B-65D6-49D5-B6DB-BE3E153414F8}" type="pres">
      <dgm:prSet presAssocID="{5E5F6414-CD1D-4AF9-9A15-9CBF33E2C901}" presName="spaceRect" presStyleCnt="0"/>
      <dgm:spPr/>
    </dgm:pt>
    <dgm:pt modelId="{1FC61F5D-05C1-4023-900A-8A4380396F92}" type="pres">
      <dgm:prSet presAssocID="{5E5F6414-CD1D-4AF9-9A15-9CBF33E2C901}" presName="parTx" presStyleLbl="revTx" presStyleIdx="2" presStyleCnt="4">
        <dgm:presLayoutVars>
          <dgm:chMax val="0"/>
          <dgm:chPref val="0"/>
        </dgm:presLayoutVars>
      </dgm:prSet>
      <dgm:spPr/>
    </dgm:pt>
    <dgm:pt modelId="{22F2865B-CBF4-428F-8169-1F60D0D8A1B3}" type="pres">
      <dgm:prSet presAssocID="{58E7591F-B06D-4639-B92F-1ECAF921C912}" presName="sibTrans" presStyleCnt="0"/>
      <dgm:spPr/>
    </dgm:pt>
    <dgm:pt modelId="{55750ED4-0D94-4CD7-886D-640C63327C61}" type="pres">
      <dgm:prSet presAssocID="{7B324CC7-18A9-4361-B49E-09ACA475944F}" presName="compNode" presStyleCnt="0"/>
      <dgm:spPr/>
    </dgm:pt>
    <dgm:pt modelId="{DD8BEECC-A135-4D0D-ADCC-D716D35820D0}" type="pres">
      <dgm:prSet presAssocID="{7B324CC7-18A9-4361-B49E-09ACA475944F}" presName="bgRect" presStyleLbl="bgShp" presStyleIdx="3" presStyleCnt="4"/>
      <dgm:spPr/>
    </dgm:pt>
    <dgm:pt modelId="{01583709-3E25-42FB-B2E1-E86B41B312FD}" type="pres">
      <dgm:prSet presAssocID="{7B324CC7-18A9-4361-B49E-09ACA475944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10B90F68-CF35-4B2C-BDF0-DBEA330BEBC4}" type="pres">
      <dgm:prSet presAssocID="{7B324CC7-18A9-4361-B49E-09ACA475944F}" presName="spaceRect" presStyleCnt="0"/>
      <dgm:spPr/>
    </dgm:pt>
    <dgm:pt modelId="{AD8733EF-A590-45D0-BFC9-3A526FAB4E5F}" type="pres">
      <dgm:prSet presAssocID="{7B324CC7-18A9-4361-B49E-09ACA475944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8E0D81E-FA14-4A56-AB03-79CCD74E6D8B}" type="presOf" srcId="{B7B651B0-F9EA-4DA4-8C0D-ABB518D4C63A}" destId="{C0F6B107-0486-4D34-932C-8A16EB4CE6BA}" srcOrd="0" destOrd="0" presId="urn:microsoft.com/office/officeart/2018/2/layout/IconVerticalSolidList"/>
    <dgm:cxn modelId="{BCD45836-1B11-4C47-A8C9-8D0F6655A825}" type="presOf" srcId="{7B324CC7-18A9-4361-B49E-09ACA475944F}" destId="{AD8733EF-A590-45D0-BFC9-3A526FAB4E5F}" srcOrd="0" destOrd="0" presId="urn:microsoft.com/office/officeart/2018/2/layout/IconVerticalSolidList"/>
    <dgm:cxn modelId="{9118EE4E-ABC8-4070-A4F6-C928C3182174}" type="presOf" srcId="{4327B8E8-D06B-42AC-B0B9-0BADEA03A259}" destId="{C5862D76-EBA4-495A-A50D-E31C45658B19}" srcOrd="0" destOrd="0" presId="urn:microsoft.com/office/officeart/2018/2/layout/IconVerticalSolidList"/>
    <dgm:cxn modelId="{7779F057-019D-468E-A9DF-0275ACF50D72}" type="presOf" srcId="{227802AD-5979-4DFB-B060-4CE6CDDCE93A}" destId="{809248D9-55CD-4EE0-B560-2A8C538D855B}" srcOrd="0" destOrd="0" presId="urn:microsoft.com/office/officeart/2018/2/layout/IconVerticalSolidList"/>
    <dgm:cxn modelId="{20CC5761-7D24-429C-89C4-1A8D60EFE3CF}" srcId="{B7B651B0-F9EA-4DA4-8C0D-ABB518D4C63A}" destId="{227802AD-5979-4DFB-B060-4CE6CDDCE93A}" srcOrd="1" destOrd="0" parTransId="{96C6C1A0-C780-462E-9319-A3AA9051BFBC}" sibTransId="{4B491D55-BDAB-456D-A696-552BFB80B35C}"/>
    <dgm:cxn modelId="{6510E362-04FD-4854-BA0C-4FA50B2D1969}" srcId="{B7B651B0-F9EA-4DA4-8C0D-ABB518D4C63A}" destId="{4327B8E8-D06B-42AC-B0B9-0BADEA03A259}" srcOrd="0" destOrd="0" parTransId="{CA747215-62CD-4892-B9C4-87DEA4CA8D19}" sibTransId="{A767CF89-B7D7-4D14-8F4B-C76BF97E3388}"/>
    <dgm:cxn modelId="{F2BF829A-EFAF-4B1D-9484-A85F53289D76}" type="presOf" srcId="{5E5F6414-CD1D-4AF9-9A15-9CBF33E2C901}" destId="{1FC61F5D-05C1-4023-900A-8A4380396F92}" srcOrd="0" destOrd="0" presId="urn:microsoft.com/office/officeart/2018/2/layout/IconVerticalSolidList"/>
    <dgm:cxn modelId="{9BBFDCE4-A530-4D0C-AC26-35335A7E9651}" srcId="{B7B651B0-F9EA-4DA4-8C0D-ABB518D4C63A}" destId="{5E5F6414-CD1D-4AF9-9A15-9CBF33E2C901}" srcOrd="2" destOrd="0" parTransId="{24C83716-A6E3-4FE7-9FE5-75093C7B5D51}" sibTransId="{58E7591F-B06D-4639-B92F-1ECAF921C912}"/>
    <dgm:cxn modelId="{6A2ABBF9-BEAD-4376-992B-34FC09F5B3F4}" srcId="{B7B651B0-F9EA-4DA4-8C0D-ABB518D4C63A}" destId="{7B324CC7-18A9-4361-B49E-09ACA475944F}" srcOrd="3" destOrd="0" parTransId="{BC461750-A44D-4967-A3B3-2F335F0B7C1A}" sibTransId="{EB3DF78A-BC9D-49AA-806D-FC7C42C5692E}"/>
    <dgm:cxn modelId="{BD05D4C1-F5DE-4518-B67A-DB07AB8C67FE}" type="presParOf" srcId="{C0F6B107-0486-4D34-932C-8A16EB4CE6BA}" destId="{BB303C61-2B39-4EC3-8D81-757B8FED4750}" srcOrd="0" destOrd="0" presId="urn:microsoft.com/office/officeart/2018/2/layout/IconVerticalSolidList"/>
    <dgm:cxn modelId="{BECEA2A1-85E1-4B59-B922-44DCC1F61D52}" type="presParOf" srcId="{BB303C61-2B39-4EC3-8D81-757B8FED4750}" destId="{AC44804C-FB8B-41B5-BFF3-5A965F4D1E65}" srcOrd="0" destOrd="0" presId="urn:microsoft.com/office/officeart/2018/2/layout/IconVerticalSolidList"/>
    <dgm:cxn modelId="{1AAF6480-F402-427A-BECB-FCCE193B61A0}" type="presParOf" srcId="{BB303C61-2B39-4EC3-8D81-757B8FED4750}" destId="{18213164-63B5-464F-923C-267E42523B9E}" srcOrd="1" destOrd="0" presId="urn:microsoft.com/office/officeart/2018/2/layout/IconVerticalSolidList"/>
    <dgm:cxn modelId="{A10F0644-EA1D-494E-A8C6-9BC672A18A3B}" type="presParOf" srcId="{BB303C61-2B39-4EC3-8D81-757B8FED4750}" destId="{EC88ED5E-EAFC-43E3-BADE-473D4EF967D5}" srcOrd="2" destOrd="0" presId="urn:microsoft.com/office/officeart/2018/2/layout/IconVerticalSolidList"/>
    <dgm:cxn modelId="{44A57251-D148-4CFB-B0C2-B24373FA46A0}" type="presParOf" srcId="{BB303C61-2B39-4EC3-8D81-757B8FED4750}" destId="{C5862D76-EBA4-495A-A50D-E31C45658B19}" srcOrd="3" destOrd="0" presId="urn:microsoft.com/office/officeart/2018/2/layout/IconVerticalSolidList"/>
    <dgm:cxn modelId="{FEF79B31-8B87-47F6-91EE-5AC8136C6827}" type="presParOf" srcId="{C0F6B107-0486-4D34-932C-8A16EB4CE6BA}" destId="{9DBAA62E-920C-4C51-9693-B497A9A0D6E1}" srcOrd="1" destOrd="0" presId="urn:microsoft.com/office/officeart/2018/2/layout/IconVerticalSolidList"/>
    <dgm:cxn modelId="{AB5CC92C-9F63-48B4-B4D3-E62A97227B15}" type="presParOf" srcId="{C0F6B107-0486-4D34-932C-8A16EB4CE6BA}" destId="{88AEEE80-308A-4FBA-A469-48417AED22E0}" srcOrd="2" destOrd="0" presId="urn:microsoft.com/office/officeart/2018/2/layout/IconVerticalSolidList"/>
    <dgm:cxn modelId="{E2284CAD-E2A5-4DB9-86A3-811DAB9F1660}" type="presParOf" srcId="{88AEEE80-308A-4FBA-A469-48417AED22E0}" destId="{CC73D71C-3C4B-4D8B-8B28-E97D13B06DE3}" srcOrd="0" destOrd="0" presId="urn:microsoft.com/office/officeart/2018/2/layout/IconVerticalSolidList"/>
    <dgm:cxn modelId="{B80106F9-02C7-45C4-A281-6799C45C6733}" type="presParOf" srcId="{88AEEE80-308A-4FBA-A469-48417AED22E0}" destId="{B28FD132-5088-4659-AFFF-D22194B01C34}" srcOrd="1" destOrd="0" presId="urn:microsoft.com/office/officeart/2018/2/layout/IconVerticalSolidList"/>
    <dgm:cxn modelId="{9233278F-887D-4DF5-8FF9-8EA1AC6B0EC0}" type="presParOf" srcId="{88AEEE80-308A-4FBA-A469-48417AED22E0}" destId="{D924A440-7B4C-4558-88CE-2CF3903F9A8D}" srcOrd="2" destOrd="0" presId="urn:microsoft.com/office/officeart/2018/2/layout/IconVerticalSolidList"/>
    <dgm:cxn modelId="{F5BC4A84-DCFE-40A7-826E-6C1E3D13D8D9}" type="presParOf" srcId="{88AEEE80-308A-4FBA-A469-48417AED22E0}" destId="{809248D9-55CD-4EE0-B560-2A8C538D855B}" srcOrd="3" destOrd="0" presId="urn:microsoft.com/office/officeart/2018/2/layout/IconVerticalSolidList"/>
    <dgm:cxn modelId="{5136B551-984C-4A97-970C-76EBC2296E6D}" type="presParOf" srcId="{C0F6B107-0486-4D34-932C-8A16EB4CE6BA}" destId="{54005605-96D8-43BC-A09B-4C5BDDD57037}" srcOrd="3" destOrd="0" presId="urn:microsoft.com/office/officeart/2018/2/layout/IconVerticalSolidList"/>
    <dgm:cxn modelId="{21AD5187-1449-476B-930D-1661CC5A26C9}" type="presParOf" srcId="{C0F6B107-0486-4D34-932C-8A16EB4CE6BA}" destId="{7E89C9C2-DF91-4389-A367-2D13072538B6}" srcOrd="4" destOrd="0" presId="urn:microsoft.com/office/officeart/2018/2/layout/IconVerticalSolidList"/>
    <dgm:cxn modelId="{B7A38D1B-EBC6-46F6-8257-B0BBB8AE5727}" type="presParOf" srcId="{7E89C9C2-DF91-4389-A367-2D13072538B6}" destId="{FC0E4017-2278-49DD-9F82-ADDE0CDEC8A5}" srcOrd="0" destOrd="0" presId="urn:microsoft.com/office/officeart/2018/2/layout/IconVerticalSolidList"/>
    <dgm:cxn modelId="{AB15EE94-A1AA-44D6-BA2A-8E58ACBB9828}" type="presParOf" srcId="{7E89C9C2-DF91-4389-A367-2D13072538B6}" destId="{51BB11A9-8177-4FED-A9D9-2465DC3A90A4}" srcOrd="1" destOrd="0" presId="urn:microsoft.com/office/officeart/2018/2/layout/IconVerticalSolidList"/>
    <dgm:cxn modelId="{74BD0380-7291-48FA-B90B-8B396018D38A}" type="presParOf" srcId="{7E89C9C2-DF91-4389-A367-2D13072538B6}" destId="{3853A12B-65D6-49D5-B6DB-BE3E153414F8}" srcOrd="2" destOrd="0" presId="urn:microsoft.com/office/officeart/2018/2/layout/IconVerticalSolidList"/>
    <dgm:cxn modelId="{732A6ADA-4CA2-449A-825E-EB5AE0372C24}" type="presParOf" srcId="{7E89C9C2-DF91-4389-A367-2D13072538B6}" destId="{1FC61F5D-05C1-4023-900A-8A4380396F92}" srcOrd="3" destOrd="0" presId="urn:microsoft.com/office/officeart/2018/2/layout/IconVerticalSolidList"/>
    <dgm:cxn modelId="{8213F512-641B-4317-A032-66116754ACDB}" type="presParOf" srcId="{C0F6B107-0486-4D34-932C-8A16EB4CE6BA}" destId="{22F2865B-CBF4-428F-8169-1F60D0D8A1B3}" srcOrd="5" destOrd="0" presId="urn:microsoft.com/office/officeart/2018/2/layout/IconVerticalSolidList"/>
    <dgm:cxn modelId="{9195BB67-3431-468E-B64C-0D204D358BC1}" type="presParOf" srcId="{C0F6B107-0486-4D34-932C-8A16EB4CE6BA}" destId="{55750ED4-0D94-4CD7-886D-640C63327C61}" srcOrd="6" destOrd="0" presId="urn:microsoft.com/office/officeart/2018/2/layout/IconVerticalSolidList"/>
    <dgm:cxn modelId="{CEA19544-49C3-4400-82B1-089A4F782296}" type="presParOf" srcId="{55750ED4-0D94-4CD7-886D-640C63327C61}" destId="{DD8BEECC-A135-4D0D-ADCC-D716D35820D0}" srcOrd="0" destOrd="0" presId="urn:microsoft.com/office/officeart/2018/2/layout/IconVerticalSolidList"/>
    <dgm:cxn modelId="{EB47595C-B42A-48DD-B565-329DA2510E2D}" type="presParOf" srcId="{55750ED4-0D94-4CD7-886D-640C63327C61}" destId="{01583709-3E25-42FB-B2E1-E86B41B312FD}" srcOrd="1" destOrd="0" presId="urn:microsoft.com/office/officeart/2018/2/layout/IconVerticalSolidList"/>
    <dgm:cxn modelId="{C1458BC1-2D9E-45D9-AD18-1985F6A78CB2}" type="presParOf" srcId="{55750ED4-0D94-4CD7-886D-640C63327C61}" destId="{10B90F68-CF35-4B2C-BDF0-DBEA330BEBC4}" srcOrd="2" destOrd="0" presId="urn:microsoft.com/office/officeart/2018/2/layout/IconVerticalSolidList"/>
    <dgm:cxn modelId="{3D2B2EA8-A8CB-4705-8AC5-2BA14BE3A935}" type="presParOf" srcId="{55750ED4-0D94-4CD7-886D-640C63327C61}" destId="{AD8733EF-A590-45D0-BFC9-3A526FAB4E5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D39528-9E72-4CCF-A343-6E2BA2D81429}" type="doc">
      <dgm:prSet loTypeId="urn:microsoft.com/office/officeart/2005/8/layout/bProcess2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6F3932D-FAF7-4588-AD76-6F7B0A8E37FC}">
      <dgm:prSet custT="1"/>
      <dgm:spPr/>
      <dgm:t>
        <a:bodyPr/>
        <a:lstStyle/>
        <a:p>
          <a:pPr algn="l"/>
          <a:r>
            <a:rPr lang="en-US" sz="2000" b="1" dirty="0">
              <a:latin typeface="Gill Sans MT" panose="020B0502020104020203" pitchFamily="34" charset="77"/>
            </a:rPr>
            <a:t>Evolutionary Social Psychology Lab</a:t>
          </a:r>
        </a:p>
      </dgm:t>
    </dgm:pt>
    <dgm:pt modelId="{2709D65B-E080-4E57-AD09-B735CA53F9BF}" type="parTrans" cxnId="{E67C10AD-7C34-4274-88C9-8525D037771A}">
      <dgm:prSet/>
      <dgm:spPr/>
      <dgm:t>
        <a:bodyPr/>
        <a:lstStyle/>
        <a:p>
          <a:endParaRPr lang="en-US"/>
        </a:p>
      </dgm:t>
    </dgm:pt>
    <dgm:pt modelId="{5D55E4F9-E47D-4ADA-99A1-295BDFDA8127}" type="sibTrans" cxnId="{E67C10AD-7C34-4274-88C9-8525D037771A}">
      <dgm:prSet/>
      <dgm:spPr/>
      <dgm:t>
        <a:bodyPr/>
        <a:lstStyle/>
        <a:p>
          <a:endParaRPr lang="en-US"/>
        </a:p>
      </dgm:t>
    </dgm:pt>
    <dgm:pt modelId="{EF4829B3-EC3C-41D6-B47A-5C8565C62354}">
      <dgm:prSet/>
      <dgm:spPr/>
      <dgm:t>
        <a:bodyPr/>
        <a:lstStyle/>
        <a:p>
          <a:pPr algn="ctr"/>
          <a:r>
            <a:rPr lang="en-US" b="1" dirty="0">
              <a:latin typeface="Gill Sans MT" panose="020B0502020104020203" pitchFamily="34" charset="77"/>
            </a:rPr>
            <a:t>Research Assistants</a:t>
          </a:r>
        </a:p>
      </dgm:t>
    </dgm:pt>
    <dgm:pt modelId="{44C22614-B36B-4273-9A2D-BD2A070B2089}" type="parTrans" cxnId="{68D0FDE0-A5C0-4F8C-B72A-E53751092620}">
      <dgm:prSet/>
      <dgm:spPr/>
      <dgm:t>
        <a:bodyPr/>
        <a:lstStyle/>
        <a:p>
          <a:endParaRPr lang="en-US"/>
        </a:p>
      </dgm:t>
    </dgm:pt>
    <dgm:pt modelId="{C034D53E-092C-49AE-A7DA-C497F1CF9E39}" type="sibTrans" cxnId="{68D0FDE0-A5C0-4F8C-B72A-E53751092620}">
      <dgm:prSet/>
      <dgm:spPr/>
      <dgm:t>
        <a:bodyPr/>
        <a:lstStyle/>
        <a:p>
          <a:endParaRPr lang="en-US"/>
        </a:p>
      </dgm:t>
    </dgm:pt>
    <dgm:pt modelId="{E837606D-B6C2-4453-AB10-ACEBBA66D406}">
      <dgm:prSet/>
      <dgm:spPr/>
      <dgm:t>
        <a:bodyPr/>
        <a:lstStyle/>
        <a:p>
          <a:pPr algn="l"/>
          <a:r>
            <a:rPr lang="en-US" b="1" dirty="0">
              <a:latin typeface="Gill Sans MT" panose="020B0502020104020203" pitchFamily="34" charset="77"/>
            </a:rPr>
            <a:t>Alex </a:t>
          </a:r>
          <a:r>
            <a:rPr lang="en-US" b="1" dirty="0" err="1">
              <a:latin typeface="Gill Sans MT" panose="020B0502020104020203" pitchFamily="34" charset="77"/>
            </a:rPr>
            <a:t>Bodfish</a:t>
          </a:r>
          <a:endParaRPr lang="en-US" b="1" dirty="0">
            <a:latin typeface="Gill Sans MT" panose="020B0502020104020203" pitchFamily="34" charset="77"/>
          </a:endParaRPr>
        </a:p>
      </dgm:t>
    </dgm:pt>
    <dgm:pt modelId="{CD3D1686-19CF-4CD4-991D-9058CFF9E79F}" type="parTrans" cxnId="{266B5733-FEC6-4C9F-98CA-393D1CDEA2CA}">
      <dgm:prSet/>
      <dgm:spPr/>
      <dgm:t>
        <a:bodyPr/>
        <a:lstStyle/>
        <a:p>
          <a:endParaRPr lang="en-US"/>
        </a:p>
      </dgm:t>
    </dgm:pt>
    <dgm:pt modelId="{081B7057-E28E-44B1-B760-C746C169D904}" type="sibTrans" cxnId="{266B5733-FEC6-4C9F-98CA-393D1CDEA2CA}">
      <dgm:prSet/>
      <dgm:spPr/>
      <dgm:t>
        <a:bodyPr/>
        <a:lstStyle/>
        <a:p>
          <a:endParaRPr lang="en-US"/>
        </a:p>
      </dgm:t>
    </dgm:pt>
    <dgm:pt modelId="{BEEE342B-C34E-47CD-8AEE-ED8EC0EE6DB3}">
      <dgm:prSet/>
      <dgm:spPr/>
      <dgm:t>
        <a:bodyPr/>
        <a:lstStyle/>
        <a:p>
          <a:pPr algn="l"/>
          <a:r>
            <a:rPr lang="en-US" b="1" dirty="0">
              <a:latin typeface="Gill Sans MT" panose="020B0502020104020203" pitchFamily="34" charset="77"/>
            </a:rPr>
            <a:t>Amanda </a:t>
          </a:r>
          <a:r>
            <a:rPr lang="en-US" b="1" dirty="0" err="1">
              <a:latin typeface="Gill Sans MT" panose="020B0502020104020203" pitchFamily="34" charset="77"/>
            </a:rPr>
            <a:t>Yoo</a:t>
          </a:r>
          <a:endParaRPr lang="en-US" b="1" dirty="0">
            <a:latin typeface="Gill Sans MT" panose="020B0502020104020203" pitchFamily="34" charset="77"/>
          </a:endParaRPr>
        </a:p>
      </dgm:t>
    </dgm:pt>
    <dgm:pt modelId="{C5946A67-1C71-4796-B3E2-3D500B31F881}" type="parTrans" cxnId="{1DC59065-95F1-45FE-B35D-1C813959136C}">
      <dgm:prSet/>
      <dgm:spPr/>
      <dgm:t>
        <a:bodyPr/>
        <a:lstStyle/>
        <a:p>
          <a:endParaRPr lang="en-US"/>
        </a:p>
      </dgm:t>
    </dgm:pt>
    <dgm:pt modelId="{95028362-358E-490A-8752-F828474D5B44}" type="sibTrans" cxnId="{1DC59065-95F1-45FE-B35D-1C813959136C}">
      <dgm:prSet/>
      <dgm:spPr/>
      <dgm:t>
        <a:bodyPr/>
        <a:lstStyle/>
        <a:p>
          <a:endParaRPr lang="en-US"/>
        </a:p>
      </dgm:t>
    </dgm:pt>
    <dgm:pt modelId="{BE32D39B-D2C5-4676-980F-CC9E89AC85D6}">
      <dgm:prSet/>
      <dgm:spPr/>
      <dgm:t>
        <a:bodyPr/>
        <a:lstStyle/>
        <a:p>
          <a:pPr algn="l"/>
          <a:r>
            <a:rPr lang="en-US" b="1" dirty="0">
              <a:latin typeface="Gill Sans MT" panose="020B0502020104020203" pitchFamily="34" charset="77"/>
            </a:rPr>
            <a:t>Kara Manuel</a:t>
          </a:r>
        </a:p>
      </dgm:t>
    </dgm:pt>
    <dgm:pt modelId="{7288D68D-E572-4A36-B000-9F3314D04696}" type="parTrans" cxnId="{0D60B39A-D1FC-4C53-95D0-3A75DFB0FCC9}">
      <dgm:prSet/>
      <dgm:spPr/>
      <dgm:t>
        <a:bodyPr/>
        <a:lstStyle/>
        <a:p>
          <a:endParaRPr lang="en-US"/>
        </a:p>
      </dgm:t>
    </dgm:pt>
    <dgm:pt modelId="{221B3D25-8E20-43FD-A954-916EBA00B0E2}" type="sibTrans" cxnId="{0D60B39A-D1FC-4C53-95D0-3A75DFB0FCC9}">
      <dgm:prSet/>
      <dgm:spPr/>
      <dgm:t>
        <a:bodyPr/>
        <a:lstStyle/>
        <a:p>
          <a:endParaRPr lang="en-US"/>
        </a:p>
      </dgm:t>
    </dgm:pt>
    <dgm:pt modelId="{1F202BD0-6985-4806-B78C-0C8DCC19836A}">
      <dgm:prSet/>
      <dgm:spPr/>
      <dgm:t>
        <a:bodyPr/>
        <a:lstStyle/>
        <a:p>
          <a:pPr algn="l"/>
          <a:r>
            <a:rPr lang="en-US" b="1" dirty="0">
              <a:latin typeface="Gill Sans MT" panose="020B0502020104020203" pitchFamily="34" charset="77"/>
            </a:rPr>
            <a:t>Megan </a:t>
          </a:r>
          <a:r>
            <a:rPr lang="en-US" b="1" dirty="0" err="1">
              <a:latin typeface="Gill Sans MT" panose="020B0502020104020203" pitchFamily="34" charset="77"/>
            </a:rPr>
            <a:t>Mulhinch</a:t>
          </a:r>
          <a:endParaRPr lang="en-US" b="1" dirty="0">
            <a:latin typeface="Gill Sans MT" panose="020B0502020104020203" pitchFamily="34" charset="77"/>
          </a:endParaRPr>
        </a:p>
      </dgm:t>
    </dgm:pt>
    <dgm:pt modelId="{CE33D161-E454-49EE-85B0-240D27B1D998}" type="parTrans" cxnId="{16A4E549-EAB4-4059-ABC4-52E08CE8678C}">
      <dgm:prSet/>
      <dgm:spPr/>
      <dgm:t>
        <a:bodyPr/>
        <a:lstStyle/>
        <a:p>
          <a:endParaRPr lang="en-US"/>
        </a:p>
      </dgm:t>
    </dgm:pt>
    <dgm:pt modelId="{CFD59F3B-76C0-489E-9C1D-83B9A8DB0D16}" type="sibTrans" cxnId="{16A4E549-EAB4-4059-ABC4-52E08CE8678C}">
      <dgm:prSet/>
      <dgm:spPr/>
      <dgm:t>
        <a:bodyPr/>
        <a:lstStyle/>
        <a:p>
          <a:endParaRPr lang="en-US"/>
        </a:p>
      </dgm:t>
    </dgm:pt>
    <dgm:pt modelId="{7384A8C9-1059-4B09-B3D6-A35AA15A8FBE}">
      <dgm:prSet/>
      <dgm:spPr/>
      <dgm:t>
        <a:bodyPr/>
        <a:lstStyle/>
        <a:p>
          <a:pPr algn="l"/>
          <a:r>
            <a:rPr lang="en-US" b="1">
              <a:latin typeface="Gill Sans MT" panose="020B0502020104020203" pitchFamily="34" charset="77"/>
            </a:rPr>
            <a:t>Caitlin Heenan</a:t>
          </a:r>
        </a:p>
      </dgm:t>
    </dgm:pt>
    <dgm:pt modelId="{EAB6DB2C-B02B-45CA-8A89-0258DC348636}" type="parTrans" cxnId="{01CADC13-307C-4713-927C-5380E84C6EE0}">
      <dgm:prSet/>
      <dgm:spPr/>
      <dgm:t>
        <a:bodyPr/>
        <a:lstStyle/>
        <a:p>
          <a:endParaRPr lang="en-US"/>
        </a:p>
      </dgm:t>
    </dgm:pt>
    <dgm:pt modelId="{E6DF91AB-0188-448B-B476-7D7E62A1A8CE}" type="sibTrans" cxnId="{01CADC13-307C-4713-927C-5380E84C6EE0}">
      <dgm:prSet/>
      <dgm:spPr/>
      <dgm:t>
        <a:bodyPr/>
        <a:lstStyle/>
        <a:p>
          <a:endParaRPr lang="en-US"/>
        </a:p>
      </dgm:t>
    </dgm:pt>
    <dgm:pt modelId="{ECD3AD82-B975-498B-8F98-3276CF9C345C}">
      <dgm:prSet/>
      <dgm:spPr/>
      <dgm:t>
        <a:bodyPr/>
        <a:lstStyle/>
        <a:p>
          <a:pPr algn="l"/>
          <a:r>
            <a:rPr lang="en-US" b="1" dirty="0">
              <a:latin typeface="Gill Sans MT" panose="020B0502020104020203" pitchFamily="34" charset="77"/>
            </a:rPr>
            <a:t>Isabel Osgood</a:t>
          </a:r>
        </a:p>
      </dgm:t>
    </dgm:pt>
    <dgm:pt modelId="{B1BFC968-0B58-4B36-AA0B-9F336D2868BF}" type="parTrans" cxnId="{31AF9328-12E2-4DB8-8DD2-5B844E205F7C}">
      <dgm:prSet/>
      <dgm:spPr/>
      <dgm:t>
        <a:bodyPr/>
        <a:lstStyle/>
        <a:p>
          <a:endParaRPr lang="en-US"/>
        </a:p>
      </dgm:t>
    </dgm:pt>
    <dgm:pt modelId="{6E58C8E4-F066-4A74-8CC2-59E54D248918}" type="sibTrans" cxnId="{31AF9328-12E2-4DB8-8DD2-5B844E205F7C}">
      <dgm:prSet/>
      <dgm:spPr/>
      <dgm:t>
        <a:bodyPr/>
        <a:lstStyle/>
        <a:p>
          <a:endParaRPr lang="en-US"/>
        </a:p>
      </dgm:t>
    </dgm:pt>
    <dgm:pt modelId="{CDA97761-7241-E649-8ED7-4A0B0170B27F}" type="pres">
      <dgm:prSet presAssocID="{DDD39528-9E72-4CCF-A343-6E2BA2D81429}" presName="diagram" presStyleCnt="0">
        <dgm:presLayoutVars>
          <dgm:dir/>
          <dgm:resizeHandles/>
        </dgm:presLayoutVars>
      </dgm:prSet>
      <dgm:spPr/>
    </dgm:pt>
    <dgm:pt modelId="{11D7EE28-F707-7F47-A59D-6E5F42EAF2E1}" type="pres">
      <dgm:prSet presAssocID="{36F3932D-FAF7-4588-AD76-6F7B0A8E37FC}" presName="firstNode" presStyleLbl="node1" presStyleIdx="0" presStyleCnt="2">
        <dgm:presLayoutVars>
          <dgm:bulletEnabled val="1"/>
        </dgm:presLayoutVars>
      </dgm:prSet>
      <dgm:spPr/>
    </dgm:pt>
    <dgm:pt modelId="{5D0B1931-36D6-8B4A-9F5A-A926C545C92A}" type="pres">
      <dgm:prSet presAssocID="{5D55E4F9-E47D-4ADA-99A1-295BDFDA8127}" presName="sibTrans" presStyleLbl="sibTrans2D1" presStyleIdx="0" presStyleCnt="1"/>
      <dgm:spPr/>
    </dgm:pt>
    <dgm:pt modelId="{FA8A8D0A-0DC9-2640-B7BE-FB8F5EB27979}" type="pres">
      <dgm:prSet presAssocID="{EF4829B3-EC3C-41D6-B47A-5C8565C62354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01CADC13-307C-4713-927C-5380E84C6EE0}" srcId="{EF4829B3-EC3C-41D6-B47A-5C8565C62354}" destId="{7384A8C9-1059-4B09-B3D6-A35AA15A8FBE}" srcOrd="4" destOrd="0" parTransId="{EAB6DB2C-B02B-45CA-8A89-0258DC348636}" sibTransId="{E6DF91AB-0188-448B-B476-7D7E62A1A8CE}"/>
    <dgm:cxn modelId="{31AF9328-12E2-4DB8-8DD2-5B844E205F7C}" srcId="{EF4829B3-EC3C-41D6-B47A-5C8565C62354}" destId="{ECD3AD82-B975-498B-8F98-3276CF9C345C}" srcOrd="5" destOrd="0" parTransId="{B1BFC968-0B58-4B36-AA0B-9F336D2868BF}" sibTransId="{6E58C8E4-F066-4A74-8CC2-59E54D248918}"/>
    <dgm:cxn modelId="{266B5733-FEC6-4C9F-98CA-393D1CDEA2CA}" srcId="{EF4829B3-EC3C-41D6-B47A-5C8565C62354}" destId="{E837606D-B6C2-4453-AB10-ACEBBA66D406}" srcOrd="0" destOrd="0" parTransId="{CD3D1686-19CF-4CD4-991D-9058CFF9E79F}" sibTransId="{081B7057-E28E-44B1-B760-C746C169D904}"/>
    <dgm:cxn modelId="{E33F2540-7202-A444-81D1-D43F97955AAF}" type="presOf" srcId="{5D55E4F9-E47D-4ADA-99A1-295BDFDA8127}" destId="{5D0B1931-36D6-8B4A-9F5A-A926C545C92A}" srcOrd="0" destOrd="0" presId="urn:microsoft.com/office/officeart/2005/8/layout/bProcess2"/>
    <dgm:cxn modelId="{16A4E549-EAB4-4059-ABC4-52E08CE8678C}" srcId="{EF4829B3-EC3C-41D6-B47A-5C8565C62354}" destId="{1F202BD0-6985-4806-B78C-0C8DCC19836A}" srcOrd="3" destOrd="0" parTransId="{CE33D161-E454-49EE-85B0-240D27B1D998}" sibTransId="{CFD59F3B-76C0-489E-9C1D-83B9A8DB0D16}"/>
    <dgm:cxn modelId="{F5CE4B4A-FEF2-5A43-8D51-297CF2D170B2}" type="presOf" srcId="{EF4829B3-EC3C-41D6-B47A-5C8565C62354}" destId="{FA8A8D0A-0DC9-2640-B7BE-FB8F5EB27979}" srcOrd="0" destOrd="0" presId="urn:microsoft.com/office/officeart/2005/8/layout/bProcess2"/>
    <dgm:cxn modelId="{DA22E460-8623-0047-B6FE-69658CB330F5}" type="presOf" srcId="{BE32D39B-D2C5-4676-980F-CC9E89AC85D6}" destId="{FA8A8D0A-0DC9-2640-B7BE-FB8F5EB27979}" srcOrd="0" destOrd="3" presId="urn:microsoft.com/office/officeart/2005/8/layout/bProcess2"/>
    <dgm:cxn modelId="{1DC59065-95F1-45FE-B35D-1C813959136C}" srcId="{EF4829B3-EC3C-41D6-B47A-5C8565C62354}" destId="{BEEE342B-C34E-47CD-8AEE-ED8EC0EE6DB3}" srcOrd="1" destOrd="0" parTransId="{C5946A67-1C71-4796-B3E2-3D500B31F881}" sibTransId="{95028362-358E-490A-8752-F828474D5B44}"/>
    <dgm:cxn modelId="{D5015370-09D2-0A43-9BB0-7859275CB89D}" type="presOf" srcId="{DDD39528-9E72-4CCF-A343-6E2BA2D81429}" destId="{CDA97761-7241-E649-8ED7-4A0B0170B27F}" srcOrd="0" destOrd="0" presId="urn:microsoft.com/office/officeart/2005/8/layout/bProcess2"/>
    <dgm:cxn modelId="{9959017C-1E1F-F042-BD1C-6012C1DB23E5}" type="presOf" srcId="{7384A8C9-1059-4B09-B3D6-A35AA15A8FBE}" destId="{FA8A8D0A-0DC9-2640-B7BE-FB8F5EB27979}" srcOrd="0" destOrd="5" presId="urn:microsoft.com/office/officeart/2005/8/layout/bProcess2"/>
    <dgm:cxn modelId="{731B537E-B01F-B144-AD35-1F3657A16FE5}" type="presOf" srcId="{E837606D-B6C2-4453-AB10-ACEBBA66D406}" destId="{FA8A8D0A-0DC9-2640-B7BE-FB8F5EB27979}" srcOrd="0" destOrd="1" presId="urn:microsoft.com/office/officeart/2005/8/layout/bProcess2"/>
    <dgm:cxn modelId="{DF4A8186-9CAA-164D-B645-6EB2F1B43AF1}" type="presOf" srcId="{ECD3AD82-B975-498B-8F98-3276CF9C345C}" destId="{FA8A8D0A-0DC9-2640-B7BE-FB8F5EB27979}" srcOrd="0" destOrd="6" presId="urn:microsoft.com/office/officeart/2005/8/layout/bProcess2"/>
    <dgm:cxn modelId="{72AD488C-7A03-9A4C-B8FE-2D5EF1DF40CC}" type="presOf" srcId="{1F202BD0-6985-4806-B78C-0C8DCC19836A}" destId="{FA8A8D0A-0DC9-2640-B7BE-FB8F5EB27979}" srcOrd="0" destOrd="4" presId="urn:microsoft.com/office/officeart/2005/8/layout/bProcess2"/>
    <dgm:cxn modelId="{0D60B39A-D1FC-4C53-95D0-3A75DFB0FCC9}" srcId="{EF4829B3-EC3C-41D6-B47A-5C8565C62354}" destId="{BE32D39B-D2C5-4676-980F-CC9E89AC85D6}" srcOrd="2" destOrd="0" parTransId="{7288D68D-E572-4A36-B000-9F3314D04696}" sibTransId="{221B3D25-8E20-43FD-A954-916EBA00B0E2}"/>
    <dgm:cxn modelId="{E67C10AD-7C34-4274-88C9-8525D037771A}" srcId="{DDD39528-9E72-4CCF-A343-6E2BA2D81429}" destId="{36F3932D-FAF7-4588-AD76-6F7B0A8E37FC}" srcOrd="0" destOrd="0" parTransId="{2709D65B-E080-4E57-AD09-B735CA53F9BF}" sibTransId="{5D55E4F9-E47D-4ADA-99A1-295BDFDA8127}"/>
    <dgm:cxn modelId="{2A230CDA-81B7-D243-8F64-56A979C20DD2}" type="presOf" srcId="{BEEE342B-C34E-47CD-8AEE-ED8EC0EE6DB3}" destId="{FA8A8D0A-0DC9-2640-B7BE-FB8F5EB27979}" srcOrd="0" destOrd="2" presId="urn:microsoft.com/office/officeart/2005/8/layout/bProcess2"/>
    <dgm:cxn modelId="{68D0FDE0-A5C0-4F8C-B72A-E53751092620}" srcId="{DDD39528-9E72-4CCF-A343-6E2BA2D81429}" destId="{EF4829B3-EC3C-41D6-B47A-5C8565C62354}" srcOrd="1" destOrd="0" parTransId="{44C22614-B36B-4273-9A2D-BD2A070B2089}" sibTransId="{C034D53E-092C-49AE-A7DA-C497F1CF9E39}"/>
    <dgm:cxn modelId="{5B2B0CF1-62ED-BE4C-B102-E13D2B2332AB}" type="presOf" srcId="{36F3932D-FAF7-4588-AD76-6F7B0A8E37FC}" destId="{11D7EE28-F707-7F47-A59D-6E5F42EAF2E1}" srcOrd="0" destOrd="0" presId="urn:microsoft.com/office/officeart/2005/8/layout/bProcess2"/>
    <dgm:cxn modelId="{C8FBF32F-4F7E-6C48-B5E9-3AAC2899B9BB}" type="presParOf" srcId="{CDA97761-7241-E649-8ED7-4A0B0170B27F}" destId="{11D7EE28-F707-7F47-A59D-6E5F42EAF2E1}" srcOrd="0" destOrd="0" presId="urn:microsoft.com/office/officeart/2005/8/layout/bProcess2"/>
    <dgm:cxn modelId="{6C8BC807-0DD1-7741-8C39-5CC299B3AE03}" type="presParOf" srcId="{CDA97761-7241-E649-8ED7-4A0B0170B27F}" destId="{5D0B1931-36D6-8B4A-9F5A-A926C545C92A}" srcOrd="1" destOrd="0" presId="urn:microsoft.com/office/officeart/2005/8/layout/bProcess2"/>
    <dgm:cxn modelId="{A71DC189-4F06-7C49-B18E-AA8F306E5BD8}" type="presParOf" srcId="{CDA97761-7241-E649-8ED7-4A0B0170B27F}" destId="{FA8A8D0A-0DC9-2640-B7BE-FB8F5EB27979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B5C86-0679-3A40-9276-E0931AFD9741}">
      <dsp:nvSpPr>
        <dsp:cNvPr id="0" name=""/>
        <dsp:cNvSpPr/>
      </dsp:nvSpPr>
      <dsp:spPr>
        <a:xfrm>
          <a:off x="0" y="0"/>
          <a:ext cx="3286125" cy="415448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dirty="0">
              <a:latin typeface="Gill Sans MT" panose="020B0502020104020203" pitchFamily="34" charset="77"/>
            </a:rPr>
            <a:t>Rated </a:t>
          </a:r>
          <a:r>
            <a:rPr lang="en-US" sz="2600" b="1" kern="1200" dirty="0">
              <a:latin typeface="Gill Sans MT" panose="020B0502020104020203" pitchFamily="34" charset="77"/>
            </a:rPr>
            <a:t>24</a:t>
          </a:r>
          <a:r>
            <a:rPr lang="en-US" sz="2600" b="0" kern="1200" dirty="0">
              <a:latin typeface="Gill Sans MT" panose="020B0502020104020203" pitchFamily="34" charset="77"/>
            </a:rPr>
            <a:t> behaviors on moral wrongness</a:t>
          </a:r>
        </a:p>
      </dsp:txBody>
      <dsp:txXfrm>
        <a:off x="0" y="1578705"/>
        <a:ext cx="3286125" cy="2492692"/>
      </dsp:txXfrm>
    </dsp:sp>
    <dsp:sp modelId="{3C5126FF-4EA1-9B4D-BA5E-D59AB62BD5ED}">
      <dsp:nvSpPr>
        <dsp:cNvPr id="0" name=""/>
        <dsp:cNvSpPr/>
      </dsp:nvSpPr>
      <dsp:spPr>
        <a:xfrm>
          <a:off x="1019889" y="415448"/>
          <a:ext cx="1246346" cy="12463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7170" tIns="12700" rIns="9717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1202412" y="597971"/>
        <a:ext cx="881300" cy="881300"/>
      </dsp:txXfrm>
    </dsp:sp>
    <dsp:sp modelId="{B96B52A7-6C03-514A-9E3A-A931F3C1C549}">
      <dsp:nvSpPr>
        <dsp:cNvPr id="0" name=""/>
        <dsp:cNvSpPr/>
      </dsp:nvSpPr>
      <dsp:spPr>
        <a:xfrm>
          <a:off x="0" y="4154416"/>
          <a:ext cx="3286125" cy="72"/>
        </a:xfrm>
        <a:prstGeom prst="rect">
          <a:avLst/>
        </a:prstGeom>
        <a:solidFill>
          <a:schemeClr val="accent2">
            <a:hueOff val="1441682"/>
            <a:satOff val="2200"/>
            <a:lumOff val="79"/>
            <a:alphaOff val="0"/>
          </a:schemeClr>
        </a:solidFill>
        <a:ln w="12700" cap="flat" cmpd="sng" algn="ctr">
          <a:solidFill>
            <a:schemeClr val="accent2">
              <a:hueOff val="1441682"/>
              <a:satOff val="2200"/>
              <a:lumOff val="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E1A1F8-EC3E-2C4F-8DDB-748715CE1EB0}">
      <dsp:nvSpPr>
        <dsp:cNvPr id="0" name=""/>
        <dsp:cNvSpPr/>
      </dsp:nvSpPr>
      <dsp:spPr>
        <a:xfrm>
          <a:off x="3614737" y="0"/>
          <a:ext cx="3286125" cy="4154488"/>
        </a:xfrm>
        <a:prstGeom prst="rect">
          <a:avLst/>
        </a:prstGeom>
        <a:solidFill>
          <a:schemeClr val="accent2">
            <a:tint val="40000"/>
            <a:alpha val="90000"/>
            <a:hueOff val="3644238"/>
            <a:satOff val="5026"/>
            <a:lumOff val="32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644238"/>
              <a:satOff val="5026"/>
              <a:lumOff val="3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dirty="0">
              <a:latin typeface="Gill Sans MT" panose="020B0502020104020203" pitchFamily="34" charset="77"/>
            </a:rPr>
            <a:t>Rated affiliation intentions toward </a:t>
          </a:r>
          <a:r>
            <a:rPr lang="en-US" sz="2600" b="1" kern="1200" dirty="0">
              <a:latin typeface="Gill Sans MT" panose="020B0502020104020203" pitchFamily="34" charset="77"/>
            </a:rPr>
            <a:t>24</a:t>
          </a:r>
          <a:r>
            <a:rPr lang="en-US" sz="2600" b="0" kern="1200" dirty="0">
              <a:latin typeface="Gill Sans MT" panose="020B0502020104020203" pitchFamily="34" charset="77"/>
            </a:rPr>
            <a:t> bystanders who witnessed the same </a:t>
          </a:r>
          <a:r>
            <a:rPr lang="en-US" sz="2600" b="1" kern="1200" dirty="0">
              <a:latin typeface="Gill Sans MT" panose="020B0502020104020203" pitchFamily="34" charset="77"/>
            </a:rPr>
            <a:t>24</a:t>
          </a:r>
          <a:r>
            <a:rPr lang="en-US" sz="2600" b="0" kern="1200" dirty="0">
              <a:latin typeface="Gill Sans MT" panose="020B0502020104020203" pitchFamily="34" charset="77"/>
            </a:rPr>
            <a:t> behaviors</a:t>
          </a:r>
        </a:p>
      </dsp:txBody>
      <dsp:txXfrm>
        <a:off x="3614737" y="1578705"/>
        <a:ext cx="3286125" cy="2492692"/>
      </dsp:txXfrm>
    </dsp:sp>
    <dsp:sp modelId="{B8720523-A25D-024C-9136-DA076C48066D}">
      <dsp:nvSpPr>
        <dsp:cNvPr id="0" name=""/>
        <dsp:cNvSpPr/>
      </dsp:nvSpPr>
      <dsp:spPr>
        <a:xfrm>
          <a:off x="4634626" y="415448"/>
          <a:ext cx="1246346" cy="1246346"/>
        </a:xfrm>
        <a:prstGeom prst="ellipse">
          <a:avLst/>
        </a:prstGeom>
        <a:solidFill>
          <a:schemeClr val="accent2">
            <a:hueOff val="2883365"/>
            <a:satOff val="4400"/>
            <a:lumOff val="157"/>
            <a:alphaOff val="0"/>
          </a:schemeClr>
        </a:solidFill>
        <a:ln w="12700" cap="flat" cmpd="sng" algn="ctr">
          <a:solidFill>
            <a:schemeClr val="accent2">
              <a:hueOff val="2883365"/>
              <a:satOff val="4400"/>
              <a:lumOff val="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7170" tIns="12700" rIns="9717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817149" y="597971"/>
        <a:ext cx="881300" cy="881300"/>
      </dsp:txXfrm>
    </dsp:sp>
    <dsp:sp modelId="{3724FAFB-70C4-5A4E-A84B-C437177605A5}">
      <dsp:nvSpPr>
        <dsp:cNvPr id="0" name=""/>
        <dsp:cNvSpPr/>
      </dsp:nvSpPr>
      <dsp:spPr>
        <a:xfrm>
          <a:off x="3614737" y="4154416"/>
          <a:ext cx="3286125" cy="72"/>
        </a:xfrm>
        <a:prstGeom prst="rect">
          <a:avLst/>
        </a:prstGeom>
        <a:solidFill>
          <a:schemeClr val="accent2">
            <a:hueOff val="4325047"/>
            <a:satOff val="6599"/>
            <a:lumOff val="236"/>
            <a:alphaOff val="0"/>
          </a:schemeClr>
        </a:solidFill>
        <a:ln w="12700" cap="flat" cmpd="sng" algn="ctr">
          <a:solidFill>
            <a:schemeClr val="accent2">
              <a:hueOff val="4325047"/>
              <a:satOff val="6599"/>
              <a:lumOff val="2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7D9E3CE-6DDA-8B41-8EE7-946E06749A61}">
      <dsp:nvSpPr>
        <dsp:cNvPr id="0" name=""/>
        <dsp:cNvSpPr/>
      </dsp:nvSpPr>
      <dsp:spPr>
        <a:xfrm>
          <a:off x="7229475" y="0"/>
          <a:ext cx="3286125" cy="4154488"/>
        </a:xfrm>
        <a:prstGeom prst="rect">
          <a:avLst/>
        </a:prstGeom>
        <a:solidFill>
          <a:schemeClr val="accent2">
            <a:tint val="40000"/>
            <a:alpha val="90000"/>
            <a:hueOff val="7288477"/>
            <a:satOff val="10053"/>
            <a:lumOff val="64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7288477"/>
              <a:satOff val="10053"/>
              <a:lumOff val="6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dirty="0">
              <a:latin typeface="Gill Sans MT" panose="020B0502020104020203" pitchFamily="34" charset="77"/>
            </a:rPr>
            <a:t>Completed other questionnaires (individual differences)</a:t>
          </a:r>
        </a:p>
      </dsp:txBody>
      <dsp:txXfrm>
        <a:off x="7229475" y="1578705"/>
        <a:ext cx="3286125" cy="2492692"/>
      </dsp:txXfrm>
    </dsp:sp>
    <dsp:sp modelId="{3DF1BC60-7064-3A46-BF74-50D8F1ED1AC6}">
      <dsp:nvSpPr>
        <dsp:cNvPr id="0" name=""/>
        <dsp:cNvSpPr/>
      </dsp:nvSpPr>
      <dsp:spPr>
        <a:xfrm>
          <a:off x="8249364" y="415448"/>
          <a:ext cx="1246346" cy="1246346"/>
        </a:xfrm>
        <a:prstGeom prst="ellipse">
          <a:avLst/>
        </a:prstGeom>
        <a:solidFill>
          <a:schemeClr val="accent2">
            <a:hueOff val="5766730"/>
            <a:satOff val="8799"/>
            <a:lumOff val="314"/>
            <a:alphaOff val="0"/>
          </a:schemeClr>
        </a:solidFill>
        <a:ln w="12700" cap="flat" cmpd="sng" algn="ctr">
          <a:solidFill>
            <a:schemeClr val="accent2">
              <a:hueOff val="5766730"/>
              <a:satOff val="8799"/>
              <a:lumOff val="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7170" tIns="12700" rIns="9717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431887" y="597971"/>
        <a:ext cx="881300" cy="881300"/>
      </dsp:txXfrm>
    </dsp:sp>
    <dsp:sp modelId="{060CD126-19DE-B545-A47D-EBBB2A804663}">
      <dsp:nvSpPr>
        <dsp:cNvPr id="0" name=""/>
        <dsp:cNvSpPr/>
      </dsp:nvSpPr>
      <dsp:spPr>
        <a:xfrm>
          <a:off x="7229475" y="4154416"/>
          <a:ext cx="3286125" cy="72"/>
        </a:xfrm>
        <a:prstGeom prst="rect">
          <a:avLst/>
        </a:prstGeom>
        <a:solidFill>
          <a:schemeClr val="accent2">
            <a:hueOff val="7208412"/>
            <a:satOff val="10999"/>
            <a:lumOff val="393"/>
            <a:alphaOff val="0"/>
          </a:schemeClr>
        </a:solidFill>
        <a:ln w="12700" cap="flat" cmpd="sng" algn="ctr">
          <a:solidFill>
            <a:schemeClr val="accent2">
              <a:hueOff val="7208412"/>
              <a:satOff val="10999"/>
              <a:lumOff val="3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AF221-65DB-5D43-9B83-10BA72C585E3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4006E6-D5AB-6E4D-B1D9-A52B7C4BA20E}">
      <dsp:nvSpPr>
        <dsp:cNvPr id="0" name=""/>
        <dsp:cNvSpPr/>
      </dsp:nvSpPr>
      <dsp:spPr>
        <a:xfrm>
          <a:off x="0" y="0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/>
            <a:t>Emotional Care</a:t>
          </a:r>
          <a:endParaRPr lang="en-US" sz="2900" kern="1200"/>
        </a:p>
      </dsp:txBody>
      <dsp:txXfrm>
        <a:off x="0" y="0"/>
        <a:ext cx="6492875" cy="638175"/>
      </dsp:txXfrm>
    </dsp:sp>
    <dsp:sp modelId="{8042D1EF-7D69-7E4E-BDE6-E4D82F068179}">
      <dsp:nvSpPr>
        <dsp:cNvPr id="0" name=""/>
        <dsp:cNvSpPr/>
      </dsp:nvSpPr>
      <dsp:spPr>
        <a:xfrm>
          <a:off x="0" y="638175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F8952-DE3A-EC47-8655-0C7DDBC1C586}">
      <dsp:nvSpPr>
        <dsp:cNvPr id="0" name=""/>
        <dsp:cNvSpPr/>
      </dsp:nvSpPr>
      <dsp:spPr>
        <a:xfrm>
          <a:off x="0" y="638175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/>
            <a:t>Physical Care</a:t>
          </a:r>
          <a:endParaRPr lang="en-US" sz="2900" kern="1200"/>
        </a:p>
      </dsp:txBody>
      <dsp:txXfrm>
        <a:off x="0" y="638175"/>
        <a:ext cx="6492875" cy="638175"/>
      </dsp:txXfrm>
    </dsp:sp>
    <dsp:sp modelId="{6E9B54FF-3332-6245-9C77-4C35C5A8D2E8}">
      <dsp:nvSpPr>
        <dsp:cNvPr id="0" name=""/>
        <dsp:cNvSpPr/>
      </dsp:nvSpPr>
      <dsp:spPr>
        <a:xfrm>
          <a:off x="0" y="1276350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AD05FF-94C2-F94A-ADBC-BDB58FBAF167}">
      <dsp:nvSpPr>
        <dsp:cNvPr id="0" name=""/>
        <dsp:cNvSpPr/>
      </dsp:nvSpPr>
      <dsp:spPr>
        <a:xfrm>
          <a:off x="0" y="1276350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/>
            <a:t>Fairness</a:t>
          </a:r>
          <a:endParaRPr lang="en-US" sz="2900" kern="1200"/>
        </a:p>
      </dsp:txBody>
      <dsp:txXfrm>
        <a:off x="0" y="1276350"/>
        <a:ext cx="6492875" cy="638175"/>
      </dsp:txXfrm>
    </dsp:sp>
    <dsp:sp modelId="{1AB13C24-59CB-1541-9DEB-B1512529B2D9}">
      <dsp:nvSpPr>
        <dsp:cNvPr id="0" name=""/>
        <dsp:cNvSpPr/>
      </dsp:nvSpPr>
      <dsp:spPr>
        <a:xfrm>
          <a:off x="0" y="1914524"/>
          <a:ext cx="64928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6FA63-CF4F-3148-A2BA-63196A4CCC60}">
      <dsp:nvSpPr>
        <dsp:cNvPr id="0" name=""/>
        <dsp:cNvSpPr/>
      </dsp:nvSpPr>
      <dsp:spPr>
        <a:xfrm>
          <a:off x="0" y="1914525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/>
            <a:t>Liberty</a:t>
          </a:r>
          <a:endParaRPr lang="en-US" sz="2900" kern="1200"/>
        </a:p>
      </dsp:txBody>
      <dsp:txXfrm>
        <a:off x="0" y="1914525"/>
        <a:ext cx="6492875" cy="638175"/>
      </dsp:txXfrm>
    </dsp:sp>
    <dsp:sp modelId="{C0DE5C93-3B4D-B743-B07A-F490F991B9C5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4CD224-D84F-7247-8D63-A78861FFAC95}">
      <dsp:nvSpPr>
        <dsp:cNvPr id="0" name=""/>
        <dsp:cNvSpPr/>
      </dsp:nvSpPr>
      <dsp:spPr>
        <a:xfrm>
          <a:off x="0" y="2552700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 dirty="0"/>
            <a:t>Authority</a:t>
          </a:r>
          <a:endParaRPr lang="en-US" sz="2900" kern="1200" dirty="0"/>
        </a:p>
      </dsp:txBody>
      <dsp:txXfrm>
        <a:off x="0" y="2552700"/>
        <a:ext cx="6492875" cy="638175"/>
      </dsp:txXfrm>
    </dsp:sp>
    <dsp:sp modelId="{C403BEC3-4C2B-504D-A679-1EA8E8CEA08D}">
      <dsp:nvSpPr>
        <dsp:cNvPr id="0" name=""/>
        <dsp:cNvSpPr/>
      </dsp:nvSpPr>
      <dsp:spPr>
        <a:xfrm>
          <a:off x="0" y="3190874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CC923B-A64B-F143-8921-83F9A4DB6102}">
      <dsp:nvSpPr>
        <dsp:cNvPr id="0" name=""/>
        <dsp:cNvSpPr/>
      </dsp:nvSpPr>
      <dsp:spPr>
        <a:xfrm>
          <a:off x="0" y="3190875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/>
            <a:t>Loyalty</a:t>
          </a:r>
          <a:endParaRPr lang="en-US" sz="2900" kern="1200"/>
        </a:p>
      </dsp:txBody>
      <dsp:txXfrm>
        <a:off x="0" y="3190875"/>
        <a:ext cx="6492875" cy="638175"/>
      </dsp:txXfrm>
    </dsp:sp>
    <dsp:sp modelId="{E4BC95CE-E1BA-C345-AA1D-8234B2F28727}">
      <dsp:nvSpPr>
        <dsp:cNvPr id="0" name=""/>
        <dsp:cNvSpPr/>
      </dsp:nvSpPr>
      <dsp:spPr>
        <a:xfrm>
          <a:off x="0" y="3829050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D19F72-5451-D145-9C76-6C0F13161E9D}">
      <dsp:nvSpPr>
        <dsp:cNvPr id="0" name=""/>
        <dsp:cNvSpPr/>
      </dsp:nvSpPr>
      <dsp:spPr>
        <a:xfrm>
          <a:off x="0" y="3829050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/>
            <a:t>Sanctity</a:t>
          </a:r>
          <a:endParaRPr lang="en-US" sz="2900" kern="1200"/>
        </a:p>
      </dsp:txBody>
      <dsp:txXfrm>
        <a:off x="0" y="3829050"/>
        <a:ext cx="6492875" cy="638175"/>
      </dsp:txXfrm>
    </dsp:sp>
    <dsp:sp modelId="{AAB54B2D-18EA-CD44-BD6E-A243744D0FEC}">
      <dsp:nvSpPr>
        <dsp:cNvPr id="0" name=""/>
        <dsp:cNvSpPr/>
      </dsp:nvSpPr>
      <dsp:spPr>
        <a:xfrm>
          <a:off x="0" y="4467225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24F305-CA3A-A040-A370-DCEC81E7BA96}">
      <dsp:nvSpPr>
        <dsp:cNvPr id="0" name=""/>
        <dsp:cNvSpPr/>
      </dsp:nvSpPr>
      <dsp:spPr>
        <a:xfrm>
          <a:off x="0" y="4467225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 dirty="0"/>
            <a:t>Neutral</a:t>
          </a:r>
          <a:endParaRPr lang="en-US" sz="2900" kern="1200" dirty="0"/>
        </a:p>
      </dsp:txBody>
      <dsp:txXfrm>
        <a:off x="0" y="4467225"/>
        <a:ext cx="6492875" cy="6381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4804C-FB8B-41B5-BFF3-5A965F4D1E65}">
      <dsp:nvSpPr>
        <dsp:cNvPr id="0" name=""/>
        <dsp:cNvSpPr/>
      </dsp:nvSpPr>
      <dsp:spPr>
        <a:xfrm>
          <a:off x="0" y="5314"/>
          <a:ext cx="6513603" cy="10415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213164-63B5-464F-923C-267E42523B9E}">
      <dsp:nvSpPr>
        <dsp:cNvPr id="0" name=""/>
        <dsp:cNvSpPr/>
      </dsp:nvSpPr>
      <dsp:spPr>
        <a:xfrm>
          <a:off x="315058" y="239655"/>
          <a:ext cx="573393" cy="5728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862D76-EBA4-495A-A50D-E31C45658B19}">
      <dsp:nvSpPr>
        <dsp:cNvPr id="0" name=""/>
        <dsp:cNvSpPr/>
      </dsp:nvSpPr>
      <dsp:spPr>
        <a:xfrm>
          <a:off x="1203510" y="5314"/>
          <a:ext cx="5201966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Gill Sans MT" panose="020B0502020104020203" pitchFamily="34" charset="77"/>
            </a:rPr>
            <a:t>Perceivers don’t like </a:t>
          </a:r>
          <a:r>
            <a:rPr lang="en-US" sz="2800" b="1" i="0" kern="1200" dirty="0">
              <a:solidFill>
                <a:schemeClr val="accent5"/>
              </a:solidFill>
              <a:latin typeface="Gill Sans MT" panose="020B0502020104020203" pitchFamily="34" charset="77"/>
            </a:rPr>
            <a:t>angry</a:t>
          </a:r>
          <a:r>
            <a:rPr lang="en-US" sz="2800" b="0" i="0" kern="1200" dirty="0">
              <a:latin typeface="Gill Sans MT" panose="020B0502020104020203" pitchFamily="34" charset="77"/>
            </a:rPr>
            <a:t> people if nothing’s wrong.</a:t>
          </a:r>
          <a:endParaRPr lang="en-US" sz="2800" kern="1200" dirty="0"/>
        </a:p>
      </dsp:txBody>
      <dsp:txXfrm>
        <a:off x="1203510" y="5314"/>
        <a:ext cx="5201966" cy="1236799"/>
      </dsp:txXfrm>
    </dsp:sp>
    <dsp:sp modelId="{CC73D71C-3C4B-4D8B-8B28-E97D13B06DE3}">
      <dsp:nvSpPr>
        <dsp:cNvPr id="0" name=""/>
        <dsp:cNvSpPr/>
      </dsp:nvSpPr>
      <dsp:spPr>
        <a:xfrm>
          <a:off x="0" y="1551313"/>
          <a:ext cx="6513603" cy="10415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8FD132-5088-4659-AFFF-D22194B01C34}">
      <dsp:nvSpPr>
        <dsp:cNvPr id="0" name=""/>
        <dsp:cNvSpPr/>
      </dsp:nvSpPr>
      <dsp:spPr>
        <a:xfrm>
          <a:off x="315058" y="1785654"/>
          <a:ext cx="573393" cy="5728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9248D9-55CD-4EE0-B560-2A8C538D855B}">
      <dsp:nvSpPr>
        <dsp:cNvPr id="0" name=""/>
        <dsp:cNvSpPr/>
      </dsp:nvSpPr>
      <dsp:spPr>
        <a:xfrm>
          <a:off x="1203510" y="1551313"/>
          <a:ext cx="5201966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Gill Sans MT" panose="020B0502020104020203" pitchFamily="34" charset="77"/>
            </a:rPr>
            <a:t>If something’s wrong, perceivers like people who get </a:t>
          </a:r>
          <a:r>
            <a:rPr lang="en-US" sz="2800" b="1" i="0" kern="1200" dirty="0">
              <a:solidFill>
                <a:schemeClr val="accent5"/>
              </a:solidFill>
              <a:latin typeface="Gill Sans MT" panose="020B0502020104020203" pitchFamily="34" charset="77"/>
            </a:rPr>
            <a:t>angry</a:t>
          </a:r>
          <a:r>
            <a:rPr lang="en-US" sz="2800" b="0" i="0" kern="1200" dirty="0">
              <a:latin typeface="Gill Sans MT" panose="020B0502020104020203" pitchFamily="34" charset="77"/>
            </a:rPr>
            <a:t> about it.</a:t>
          </a:r>
          <a:endParaRPr lang="en-US" sz="2800" kern="1200" dirty="0"/>
        </a:p>
      </dsp:txBody>
      <dsp:txXfrm>
        <a:off x="1203510" y="1551313"/>
        <a:ext cx="5201966" cy="1236799"/>
      </dsp:txXfrm>
    </dsp:sp>
    <dsp:sp modelId="{FC0E4017-2278-49DD-9F82-ADDE0CDEC8A5}">
      <dsp:nvSpPr>
        <dsp:cNvPr id="0" name=""/>
        <dsp:cNvSpPr/>
      </dsp:nvSpPr>
      <dsp:spPr>
        <a:xfrm>
          <a:off x="0" y="3097312"/>
          <a:ext cx="6513603" cy="10415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BB11A9-8177-4FED-A9D9-2465DC3A90A4}">
      <dsp:nvSpPr>
        <dsp:cNvPr id="0" name=""/>
        <dsp:cNvSpPr/>
      </dsp:nvSpPr>
      <dsp:spPr>
        <a:xfrm>
          <a:off x="315058" y="3331653"/>
          <a:ext cx="573393" cy="5728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C61F5D-05C1-4023-900A-8A4380396F92}">
      <dsp:nvSpPr>
        <dsp:cNvPr id="0" name=""/>
        <dsp:cNvSpPr/>
      </dsp:nvSpPr>
      <dsp:spPr>
        <a:xfrm>
          <a:off x="1203510" y="3097312"/>
          <a:ext cx="5201966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Gill Sans MT" panose="020B0502020104020203" pitchFamily="34" charset="77"/>
            </a:rPr>
            <a:t>Replicates across a variety of </a:t>
          </a:r>
          <a:r>
            <a:rPr lang="en-US" sz="2800" b="1" i="0" kern="1200" dirty="0">
              <a:solidFill>
                <a:schemeClr val="accent2"/>
              </a:solidFill>
              <a:latin typeface="Gill Sans MT" panose="020B0502020104020203" pitchFamily="34" charset="77"/>
            </a:rPr>
            <a:t>moral foundation </a:t>
          </a:r>
          <a:r>
            <a:rPr lang="en-US" sz="2800" b="0" i="0" kern="1200" dirty="0">
              <a:latin typeface="Gill Sans MT" panose="020B0502020104020203" pitchFamily="34" charset="77"/>
            </a:rPr>
            <a:t>violations</a:t>
          </a:r>
          <a:endParaRPr lang="en-US" sz="2800" kern="1200" dirty="0"/>
        </a:p>
      </dsp:txBody>
      <dsp:txXfrm>
        <a:off x="1203510" y="3097312"/>
        <a:ext cx="5201966" cy="1236799"/>
      </dsp:txXfrm>
    </dsp:sp>
    <dsp:sp modelId="{DD8BEECC-A135-4D0D-ADCC-D716D35820D0}">
      <dsp:nvSpPr>
        <dsp:cNvPr id="0" name=""/>
        <dsp:cNvSpPr/>
      </dsp:nvSpPr>
      <dsp:spPr>
        <a:xfrm>
          <a:off x="0" y="4643312"/>
          <a:ext cx="6513603" cy="10415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583709-3E25-42FB-B2E1-E86B41B312FD}">
      <dsp:nvSpPr>
        <dsp:cNvPr id="0" name=""/>
        <dsp:cNvSpPr/>
      </dsp:nvSpPr>
      <dsp:spPr>
        <a:xfrm>
          <a:off x="315058" y="4877653"/>
          <a:ext cx="573393" cy="5728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8733EF-A590-45D0-BFC9-3A526FAB4E5F}">
      <dsp:nvSpPr>
        <dsp:cNvPr id="0" name=""/>
        <dsp:cNvSpPr/>
      </dsp:nvSpPr>
      <dsp:spPr>
        <a:xfrm>
          <a:off x="1203510" y="4643312"/>
          <a:ext cx="5201966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Gill Sans MT" panose="020B0502020104020203" pitchFamily="34" charset="77"/>
            </a:rPr>
            <a:t>How do perceivers want coalition members to feel when something’s wrong?</a:t>
          </a:r>
          <a:endParaRPr lang="en-US" sz="2800" kern="1200" dirty="0"/>
        </a:p>
      </dsp:txBody>
      <dsp:txXfrm>
        <a:off x="1203510" y="4643312"/>
        <a:ext cx="5201966" cy="12367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7EE28-F707-7F47-A59D-6E5F42EAF2E1}">
      <dsp:nvSpPr>
        <dsp:cNvPr id="0" name=""/>
        <dsp:cNvSpPr/>
      </dsp:nvSpPr>
      <dsp:spPr>
        <a:xfrm>
          <a:off x="779" y="314622"/>
          <a:ext cx="2552439" cy="255243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Gill Sans MT" panose="020B0502020104020203" pitchFamily="34" charset="77"/>
            </a:rPr>
            <a:t>Evolutionary Social Psychology Lab</a:t>
          </a:r>
        </a:p>
      </dsp:txBody>
      <dsp:txXfrm>
        <a:off x="374575" y="688418"/>
        <a:ext cx="1804847" cy="1804847"/>
      </dsp:txXfrm>
    </dsp:sp>
    <dsp:sp modelId="{5D0B1931-36D6-8B4A-9F5A-A926C545C92A}">
      <dsp:nvSpPr>
        <dsp:cNvPr id="0" name=""/>
        <dsp:cNvSpPr/>
      </dsp:nvSpPr>
      <dsp:spPr>
        <a:xfrm rot="5400000">
          <a:off x="2763794" y="1252643"/>
          <a:ext cx="893353" cy="676396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A8A8D0A-0DC9-2640-B7BE-FB8F5EB27979}">
      <dsp:nvSpPr>
        <dsp:cNvPr id="0" name=""/>
        <dsp:cNvSpPr/>
      </dsp:nvSpPr>
      <dsp:spPr>
        <a:xfrm>
          <a:off x="3829438" y="314622"/>
          <a:ext cx="2552439" cy="2552439"/>
        </a:xfrm>
        <a:prstGeom prst="ellipse">
          <a:avLst/>
        </a:prstGeom>
        <a:gradFill rotWithShape="0">
          <a:gsLst>
            <a:gs pos="0">
              <a:schemeClr val="accent5">
                <a:hueOff val="1361386"/>
                <a:satOff val="2454"/>
                <a:lumOff val="27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361386"/>
                <a:satOff val="2454"/>
                <a:lumOff val="27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361386"/>
                <a:satOff val="2454"/>
                <a:lumOff val="27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latin typeface="Gill Sans MT" panose="020B0502020104020203" pitchFamily="34" charset="77"/>
            </a:rPr>
            <a:t>Research Assistants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>
              <a:latin typeface="Gill Sans MT" panose="020B0502020104020203" pitchFamily="34" charset="77"/>
            </a:rPr>
            <a:t>Alex </a:t>
          </a:r>
          <a:r>
            <a:rPr lang="en-US" sz="1300" b="1" kern="1200" dirty="0" err="1">
              <a:latin typeface="Gill Sans MT" panose="020B0502020104020203" pitchFamily="34" charset="77"/>
            </a:rPr>
            <a:t>Bodfish</a:t>
          </a:r>
          <a:endParaRPr lang="en-US" sz="1300" b="1" kern="1200" dirty="0">
            <a:latin typeface="Gill Sans MT" panose="020B0502020104020203" pitchFamily="34" charset="77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>
              <a:latin typeface="Gill Sans MT" panose="020B0502020104020203" pitchFamily="34" charset="77"/>
            </a:rPr>
            <a:t>Amanda </a:t>
          </a:r>
          <a:r>
            <a:rPr lang="en-US" sz="1300" b="1" kern="1200" dirty="0" err="1">
              <a:latin typeface="Gill Sans MT" panose="020B0502020104020203" pitchFamily="34" charset="77"/>
            </a:rPr>
            <a:t>Yoo</a:t>
          </a:r>
          <a:endParaRPr lang="en-US" sz="1300" b="1" kern="1200" dirty="0">
            <a:latin typeface="Gill Sans MT" panose="020B0502020104020203" pitchFamily="34" charset="77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>
              <a:latin typeface="Gill Sans MT" panose="020B0502020104020203" pitchFamily="34" charset="77"/>
            </a:rPr>
            <a:t>Kara Manuel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>
              <a:latin typeface="Gill Sans MT" panose="020B0502020104020203" pitchFamily="34" charset="77"/>
            </a:rPr>
            <a:t>Megan </a:t>
          </a:r>
          <a:r>
            <a:rPr lang="en-US" sz="1300" b="1" kern="1200" dirty="0" err="1">
              <a:latin typeface="Gill Sans MT" panose="020B0502020104020203" pitchFamily="34" charset="77"/>
            </a:rPr>
            <a:t>Mulhinch</a:t>
          </a:r>
          <a:endParaRPr lang="en-US" sz="1300" b="1" kern="1200" dirty="0">
            <a:latin typeface="Gill Sans MT" panose="020B0502020104020203" pitchFamily="34" charset="77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>
              <a:latin typeface="Gill Sans MT" panose="020B0502020104020203" pitchFamily="34" charset="77"/>
            </a:rPr>
            <a:t>Caitlin Heenan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>
              <a:latin typeface="Gill Sans MT" panose="020B0502020104020203" pitchFamily="34" charset="77"/>
            </a:rPr>
            <a:t>Isabel Osgood</a:t>
          </a:r>
        </a:p>
      </dsp:txBody>
      <dsp:txXfrm>
        <a:off x="4203234" y="688418"/>
        <a:ext cx="1804847" cy="1804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ill Sans MT" panose="020B050202010402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ill Sans MT" panose="020B0502020104020203" pitchFamily="34" charset="77"/>
              </a:defRPr>
            </a:lvl1pPr>
          </a:lstStyle>
          <a:p>
            <a:fld id="{55A336B1-3661-0D41-A151-A468A6315F44}" type="datetimeFigureOut">
              <a:rPr lang="en-US" smtClean="0"/>
              <a:pPr/>
              <a:t>2/4/19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ill Sans MT" panose="020B050202010402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ill Sans MT" panose="020B0502020104020203" pitchFamily="34" charset="77"/>
              </a:defRPr>
            </a:lvl1pPr>
          </a:lstStyle>
          <a:p>
            <a:fld id="{AB768D2D-C58A-4048-9F0B-9DDEE7EE52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936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Hi, I’m Nick Michalak.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Gill Sans MT" panose="020B0502020104020203" pitchFamily="34" charset="77"/>
                <a:ea typeface="+mn-ea"/>
                <a:cs typeface="+mn-cs"/>
              </a:rPr>
              <a:t>I want you to take a second to think about an angry person.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68D2D-C58A-4048-9F0B-9DDEE7EE520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664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others looked Angry.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68D2D-C58A-4048-9F0B-9DDEE7EE520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842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dirty="0"/>
              <a:t>Here’s an example: </a:t>
            </a:r>
            <a:r>
              <a:rPr lang="en-US" sz="1200" b="0" i="0" u="none" strike="noStrike" kern="1200" baseline="0" dirty="0">
                <a:solidFill>
                  <a:srgbClr val="FFFFFF"/>
                </a:solidFill>
                <a:latin typeface="Gill Sans MT" panose="020B0502020104020203" pitchFamily="34" charset="77"/>
              </a:rPr>
              <a:t>“You see a woman spanking her child with a spatula for getting bad grades in school.” Participants first rated this and 23 other behaviors on wrongness.</a:t>
            </a:r>
            <a:br>
              <a:rPr lang="en-US" sz="1200" b="0" i="0" u="none" strike="noStrike" kern="1200" baseline="0" dirty="0">
                <a:solidFill>
                  <a:srgbClr val="FFFFFF"/>
                </a:solidFill>
                <a:latin typeface="Gill Sans MT" panose="020B0502020104020203" pitchFamily="34" charset="77"/>
              </a:rPr>
            </a:br>
            <a:br>
              <a:rPr lang="en-US" sz="1200" b="0" i="0" u="none" strike="noStrike" kern="1200" baseline="0" dirty="0">
                <a:solidFill>
                  <a:srgbClr val="FFFFFF"/>
                </a:solidFill>
                <a:latin typeface="Gill Sans MT" panose="020B0502020104020203" pitchFamily="34" charset="77"/>
              </a:rPr>
            </a:br>
            <a:r>
              <a:rPr lang="en-US" sz="1200" b="0" i="0" u="none" strike="noStrike" kern="1200" baseline="0" dirty="0">
                <a:solidFill>
                  <a:srgbClr val="FFFFFF"/>
                </a:solidFill>
                <a:latin typeface="Gill Sans MT" panose="020B0502020104020203" pitchFamily="34" charset="77"/>
              </a:rPr>
              <a:t>Then they rated their intentions to affiliate with a bystander based on their reaction to the same behavior. “I like this person” “I would enjoy interacting with this person.” These were highly correlated so we averaged them.</a:t>
            </a:r>
          </a:p>
          <a:p>
            <a:pPr rtl="0"/>
            <a:endParaRPr lang="en-US" sz="1200" b="0" i="0" u="none" strike="noStrike" kern="1200" baseline="0" dirty="0">
              <a:solidFill>
                <a:srgbClr val="FFFFFF"/>
              </a:solidFill>
              <a:latin typeface="Gill Sans MT" panose="020B0502020104020203" pitchFamily="34" charset="77"/>
            </a:endParaRPr>
          </a:p>
          <a:p>
            <a:r>
              <a:rPr lang="en-US" sz="1200" b="0" i="0" u="none" strike="noStrike" kern="1200" baseline="0" dirty="0">
                <a:solidFill>
                  <a:srgbClr val="FFFFFF"/>
                </a:solidFill>
                <a:latin typeface="Gill Sans MT" panose="020B0502020104020203" pitchFamily="34" charset="77"/>
              </a:rPr>
              <a:t>Participants never saw the same face twice. Target expression, Target gender, and vignette content were fully counterbalanced.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68D2D-C58A-4048-9F0B-9DDEE7EE520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730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I’ll show you a very simplified version of the results using effect plots based on our linear mixed models. The Y axis represents predicted affiliation scores and the X axis represents centered wrongness ratings. I’ll start with white male targets, and I’ll explain them to you like I’m a participant. If I see a white dude reacting neutrally about a behavior he sees, the more wrong I think that behavior is, the less I like this man. It's like he doesn't care about something I think is wrong. In contrast, if he's sad about this behavior, the more wrong I think that behavior is, the more I like this man. I like him significantly more if he's angry about it. I have the same patterns of feelings if I’m evaluating a white woman. The takeaway here is that I want to affiliate with people who get sad or angry about behaviors I think are wrong. I especially like them if they’re angry about it. I’m like the people clapping for angry George in the move theater.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68D2D-C58A-4048-9F0B-9DDEE7EE520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109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People may use anger or sadness as a coalition cue.</a:t>
            </a:r>
            <a:br>
              <a:rPr lang="en-US" dirty="0"/>
            </a:br>
            <a:r>
              <a:rPr lang="en-US" dirty="0"/>
              <a:t>Perceivers don’t like angry people if nothing’s wrong.</a:t>
            </a:r>
            <a:br>
              <a:rPr lang="en-US" dirty="0"/>
            </a:br>
            <a:r>
              <a:rPr lang="en-US" dirty="0"/>
              <a:t>But if something wrong, perceivers like people who get angry about it.</a:t>
            </a:r>
            <a:br>
              <a:rPr lang="en-US" dirty="0"/>
            </a:br>
            <a:r>
              <a:rPr lang="en-US" dirty="0"/>
              <a:t>This pattern replicates across many different faces and moral foundation violations.</a:t>
            </a:r>
            <a:br>
              <a:rPr lang="en-US" dirty="0"/>
            </a:br>
            <a:r>
              <a:rPr lang="en-US" dirty="0"/>
              <a:t>This makes me wonder ... if anger and other emotions motivate behavior, then which emotions do we want our group members to feel when something’s wrong?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68D2D-C58A-4048-9F0B-9DDEE7EE520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371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I finish up, you should know that I had help. Thank you Koji and Josh, and thank you research assistant team.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68D2D-C58A-4048-9F0B-9DDEE7EE520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90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of course, thank all of you for listening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68D2D-C58A-4048-9F0B-9DDEE7EE520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708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68D2D-C58A-4048-9F0B-9DDEE7EE520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163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68D2D-C58A-4048-9F0B-9DDEE7EE520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008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Gill Sans MT" panose="020B0502020104020203" pitchFamily="34" charset="77"/>
                <a:ea typeface="+mn-ea"/>
                <a:cs typeface="+mn-cs"/>
              </a:rPr>
              <a:t>We typically think about anger like a self-centered and antisocial emotion. Under most circumstances, this guy’s anger looks like bad news. But I want to show you a situation where you'll probably interpret anger a little differently.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68D2D-C58A-4048-9F0B-9DDEE7EE520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891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I'm using George here to make my main point: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68D2D-C58A-4048-9F0B-9DDEE7EE520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09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Anger is perceivable and diagnostic in context.</a:t>
            </a:r>
            <a:br>
              <a:rPr lang="en-US" dirty="0"/>
            </a:br>
            <a:r>
              <a:rPr lang="en-US" dirty="0"/>
              <a:t>In this case, George’s reaction tells us that he cares about movie etiquette.</a:t>
            </a:r>
            <a:br>
              <a:rPr lang="en-US" dirty="0"/>
            </a:br>
            <a:r>
              <a:rPr lang="en-US" dirty="0"/>
              <a:t>Two dudes were being disruptive and crude.</a:t>
            </a:r>
            <a:br>
              <a:rPr lang="en-US" dirty="0"/>
            </a:br>
            <a:r>
              <a:rPr lang="en-US" dirty="0"/>
              <a:t>George got angry about it and threatened to punish them.</a:t>
            </a:r>
            <a:br>
              <a:rPr lang="en-US" dirty="0"/>
            </a:br>
            <a:r>
              <a:rPr lang="en-US" dirty="0"/>
              <a:t>And the audience clapped, which suggests they also care about movie etiquette and punishing people who don't follow it; they thought angry George was being a good citizen.</a:t>
            </a:r>
          </a:p>
          <a:p>
            <a:r>
              <a:rPr lang="en-US" dirty="0"/>
              <a:t>Overall, this scene nicely depicts what some good research tells about anger: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68D2D-C58A-4048-9F0B-9DDEE7EE520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006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Anger can diagnose shared values and desirable intentions.</a:t>
            </a:r>
            <a:br>
              <a:rPr lang="en-US" dirty="0"/>
            </a:br>
            <a:r>
              <a:rPr lang="en-US" dirty="0"/>
              <a:t>Anger can communicate moral concern</a:t>
            </a:r>
          </a:p>
          <a:p>
            <a:r>
              <a:rPr lang="en-US" dirty="0"/>
              <a:t>Anger can motivate costly punishment and costly and direct aggression</a:t>
            </a:r>
            <a:br>
              <a:rPr lang="en-US" dirty="0"/>
            </a:br>
            <a:r>
              <a:rPr lang="en-US" dirty="0"/>
              <a:t>And anger can signal that threats are credible</a:t>
            </a:r>
          </a:p>
          <a:p>
            <a:r>
              <a:rPr lang="en-US" dirty="0"/>
              <a:t>Of course, under many circumstances, these are selfish or antisocial, but how we interpret someone else's anger depends on what they're angry about.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68D2D-C58A-4048-9F0B-9DDEE7EE520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911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designed a study to test whether perceivers ever want to affiliate with angry people.</a:t>
            </a:r>
            <a:br>
              <a:rPr lang="en-US" dirty="0"/>
            </a:br>
            <a:r>
              <a:rPr lang="en-US" dirty="0"/>
              <a:t>Participants rated 24 behaviors on moral wrongness (a proxy for what they value)</a:t>
            </a:r>
            <a:br>
              <a:rPr lang="en-US" dirty="0"/>
            </a:br>
            <a:r>
              <a:rPr lang="en-US" dirty="0"/>
              <a:t>Then they rated affiliation intentions toward 24 bystanders who witnessed the same 24 behaviors they rated on wrongness.</a:t>
            </a:r>
            <a:br>
              <a:rPr lang="en-US" dirty="0"/>
            </a:br>
            <a:r>
              <a:rPr lang="en-US" dirty="0"/>
              <a:t>Then they completed other questionnaires which I’m not going to talk about.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68D2D-C58A-4048-9F0B-9DDEE7EE520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356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first part of the study, they rated 24 behaviors that violated moral foundations.</a:t>
            </a:r>
          </a:p>
          <a:p>
            <a:r>
              <a:rPr lang="en-US" dirty="0"/>
              <a:t>As a reference point, we also gave them neutral behaviors that didn’t violate anything.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68D2D-C58A-4048-9F0B-9DDEE7EE520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26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second part, participants rated bystanders who witnessed those same behaviors. Some bystanders looked Neutral.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68D2D-C58A-4048-9F0B-9DDEE7EE520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04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Others looked Sad.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68D2D-C58A-4048-9F0B-9DDEE7EE520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546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4513F-2CD5-D340-AEA3-CDCC1D8FDE70}" type="datetimeFigureOut">
              <a:rPr lang="en-US" smtClean="0"/>
              <a:t>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3EF9-0F32-7444-8D4F-65C2DD443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8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4513F-2CD5-D340-AEA3-CDCC1D8FDE70}" type="datetimeFigureOut">
              <a:rPr lang="en-US" smtClean="0"/>
              <a:t>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3EF9-0F32-7444-8D4F-65C2DD443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21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4513F-2CD5-D340-AEA3-CDCC1D8FDE70}" type="datetimeFigureOut">
              <a:rPr lang="en-US" smtClean="0"/>
              <a:t>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3EF9-0F32-7444-8D4F-65C2DD443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14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4513F-2CD5-D340-AEA3-CDCC1D8FDE70}" type="datetimeFigureOut">
              <a:rPr lang="en-US" smtClean="0"/>
              <a:t>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3EF9-0F32-7444-8D4F-65C2DD443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95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4513F-2CD5-D340-AEA3-CDCC1D8FDE70}" type="datetimeFigureOut">
              <a:rPr lang="en-US" smtClean="0"/>
              <a:t>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3EF9-0F32-7444-8D4F-65C2DD443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1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4513F-2CD5-D340-AEA3-CDCC1D8FDE70}" type="datetimeFigureOut">
              <a:rPr lang="en-US" smtClean="0"/>
              <a:t>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3EF9-0F32-7444-8D4F-65C2DD443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3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4513F-2CD5-D340-AEA3-CDCC1D8FDE70}" type="datetimeFigureOut">
              <a:rPr lang="en-US" smtClean="0"/>
              <a:t>2/4/19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3EF9-0F32-7444-8D4F-65C2DD443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7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4513F-2CD5-D340-AEA3-CDCC1D8FDE70}" type="datetimeFigureOut">
              <a:rPr lang="en-US" smtClean="0"/>
              <a:t>2/4/19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3EF9-0F32-7444-8D4F-65C2DD443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7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4513F-2CD5-D340-AEA3-CDCC1D8FDE70}" type="datetimeFigureOut">
              <a:rPr lang="en-US" smtClean="0"/>
              <a:t>2/4/19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3EF9-0F32-7444-8D4F-65C2DD443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54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4513F-2CD5-D340-AEA3-CDCC1D8FDE70}" type="datetimeFigureOut">
              <a:rPr lang="en-US" smtClean="0"/>
              <a:t>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3EF9-0F32-7444-8D4F-65C2DD443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5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4513F-2CD5-D340-AEA3-CDCC1D8FDE70}" type="datetimeFigureOut">
              <a:rPr lang="en-US" smtClean="0"/>
              <a:t>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3EF9-0F32-7444-8D4F-65C2DD443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70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fld id="{D7F4513F-2CD5-D340-AEA3-CDCC1D8FDE70}" type="datetimeFigureOut">
              <a:rPr lang="en-US" smtClean="0"/>
              <a:pPr/>
              <a:t>2/4/19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fld id="{9B973EF9-0F32-7444-8D4F-65C2DD443C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49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ill Sans MT" panose="020B050202010402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65.jpg"/><Relationship Id="rId18" Type="http://schemas.openxmlformats.org/officeDocument/2006/relationships/image" Target="../media/image70.jpg"/><Relationship Id="rId26" Type="http://schemas.openxmlformats.org/officeDocument/2006/relationships/image" Target="../media/image78.jpg"/><Relationship Id="rId3" Type="http://schemas.openxmlformats.org/officeDocument/2006/relationships/image" Target="../media/image55.jpg"/><Relationship Id="rId21" Type="http://schemas.openxmlformats.org/officeDocument/2006/relationships/image" Target="../media/image73.jpg"/><Relationship Id="rId7" Type="http://schemas.openxmlformats.org/officeDocument/2006/relationships/image" Target="../media/image59.jpg"/><Relationship Id="rId12" Type="http://schemas.openxmlformats.org/officeDocument/2006/relationships/image" Target="../media/image64.jpg"/><Relationship Id="rId17" Type="http://schemas.openxmlformats.org/officeDocument/2006/relationships/image" Target="../media/image69.jpg"/><Relationship Id="rId25" Type="http://schemas.openxmlformats.org/officeDocument/2006/relationships/image" Target="../media/image77.jp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8.jpg"/><Relationship Id="rId20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24" Type="http://schemas.openxmlformats.org/officeDocument/2006/relationships/image" Target="../media/image76.jpg"/><Relationship Id="rId5" Type="http://schemas.openxmlformats.org/officeDocument/2006/relationships/image" Target="../media/image57.jpg"/><Relationship Id="rId15" Type="http://schemas.openxmlformats.org/officeDocument/2006/relationships/image" Target="../media/image67.jpg"/><Relationship Id="rId23" Type="http://schemas.openxmlformats.org/officeDocument/2006/relationships/image" Target="../media/image75.jpg"/><Relationship Id="rId10" Type="http://schemas.openxmlformats.org/officeDocument/2006/relationships/image" Target="../media/image62.jpg"/><Relationship Id="rId19" Type="http://schemas.openxmlformats.org/officeDocument/2006/relationships/image" Target="../media/image71.jpg"/><Relationship Id="rId4" Type="http://schemas.openxmlformats.org/officeDocument/2006/relationships/image" Target="../media/image56.jpg"/><Relationship Id="rId9" Type="http://schemas.openxmlformats.org/officeDocument/2006/relationships/image" Target="../media/image61.jpg"/><Relationship Id="rId14" Type="http://schemas.openxmlformats.org/officeDocument/2006/relationships/image" Target="../media/image66.jpg"/><Relationship Id="rId22" Type="http://schemas.openxmlformats.org/officeDocument/2006/relationships/image" Target="../media/image7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87.tiff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88.tiff"/><Relationship Id="rId9" Type="http://schemas.microsoft.com/office/2007/relationships/diagramDrawing" Target="../diagrams/drawin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nickmichalak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g"/><Relationship Id="rId18" Type="http://schemas.openxmlformats.org/officeDocument/2006/relationships/image" Target="../media/image22.jpg"/><Relationship Id="rId26" Type="http://schemas.openxmlformats.org/officeDocument/2006/relationships/image" Target="../media/image30.jpg"/><Relationship Id="rId3" Type="http://schemas.openxmlformats.org/officeDocument/2006/relationships/image" Target="../media/image7.jpg"/><Relationship Id="rId21" Type="http://schemas.openxmlformats.org/officeDocument/2006/relationships/image" Target="../media/image25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17" Type="http://schemas.openxmlformats.org/officeDocument/2006/relationships/image" Target="../media/image21.jpg"/><Relationship Id="rId25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jpg"/><Relationship Id="rId20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24" Type="http://schemas.openxmlformats.org/officeDocument/2006/relationships/image" Target="../media/image28.jpg"/><Relationship Id="rId5" Type="http://schemas.openxmlformats.org/officeDocument/2006/relationships/image" Target="../media/image9.jpg"/><Relationship Id="rId15" Type="http://schemas.openxmlformats.org/officeDocument/2006/relationships/image" Target="../media/image19.jpg"/><Relationship Id="rId23" Type="http://schemas.openxmlformats.org/officeDocument/2006/relationships/image" Target="../media/image27.jpg"/><Relationship Id="rId10" Type="http://schemas.openxmlformats.org/officeDocument/2006/relationships/image" Target="../media/image14.jpg"/><Relationship Id="rId19" Type="http://schemas.openxmlformats.org/officeDocument/2006/relationships/image" Target="../media/image23.jpg"/><Relationship Id="rId4" Type="http://schemas.openxmlformats.org/officeDocument/2006/relationships/image" Target="../media/image8.jpg"/><Relationship Id="rId9" Type="http://schemas.openxmlformats.org/officeDocument/2006/relationships/image" Target="../media/image13.jpg"/><Relationship Id="rId14" Type="http://schemas.openxmlformats.org/officeDocument/2006/relationships/image" Target="../media/image18.jpg"/><Relationship Id="rId22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jpg"/><Relationship Id="rId18" Type="http://schemas.openxmlformats.org/officeDocument/2006/relationships/image" Target="../media/image46.jpg"/><Relationship Id="rId26" Type="http://schemas.openxmlformats.org/officeDocument/2006/relationships/image" Target="../media/image54.jpg"/><Relationship Id="rId3" Type="http://schemas.openxmlformats.org/officeDocument/2006/relationships/image" Target="../media/image31.jpg"/><Relationship Id="rId21" Type="http://schemas.openxmlformats.org/officeDocument/2006/relationships/image" Target="../media/image49.jpg"/><Relationship Id="rId7" Type="http://schemas.openxmlformats.org/officeDocument/2006/relationships/image" Target="../media/image35.jpg"/><Relationship Id="rId12" Type="http://schemas.openxmlformats.org/officeDocument/2006/relationships/image" Target="../media/image40.jpg"/><Relationship Id="rId17" Type="http://schemas.openxmlformats.org/officeDocument/2006/relationships/image" Target="../media/image45.jpg"/><Relationship Id="rId25" Type="http://schemas.openxmlformats.org/officeDocument/2006/relationships/image" Target="../media/image53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4.jpg"/><Relationship Id="rId20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24" Type="http://schemas.openxmlformats.org/officeDocument/2006/relationships/image" Target="../media/image52.jpg"/><Relationship Id="rId5" Type="http://schemas.openxmlformats.org/officeDocument/2006/relationships/image" Target="../media/image33.jpg"/><Relationship Id="rId15" Type="http://schemas.openxmlformats.org/officeDocument/2006/relationships/image" Target="../media/image43.jpg"/><Relationship Id="rId23" Type="http://schemas.openxmlformats.org/officeDocument/2006/relationships/image" Target="../media/image51.jpg"/><Relationship Id="rId10" Type="http://schemas.openxmlformats.org/officeDocument/2006/relationships/image" Target="../media/image38.jpg"/><Relationship Id="rId19" Type="http://schemas.openxmlformats.org/officeDocument/2006/relationships/image" Target="../media/image47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Relationship Id="rId14" Type="http://schemas.openxmlformats.org/officeDocument/2006/relationships/image" Target="../media/image42.jpg"/><Relationship Id="rId22" Type="http://schemas.openxmlformats.org/officeDocument/2006/relationships/image" Target="../media/image5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7" name="Graphic 6" descr="Team">
            <a:extLst>
              <a:ext uri="{FF2B5EF4-FFF2-40B4-BE49-F238E27FC236}">
                <a16:creationId xmlns:a16="http://schemas.microsoft.com/office/drawing/2014/main" id="{4AF42763-6A9B-4FD0-9079-FFC00CEA8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8545" y="1369118"/>
            <a:ext cx="3789988" cy="3789988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97FCB4AC-74E0-4CC3-95D6-E6158D6EC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5C4527E1-0008-421A-B31C-AEA4C2A6A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22158-EE33-1340-9D5E-276D5E22C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2600325"/>
            <a:ext cx="4948428" cy="2651200"/>
          </a:xfrm>
        </p:spPr>
        <p:txBody>
          <a:bodyPr anchor="t">
            <a:normAutofit/>
          </a:bodyPr>
          <a:lstStyle/>
          <a:p>
            <a:pPr algn="l"/>
            <a:r>
              <a:rPr lang="en-US" sz="5000" dirty="0">
                <a:latin typeface="Gill Sans MT" panose="020B0502020104020203" pitchFamily="34" charset="77"/>
              </a:rPr>
              <a:t>Can </a:t>
            </a:r>
            <a:r>
              <a:rPr lang="en-US" sz="5000" b="1" dirty="0">
                <a:solidFill>
                  <a:schemeClr val="accent5"/>
                </a:solidFill>
                <a:latin typeface="Gill Sans MT" panose="020B0502020104020203" pitchFamily="34" charset="77"/>
              </a:rPr>
              <a:t>anger</a:t>
            </a:r>
            <a:r>
              <a:rPr lang="en-US" sz="5000" dirty="0">
                <a:latin typeface="Gill Sans MT" panose="020B0502020104020203" pitchFamily="34" charset="77"/>
              </a:rPr>
              <a:t> cue coalition membership?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35A35-59CF-4C4D-9767-CD188DD63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1300450"/>
            <a:ext cx="4167376" cy="1155525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latin typeface="Gill Sans MT" panose="020B0502020104020203" pitchFamily="34" charset="77"/>
              </a:rPr>
              <a:t>Nick Michalak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DF5AA3-B73C-044A-8F86-1A0CD33C0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60" y="6267792"/>
            <a:ext cx="2743200" cy="39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27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E3125BF-0B5F-854D-A7BA-3D6EAE7AF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017" y="2857500"/>
            <a:ext cx="1143000" cy="1143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F1E17E3-490B-C444-9C02-56F44B868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568" y="4352472"/>
            <a:ext cx="1143000" cy="1143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C84AF42-084E-E143-B0FA-EF5A3ECFA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193" y="4352472"/>
            <a:ext cx="1143000" cy="1143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4FA1A14-EF6F-4949-9870-8EBA8BAFC6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9818" y="4352472"/>
            <a:ext cx="1143000" cy="1143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10FAA4C-EF8D-9643-BEF1-2189731D6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443" y="4352472"/>
            <a:ext cx="1143000" cy="1143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04019D8-2C43-3A45-823B-48A8C44EC9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159" y="2857500"/>
            <a:ext cx="1143000" cy="1143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1C46480-59A5-474E-99B4-5474DB6DD8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5301" y="2857500"/>
            <a:ext cx="1143000" cy="1143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5055FC6-5DB9-7A4C-8CE8-C6F543FCD5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443" y="2857500"/>
            <a:ext cx="1143000" cy="1143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FBC0DF0-9913-F84E-A20E-6384B92C7E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3017" y="1362528"/>
            <a:ext cx="1143000" cy="1143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061566B-234F-A543-AACA-F571F54D6D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44159" y="1362528"/>
            <a:ext cx="1143000" cy="1143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3D4C437-6C46-BF4A-9E5C-593245FEA6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5301" y="1362528"/>
            <a:ext cx="1143000" cy="1143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436E1BF-6314-E94D-98BA-B28088C7F8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443" y="1362528"/>
            <a:ext cx="1143000" cy="1143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4CB6799-D81D-7742-B79B-EF27DDD3E7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35179" y="2847045"/>
            <a:ext cx="1143000" cy="1143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3859729-6236-6F49-99BC-B7DB1CAD7B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62557" y="4331563"/>
            <a:ext cx="1143000" cy="1143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5D3EB41-9DA4-1143-89E3-B1338114A1F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69182" y="4331563"/>
            <a:ext cx="1143000" cy="1143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3718D58-C1F4-C14E-AB38-2258F2594F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75807" y="4334522"/>
            <a:ext cx="1143000" cy="1143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B89D10F-4C9C-014E-8070-97F33A6C0B0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82432" y="4352472"/>
            <a:ext cx="1143000" cy="1143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0EBDFB1-B03A-EE45-87B6-F084AF5BC76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18811" y="2857500"/>
            <a:ext cx="1143000" cy="1143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11368AD-AD78-8E48-8999-A5BC4FEF6A3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51547" y="2848525"/>
            <a:ext cx="1143000" cy="1143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5DBACF2-AAF9-524D-8494-029EF9A9B37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67915" y="2848525"/>
            <a:ext cx="1143000" cy="1143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5D0A577-E0E8-F74B-AE34-30B20FF630F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98579" y="1362528"/>
            <a:ext cx="1143000" cy="1143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9500CDD-E4FC-0148-858E-2EFBC836810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18672" y="1362528"/>
            <a:ext cx="1143000" cy="1143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7BA09B2-9544-8A4F-8E9B-AA62C557BAF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838765" y="1362528"/>
            <a:ext cx="1143000" cy="1143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9D1A023-077A-4D47-9C5C-AE01E8B2008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58858" y="1362528"/>
            <a:ext cx="1143000" cy="114300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2A4ABC5B-7437-2142-9AED-D74D67F47F38}"/>
              </a:ext>
            </a:extLst>
          </p:cNvPr>
          <p:cNvSpPr txBox="1"/>
          <p:nvPr/>
        </p:nvSpPr>
        <p:spPr>
          <a:xfrm>
            <a:off x="1881179" y="665006"/>
            <a:ext cx="2795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  <a:latin typeface="Gill Sans MT" panose="020B0502020104020203" pitchFamily="34" charset="77"/>
              </a:rPr>
              <a:t>ANGRY</a:t>
            </a:r>
            <a:r>
              <a:rPr lang="en-US" sz="2400" dirty="0">
                <a:latin typeface="Gill Sans MT" panose="020B0502020104020203" pitchFamily="34" charset="77"/>
              </a:rPr>
              <a:t> White Men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8E3722D-A2E8-CF49-8C49-51089D392179}"/>
              </a:ext>
            </a:extLst>
          </p:cNvPr>
          <p:cNvSpPr txBox="1"/>
          <p:nvPr/>
        </p:nvSpPr>
        <p:spPr>
          <a:xfrm>
            <a:off x="7625432" y="665005"/>
            <a:ext cx="3216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  <a:latin typeface="Gill Sans MT" panose="020B0502020104020203" pitchFamily="34" charset="77"/>
              </a:rPr>
              <a:t>ANGRY</a:t>
            </a:r>
            <a:r>
              <a:rPr lang="en-US" sz="2400" dirty="0">
                <a:latin typeface="Gill Sans MT" panose="020B0502020104020203" pitchFamily="34" charset="77"/>
              </a:rPr>
              <a:t> White Women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021749-5E2B-4F4D-B4AA-059B0C1E3BEA}"/>
              </a:ext>
            </a:extLst>
          </p:cNvPr>
          <p:cNvSpPr txBox="1"/>
          <p:nvPr/>
        </p:nvSpPr>
        <p:spPr>
          <a:xfrm>
            <a:off x="1231206" y="5869828"/>
            <a:ext cx="9367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Rated some bystanders who expressed </a:t>
            </a:r>
            <a:r>
              <a:rPr lang="en-US" sz="3600" b="1" dirty="0">
                <a:solidFill>
                  <a:schemeClr val="accent5"/>
                </a:solidFill>
                <a:latin typeface="Gill Sans MT" panose="020B0502020104020203" pitchFamily="34" charset="77"/>
              </a:rPr>
              <a:t>ANGER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9EE0F5-0EE6-DB45-903B-AE1149C338DE}"/>
              </a:ext>
            </a:extLst>
          </p:cNvPr>
          <p:cNvSpPr txBox="1"/>
          <p:nvPr/>
        </p:nvSpPr>
        <p:spPr>
          <a:xfrm>
            <a:off x="2937328" y="185840"/>
            <a:ext cx="642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Gill Sans MT" panose="020B0502020104020203" pitchFamily="34" charset="77"/>
              </a:rPr>
              <a:t>Racially diverse affective expression (RADIATE) </a:t>
            </a:r>
            <a:r>
              <a:rPr lang="en-US" dirty="0">
                <a:latin typeface="Gill Sans MT" panose="020B0502020104020203" pitchFamily="34" charset="77"/>
              </a:rPr>
              <a:t>Conley et al., 2018</a:t>
            </a:r>
          </a:p>
        </p:txBody>
      </p:sp>
    </p:spTree>
    <p:extLst>
      <p:ext uri="{BB962C8B-B14F-4D97-AF65-F5344CB8AC3E}">
        <p14:creationId xmlns:p14="http://schemas.microsoft.com/office/powerpoint/2010/main" val="988418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163E9C-AAEE-0C47-90F6-F2EAE733BDCC}"/>
              </a:ext>
            </a:extLst>
          </p:cNvPr>
          <p:cNvSpPr txBox="1"/>
          <p:nvPr/>
        </p:nvSpPr>
        <p:spPr>
          <a:xfrm>
            <a:off x="517018" y="2529612"/>
            <a:ext cx="5353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“You see a woman spanking her child with a spatula for getting bad grades in school.”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AE4E42-4529-9B46-B568-C514071B4AB7}"/>
              </a:ext>
            </a:extLst>
          </p:cNvPr>
          <p:cNvSpPr txBox="1"/>
          <p:nvPr/>
        </p:nvSpPr>
        <p:spPr>
          <a:xfrm>
            <a:off x="6630573" y="251457"/>
            <a:ext cx="53538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“This bystander (pictured below) sees a woman spanking her child with a spatula for getting bad grades in school.”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198B1F-665E-F143-A7A5-1CEC7E337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512" y="2307710"/>
            <a:ext cx="1828800" cy="182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DBE7F5-FF29-B343-B897-43FE91BD6E00}"/>
              </a:ext>
            </a:extLst>
          </p:cNvPr>
          <p:cNvSpPr txBox="1"/>
          <p:nvPr/>
        </p:nvSpPr>
        <p:spPr>
          <a:xfrm>
            <a:off x="6321105" y="4376881"/>
            <a:ext cx="2544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77"/>
              </a:rPr>
              <a:t>“I like this person.”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6457A9-DC0B-C044-849C-9B5BD8A89813}"/>
              </a:ext>
            </a:extLst>
          </p:cNvPr>
          <p:cNvSpPr txBox="1"/>
          <p:nvPr/>
        </p:nvSpPr>
        <p:spPr>
          <a:xfrm>
            <a:off x="6338162" y="4838669"/>
            <a:ext cx="5646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77"/>
              </a:rPr>
              <a:t>“I would enjoy interacting with this person.”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9229E94-A3BA-9846-AF6F-5825E9FB7210}"/>
              </a:ext>
            </a:extLst>
          </p:cNvPr>
          <p:cNvSpPr>
            <a:spLocks noChangeAspect="1"/>
          </p:cNvSpPr>
          <p:nvPr/>
        </p:nvSpPr>
        <p:spPr>
          <a:xfrm>
            <a:off x="207549" y="5649587"/>
            <a:ext cx="1371600" cy="91440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Gill Sans MT" panose="020B0502020104020203" pitchFamily="34" charset="77"/>
              </a:rPr>
              <a:t>Not at all wrong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B8BC085-69D0-C14A-B096-25A44E00C051}"/>
              </a:ext>
            </a:extLst>
          </p:cNvPr>
          <p:cNvSpPr>
            <a:spLocks noChangeAspect="1"/>
          </p:cNvSpPr>
          <p:nvPr/>
        </p:nvSpPr>
        <p:spPr>
          <a:xfrm>
            <a:off x="4482239" y="5650996"/>
            <a:ext cx="1371600" cy="91440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Gill Sans MT" panose="020B0502020104020203" pitchFamily="34" charset="77"/>
              </a:rPr>
              <a:t>Extremely wrong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7C87E9E-8782-D24C-9D7F-FCE97D080394}"/>
              </a:ext>
            </a:extLst>
          </p:cNvPr>
          <p:cNvSpPr>
            <a:spLocks noChangeAspect="1"/>
          </p:cNvSpPr>
          <p:nvPr/>
        </p:nvSpPr>
        <p:spPr>
          <a:xfrm>
            <a:off x="6321105" y="5649587"/>
            <a:ext cx="1371600" cy="91440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Gill Sans MT" panose="020B0502020104020203" pitchFamily="34" charset="77"/>
              </a:rPr>
              <a:t>Strongly disagree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33A0A55-DFDC-E041-8BE3-27FF755C5897}"/>
              </a:ext>
            </a:extLst>
          </p:cNvPr>
          <p:cNvSpPr>
            <a:spLocks noChangeAspect="1"/>
          </p:cNvSpPr>
          <p:nvPr/>
        </p:nvSpPr>
        <p:spPr>
          <a:xfrm>
            <a:off x="10595795" y="5650996"/>
            <a:ext cx="1371600" cy="91440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Gill Sans MT" panose="020B0502020104020203" pitchFamily="34" charset="77"/>
              </a:rPr>
              <a:t>Strongly agree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E1FA79-0645-6748-9087-56410858B0C3}"/>
              </a:ext>
            </a:extLst>
          </p:cNvPr>
          <p:cNvCxnSpPr>
            <a:cxnSpLocks/>
          </p:cNvCxnSpPr>
          <p:nvPr/>
        </p:nvCxnSpPr>
        <p:spPr>
          <a:xfrm>
            <a:off x="1871003" y="6136332"/>
            <a:ext cx="2286000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7D22819-0808-A047-AFED-F7CECF2FADCC}"/>
              </a:ext>
            </a:extLst>
          </p:cNvPr>
          <p:cNvCxnSpPr>
            <a:cxnSpLocks/>
          </p:cNvCxnSpPr>
          <p:nvPr/>
        </p:nvCxnSpPr>
        <p:spPr>
          <a:xfrm>
            <a:off x="7974037" y="6122738"/>
            <a:ext cx="2286000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32B0B9-95E2-2241-A411-68F9A0D69D88}"/>
              </a:ext>
            </a:extLst>
          </p:cNvPr>
          <p:cNvCxnSpPr/>
          <p:nvPr/>
        </p:nvCxnSpPr>
        <p:spPr>
          <a:xfrm flipV="1">
            <a:off x="6096000" y="1125415"/>
            <a:ext cx="0" cy="371313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862D185-C816-294B-9B0F-4DBD56C6DA03}"/>
              </a:ext>
            </a:extLst>
          </p:cNvPr>
          <p:cNvSpPr txBox="1"/>
          <p:nvPr/>
        </p:nvSpPr>
        <p:spPr>
          <a:xfrm>
            <a:off x="1542513" y="793223"/>
            <a:ext cx="24849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  <a:latin typeface="Gill Sans MT" panose="020B0502020104020203" pitchFamily="34" charset="77"/>
              </a:rPr>
              <a:t>Example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2B508C-3E67-744A-A513-54D26B9D0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512" y="230771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5150C1-FBD6-0D46-BA7E-457310DA7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512" y="2307587"/>
            <a:ext cx="1828800" cy="1828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FDB247-E154-4C41-A40D-EC68783C83EB}"/>
              </a:ext>
            </a:extLst>
          </p:cNvPr>
          <p:cNvSpPr/>
          <p:nvPr/>
        </p:nvSpPr>
        <p:spPr>
          <a:xfrm>
            <a:off x="517018" y="2529612"/>
            <a:ext cx="51880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“You see a politician using federal tax dollars to build an extension on his home.”</a:t>
            </a:r>
            <a:endParaRPr lang="en-US" sz="2800" dirty="0">
              <a:effectLst/>
              <a:latin typeface="Gill Sans MT" panose="020B0502020104020203" pitchFamily="34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AEEF6-CBAE-B046-9066-73C9D3C56E12}"/>
              </a:ext>
            </a:extLst>
          </p:cNvPr>
          <p:cNvSpPr/>
          <p:nvPr/>
        </p:nvSpPr>
        <p:spPr>
          <a:xfrm>
            <a:off x="6630573" y="244875"/>
            <a:ext cx="50444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“This bystander (pictured below) sees a politician using federal tax dollars to build an extension on his home.”</a:t>
            </a:r>
            <a:endParaRPr lang="en-US" sz="2800" dirty="0">
              <a:effectLst/>
              <a:latin typeface="Gill Sans MT" panose="020B05020201040202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7C4917-2B9D-A646-BB14-C663B46D08FC}"/>
              </a:ext>
            </a:extLst>
          </p:cNvPr>
          <p:cNvSpPr txBox="1"/>
          <p:nvPr/>
        </p:nvSpPr>
        <p:spPr>
          <a:xfrm>
            <a:off x="517020" y="2550161"/>
            <a:ext cx="5044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“You see a man turn his back and walk away while his boss questions his work.”</a:t>
            </a:r>
          </a:p>
          <a:p>
            <a:endParaRPr lang="en-US" sz="2800" dirty="0">
              <a:latin typeface="Gill Sans MT" panose="020B0502020104020203" pitchFamily="34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9A4F99-2878-1B4C-93A9-118DFAD51861}"/>
              </a:ext>
            </a:extLst>
          </p:cNvPr>
          <p:cNvSpPr/>
          <p:nvPr/>
        </p:nvSpPr>
        <p:spPr>
          <a:xfrm>
            <a:off x="6630573" y="244752"/>
            <a:ext cx="48828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2800" dirty="0">
                <a:latin typeface="Gill Sans MT" panose="020B0502020104020203" pitchFamily="34" charset="77"/>
              </a:rPr>
              <a:t>“This bystander (pictured below) sees a man turn his back and walk away while his boss questions his work.”</a:t>
            </a:r>
          </a:p>
        </p:txBody>
      </p:sp>
    </p:spTree>
    <p:extLst>
      <p:ext uri="{BB962C8B-B14F-4D97-AF65-F5344CB8AC3E}">
        <p14:creationId xmlns:p14="http://schemas.microsoft.com/office/powerpoint/2010/main" val="368462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/>
      <p:bldP spid="7" grpId="0"/>
      <p:bldP spid="9" grpId="0" animBg="1"/>
      <p:bldP spid="10" grpId="0" animBg="1"/>
      <p:bldP spid="11" grpId="0" animBg="1"/>
      <p:bldP spid="12" grpId="0" animBg="1"/>
      <p:bldP spid="3" grpId="0"/>
      <p:bldP spid="3" grpId="1"/>
      <p:bldP spid="18" grpId="0"/>
      <p:bldP spid="18" grpId="1"/>
      <p:bldP spid="18" grpId="2"/>
      <p:bldP spid="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c5">
            <a:extLst>
              <a:ext uri="{FF2B5EF4-FFF2-40B4-BE49-F238E27FC236}">
                <a16:creationId xmlns:a16="http://schemas.microsoft.com/office/drawing/2014/main" id="{86408E0C-DBF5-2549-812B-7897BE855726}"/>
              </a:ext>
            </a:extLst>
          </p:cNvPr>
          <p:cNvSpPr/>
          <p:nvPr/>
        </p:nvSpPr>
        <p:spPr>
          <a:xfrm>
            <a:off x="1144240" y="1667293"/>
            <a:ext cx="5005719" cy="3766780"/>
          </a:xfrm>
          <a:prstGeom prst="rect">
            <a:avLst/>
          </a:prstGeom>
          <a:solidFill>
            <a:srgbClr val="000000">
              <a:alpha val="100000"/>
            </a:srgbClr>
          </a:solidFill>
        </p:spPr>
        <p:txBody>
          <a:bodyPr/>
          <a:lstStyle/>
          <a:p>
            <a:endParaRPr/>
          </a:p>
        </p:txBody>
      </p:sp>
      <p:sp>
        <p:nvSpPr>
          <p:cNvPr id="8" name="pl6">
            <a:extLst>
              <a:ext uri="{FF2B5EF4-FFF2-40B4-BE49-F238E27FC236}">
                <a16:creationId xmlns:a16="http://schemas.microsoft.com/office/drawing/2014/main" id="{6729FA34-9196-1343-84EC-A27D834D2A46}"/>
              </a:ext>
            </a:extLst>
          </p:cNvPr>
          <p:cNvSpPr/>
          <p:nvPr/>
        </p:nvSpPr>
        <p:spPr>
          <a:xfrm>
            <a:off x="1144240" y="5424774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9" name="pl7">
            <a:extLst>
              <a:ext uri="{FF2B5EF4-FFF2-40B4-BE49-F238E27FC236}">
                <a16:creationId xmlns:a16="http://schemas.microsoft.com/office/drawing/2014/main" id="{14E9F997-A801-AA46-BEFF-7BFE280BBBBC}"/>
              </a:ext>
            </a:extLst>
          </p:cNvPr>
          <p:cNvSpPr/>
          <p:nvPr/>
        </p:nvSpPr>
        <p:spPr>
          <a:xfrm>
            <a:off x="1144240" y="4889106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0" name="pl8">
            <a:extLst>
              <a:ext uri="{FF2B5EF4-FFF2-40B4-BE49-F238E27FC236}">
                <a16:creationId xmlns:a16="http://schemas.microsoft.com/office/drawing/2014/main" id="{748A446B-0895-5A42-A41F-D5A7315CB766}"/>
              </a:ext>
            </a:extLst>
          </p:cNvPr>
          <p:cNvSpPr/>
          <p:nvPr/>
        </p:nvSpPr>
        <p:spPr>
          <a:xfrm>
            <a:off x="1144240" y="4353438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1" name="pl9">
            <a:extLst>
              <a:ext uri="{FF2B5EF4-FFF2-40B4-BE49-F238E27FC236}">
                <a16:creationId xmlns:a16="http://schemas.microsoft.com/office/drawing/2014/main" id="{CD5CFAE8-2685-5449-B902-534CC60896C5}"/>
              </a:ext>
            </a:extLst>
          </p:cNvPr>
          <p:cNvSpPr/>
          <p:nvPr/>
        </p:nvSpPr>
        <p:spPr>
          <a:xfrm>
            <a:off x="1144240" y="3817769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2" name="pl10">
            <a:extLst>
              <a:ext uri="{FF2B5EF4-FFF2-40B4-BE49-F238E27FC236}">
                <a16:creationId xmlns:a16="http://schemas.microsoft.com/office/drawing/2014/main" id="{03C6DB3B-C13F-7D42-AB94-15281375F74A}"/>
              </a:ext>
            </a:extLst>
          </p:cNvPr>
          <p:cNvSpPr/>
          <p:nvPr/>
        </p:nvSpPr>
        <p:spPr>
          <a:xfrm>
            <a:off x="1144240" y="3282101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3" name="pl11">
            <a:extLst>
              <a:ext uri="{FF2B5EF4-FFF2-40B4-BE49-F238E27FC236}">
                <a16:creationId xmlns:a16="http://schemas.microsoft.com/office/drawing/2014/main" id="{3E3DA256-E7DF-6B47-926E-87912B46CC98}"/>
              </a:ext>
            </a:extLst>
          </p:cNvPr>
          <p:cNvSpPr/>
          <p:nvPr/>
        </p:nvSpPr>
        <p:spPr>
          <a:xfrm>
            <a:off x="1144240" y="2746433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4" name="pl12">
            <a:extLst>
              <a:ext uri="{FF2B5EF4-FFF2-40B4-BE49-F238E27FC236}">
                <a16:creationId xmlns:a16="http://schemas.microsoft.com/office/drawing/2014/main" id="{970E86F2-49EA-454B-AE06-EA3F466120E6}"/>
              </a:ext>
            </a:extLst>
          </p:cNvPr>
          <p:cNvSpPr/>
          <p:nvPr/>
        </p:nvSpPr>
        <p:spPr>
          <a:xfrm>
            <a:off x="1144240" y="2210764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5" name="pl13">
            <a:extLst>
              <a:ext uri="{FF2B5EF4-FFF2-40B4-BE49-F238E27FC236}">
                <a16:creationId xmlns:a16="http://schemas.microsoft.com/office/drawing/2014/main" id="{4DD846B9-0281-524E-B05B-CE8DEA31D0DA}"/>
              </a:ext>
            </a:extLst>
          </p:cNvPr>
          <p:cNvSpPr/>
          <p:nvPr/>
        </p:nvSpPr>
        <p:spPr>
          <a:xfrm>
            <a:off x="1144240" y="1675096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6" name="pl14">
            <a:extLst>
              <a:ext uri="{FF2B5EF4-FFF2-40B4-BE49-F238E27FC236}">
                <a16:creationId xmlns:a16="http://schemas.microsoft.com/office/drawing/2014/main" id="{17C4B00E-499C-4F40-93C1-DF2ADFD1754B}"/>
              </a:ext>
            </a:extLst>
          </p:cNvPr>
          <p:cNvSpPr/>
          <p:nvPr/>
        </p:nvSpPr>
        <p:spPr>
          <a:xfrm>
            <a:off x="1826838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7" name="pl15">
            <a:extLst>
              <a:ext uri="{FF2B5EF4-FFF2-40B4-BE49-F238E27FC236}">
                <a16:creationId xmlns:a16="http://schemas.microsoft.com/office/drawing/2014/main" id="{85064DA2-6647-D447-B516-2640AA6AD976}"/>
              </a:ext>
            </a:extLst>
          </p:cNvPr>
          <p:cNvSpPr/>
          <p:nvPr/>
        </p:nvSpPr>
        <p:spPr>
          <a:xfrm>
            <a:off x="2736969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8" name="pl16">
            <a:extLst>
              <a:ext uri="{FF2B5EF4-FFF2-40B4-BE49-F238E27FC236}">
                <a16:creationId xmlns:a16="http://schemas.microsoft.com/office/drawing/2014/main" id="{9A2A28CF-8666-4642-AB72-3E374CDDC015}"/>
              </a:ext>
            </a:extLst>
          </p:cNvPr>
          <p:cNvSpPr/>
          <p:nvPr/>
        </p:nvSpPr>
        <p:spPr>
          <a:xfrm>
            <a:off x="3647100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9" name="pl17">
            <a:extLst>
              <a:ext uri="{FF2B5EF4-FFF2-40B4-BE49-F238E27FC236}">
                <a16:creationId xmlns:a16="http://schemas.microsoft.com/office/drawing/2014/main" id="{7F5E3266-56CF-364F-8BA0-F245DAA2A220}"/>
              </a:ext>
            </a:extLst>
          </p:cNvPr>
          <p:cNvSpPr/>
          <p:nvPr/>
        </p:nvSpPr>
        <p:spPr>
          <a:xfrm>
            <a:off x="4557231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20" name="pl18">
            <a:extLst>
              <a:ext uri="{FF2B5EF4-FFF2-40B4-BE49-F238E27FC236}">
                <a16:creationId xmlns:a16="http://schemas.microsoft.com/office/drawing/2014/main" id="{373EC60F-48F6-274E-B600-50D6751F45FB}"/>
              </a:ext>
            </a:extLst>
          </p:cNvPr>
          <p:cNvSpPr/>
          <p:nvPr/>
        </p:nvSpPr>
        <p:spPr>
          <a:xfrm>
            <a:off x="5467362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21" name="pl19">
            <a:extLst>
              <a:ext uri="{FF2B5EF4-FFF2-40B4-BE49-F238E27FC236}">
                <a16:creationId xmlns:a16="http://schemas.microsoft.com/office/drawing/2014/main" id="{654364D5-80C5-2D4D-AFEA-ECF148E060EC}"/>
              </a:ext>
            </a:extLst>
          </p:cNvPr>
          <p:cNvSpPr/>
          <p:nvPr/>
        </p:nvSpPr>
        <p:spPr>
          <a:xfrm>
            <a:off x="1144240" y="5156940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22" name="pl20">
            <a:extLst>
              <a:ext uri="{FF2B5EF4-FFF2-40B4-BE49-F238E27FC236}">
                <a16:creationId xmlns:a16="http://schemas.microsoft.com/office/drawing/2014/main" id="{49D5B452-A603-2F4B-BCDB-1D3A8B71AD3C}"/>
              </a:ext>
            </a:extLst>
          </p:cNvPr>
          <p:cNvSpPr/>
          <p:nvPr/>
        </p:nvSpPr>
        <p:spPr>
          <a:xfrm>
            <a:off x="1144240" y="4621272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23" name="pl21">
            <a:extLst>
              <a:ext uri="{FF2B5EF4-FFF2-40B4-BE49-F238E27FC236}">
                <a16:creationId xmlns:a16="http://schemas.microsoft.com/office/drawing/2014/main" id="{3E855C3B-F1FD-C54E-A12D-CB9F72E6A5F0}"/>
              </a:ext>
            </a:extLst>
          </p:cNvPr>
          <p:cNvSpPr/>
          <p:nvPr/>
        </p:nvSpPr>
        <p:spPr>
          <a:xfrm>
            <a:off x="1144240" y="4085604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24" name="pl22">
            <a:extLst>
              <a:ext uri="{FF2B5EF4-FFF2-40B4-BE49-F238E27FC236}">
                <a16:creationId xmlns:a16="http://schemas.microsoft.com/office/drawing/2014/main" id="{CDC36838-BAA9-2F4C-9F2D-80588266EF65}"/>
              </a:ext>
            </a:extLst>
          </p:cNvPr>
          <p:cNvSpPr/>
          <p:nvPr/>
        </p:nvSpPr>
        <p:spPr>
          <a:xfrm>
            <a:off x="1144240" y="3549935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25" name="pl23">
            <a:extLst>
              <a:ext uri="{FF2B5EF4-FFF2-40B4-BE49-F238E27FC236}">
                <a16:creationId xmlns:a16="http://schemas.microsoft.com/office/drawing/2014/main" id="{B637CC02-0BF9-3C4F-AA63-84515C9DE335}"/>
              </a:ext>
            </a:extLst>
          </p:cNvPr>
          <p:cNvSpPr/>
          <p:nvPr/>
        </p:nvSpPr>
        <p:spPr>
          <a:xfrm>
            <a:off x="1144240" y="3014267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26" name="pl24">
            <a:extLst>
              <a:ext uri="{FF2B5EF4-FFF2-40B4-BE49-F238E27FC236}">
                <a16:creationId xmlns:a16="http://schemas.microsoft.com/office/drawing/2014/main" id="{DC14F753-4D0F-EC49-BFD8-4CEFA07EACBB}"/>
              </a:ext>
            </a:extLst>
          </p:cNvPr>
          <p:cNvSpPr/>
          <p:nvPr/>
        </p:nvSpPr>
        <p:spPr>
          <a:xfrm>
            <a:off x="1144240" y="2478598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27" name="pl25">
            <a:extLst>
              <a:ext uri="{FF2B5EF4-FFF2-40B4-BE49-F238E27FC236}">
                <a16:creationId xmlns:a16="http://schemas.microsoft.com/office/drawing/2014/main" id="{DE597F0E-F7E4-C54A-A6D6-FFA79CBF577A}"/>
              </a:ext>
            </a:extLst>
          </p:cNvPr>
          <p:cNvSpPr/>
          <p:nvPr/>
        </p:nvSpPr>
        <p:spPr>
          <a:xfrm>
            <a:off x="1144240" y="1942930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28" name="pl26">
            <a:extLst>
              <a:ext uri="{FF2B5EF4-FFF2-40B4-BE49-F238E27FC236}">
                <a16:creationId xmlns:a16="http://schemas.microsoft.com/office/drawing/2014/main" id="{93CC5F67-FF01-6746-87DA-70E6648196BB}"/>
              </a:ext>
            </a:extLst>
          </p:cNvPr>
          <p:cNvSpPr/>
          <p:nvPr/>
        </p:nvSpPr>
        <p:spPr>
          <a:xfrm>
            <a:off x="1371773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29" name="pl27">
            <a:extLst>
              <a:ext uri="{FF2B5EF4-FFF2-40B4-BE49-F238E27FC236}">
                <a16:creationId xmlns:a16="http://schemas.microsoft.com/office/drawing/2014/main" id="{15AEC130-BF16-C74C-A381-E8670F10528D}"/>
              </a:ext>
            </a:extLst>
          </p:cNvPr>
          <p:cNvSpPr/>
          <p:nvPr/>
        </p:nvSpPr>
        <p:spPr>
          <a:xfrm>
            <a:off x="2281904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0" name="pl28">
            <a:extLst>
              <a:ext uri="{FF2B5EF4-FFF2-40B4-BE49-F238E27FC236}">
                <a16:creationId xmlns:a16="http://schemas.microsoft.com/office/drawing/2014/main" id="{A85BDEFD-D114-5545-931A-3F4ED2180A1C}"/>
              </a:ext>
            </a:extLst>
          </p:cNvPr>
          <p:cNvSpPr/>
          <p:nvPr/>
        </p:nvSpPr>
        <p:spPr>
          <a:xfrm>
            <a:off x="3192034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1" name="pl29">
            <a:extLst>
              <a:ext uri="{FF2B5EF4-FFF2-40B4-BE49-F238E27FC236}">
                <a16:creationId xmlns:a16="http://schemas.microsoft.com/office/drawing/2014/main" id="{848E9642-6424-5B44-86AD-EA91C86B37DB}"/>
              </a:ext>
            </a:extLst>
          </p:cNvPr>
          <p:cNvSpPr/>
          <p:nvPr/>
        </p:nvSpPr>
        <p:spPr>
          <a:xfrm>
            <a:off x="4102165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2" name="pl30">
            <a:extLst>
              <a:ext uri="{FF2B5EF4-FFF2-40B4-BE49-F238E27FC236}">
                <a16:creationId xmlns:a16="http://schemas.microsoft.com/office/drawing/2014/main" id="{66CACDBF-4954-EA4E-B9AF-9DF5DA9FA7F8}"/>
              </a:ext>
            </a:extLst>
          </p:cNvPr>
          <p:cNvSpPr/>
          <p:nvPr/>
        </p:nvSpPr>
        <p:spPr>
          <a:xfrm>
            <a:off x="5012296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" name="pl31">
            <a:extLst>
              <a:ext uri="{FF2B5EF4-FFF2-40B4-BE49-F238E27FC236}">
                <a16:creationId xmlns:a16="http://schemas.microsoft.com/office/drawing/2014/main" id="{592CF3C8-4494-1B41-96E4-8BFD2266A2BA}"/>
              </a:ext>
            </a:extLst>
          </p:cNvPr>
          <p:cNvSpPr/>
          <p:nvPr/>
        </p:nvSpPr>
        <p:spPr>
          <a:xfrm>
            <a:off x="5922427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4" name="pg32">
            <a:extLst>
              <a:ext uri="{FF2B5EF4-FFF2-40B4-BE49-F238E27FC236}">
                <a16:creationId xmlns:a16="http://schemas.microsoft.com/office/drawing/2014/main" id="{ED8E6FF5-A842-2C4E-BD8C-A84218BF7695}"/>
              </a:ext>
            </a:extLst>
          </p:cNvPr>
          <p:cNvSpPr/>
          <p:nvPr/>
        </p:nvSpPr>
        <p:spPr>
          <a:xfrm>
            <a:off x="1371773" y="2974696"/>
            <a:ext cx="4550654" cy="1330629"/>
          </a:xfrm>
          <a:custGeom>
            <a:avLst/>
            <a:gdLst/>
            <a:ahLst/>
            <a:cxnLst/>
            <a:rect l="0" t="0" r="0" b="0"/>
            <a:pathLst>
              <a:path w="4550654" h="1330629">
                <a:moveTo>
                  <a:pt x="0" y="0"/>
                </a:moveTo>
                <a:lnTo>
                  <a:pt x="910130" y="249278"/>
                </a:lnTo>
                <a:lnTo>
                  <a:pt x="1820261" y="491227"/>
                </a:lnTo>
                <a:lnTo>
                  <a:pt x="2730392" y="717471"/>
                </a:lnTo>
                <a:lnTo>
                  <a:pt x="3640523" y="922267"/>
                </a:lnTo>
                <a:lnTo>
                  <a:pt x="4550654" y="1112316"/>
                </a:lnTo>
                <a:lnTo>
                  <a:pt x="4550654" y="1330629"/>
                </a:lnTo>
                <a:lnTo>
                  <a:pt x="3640523" y="1087651"/>
                </a:lnTo>
                <a:lnTo>
                  <a:pt x="2730392" y="859420"/>
                </a:lnTo>
                <a:lnTo>
                  <a:pt x="1820261" y="652637"/>
                </a:lnTo>
                <a:lnTo>
                  <a:pt x="910130" y="461558"/>
                </a:lnTo>
                <a:lnTo>
                  <a:pt x="0" y="277810"/>
                </a:lnTo>
                <a:close/>
              </a:path>
            </a:pathLst>
          </a:custGeom>
          <a:solidFill>
            <a:srgbClr val="CF8129">
              <a:alpha val="50196"/>
            </a:srgbClr>
          </a:solidFill>
          <a:ln w="13550" cap="rnd">
            <a:solidFill>
              <a:srgbClr val="CF812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5" name="pg33">
            <a:extLst>
              <a:ext uri="{FF2B5EF4-FFF2-40B4-BE49-F238E27FC236}">
                <a16:creationId xmlns:a16="http://schemas.microsoft.com/office/drawing/2014/main" id="{E51FECC8-A3FC-7947-BA87-EAEC67855190}"/>
              </a:ext>
            </a:extLst>
          </p:cNvPr>
          <p:cNvSpPr/>
          <p:nvPr/>
        </p:nvSpPr>
        <p:spPr>
          <a:xfrm>
            <a:off x="1371773" y="3037381"/>
            <a:ext cx="4550654" cy="806959"/>
          </a:xfrm>
          <a:custGeom>
            <a:avLst/>
            <a:gdLst/>
            <a:ahLst/>
            <a:cxnLst/>
            <a:rect l="0" t="0" r="0" b="0"/>
            <a:pathLst>
              <a:path w="4550654" h="806959">
                <a:moveTo>
                  <a:pt x="0" y="507613"/>
                </a:moveTo>
                <a:lnTo>
                  <a:pt x="910130" y="433275"/>
                </a:lnTo>
                <a:lnTo>
                  <a:pt x="1820261" y="349879"/>
                </a:lnTo>
                <a:lnTo>
                  <a:pt x="2730392" y="250419"/>
                </a:lnTo>
                <a:lnTo>
                  <a:pt x="3640523" y="131943"/>
                </a:lnTo>
                <a:lnTo>
                  <a:pt x="4550654" y="0"/>
                </a:lnTo>
                <a:lnTo>
                  <a:pt x="4550654" y="257948"/>
                </a:lnTo>
                <a:lnTo>
                  <a:pt x="3640523" y="337329"/>
                </a:lnTo>
                <a:lnTo>
                  <a:pt x="2730392" y="430178"/>
                </a:lnTo>
                <a:lnTo>
                  <a:pt x="1820261" y="542043"/>
                </a:lnTo>
                <a:lnTo>
                  <a:pt x="910130" y="669972"/>
                </a:lnTo>
                <a:lnTo>
                  <a:pt x="0" y="806959"/>
                </a:lnTo>
                <a:close/>
              </a:path>
            </a:pathLst>
          </a:custGeom>
          <a:solidFill>
            <a:srgbClr val="3592C5">
              <a:alpha val="50196"/>
            </a:srgbClr>
          </a:solidFill>
          <a:ln w="13550" cap="rnd">
            <a:solidFill>
              <a:srgbClr val="3592C5">
                <a:alpha val="100000"/>
              </a:srgbClr>
            </a:solidFill>
            <a:custDash>
              <a:ds d="200000" sp="200000"/>
            </a:custDash>
            <a:round/>
          </a:ln>
        </p:spPr>
        <p:txBody>
          <a:bodyPr/>
          <a:lstStyle/>
          <a:p>
            <a:endParaRPr/>
          </a:p>
        </p:txBody>
      </p:sp>
      <p:sp>
        <p:nvSpPr>
          <p:cNvPr id="36" name="pg34">
            <a:extLst>
              <a:ext uri="{FF2B5EF4-FFF2-40B4-BE49-F238E27FC236}">
                <a16:creationId xmlns:a16="http://schemas.microsoft.com/office/drawing/2014/main" id="{EE0C50EA-0007-F449-9C91-6413381F496D}"/>
              </a:ext>
            </a:extLst>
          </p:cNvPr>
          <p:cNvSpPr/>
          <p:nvPr/>
        </p:nvSpPr>
        <p:spPr>
          <a:xfrm>
            <a:off x="1371773" y="2730355"/>
            <a:ext cx="4550654" cy="1369442"/>
          </a:xfrm>
          <a:custGeom>
            <a:avLst/>
            <a:gdLst/>
            <a:ahLst/>
            <a:cxnLst/>
            <a:rect l="0" t="0" r="0" b="0"/>
            <a:pathLst>
              <a:path w="4550654" h="1369442">
                <a:moveTo>
                  <a:pt x="0" y="1066094"/>
                </a:moveTo>
                <a:lnTo>
                  <a:pt x="910130" y="880638"/>
                </a:lnTo>
                <a:lnTo>
                  <a:pt x="1820261" y="683822"/>
                </a:lnTo>
                <a:lnTo>
                  <a:pt x="2730392" y="470474"/>
                </a:lnTo>
                <a:lnTo>
                  <a:pt x="3640523" y="240771"/>
                </a:lnTo>
                <a:lnTo>
                  <a:pt x="4550654" y="0"/>
                </a:lnTo>
                <a:lnTo>
                  <a:pt x="4550654" y="306511"/>
                </a:lnTo>
                <a:lnTo>
                  <a:pt x="3640523" y="491545"/>
                </a:lnTo>
                <a:lnTo>
                  <a:pt x="2730392" y="687647"/>
                </a:lnTo>
                <a:lnTo>
                  <a:pt x="1820261" y="900104"/>
                </a:lnTo>
                <a:lnTo>
                  <a:pt x="910130" y="1129093"/>
                </a:lnTo>
                <a:lnTo>
                  <a:pt x="0" y="1369442"/>
                </a:lnTo>
                <a:close/>
              </a:path>
            </a:pathLst>
          </a:custGeom>
          <a:solidFill>
            <a:srgbClr val="C24027">
              <a:alpha val="50196"/>
            </a:srgbClr>
          </a:solidFill>
          <a:ln w="13550" cap="rnd">
            <a:solidFill>
              <a:srgbClr val="C24027">
                <a:alpha val="100000"/>
              </a:srgbClr>
            </a:solidFill>
            <a:custDash>
              <a:ds d="400000" sp="200000"/>
            </a:custDash>
            <a:round/>
          </a:ln>
        </p:spPr>
        <p:txBody>
          <a:bodyPr/>
          <a:lstStyle/>
          <a:p>
            <a:endParaRPr dirty="0"/>
          </a:p>
        </p:txBody>
      </p:sp>
      <p:sp>
        <p:nvSpPr>
          <p:cNvPr id="37" name="pl35">
            <a:extLst>
              <a:ext uri="{FF2B5EF4-FFF2-40B4-BE49-F238E27FC236}">
                <a16:creationId xmlns:a16="http://schemas.microsoft.com/office/drawing/2014/main" id="{DA9192F6-63CE-5F4C-82C9-9C92651588DD}"/>
              </a:ext>
            </a:extLst>
          </p:cNvPr>
          <p:cNvSpPr/>
          <p:nvPr/>
        </p:nvSpPr>
        <p:spPr>
          <a:xfrm>
            <a:off x="1371773" y="3113602"/>
            <a:ext cx="4550654" cy="1082567"/>
          </a:xfrm>
          <a:custGeom>
            <a:avLst/>
            <a:gdLst/>
            <a:ahLst/>
            <a:cxnLst/>
            <a:rect l="0" t="0" r="0" b="0"/>
            <a:pathLst>
              <a:path w="4550654" h="1082567">
                <a:moveTo>
                  <a:pt x="0" y="0"/>
                </a:moveTo>
                <a:lnTo>
                  <a:pt x="910130" y="216513"/>
                </a:lnTo>
                <a:lnTo>
                  <a:pt x="1820261" y="433027"/>
                </a:lnTo>
                <a:lnTo>
                  <a:pt x="2730392" y="649540"/>
                </a:lnTo>
                <a:lnTo>
                  <a:pt x="3640523" y="866054"/>
                </a:lnTo>
                <a:lnTo>
                  <a:pt x="4550654" y="1082567"/>
                </a:lnTo>
              </a:path>
            </a:pathLst>
          </a:custGeom>
          <a:ln w="13550" cap="flat">
            <a:solidFill>
              <a:srgbClr val="CF812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8" name="pl36">
            <a:extLst>
              <a:ext uri="{FF2B5EF4-FFF2-40B4-BE49-F238E27FC236}">
                <a16:creationId xmlns:a16="http://schemas.microsoft.com/office/drawing/2014/main" id="{DDFE05BD-336A-1642-B4B7-9DABCC3E861C}"/>
              </a:ext>
            </a:extLst>
          </p:cNvPr>
          <p:cNvSpPr/>
          <p:nvPr/>
        </p:nvSpPr>
        <p:spPr>
          <a:xfrm>
            <a:off x="1371773" y="3166356"/>
            <a:ext cx="4550654" cy="528312"/>
          </a:xfrm>
          <a:custGeom>
            <a:avLst/>
            <a:gdLst/>
            <a:ahLst/>
            <a:cxnLst/>
            <a:rect l="0" t="0" r="0" b="0"/>
            <a:pathLst>
              <a:path w="4550654" h="528312">
                <a:moveTo>
                  <a:pt x="0" y="528312"/>
                </a:moveTo>
                <a:lnTo>
                  <a:pt x="910130" y="422649"/>
                </a:lnTo>
                <a:lnTo>
                  <a:pt x="1820261" y="316987"/>
                </a:lnTo>
                <a:lnTo>
                  <a:pt x="2730392" y="211324"/>
                </a:lnTo>
                <a:lnTo>
                  <a:pt x="3640523" y="105662"/>
                </a:lnTo>
                <a:lnTo>
                  <a:pt x="4550654" y="0"/>
                </a:lnTo>
              </a:path>
            </a:pathLst>
          </a:custGeom>
          <a:ln w="13550" cap="flat">
            <a:solidFill>
              <a:srgbClr val="3592C5">
                <a:alpha val="100000"/>
              </a:srgbClr>
            </a:solidFill>
            <a:custDash>
              <a:ds d="200000" sp="200000"/>
            </a:custDash>
            <a:round/>
          </a:ln>
        </p:spPr>
        <p:txBody>
          <a:bodyPr/>
          <a:lstStyle/>
          <a:p>
            <a:endParaRPr/>
          </a:p>
        </p:txBody>
      </p:sp>
      <p:sp>
        <p:nvSpPr>
          <p:cNvPr id="39" name="pl37">
            <a:extLst>
              <a:ext uri="{FF2B5EF4-FFF2-40B4-BE49-F238E27FC236}">
                <a16:creationId xmlns:a16="http://schemas.microsoft.com/office/drawing/2014/main" id="{591C7C4F-6C3B-7F4D-A9B8-51F19B7C2C1B}"/>
              </a:ext>
            </a:extLst>
          </p:cNvPr>
          <p:cNvSpPr/>
          <p:nvPr/>
        </p:nvSpPr>
        <p:spPr>
          <a:xfrm>
            <a:off x="1371773" y="2883611"/>
            <a:ext cx="4550654" cy="1064512"/>
          </a:xfrm>
          <a:custGeom>
            <a:avLst/>
            <a:gdLst/>
            <a:ahLst/>
            <a:cxnLst/>
            <a:rect l="0" t="0" r="0" b="0"/>
            <a:pathLst>
              <a:path w="4550654" h="1064512">
                <a:moveTo>
                  <a:pt x="0" y="1064512"/>
                </a:moveTo>
                <a:lnTo>
                  <a:pt x="910130" y="851610"/>
                </a:lnTo>
                <a:lnTo>
                  <a:pt x="1820261" y="638707"/>
                </a:lnTo>
                <a:lnTo>
                  <a:pt x="2730392" y="425805"/>
                </a:lnTo>
                <a:lnTo>
                  <a:pt x="3640523" y="212902"/>
                </a:lnTo>
                <a:lnTo>
                  <a:pt x="4550654" y="0"/>
                </a:lnTo>
              </a:path>
            </a:pathLst>
          </a:custGeom>
          <a:ln w="13550" cap="flat">
            <a:solidFill>
              <a:srgbClr val="C24027">
                <a:alpha val="100000"/>
              </a:srgbClr>
            </a:solidFill>
            <a:custDash>
              <a:ds d="400000" sp="200000"/>
            </a:custDash>
            <a:round/>
          </a:ln>
        </p:spPr>
        <p:txBody>
          <a:bodyPr/>
          <a:lstStyle/>
          <a:p>
            <a:endParaRPr/>
          </a:p>
        </p:txBody>
      </p:sp>
      <p:sp>
        <p:nvSpPr>
          <p:cNvPr id="3349" name="rc3347">
            <a:extLst>
              <a:ext uri="{FF2B5EF4-FFF2-40B4-BE49-F238E27FC236}">
                <a16:creationId xmlns:a16="http://schemas.microsoft.com/office/drawing/2014/main" id="{50E5FB64-7DE8-3B42-BE05-1DAD667D9CC8}"/>
              </a:ext>
            </a:extLst>
          </p:cNvPr>
          <p:cNvSpPr/>
          <p:nvPr/>
        </p:nvSpPr>
        <p:spPr>
          <a:xfrm>
            <a:off x="1144240" y="1667293"/>
            <a:ext cx="5005719" cy="3766780"/>
          </a:xfrm>
          <a:prstGeom prst="rect">
            <a:avLst/>
          </a:prstGeom>
          <a:ln w="14782" cap="rnd">
            <a:solidFill>
              <a:srgbClr val="FFFFFF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50" name="rc3348">
            <a:extLst>
              <a:ext uri="{FF2B5EF4-FFF2-40B4-BE49-F238E27FC236}">
                <a16:creationId xmlns:a16="http://schemas.microsoft.com/office/drawing/2014/main" id="{F09879AB-3B75-0C47-ABFA-B92FB1DC63F6}"/>
              </a:ext>
            </a:extLst>
          </p:cNvPr>
          <p:cNvSpPr/>
          <p:nvPr/>
        </p:nvSpPr>
        <p:spPr>
          <a:xfrm>
            <a:off x="6241400" y="1667293"/>
            <a:ext cx="5005719" cy="3766780"/>
          </a:xfrm>
          <a:prstGeom prst="rect">
            <a:avLst/>
          </a:prstGeom>
          <a:solidFill>
            <a:srgbClr val="000000">
              <a:alpha val="100000"/>
            </a:srgbClr>
          </a:solidFill>
        </p:spPr>
        <p:txBody>
          <a:bodyPr/>
          <a:lstStyle/>
          <a:p>
            <a:endParaRPr/>
          </a:p>
        </p:txBody>
      </p:sp>
      <p:sp>
        <p:nvSpPr>
          <p:cNvPr id="3351" name="pl3349">
            <a:extLst>
              <a:ext uri="{FF2B5EF4-FFF2-40B4-BE49-F238E27FC236}">
                <a16:creationId xmlns:a16="http://schemas.microsoft.com/office/drawing/2014/main" id="{85CD5850-EBC4-7941-83E8-F158469E9C8A}"/>
              </a:ext>
            </a:extLst>
          </p:cNvPr>
          <p:cNvSpPr/>
          <p:nvPr/>
        </p:nvSpPr>
        <p:spPr>
          <a:xfrm>
            <a:off x="6241400" y="5424774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52" name="pl3350">
            <a:extLst>
              <a:ext uri="{FF2B5EF4-FFF2-40B4-BE49-F238E27FC236}">
                <a16:creationId xmlns:a16="http://schemas.microsoft.com/office/drawing/2014/main" id="{8DEFC3C7-4C4A-FA40-91E8-1DF3D829AE5D}"/>
              </a:ext>
            </a:extLst>
          </p:cNvPr>
          <p:cNvSpPr/>
          <p:nvPr/>
        </p:nvSpPr>
        <p:spPr>
          <a:xfrm>
            <a:off x="6241400" y="4889106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53" name="pl3351">
            <a:extLst>
              <a:ext uri="{FF2B5EF4-FFF2-40B4-BE49-F238E27FC236}">
                <a16:creationId xmlns:a16="http://schemas.microsoft.com/office/drawing/2014/main" id="{694990CF-E0C1-F64F-A0E6-13B61412F5EE}"/>
              </a:ext>
            </a:extLst>
          </p:cNvPr>
          <p:cNvSpPr/>
          <p:nvPr/>
        </p:nvSpPr>
        <p:spPr>
          <a:xfrm>
            <a:off x="6241400" y="4353438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54" name="pl3352">
            <a:extLst>
              <a:ext uri="{FF2B5EF4-FFF2-40B4-BE49-F238E27FC236}">
                <a16:creationId xmlns:a16="http://schemas.microsoft.com/office/drawing/2014/main" id="{AF8E16DA-D05A-AA49-A2F5-BA54BFFAAA89}"/>
              </a:ext>
            </a:extLst>
          </p:cNvPr>
          <p:cNvSpPr/>
          <p:nvPr/>
        </p:nvSpPr>
        <p:spPr>
          <a:xfrm>
            <a:off x="6241400" y="3817769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55" name="pl3353">
            <a:extLst>
              <a:ext uri="{FF2B5EF4-FFF2-40B4-BE49-F238E27FC236}">
                <a16:creationId xmlns:a16="http://schemas.microsoft.com/office/drawing/2014/main" id="{DCD49A5F-9A29-7348-87A1-FD1BD7B653F6}"/>
              </a:ext>
            </a:extLst>
          </p:cNvPr>
          <p:cNvSpPr/>
          <p:nvPr/>
        </p:nvSpPr>
        <p:spPr>
          <a:xfrm>
            <a:off x="6241400" y="3282101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56" name="pl3354">
            <a:extLst>
              <a:ext uri="{FF2B5EF4-FFF2-40B4-BE49-F238E27FC236}">
                <a16:creationId xmlns:a16="http://schemas.microsoft.com/office/drawing/2014/main" id="{2CBBEC3B-A544-F14A-A06F-07AED95FBA0F}"/>
              </a:ext>
            </a:extLst>
          </p:cNvPr>
          <p:cNvSpPr/>
          <p:nvPr/>
        </p:nvSpPr>
        <p:spPr>
          <a:xfrm>
            <a:off x="6241400" y="2746433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57" name="pl3355">
            <a:extLst>
              <a:ext uri="{FF2B5EF4-FFF2-40B4-BE49-F238E27FC236}">
                <a16:creationId xmlns:a16="http://schemas.microsoft.com/office/drawing/2014/main" id="{4DB69F04-36D8-8F46-B060-20AA9B9D1A8F}"/>
              </a:ext>
            </a:extLst>
          </p:cNvPr>
          <p:cNvSpPr/>
          <p:nvPr/>
        </p:nvSpPr>
        <p:spPr>
          <a:xfrm>
            <a:off x="6241400" y="2210764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58" name="pl3356">
            <a:extLst>
              <a:ext uri="{FF2B5EF4-FFF2-40B4-BE49-F238E27FC236}">
                <a16:creationId xmlns:a16="http://schemas.microsoft.com/office/drawing/2014/main" id="{2394FE29-F4B5-B44F-8309-CAB887355451}"/>
              </a:ext>
            </a:extLst>
          </p:cNvPr>
          <p:cNvSpPr/>
          <p:nvPr/>
        </p:nvSpPr>
        <p:spPr>
          <a:xfrm>
            <a:off x="6241400" y="1675096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59" name="pl3357">
            <a:extLst>
              <a:ext uri="{FF2B5EF4-FFF2-40B4-BE49-F238E27FC236}">
                <a16:creationId xmlns:a16="http://schemas.microsoft.com/office/drawing/2014/main" id="{224718AB-D725-0C41-A9B3-65F71A377435}"/>
              </a:ext>
            </a:extLst>
          </p:cNvPr>
          <p:cNvSpPr/>
          <p:nvPr/>
        </p:nvSpPr>
        <p:spPr>
          <a:xfrm>
            <a:off x="6923998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60" name="pl3358">
            <a:extLst>
              <a:ext uri="{FF2B5EF4-FFF2-40B4-BE49-F238E27FC236}">
                <a16:creationId xmlns:a16="http://schemas.microsoft.com/office/drawing/2014/main" id="{3D2F0328-04AB-8144-A7CE-5A5029AFFA5D}"/>
              </a:ext>
            </a:extLst>
          </p:cNvPr>
          <p:cNvSpPr/>
          <p:nvPr/>
        </p:nvSpPr>
        <p:spPr>
          <a:xfrm>
            <a:off x="7834129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61" name="pl3359">
            <a:extLst>
              <a:ext uri="{FF2B5EF4-FFF2-40B4-BE49-F238E27FC236}">
                <a16:creationId xmlns:a16="http://schemas.microsoft.com/office/drawing/2014/main" id="{DA4E87E9-DA2C-6249-BEC8-047BC965F507}"/>
              </a:ext>
            </a:extLst>
          </p:cNvPr>
          <p:cNvSpPr/>
          <p:nvPr/>
        </p:nvSpPr>
        <p:spPr>
          <a:xfrm>
            <a:off x="8744260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62" name="pl3360">
            <a:extLst>
              <a:ext uri="{FF2B5EF4-FFF2-40B4-BE49-F238E27FC236}">
                <a16:creationId xmlns:a16="http://schemas.microsoft.com/office/drawing/2014/main" id="{60CC3C3F-4313-B74C-B772-26593AE78727}"/>
              </a:ext>
            </a:extLst>
          </p:cNvPr>
          <p:cNvSpPr/>
          <p:nvPr/>
        </p:nvSpPr>
        <p:spPr>
          <a:xfrm>
            <a:off x="9654390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63" name="pl3361">
            <a:extLst>
              <a:ext uri="{FF2B5EF4-FFF2-40B4-BE49-F238E27FC236}">
                <a16:creationId xmlns:a16="http://schemas.microsoft.com/office/drawing/2014/main" id="{1645148B-8F08-664A-9798-C335FB436309}"/>
              </a:ext>
            </a:extLst>
          </p:cNvPr>
          <p:cNvSpPr/>
          <p:nvPr/>
        </p:nvSpPr>
        <p:spPr>
          <a:xfrm>
            <a:off x="10564521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64" name="pl3362">
            <a:extLst>
              <a:ext uri="{FF2B5EF4-FFF2-40B4-BE49-F238E27FC236}">
                <a16:creationId xmlns:a16="http://schemas.microsoft.com/office/drawing/2014/main" id="{2D1980BA-D75B-5046-934D-25E319349288}"/>
              </a:ext>
            </a:extLst>
          </p:cNvPr>
          <p:cNvSpPr/>
          <p:nvPr/>
        </p:nvSpPr>
        <p:spPr>
          <a:xfrm>
            <a:off x="6241400" y="5156940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65" name="pl3363">
            <a:extLst>
              <a:ext uri="{FF2B5EF4-FFF2-40B4-BE49-F238E27FC236}">
                <a16:creationId xmlns:a16="http://schemas.microsoft.com/office/drawing/2014/main" id="{CBB74FF4-3722-3448-87E7-E2CCA0A2D39C}"/>
              </a:ext>
            </a:extLst>
          </p:cNvPr>
          <p:cNvSpPr/>
          <p:nvPr/>
        </p:nvSpPr>
        <p:spPr>
          <a:xfrm>
            <a:off x="6241400" y="4621272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66" name="pl3364">
            <a:extLst>
              <a:ext uri="{FF2B5EF4-FFF2-40B4-BE49-F238E27FC236}">
                <a16:creationId xmlns:a16="http://schemas.microsoft.com/office/drawing/2014/main" id="{14054291-4579-A04F-ABDD-BEBD5053922E}"/>
              </a:ext>
            </a:extLst>
          </p:cNvPr>
          <p:cNvSpPr/>
          <p:nvPr/>
        </p:nvSpPr>
        <p:spPr>
          <a:xfrm>
            <a:off x="6241400" y="4085604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67" name="pl3365">
            <a:extLst>
              <a:ext uri="{FF2B5EF4-FFF2-40B4-BE49-F238E27FC236}">
                <a16:creationId xmlns:a16="http://schemas.microsoft.com/office/drawing/2014/main" id="{46094ECA-B897-3342-8BD9-A956C887047B}"/>
              </a:ext>
            </a:extLst>
          </p:cNvPr>
          <p:cNvSpPr/>
          <p:nvPr/>
        </p:nvSpPr>
        <p:spPr>
          <a:xfrm>
            <a:off x="6241400" y="3549935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68" name="pl3366">
            <a:extLst>
              <a:ext uri="{FF2B5EF4-FFF2-40B4-BE49-F238E27FC236}">
                <a16:creationId xmlns:a16="http://schemas.microsoft.com/office/drawing/2014/main" id="{E4B20CFC-278F-F44C-BB84-058F29D22042}"/>
              </a:ext>
            </a:extLst>
          </p:cNvPr>
          <p:cNvSpPr/>
          <p:nvPr/>
        </p:nvSpPr>
        <p:spPr>
          <a:xfrm>
            <a:off x="6241400" y="3014267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69" name="pl3367">
            <a:extLst>
              <a:ext uri="{FF2B5EF4-FFF2-40B4-BE49-F238E27FC236}">
                <a16:creationId xmlns:a16="http://schemas.microsoft.com/office/drawing/2014/main" id="{75D9CA79-0F92-C242-AE19-D7E7E47F95FA}"/>
              </a:ext>
            </a:extLst>
          </p:cNvPr>
          <p:cNvSpPr/>
          <p:nvPr/>
        </p:nvSpPr>
        <p:spPr>
          <a:xfrm>
            <a:off x="6241400" y="2478598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70" name="pl3368">
            <a:extLst>
              <a:ext uri="{FF2B5EF4-FFF2-40B4-BE49-F238E27FC236}">
                <a16:creationId xmlns:a16="http://schemas.microsoft.com/office/drawing/2014/main" id="{AD72BB8C-C6D3-D943-A885-04C01EF11DCE}"/>
              </a:ext>
            </a:extLst>
          </p:cNvPr>
          <p:cNvSpPr/>
          <p:nvPr/>
        </p:nvSpPr>
        <p:spPr>
          <a:xfrm>
            <a:off x="6241400" y="1942930"/>
            <a:ext cx="5005719" cy="0"/>
          </a:xfrm>
          <a:custGeom>
            <a:avLst/>
            <a:gdLst/>
            <a:ahLst/>
            <a:cxnLst/>
            <a:rect l="0" t="0" r="0" b="0"/>
            <a:pathLst>
              <a:path w="5005719">
                <a:moveTo>
                  <a:pt x="0" y="0"/>
                </a:moveTo>
                <a:lnTo>
                  <a:pt x="5005719" y="0"/>
                </a:lnTo>
                <a:lnTo>
                  <a:pt x="5005719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71" name="pl3369">
            <a:extLst>
              <a:ext uri="{FF2B5EF4-FFF2-40B4-BE49-F238E27FC236}">
                <a16:creationId xmlns:a16="http://schemas.microsoft.com/office/drawing/2014/main" id="{D5A56F55-BFAB-5144-98EE-8BBA55D03FE6}"/>
              </a:ext>
            </a:extLst>
          </p:cNvPr>
          <p:cNvSpPr/>
          <p:nvPr/>
        </p:nvSpPr>
        <p:spPr>
          <a:xfrm>
            <a:off x="6468932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72" name="pl3370">
            <a:extLst>
              <a:ext uri="{FF2B5EF4-FFF2-40B4-BE49-F238E27FC236}">
                <a16:creationId xmlns:a16="http://schemas.microsoft.com/office/drawing/2014/main" id="{2ADAEF85-D79F-614E-93C1-11201C11F594}"/>
              </a:ext>
            </a:extLst>
          </p:cNvPr>
          <p:cNvSpPr/>
          <p:nvPr/>
        </p:nvSpPr>
        <p:spPr>
          <a:xfrm>
            <a:off x="7379063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73" name="pl3371">
            <a:extLst>
              <a:ext uri="{FF2B5EF4-FFF2-40B4-BE49-F238E27FC236}">
                <a16:creationId xmlns:a16="http://schemas.microsoft.com/office/drawing/2014/main" id="{D6522C0A-590A-7748-825E-77A199A5619B}"/>
              </a:ext>
            </a:extLst>
          </p:cNvPr>
          <p:cNvSpPr/>
          <p:nvPr/>
        </p:nvSpPr>
        <p:spPr>
          <a:xfrm>
            <a:off x="8289194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74" name="pl3372">
            <a:extLst>
              <a:ext uri="{FF2B5EF4-FFF2-40B4-BE49-F238E27FC236}">
                <a16:creationId xmlns:a16="http://schemas.microsoft.com/office/drawing/2014/main" id="{0CA906E2-6BBB-6249-8FD4-CF07D14C30D7}"/>
              </a:ext>
            </a:extLst>
          </p:cNvPr>
          <p:cNvSpPr/>
          <p:nvPr/>
        </p:nvSpPr>
        <p:spPr>
          <a:xfrm>
            <a:off x="9199325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75" name="pl3373">
            <a:extLst>
              <a:ext uri="{FF2B5EF4-FFF2-40B4-BE49-F238E27FC236}">
                <a16:creationId xmlns:a16="http://schemas.microsoft.com/office/drawing/2014/main" id="{E8639857-7C0F-A947-8DCA-19636B920D50}"/>
              </a:ext>
            </a:extLst>
          </p:cNvPr>
          <p:cNvSpPr/>
          <p:nvPr/>
        </p:nvSpPr>
        <p:spPr>
          <a:xfrm>
            <a:off x="10109456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76" name="pl3374">
            <a:extLst>
              <a:ext uri="{FF2B5EF4-FFF2-40B4-BE49-F238E27FC236}">
                <a16:creationId xmlns:a16="http://schemas.microsoft.com/office/drawing/2014/main" id="{E9220C5E-3CA8-1244-A304-A116572F713A}"/>
              </a:ext>
            </a:extLst>
          </p:cNvPr>
          <p:cNvSpPr/>
          <p:nvPr/>
        </p:nvSpPr>
        <p:spPr>
          <a:xfrm>
            <a:off x="11019587" y="1667293"/>
            <a:ext cx="0" cy="3766780"/>
          </a:xfrm>
          <a:custGeom>
            <a:avLst/>
            <a:gdLst/>
            <a:ahLst/>
            <a:cxnLst/>
            <a:rect l="0" t="0" r="0" b="0"/>
            <a:pathLst>
              <a:path h="3766780">
                <a:moveTo>
                  <a:pt x="0" y="376678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782" cap="flat">
            <a:solidFill>
              <a:srgbClr val="59595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77" name="pg3375">
            <a:extLst>
              <a:ext uri="{FF2B5EF4-FFF2-40B4-BE49-F238E27FC236}">
                <a16:creationId xmlns:a16="http://schemas.microsoft.com/office/drawing/2014/main" id="{D781C5C9-5E2C-E240-9AFD-3FB471D46CE6}"/>
              </a:ext>
            </a:extLst>
          </p:cNvPr>
          <p:cNvSpPr/>
          <p:nvPr/>
        </p:nvSpPr>
        <p:spPr>
          <a:xfrm>
            <a:off x="6468932" y="2956287"/>
            <a:ext cx="4550654" cy="1311977"/>
          </a:xfrm>
          <a:custGeom>
            <a:avLst/>
            <a:gdLst/>
            <a:ahLst/>
            <a:cxnLst/>
            <a:rect l="0" t="0" r="0" b="0"/>
            <a:pathLst>
              <a:path w="4550654" h="1311977">
                <a:moveTo>
                  <a:pt x="0" y="0"/>
                </a:moveTo>
                <a:lnTo>
                  <a:pt x="910130" y="239814"/>
                </a:lnTo>
                <a:lnTo>
                  <a:pt x="1820261" y="467961"/>
                </a:lnTo>
                <a:lnTo>
                  <a:pt x="2730392" y="675408"/>
                </a:lnTo>
                <a:lnTo>
                  <a:pt x="3640523" y="862247"/>
                </a:lnTo>
                <a:lnTo>
                  <a:pt x="4550654" y="1037533"/>
                </a:lnTo>
                <a:lnTo>
                  <a:pt x="4550654" y="1311977"/>
                </a:lnTo>
                <a:lnTo>
                  <a:pt x="3640523" y="1072060"/>
                </a:lnTo>
                <a:lnTo>
                  <a:pt x="2730392" y="843696"/>
                </a:lnTo>
                <a:lnTo>
                  <a:pt x="1820261" y="635941"/>
                </a:lnTo>
                <a:lnTo>
                  <a:pt x="910130" y="448886"/>
                </a:lnTo>
                <a:lnTo>
                  <a:pt x="0" y="273499"/>
                </a:lnTo>
                <a:close/>
              </a:path>
            </a:pathLst>
          </a:custGeom>
          <a:solidFill>
            <a:srgbClr val="CF8129">
              <a:alpha val="50196"/>
            </a:srgbClr>
          </a:solidFill>
          <a:ln w="13550" cap="rnd">
            <a:solidFill>
              <a:srgbClr val="CF812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78" name="pg3376">
            <a:extLst>
              <a:ext uri="{FF2B5EF4-FFF2-40B4-BE49-F238E27FC236}">
                <a16:creationId xmlns:a16="http://schemas.microsoft.com/office/drawing/2014/main" id="{5301497E-B832-3E43-899B-5953B064F6FF}"/>
              </a:ext>
            </a:extLst>
          </p:cNvPr>
          <p:cNvSpPr/>
          <p:nvPr/>
        </p:nvSpPr>
        <p:spPr>
          <a:xfrm>
            <a:off x="6468932" y="2780735"/>
            <a:ext cx="4550654" cy="1216982"/>
          </a:xfrm>
          <a:custGeom>
            <a:avLst/>
            <a:gdLst/>
            <a:ahLst/>
            <a:cxnLst/>
            <a:rect l="0" t="0" r="0" b="0"/>
            <a:pathLst>
              <a:path w="4550654" h="1216982">
                <a:moveTo>
                  <a:pt x="0" y="931311"/>
                </a:moveTo>
                <a:lnTo>
                  <a:pt x="910130" y="779310"/>
                </a:lnTo>
                <a:lnTo>
                  <a:pt x="1820261" y="612096"/>
                </a:lnTo>
                <a:lnTo>
                  <a:pt x="2730392" y="423387"/>
                </a:lnTo>
                <a:lnTo>
                  <a:pt x="3640523" y="216699"/>
                </a:lnTo>
                <a:lnTo>
                  <a:pt x="4550654" y="0"/>
                </a:lnTo>
                <a:lnTo>
                  <a:pt x="4550654" y="333955"/>
                </a:lnTo>
                <a:lnTo>
                  <a:pt x="3640523" y="480123"/>
                </a:lnTo>
                <a:lnTo>
                  <a:pt x="2730392" y="636303"/>
                </a:lnTo>
                <a:lnTo>
                  <a:pt x="1820261" y="810462"/>
                </a:lnTo>
                <a:lnTo>
                  <a:pt x="910130" y="1006116"/>
                </a:lnTo>
                <a:lnTo>
                  <a:pt x="0" y="1216982"/>
                </a:lnTo>
                <a:close/>
              </a:path>
            </a:pathLst>
          </a:custGeom>
          <a:solidFill>
            <a:srgbClr val="3592C5">
              <a:alpha val="50196"/>
            </a:srgbClr>
          </a:solidFill>
          <a:ln w="13550" cap="rnd">
            <a:solidFill>
              <a:srgbClr val="3592C5">
                <a:alpha val="100000"/>
              </a:srgbClr>
            </a:solidFill>
            <a:custDash>
              <a:ds d="200000" sp="200000"/>
            </a:custDash>
            <a:round/>
          </a:ln>
        </p:spPr>
        <p:txBody>
          <a:bodyPr/>
          <a:lstStyle/>
          <a:p>
            <a:endParaRPr/>
          </a:p>
        </p:txBody>
      </p:sp>
      <p:sp>
        <p:nvSpPr>
          <p:cNvPr id="3379" name="pg3377">
            <a:extLst>
              <a:ext uri="{FF2B5EF4-FFF2-40B4-BE49-F238E27FC236}">
                <a16:creationId xmlns:a16="http://schemas.microsoft.com/office/drawing/2014/main" id="{E460F536-261E-E344-886A-C6EB0170C129}"/>
              </a:ext>
            </a:extLst>
          </p:cNvPr>
          <p:cNvSpPr/>
          <p:nvPr/>
        </p:nvSpPr>
        <p:spPr>
          <a:xfrm>
            <a:off x="6468932" y="2670177"/>
            <a:ext cx="4550654" cy="1609544"/>
          </a:xfrm>
          <a:custGeom>
            <a:avLst/>
            <a:gdLst/>
            <a:ahLst/>
            <a:cxnLst/>
            <a:rect l="0" t="0" r="0" b="0"/>
            <a:pathLst>
              <a:path w="4550654" h="1609544">
                <a:moveTo>
                  <a:pt x="0" y="1311557"/>
                </a:moveTo>
                <a:lnTo>
                  <a:pt x="910130" y="1071153"/>
                </a:lnTo>
                <a:lnTo>
                  <a:pt x="1820261" y="822814"/>
                </a:lnTo>
                <a:lnTo>
                  <a:pt x="2730392" y="562041"/>
                </a:lnTo>
                <a:lnTo>
                  <a:pt x="3640523" y="286799"/>
                </a:lnTo>
                <a:lnTo>
                  <a:pt x="4550654" y="0"/>
                </a:lnTo>
                <a:lnTo>
                  <a:pt x="4550654" y="255300"/>
                </a:lnTo>
                <a:lnTo>
                  <a:pt x="3640523" y="501661"/>
                </a:lnTo>
                <a:lnTo>
                  <a:pt x="2730392" y="759579"/>
                </a:lnTo>
                <a:lnTo>
                  <a:pt x="1820261" y="1031967"/>
                </a:lnTo>
                <a:lnTo>
                  <a:pt x="910130" y="1316788"/>
                </a:lnTo>
                <a:lnTo>
                  <a:pt x="0" y="1609544"/>
                </a:lnTo>
                <a:close/>
              </a:path>
            </a:pathLst>
          </a:custGeom>
          <a:solidFill>
            <a:srgbClr val="C24027">
              <a:alpha val="50196"/>
            </a:srgbClr>
          </a:solidFill>
          <a:ln w="13550" cap="rnd">
            <a:solidFill>
              <a:srgbClr val="C24027">
                <a:alpha val="100000"/>
              </a:srgbClr>
            </a:solidFill>
            <a:custDash>
              <a:ds d="400000" sp="200000"/>
            </a:custDash>
            <a:round/>
          </a:ln>
        </p:spPr>
        <p:txBody>
          <a:bodyPr/>
          <a:lstStyle/>
          <a:p>
            <a:endParaRPr/>
          </a:p>
        </p:txBody>
      </p:sp>
      <p:sp>
        <p:nvSpPr>
          <p:cNvPr id="3380" name="pl3378">
            <a:extLst>
              <a:ext uri="{FF2B5EF4-FFF2-40B4-BE49-F238E27FC236}">
                <a16:creationId xmlns:a16="http://schemas.microsoft.com/office/drawing/2014/main" id="{486723E1-7110-E44E-8958-4270B1811866}"/>
              </a:ext>
            </a:extLst>
          </p:cNvPr>
          <p:cNvSpPr/>
          <p:nvPr/>
        </p:nvSpPr>
        <p:spPr>
          <a:xfrm>
            <a:off x="6468932" y="3093037"/>
            <a:ext cx="4550654" cy="1038005"/>
          </a:xfrm>
          <a:custGeom>
            <a:avLst/>
            <a:gdLst/>
            <a:ahLst/>
            <a:cxnLst/>
            <a:rect l="0" t="0" r="0" b="0"/>
            <a:pathLst>
              <a:path w="4550654" h="1038005">
                <a:moveTo>
                  <a:pt x="0" y="0"/>
                </a:moveTo>
                <a:lnTo>
                  <a:pt x="910130" y="207601"/>
                </a:lnTo>
                <a:lnTo>
                  <a:pt x="1820261" y="415202"/>
                </a:lnTo>
                <a:lnTo>
                  <a:pt x="2730392" y="622803"/>
                </a:lnTo>
                <a:lnTo>
                  <a:pt x="3640523" y="830404"/>
                </a:lnTo>
                <a:lnTo>
                  <a:pt x="4550654" y="1038005"/>
                </a:lnTo>
              </a:path>
            </a:pathLst>
          </a:custGeom>
          <a:ln w="13550" cap="flat">
            <a:solidFill>
              <a:srgbClr val="CF812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81" name="pl3379">
            <a:extLst>
              <a:ext uri="{FF2B5EF4-FFF2-40B4-BE49-F238E27FC236}">
                <a16:creationId xmlns:a16="http://schemas.microsoft.com/office/drawing/2014/main" id="{DED1C1E4-7040-9046-9CCB-D2BC2E6A4262}"/>
              </a:ext>
            </a:extLst>
          </p:cNvPr>
          <p:cNvSpPr/>
          <p:nvPr/>
        </p:nvSpPr>
        <p:spPr>
          <a:xfrm>
            <a:off x="6468932" y="2947712"/>
            <a:ext cx="4550654" cy="907169"/>
          </a:xfrm>
          <a:custGeom>
            <a:avLst/>
            <a:gdLst/>
            <a:ahLst/>
            <a:cxnLst/>
            <a:rect l="0" t="0" r="0" b="0"/>
            <a:pathLst>
              <a:path w="4550654" h="907169">
                <a:moveTo>
                  <a:pt x="0" y="907169"/>
                </a:moveTo>
                <a:lnTo>
                  <a:pt x="910130" y="725735"/>
                </a:lnTo>
                <a:lnTo>
                  <a:pt x="1820261" y="544301"/>
                </a:lnTo>
                <a:lnTo>
                  <a:pt x="2730392" y="362867"/>
                </a:lnTo>
                <a:lnTo>
                  <a:pt x="3640523" y="181433"/>
                </a:lnTo>
                <a:lnTo>
                  <a:pt x="4550654" y="0"/>
                </a:lnTo>
              </a:path>
            </a:pathLst>
          </a:custGeom>
          <a:ln w="13550" cap="flat">
            <a:solidFill>
              <a:srgbClr val="3592C5">
                <a:alpha val="100000"/>
              </a:srgbClr>
            </a:solidFill>
            <a:custDash>
              <a:ds d="200000" sp="200000"/>
            </a:custDash>
            <a:round/>
          </a:ln>
        </p:spPr>
        <p:txBody>
          <a:bodyPr/>
          <a:lstStyle/>
          <a:p>
            <a:endParaRPr/>
          </a:p>
        </p:txBody>
      </p:sp>
      <p:sp>
        <p:nvSpPr>
          <p:cNvPr id="3382" name="pl3380">
            <a:extLst>
              <a:ext uri="{FF2B5EF4-FFF2-40B4-BE49-F238E27FC236}">
                <a16:creationId xmlns:a16="http://schemas.microsoft.com/office/drawing/2014/main" id="{F068AB6F-10BD-D544-84FD-5E92DF166210}"/>
              </a:ext>
            </a:extLst>
          </p:cNvPr>
          <p:cNvSpPr/>
          <p:nvPr/>
        </p:nvSpPr>
        <p:spPr>
          <a:xfrm>
            <a:off x="6468932" y="2797827"/>
            <a:ext cx="4550654" cy="1332900"/>
          </a:xfrm>
          <a:custGeom>
            <a:avLst/>
            <a:gdLst/>
            <a:ahLst/>
            <a:cxnLst/>
            <a:rect l="0" t="0" r="0" b="0"/>
            <a:pathLst>
              <a:path w="4550654" h="1332900">
                <a:moveTo>
                  <a:pt x="0" y="1332900"/>
                </a:moveTo>
                <a:lnTo>
                  <a:pt x="910130" y="1066320"/>
                </a:lnTo>
                <a:lnTo>
                  <a:pt x="1820261" y="799740"/>
                </a:lnTo>
                <a:lnTo>
                  <a:pt x="2730392" y="533160"/>
                </a:lnTo>
                <a:lnTo>
                  <a:pt x="3640523" y="266580"/>
                </a:lnTo>
                <a:lnTo>
                  <a:pt x="4550654" y="0"/>
                </a:lnTo>
              </a:path>
            </a:pathLst>
          </a:custGeom>
          <a:ln w="13550" cap="flat">
            <a:solidFill>
              <a:srgbClr val="C24027">
                <a:alpha val="100000"/>
              </a:srgbClr>
            </a:solidFill>
            <a:custDash>
              <a:ds d="400000" sp="200000"/>
            </a:custDash>
            <a:round/>
          </a:ln>
        </p:spPr>
        <p:txBody>
          <a:bodyPr/>
          <a:lstStyle/>
          <a:p>
            <a:endParaRPr/>
          </a:p>
        </p:txBody>
      </p:sp>
      <p:sp>
        <p:nvSpPr>
          <p:cNvPr id="3917" name="pt3915">
            <a:extLst>
              <a:ext uri="{FF2B5EF4-FFF2-40B4-BE49-F238E27FC236}">
                <a16:creationId xmlns:a16="http://schemas.microsoft.com/office/drawing/2014/main" id="{23BA7C6B-1BE8-7348-9AFA-B31D4F67D587}"/>
              </a:ext>
            </a:extLst>
          </p:cNvPr>
          <p:cNvSpPr/>
          <p:nvPr/>
        </p:nvSpPr>
        <p:spPr>
          <a:xfrm>
            <a:off x="10609448" y="1815804"/>
            <a:ext cx="49651" cy="49651"/>
          </a:xfrm>
          <a:prstGeom prst="ellipse">
            <a:avLst/>
          </a:prstGeom>
          <a:solidFill>
            <a:srgbClr val="C24027">
              <a:alpha val="10196"/>
            </a:srgbClr>
          </a:solidFill>
          <a:ln w="9000" cap="rnd">
            <a:solidFill>
              <a:srgbClr val="C24027">
                <a:alpha val="10196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993" name="pt3991">
            <a:extLst>
              <a:ext uri="{FF2B5EF4-FFF2-40B4-BE49-F238E27FC236}">
                <a16:creationId xmlns:a16="http://schemas.microsoft.com/office/drawing/2014/main" id="{7F6FF8DE-0A7C-1D46-A061-7ADCB6502926}"/>
              </a:ext>
            </a:extLst>
          </p:cNvPr>
          <p:cNvSpPr/>
          <p:nvPr/>
        </p:nvSpPr>
        <p:spPr>
          <a:xfrm>
            <a:off x="10599466" y="1820109"/>
            <a:ext cx="49651" cy="49651"/>
          </a:xfrm>
          <a:prstGeom prst="ellipse">
            <a:avLst/>
          </a:prstGeom>
          <a:solidFill>
            <a:srgbClr val="C24027">
              <a:alpha val="10196"/>
            </a:srgbClr>
          </a:solidFill>
          <a:ln w="9000" cap="rnd">
            <a:solidFill>
              <a:srgbClr val="C24027">
                <a:alpha val="10196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4520" name="pt4518">
            <a:extLst>
              <a:ext uri="{FF2B5EF4-FFF2-40B4-BE49-F238E27FC236}">
                <a16:creationId xmlns:a16="http://schemas.microsoft.com/office/drawing/2014/main" id="{DF2A9E60-8887-6549-9380-DAEFFCE20EA2}"/>
              </a:ext>
            </a:extLst>
          </p:cNvPr>
          <p:cNvSpPr/>
          <p:nvPr/>
        </p:nvSpPr>
        <p:spPr>
          <a:xfrm>
            <a:off x="10524022" y="1819559"/>
            <a:ext cx="49651" cy="49651"/>
          </a:xfrm>
          <a:prstGeom prst="ellipse">
            <a:avLst/>
          </a:prstGeom>
          <a:solidFill>
            <a:srgbClr val="C24027">
              <a:alpha val="10196"/>
            </a:srgbClr>
          </a:solidFill>
          <a:ln w="9000" cap="rnd">
            <a:solidFill>
              <a:srgbClr val="C24027">
                <a:alpha val="10196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697" name="rc6695">
            <a:extLst>
              <a:ext uri="{FF2B5EF4-FFF2-40B4-BE49-F238E27FC236}">
                <a16:creationId xmlns:a16="http://schemas.microsoft.com/office/drawing/2014/main" id="{159E3349-8163-6A4F-951C-647F59068379}"/>
              </a:ext>
            </a:extLst>
          </p:cNvPr>
          <p:cNvSpPr/>
          <p:nvPr/>
        </p:nvSpPr>
        <p:spPr>
          <a:xfrm>
            <a:off x="6241400" y="1667293"/>
            <a:ext cx="5005719" cy="3766780"/>
          </a:xfrm>
          <a:prstGeom prst="rect">
            <a:avLst/>
          </a:prstGeom>
          <a:ln w="14782" cap="rnd">
            <a:solidFill>
              <a:srgbClr val="FFFFFF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698" name="rc6696">
            <a:extLst>
              <a:ext uri="{FF2B5EF4-FFF2-40B4-BE49-F238E27FC236}">
                <a16:creationId xmlns:a16="http://schemas.microsoft.com/office/drawing/2014/main" id="{7800CD79-ADE8-2F4B-B83D-3606A5C28B2E}"/>
              </a:ext>
            </a:extLst>
          </p:cNvPr>
          <p:cNvSpPr/>
          <p:nvPr/>
        </p:nvSpPr>
        <p:spPr>
          <a:xfrm>
            <a:off x="1144240" y="1391797"/>
            <a:ext cx="5005719" cy="275495"/>
          </a:xfrm>
          <a:prstGeom prst="rect">
            <a:avLst/>
          </a:prstGeom>
          <a:solidFill>
            <a:srgbClr val="4D4D4D">
              <a:alpha val="100000"/>
            </a:srgbClr>
          </a:solidFill>
          <a:ln w="14782" cap="rnd">
            <a:solidFill>
              <a:srgbClr val="1A1A1A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699" name="tx6697">
            <a:extLst>
              <a:ext uri="{FF2B5EF4-FFF2-40B4-BE49-F238E27FC236}">
                <a16:creationId xmlns:a16="http://schemas.microsoft.com/office/drawing/2014/main" id="{720755CB-FE81-CB4F-A929-86D5F4170B21}"/>
              </a:ext>
            </a:extLst>
          </p:cNvPr>
          <p:cNvSpPr/>
          <p:nvPr/>
        </p:nvSpPr>
        <p:spPr>
          <a:xfrm>
            <a:off x="3000200" y="1441859"/>
            <a:ext cx="1293800" cy="158750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White Man</a:t>
            </a:r>
          </a:p>
        </p:txBody>
      </p:sp>
      <p:sp>
        <p:nvSpPr>
          <p:cNvPr id="6700" name="rc6698">
            <a:extLst>
              <a:ext uri="{FF2B5EF4-FFF2-40B4-BE49-F238E27FC236}">
                <a16:creationId xmlns:a16="http://schemas.microsoft.com/office/drawing/2014/main" id="{30E17ECC-285E-4542-9644-11F0B6F4B6A4}"/>
              </a:ext>
            </a:extLst>
          </p:cNvPr>
          <p:cNvSpPr/>
          <p:nvPr/>
        </p:nvSpPr>
        <p:spPr>
          <a:xfrm>
            <a:off x="6241400" y="1391797"/>
            <a:ext cx="5005719" cy="275495"/>
          </a:xfrm>
          <a:prstGeom prst="rect">
            <a:avLst/>
          </a:prstGeom>
          <a:solidFill>
            <a:srgbClr val="4D4D4D">
              <a:alpha val="100000"/>
            </a:srgbClr>
          </a:solidFill>
          <a:ln w="14782" cap="rnd">
            <a:solidFill>
              <a:srgbClr val="1A1A1A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701" name="tx6699">
            <a:extLst>
              <a:ext uri="{FF2B5EF4-FFF2-40B4-BE49-F238E27FC236}">
                <a16:creationId xmlns:a16="http://schemas.microsoft.com/office/drawing/2014/main" id="{AD9AA9F3-80F2-E841-A3F6-C2B3B9E788A1}"/>
              </a:ext>
            </a:extLst>
          </p:cNvPr>
          <p:cNvSpPr/>
          <p:nvPr/>
        </p:nvSpPr>
        <p:spPr>
          <a:xfrm>
            <a:off x="7884498" y="1441859"/>
            <a:ext cx="1719522" cy="158750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White Woman</a:t>
            </a:r>
          </a:p>
        </p:txBody>
      </p:sp>
      <p:sp>
        <p:nvSpPr>
          <p:cNvPr id="6702" name="pl6700">
            <a:extLst>
              <a:ext uri="{FF2B5EF4-FFF2-40B4-BE49-F238E27FC236}">
                <a16:creationId xmlns:a16="http://schemas.microsoft.com/office/drawing/2014/main" id="{40C9DF82-3B01-024C-8C6D-CC203362CAC8}"/>
              </a:ext>
            </a:extLst>
          </p:cNvPr>
          <p:cNvSpPr/>
          <p:nvPr/>
        </p:nvSpPr>
        <p:spPr>
          <a:xfrm>
            <a:off x="1371773" y="5434074"/>
            <a:ext cx="0" cy="54863"/>
          </a:xfrm>
          <a:custGeom>
            <a:avLst/>
            <a:gdLst/>
            <a:ahLst/>
            <a:cxnLst/>
            <a:rect l="0" t="0" r="0" b="0"/>
            <a:pathLst>
              <a:path h="54863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5420" cap="flat">
            <a:solidFill>
              <a:srgbClr val="FFFFFF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703" name="pl6701">
            <a:extLst>
              <a:ext uri="{FF2B5EF4-FFF2-40B4-BE49-F238E27FC236}">
                <a16:creationId xmlns:a16="http://schemas.microsoft.com/office/drawing/2014/main" id="{1AD97FE2-CEF2-BC42-92E6-187128992000}"/>
              </a:ext>
            </a:extLst>
          </p:cNvPr>
          <p:cNvSpPr/>
          <p:nvPr/>
        </p:nvSpPr>
        <p:spPr>
          <a:xfrm>
            <a:off x="2281904" y="5434074"/>
            <a:ext cx="0" cy="54863"/>
          </a:xfrm>
          <a:custGeom>
            <a:avLst/>
            <a:gdLst/>
            <a:ahLst/>
            <a:cxnLst/>
            <a:rect l="0" t="0" r="0" b="0"/>
            <a:pathLst>
              <a:path h="54863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5420" cap="flat">
            <a:solidFill>
              <a:srgbClr val="FFFFFF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704" name="pl6702">
            <a:extLst>
              <a:ext uri="{FF2B5EF4-FFF2-40B4-BE49-F238E27FC236}">
                <a16:creationId xmlns:a16="http://schemas.microsoft.com/office/drawing/2014/main" id="{A039410A-16DB-1846-8600-5B795ACA553D}"/>
              </a:ext>
            </a:extLst>
          </p:cNvPr>
          <p:cNvSpPr/>
          <p:nvPr/>
        </p:nvSpPr>
        <p:spPr>
          <a:xfrm>
            <a:off x="3192034" y="5434074"/>
            <a:ext cx="0" cy="54863"/>
          </a:xfrm>
          <a:custGeom>
            <a:avLst/>
            <a:gdLst/>
            <a:ahLst/>
            <a:cxnLst/>
            <a:rect l="0" t="0" r="0" b="0"/>
            <a:pathLst>
              <a:path h="54863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5420" cap="flat">
            <a:solidFill>
              <a:srgbClr val="FFFFFF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705" name="pl6703">
            <a:extLst>
              <a:ext uri="{FF2B5EF4-FFF2-40B4-BE49-F238E27FC236}">
                <a16:creationId xmlns:a16="http://schemas.microsoft.com/office/drawing/2014/main" id="{87D36780-DC70-5346-8740-B606F31258F2}"/>
              </a:ext>
            </a:extLst>
          </p:cNvPr>
          <p:cNvSpPr/>
          <p:nvPr/>
        </p:nvSpPr>
        <p:spPr>
          <a:xfrm>
            <a:off x="4102165" y="5434074"/>
            <a:ext cx="0" cy="54863"/>
          </a:xfrm>
          <a:custGeom>
            <a:avLst/>
            <a:gdLst/>
            <a:ahLst/>
            <a:cxnLst/>
            <a:rect l="0" t="0" r="0" b="0"/>
            <a:pathLst>
              <a:path h="54863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5420" cap="flat">
            <a:solidFill>
              <a:srgbClr val="FFFFFF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706" name="pl6704">
            <a:extLst>
              <a:ext uri="{FF2B5EF4-FFF2-40B4-BE49-F238E27FC236}">
                <a16:creationId xmlns:a16="http://schemas.microsoft.com/office/drawing/2014/main" id="{0B6A30BC-081A-1C49-9169-DACA81D9FCB3}"/>
              </a:ext>
            </a:extLst>
          </p:cNvPr>
          <p:cNvSpPr/>
          <p:nvPr/>
        </p:nvSpPr>
        <p:spPr>
          <a:xfrm>
            <a:off x="5012296" y="5434074"/>
            <a:ext cx="0" cy="54863"/>
          </a:xfrm>
          <a:custGeom>
            <a:avLst/>
            <a:gdLst/>
            <a:ahLst/>
            <a:cxnLst/>
            <a:rect l="0" t="0" r="0" b="0"/>
            <a:pathLst>
              <a:path h="54863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5420" cap="flat">
            <a:solidFill>
              <a:srgbClr val="FFFFFF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707" name="pl6705">
            <a:extLst>
              <a:ext uri="{FF2B5EF4-FFF2-40B4-BE49-F238E27FC236}">
                <a16:creationId xmlns:a16="http://schemas.microsoft.com/office/drawing/2014/main" id="{04C89E7A-2D7A-4F40-AFF3-74B14D7FAEED}"/>
              </a:ext>
            </a:extLst>
          </p:cNvPr>
          <p:cNvSpPr/>
          <p:nvPr/>
        </p:nvSpPr>
        <p:spPr>
          <a:xfrm>
            <a:off x="5922427" y="5434074"/>
            <a:ext cx="0" cy="54863"/>
          </a:xfrm>
          <a:custGeom>
            <a:avLst/>
            <a:gdLst/>
            <a:ahLst/>
            <a:cxnLst/>
            <a:rect l="0" t="0" r="0" b="0"/>
            <a:pathLst>
              <a:path h="54863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5420" cap="flat">
            <a:solidFill>
              <a:srgbClr val="FFFFFF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708" name="tx6706">
            <a:extLst>
              <a:ext uri="{FF2B5EF4-FFF2-40B4-BE49-F238E27FC236}">
                <a16:creationId xmlns:a16="http://schemas.microsoft.com/office/drawing/2014/main" id="{BC9CD477-9BC8-AD47-9423-6A92C8E319D7}"/>
              </a:ext>
            </a:extLst>
          </p:cNvPr>
          <p:cNvSpPr/>
          <p:nvPr/>
        </p:nvSpPr>
        <p:spPr>
          <a:xfrm>
            <a:off x="1247818" y="5501042"/>
            <a:ext cx="247910" cy="158750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-3</a:t>
            </a:r>
          </a:p>
        </p:txBody>
      </p:sp>
      <p:sp>
        <p:nvSpPr>
          <p:cNvPr id="6709" name="tx6707">
            <a:extLst>
              <a:ext uri="{FF2B5EF4-FFF2-40B4-BE49-F238E27FC236}">
                <a16:creationId xmlns:a16="http://schemas.microsoft.com/office/drawing/2014/main" id="{F1E8BED7-35F2-0948-A728-70B3A296DA10}"/>
              </a:ext>
            </a:extLst>
          </p:cNvPr>
          <p:cNvSpPr/>
          <p:nvPr/>
        </p:nvSpPr>
        <p:spPr>
          <a:xfrm>
            <a:off x="2157948" y="5503027"/>
            <a:ext cx="247910" cy="156765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-2</a:t>
            </a:r>
          </a:p>
        </p:txBody>
      </p:sp>
      <p:sp>
        <p:nvSpPr>
          <p:cNvPr id="6710" name="tx6708">
            <a:extLst>
              <a:ext uri="{FF2B5EF4-FFF2-40B4-BE49-F238E27FC236}">
                <a16:creationId xmlns:a16="http://schemas.microsoft.com/office/drawing/2014/main" id="{312AEEA6-0239-0540-A518-16291D7FE149}"/>
              </a:ext>
            </a:extLst>
          </p:cNvPr>
          <p:cNvSpPr/>
          <p:nvPr/>
        </p:nvSpPr>
        <p:spPr>
          <a:xfrm>
            <a:off x="3068079" y="5505011"/>
            <a:ext cx="247910" cy="154781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-1</a:t>
            </a:r>
          </a:p>
        </p:txBody>
      </p:sp>
      <p:sp>
        <p:nvSpPr>
          <p:cNvPr id="6711" name="tx6709">
            <a:extLst>
              <a:ext uri="{FF2B5EF4-FFF2-40B4-BE49-F238E27FC236}">
                <a16:creationId xmlns:a16="http://schemas.microsoft.com/office/drawing/2014/main" id="{F6B8773B-B1DA-B442-9016-90FDCDCD8FA4}"/>
              </a:ext>
            </a:extLst>
          </p:cNvPr>
          <p:cNvSpPr/>
          <p:nvPr/>
        </p:nvSpPr>
        <p:spPr>
          <a:xfrm>
            <a:off x="4034244" y="5501042"/>
            <a:ext cx="135842" cy="158750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0</a:t>
            </a:r>
          </a:p>
        </p:txBody>
      </p:sp>
      <p:sp>
        <p:nvSpPr>
          <p:cNvPr id="6712" name="tx6710">
            <a:extLst>
              <a:ext uri="{FF2B5EF4-FFF2-40B4-BE49-F238E27FC236}">
                <a16:creationId xmlns:a16="http://schemas.microsoft.com/office/drawing/2014/main" id="{49AB5CFE-4064-3D48-9B9B-454C96BDF170}"/>
              </a:ext>
            </a:extLst>
          </p:cNvPr>
          <p:cNvSpPr/>
          <p:nvPr/>
        </p:nvSpPr>
        <p:spPr>
          <a:xfrm>
            <a:off x="4944375" y="5505011"/>
            <a:ext cx="135842" cy="154781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1</a:t>
            </a:r>
          </a:p>
        </p:txBody>
      </p:sp>
      <p:sp>
        <p:nvSpPr>
          <p:cNvPr id="6713" name="tx6711">
            <a:extLst>
              <a:ext uri="{FF2B5EF4-FFF2-40B4-BE49-F238E27FC236}">
                <a16:creationId xmlns:a16="http://schemas.microsoft.com/office/drawing/2014/main" id="{C2E8863B-1EB5-D347-88F3-C3DF7055A87F}"/>
              </a:ext>
            </a:extLst>
          </p:cNvPr>
          <p:cNvSpPr/>
          <p:nvPr/>
        </p:nvSpPr>
        <p:spPr>
          <a:xfrm>
            <a:off x="5854506" y="5503027"/>
            <a:ext cx="135842" cy="156765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6714" name="pl6712">
            <a:extLst>
              <a:ext uri="{FF2B5EF4-FFF2-40B4-BE49-F238E27FC236}">
                <a16:creationId xmlns:a16="http://schemas.microsoft.com/office/drawing/2014/main" id="{37671A57-1138-1B44-823D-6E00A5C31772}"/>
              </a:ext>
            </a:extLst>
          </p:cNvPr>
          <p:cNvSpPr/>
          <p:nvPr/>
        </p:nvSpPr>
        <p:spPr>
          <a:xfrm>
            <a:off x="6468932" y="5434074"/>
            <a:ext cx="0" cy="54863"/>
          </a:xfrm>
          <a:custGeom>
            <a:avLst/>
            <a:gdLst/>
            <a:ahLst/>
            <a:cxnLst/>
            <a:rect l="0" t="0" r="0" b="0"/>
            <a:pathLst>
              <a:path h="54863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5420" cap="flat">
            <a:solidFill>
              <a:srgbClr val="FFFFFF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715" name="pl6713">
            <a:extLst>
              <a:ext uri="{FF2B5EF4-FFF2-40B4-BE49-F238E27FC236}">
                <a16:creationId xmlns:a16="http://schemas.microsoft.com/office/drawing/2014/main" id="{DD9E2E65-EB84-6244-AAB4-521EDF9229E4}"/>
              </a:ext>
            </a:extLst>
          </p:cNvPr>
          <p:cNvSpPr/>
          <p:nvPr/>
        </p:nvSpPr>
        <p:spPr>
          <a:xfrm>
            <a:off x="7379063" y="5434074"/>
            <a:ext cx="0" cy="54863"/>
          </a:xfrm>
          <a:custGeom>
            <a:avLst/>
            <a:gdLst/>
            <a:ahLst/>
            <a:cxnLst/>
            <a:rect l="0" t="0" r="0" b="0"/>
            <a:pathLst>
              <a:path h="54863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5420" cap="flat">
            <a:solidFill>
              <a:srgbClr val="FFFFFF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716" name="pl6714">
            <a:extLst>
              <a:ext uri="{FF2B5EF4-FFF2-40B4-BE49-F238E27FC236}">
                <a16:creationId xmlns:a16="http://schemas.microsoft.com/office/drawing/2014/main" id="{B91B354C-C492-8B48-BA1B-8A8E7869862F}"/>
              </a:ext>
            </a:extLst>
          </p:cNvPr>
          <p:cNvSpPr/>
          <p:nvPr/>
        </p:nvSpPr>
        <p:spPr>
          <a:xfrm>
            <a:off x="8289194" y="5434074"/>
            <a:ext cx="0" cy="54863"/>
          </a:xfrm>
          <a:custGeom>
            <a:avLst/>
            <a:gdLst/>
            <a:ahLst/>
            <a:cxnLst/>
            <a:rect l="0" t="0" r="0" b="0"/>
            <a:pathLst>
              <a:path h="54863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5420" cap="flat">
            <a:solidFill>
              <a:srgbClr val="FFFFFF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717" name="pl6715">
            <a:extLst>
              <a:ext uri="{FF2B5EF4-FFF2-40B4-BE49-F238E27FC236}">
                <a16:creationId xmlns:a16="http://schemas.microsoft.com/office/drawing/2014/main" id="{1077E9F3-8876-684F-A246-000DDB709DD7}"/>
              </a:ext>
            </a:extLst>
          </p:cNvPr>
          <p:cNvSpPr/>
          <p:nvPr/>
        </p:nvSpPr>
        <p:spPr>
          <a:xfrm>
            <a:off x="9199325" y="5434074"/>
            <a:ext cx="0" cy="54863"/>
          </a:xfrm>
          <a:custGeom>
            <a:avLst/>
            <a:gdLst/>
            <a:ahLst/>
            <a:cxnLst/>
            <a:rect l="0" t="0" r="0" b="0"/>
            <a:pathLst>
              <a:path h="54863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5420" cap="flat">
            <a:solidFill>
              <a:srgbClr val="FFFFFF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718" name="pl6716">
            <a:extLst>
              <a:ext uri="{FF2B5EF4-FFF2-40B4-BE49-F238E27FC236}">
                <a16:creationId xmlns:a16="http://schemas.microsoft.com/office/drawing/2014/main" id="{C0E12CCE-166C-9148-9B5D-0F70168F077F}"/>
              </a:ext>
            </a:extLst>
          </p:cNvPr>
          <p:cNvSpPr/>
          <p:nvPr/>
        </p:nvSpPr>
        <p:spPr>
          <a:xfrm>
            <a:off x="10109456" y="5434074"/>
            <a:ext cx="0" cy="54863"/>
          </a:xfrm>
          <a:custGeom>
            <a:avLst/>
            <a:gdLst/>
            <a:ahLst/>
            <a:cxnLst/>
            <a:rect l="0" t="0" r="0" b="0"/>
            <a:pathLst>
              <a:path h="54863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5420" cap="flat">
            <a:solidFill>
              <a:srgbClr val="FFFFFF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719" name="pl6717">
            <a:extLst>
              <a:ext uri="{FF2B5EF4-FFF2-40B4-BE49-F238E27FC236}">
                <a16:creationId xmlns:a16="http://schemas.microsoft.com/office/drawing/2014/main" id="{42143393-A899-AC49-B819-0B212C1BAFC1}"/>
              </a:ext>
            </a:extLst>
          </p:cNvPr>
          <p:cNvSpPr/>
          <p:nvPr/>
        </p:nvSpPr>
        <p:spPr>
          <a:xfrm>
            <a:off x="11019587" y="5434074"/>
            <a:ext cx="0" cy="54863"/>
          </a:xfrm>
          <a:custGeom>
            <a:avLst/>
            <a:gdLst/>
            <a:ahLst/>
            <a:cxnLst/>
            <a:rect l="0" t="0" r="0" b="0"/>
            <a:pathLst>
              <a:path h="54863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5420" cap="flat">
            <a:solidFill>
              <a:srgbClr val="FFFFFF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720" name="tx6718">
            <a:extLst>
              <a:ext uri="{FF2B5EF4-FFF2-40B4-BE49-F238E27FC236}">
                <a16:creationId xmlns:a16="http://schemas.microsoft.com/office/drawing/2014/main" id="{06A9312F-2DBA-AA4F-831C-1DA5B3A68E12}"/>
              </a:ext>
            </a:extLst>
          </p:cNvPr>
          <p:cNvSpPr/>
          <p:nvPr/>
        </p:nvSpPr>
        <p:spPr>
          <a:xfrm>
            <a:off x="6344977" y="5501042"/>
            <a:ext cx="247910" cy="158750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-3</a:t>
            </a:r>
          </a:p>
        </p:txBody>
      </p:sp>
      <p:sp>
        <p:nvSpPr>
          <p:cNvPr id="6721" name="tx6719">
            <a:extLst>
              <a:ext uri="{FF2B5EF4-FFF2-40B4-BE49-F238E27FC236}">
                <a16:creationId xmlns:a16="http://schemas.microsoft.com/office/drawing/2014/main" id="{72E866F6-C4AD-B24F-A583-9F2E623B219E}"/>
              </a:ext>
            </a:extLst>
          </p:cNvPr>
          <p:cNvSpPr/>
          <p:nvPr/>
        </p:nvSpPr>
        <p:spPr>
          <a:xfrm>
            <a:off x="7255108" y="5503027"/>
            <a:ext cx="247910" cy="156765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-2</a:t>
            </a:r>
          </a:p>
        </p:txBody>
      </p:sp>
      <p:sp>
        <p:nvSpPr>
          <p:cNvPr id="6722" name="tx6720">
            <a:extLst>
              <a:ext uri="{FF2B5EF4-FFF2-40B4-BE49-F238E27FC236}">
                <a16:creationId xmlns:a16="http://schemas.microsoft.com/office/drawing/2014/main" id="{7343D811-8B8D-6342-8232-B6B406C296D9}"/>
              </a:ext>
            </a:extLst>
          </p:cNvPr>
          <p:cNvSpPr/>
          <p:nvPr/>
        </p:nvSpPr>
        <p:spPr>
          <a:xfrm>
            <a:off x="8165239" y="5505011"/>
            <a:ext cx="247910" cy="154781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-1</a:t>
            </a:r>
          </a:p>
        </p:txBody>
      </p:sp>
      <p:sp>
        <p:nvSpPr>
          <p:cNvPr id="6723" name="tx6721">
            <a:extLst>
              <a:ext uri="{FF2B5EF4-FFF2-40B4-BE49-F238E27FC236}">
                <a16:creationId xmlns:a16="http://schemas.microsoft.com/office/drawing/2014/main" id="{FA7E80B5-F7DA-DA47-ACED-B4C0F5ECF650}"/>
              </a:ext>
            </a:extLst>
          </p:cNvPr>
          <p:cNvSpPr/>
          <p:nvPr/>
        </p:nvSpPr>
        <p:spPr>
          <a:xfrm>
            <a:off x="9131404" y="5501042"/>
            <a:ext cx="135842" cy="158750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0</a:t>
            </a:r>
          </a:p>
        </p:txBody>
      </p:sp>
      <p:sp>
        <p:nvSpPr>
          <p:cNvPr id="6724" name="tx6722">
            <a:extLst>
              <a:ext uri="{FF2B5EF4-FFF2-40B4-BE49-F238E27FC236}">
                <a16:creationId xmlns:a16="http://schemas.microsoft.com/office/drawing/2014/main" id="{FFD67B82-46BC-0243-BB3B-3D1EEFDAAE36}"/>
              </a:ext>
            </a:extLst>
          </p:cNvPr>
          <p:cNvSpPr/>
          <p:nvPr/>
        </p:nvSpPr>
        <p:spPr>
          <a:xfrm>
            <a:off x="10041534" y="5505011"/>
            <a:ext cx="135842" cy="154781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1</a:t>
            </a:r>
          </a:p>
        </p:txBody>
      </p:sp>
      <p:sp>
        <p:nvSpPr>
          <p:cNvPr id="6725" name="tx6723">
            <a:extLst>
              <a:ext uri="{FF2B5EF4-FFF2-40B4-BE49-F238E27FC236}">
                <a16:creationId xmlns:a16="http://schemas.microsoft.com/office/drawing/2014/main" id="{FA6BD99F-A550-FC4C-860D-7A185253FB91}"/>
              </a:ext>
            </a:extLst>
          </p:cNvPr>
          <p:cNvSpPr/>
          <p:nvPr/>
        </p:nvSpPr>
        <p:spPr>
          <a:xfrm>
            <a:off x="10951665" y="5503027"/>
            <a:ext cx="135842" cy="156765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6726" name="tx6724">
            <a:extLst>
              <a:ext uri="{FF2B5EF4-FFF2-40B4-BE49-F238E27FC236}">
                <a16:creationId xmlns:a16="http://schemas.microsoft.com/office/drawing/2014/main" id="{8F46A7FC-F327-8446-997F-6B5A6928C531}"/>
              </a:ext>
            </a:extLst>
          </p:cNvPr>
          <p:cNvSpPr/>
          <p:nvPr/>
        </p:nvSpPr>
        <p:spPr>
          <a:xfrm>
            <a:off x="953533" y="5079550"/>
            <a:ext cx="135842" cy="154781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1</a:t>
            </a:r>
          </a:p>
        </p:txBody>
      </p:sp>
      <p:sp>
        <p:nvSpPr>
          <p:cNvPr id="6727" name="tx6725">
            <a:extLst>
              <a:ext uri="{FF2B5EF4-FFF2-40B4-BE49-F238E27FC236}">
                <a16:creationId xmlns:a16="http://schemas.microsoft.com/office/drawing/2014/main" id="{CD714BDC-E9A9-C142-9055-5E6C3D3B2F66}"/>
              </a:ext>
            </a:extLst>
          </p:cNvPr>
          <p:cNvSpPr/>
          <p:nvPr/>
        </p:nvSpPr>
        <p:spPr>
          <a:xfrm>
            <a:off x="953533" y="4541897"/>
            <a:ext cx="135842" cy="156765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6728" name="tx6726">
            <a:extLst>
              <a:ext uri="{FF2B5EF4-FFF2-40B4-BE49-F238E27FC236}">
                <a16:creationId xmlns:a16="http://schemas.microsoft.com/office/drawing/2014/main" id="{E6D58C4D-D8D1-8E4A-B4B3-71559FBD1824}"/>
              </a:ext>
            </a:extLst>
          </p:cNvPr>
          <p:cNvSpPr/>
          <p:nvPr/>
        </p:nvSpPr>
        <p:spPr>
          <a:xfrm>
            <a:off x="953533" y="4004244"/>
            <a:ext cx="135842" cy="158750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3</a:t>
            </a:r>
          </a:p>
        </p:txBody>
      </p:sp>
      <p:sp>
        <p:nvSpPr>
          <p:cNvPr id="6729" name="tx6727">
            <a:extLst>
              <a:ext uri="{FF2B5EF4-FFF2-40B4-BE49-F238E27FC236}">
                <a16:creationId xmlns:a16="http://schemas.microsoft.com/office/drawing/2014/main" id="{896E4748-B2A7-8044-9D9D-5D0C8437DDEF}"/>
              </a:ext>
            </a:extLst>
          </p:cNvPr>
          <p:cNvSpPr/>
          <p:nvPr/>
        </p:nvSpPr>
        <p:spPr>
          <a:xfrm>
            <a:off x="953533" y="3472545"/>
            <a:ext cx="135842" cy="154781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4</a:t>
            </a:r>
          </a:p>
        </p:txBody>
      </p:sp>
      <p:sp>
        <p:nvSpPr>
          <p:cNvPr id="6730" name="tx6728">
            <a:extLst>
              <a:ext uri="{FF2B5EF4-FFF2-40B4-BE49-F238E27FC236}">
                <a16:creationId xmlns:a16="http://schemas.microsoft.com/office/drawing/2014/main" id="{BE67F2E4-19A4-344C-885D-71CD6E680B8A}"/>
              </a:ext>
            </a:extLst>
          </p:cNvPr>
          <p:cNvSpPr/>
          <p:nvPr/>
        </p:nvSpPr>
        <p:spPr>
          <a:xfrm>
            <a:off x="953533" y="2934892"/>
            <a:ext cx="135842" cy="156765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5</a:t>
            </a:r>
          </a:p>
        </p:txBody>
      </p:sp>
      <p:sp>
        <p:nvSpPr>
          <p:cNvPr id="6731" name="tx6729">
            <a:extLst>
              <a:ext uri="{FF2B5EF4-FFF2-40B4-BE49-F238E27FC236}">
                <a16:creationId xmlns:a16="http://schemas.microsoft.com/office/drawing/2014/main" id="{4586B382-4126-B044-86D7-867F9454896B}"/>
              </a:ext>
            </a:extLst>
          </p:cNvPr>
          <p:cNvSpPr/>
          <p:nvPr/>
        </p:nvSpPr>
        <p:spPr>
          <a:xfrm>
            <a:off x="953533" y="2397041"/>
            <a:ext cx="135842" cy="158948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6</a:t>
            </a:r>
          </a:p>
        </p:txBody>
      </p:sp>
      <p:sp>
        <p:nvSpPr>
          <p:cNvPr id="6732" name="tx6730">
            <a:extLst>
              <a:ext uri="{FF2B5EF4-FFF2-40B4-BE49-F238E27FC236}">
                <a16:creationId xmlns:a16="http://schemas.microsoft.com/office/drawing/2014/main" id="{3C133BF9-F658-2841-A365-9FA7155D6148}"/>
              </a:ext>
            </a:extLst>
          </p:cNvPr>
          <p:cNvSpPr/>
          <p:nvPr/>
        </p:nvSpPr>
        <p:spPr>
          <a:xfrm>
            <a:off x="953533" y="1863555"/>
            <a:ext cx="135842" cy="156765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7</a:t>
            </a:r>
          </a:p>
        </p:txBody>
      </p:sp>
      <p:sp>
        <p:nvSpPr>
          <p:cNvPr id="6740" name="tx6738">
            <a:extLst>
              <a:ext uri="{FF2B5EF4-FFF2-40B4-BE49-F238E27FC236}">
                <a16:creationId xmlns:a16="http://schemas.microsoft.com/office/drawing/2014/main" id="{4ED0FC0A-721D-E247-BDDF-DFCD5A3FDCB0}"/>
              </a:ext>
            </a:extLst>
          </p:cNvPr>
          <p:cNvSpPr/>
          <p:nvPr/>
        </p:nvSpPr>
        <p:spPr>
          <a:xfrm>
            <a:off x="4529623" y="5762704"/>
            <a:ext cx="3332112" cy="210542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Wrongness (Mean-centered)</a:t>
            </a:r>
          </a:p>
        </p:txBody>
      </p:sp>
      <p:sp>
        <p:nvSpPr>
          <p:cNvPr id="6741" name="tx6739">
            <a:extLst>
              <a:ext uri="{FF2B5EF4-FFF2-40B4-BE49-F238E27FC236}">
                <a16:creationId xmlns:a16="http://schemas.microsoft.com/office/drawing/2014/main" id="{AD80453E-3A9D-1945-AF61-A7104C47A0E2}"/>
              </a:ext>
            </a:extLst>
          </p:cNvPr>
          <p:cNvSpPr/>
          <p:nvPr/>
        </p:nvSpPr>
        <p:spPr>
          <a:xfrm rot="16200000">
            <a:off x="-478747" y="3471308"/>
            <a:ext cx="2420615" cy="158750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Affiliation intentions</a:t>
            </a:r>
          </a:p>
        </p:txBody>
      </p:sp>
      <p:sp>
        <p:nvSpPr>
          <p:cNvPr id="6743" name="tx6741">
            <a:extLst>
              <a:ext uri="{FF2B5EF4-FFF2-40B4-BE49-F238E27FC236}">
                <a16:creationId xmlns:a16="http://schemas.microsoft.com/office/drawing/2014/main" id="{5C094CC3-EC08-3B4C-B463-772CBA2D8C2C}"/>
              </a:ext>
            </a:extLst>
          </p:cNvPr>
          <p:cNvSpPr/>
          <p:nvPr/>
        </p:nvSpPr>
        <p:spPr>
          <a:xfrm>
            <a:off x="1910642" y="921171"/>
            <a:ext cx="2125154" cy="210542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Target Expression</a:t>
            </a:r>
          </a:p>
        </p:txBody>
      </p:sp>
      <p:sp>
        <p:nvSpPr>
          <p:cNvPr id="6744" name="rc6742">
            <a:extLst>
              <a:ext uri="{FF2B5EF4-FFF2-40B4-BE49-F238E27FC236}">
                <a16:creationId xmlns:a16="http://schemas.microsoft.com/office/drawing/2014/main" id="{2787A103-2890-CD44-A44F-110C475792C0}"/>
              </a:ext>
            </a:extLst>
          </p:cNvPr>
          <p:cNvSpPr/>
          <p:nvPr/>
        </p:nvSpPr>
        <p:spPr>
          <a:xfrm>
            <a:off x="4149669" y="944595"/>
            <a:ext cx="219455" cy="219456"/>
          </a:xfrm>
          <a:prstGeom prst="rect">
            <a:avLst/>
          </a:prstGeom>
          <a:solidFill>
            <a:srgbClr val="000000">
              <a:alpha val="100000"/>
            </a:srgbClr>
          </a:solidFill>
          <a:ln w="14782" cap="rnd">
            <a:solidFill>
              <a:srgbClr val="FFFFFF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745" name="rc6743">
            <a:extLst>
              <a:ext uri="{FF2B5EF4-FFF2-40B4-BE49-F238E27FC236}">
                <a16:creationId xmlns:a16="http://schemas.microsoft.com/office/drawing/2014/main" id="{BCC46474-358D-834B-9D73-5E14D5D83BFF}"/>
              </a:ext>
            </a:extLst>
          </p:cNvPr>
          <p:cNvSpPr/>
          <p:nvPr/>
        </p:nvSpPr>
        <p:spPr>
          <a:xfrm>
            <a:off x="4158669" y="953595"/>
            <a:ext cx="201456" cy="201456"/>
          </a:xfrm>
          <a:prstGeom prst="rect">
            <a:avLst/>
          </a:prstGeom>
          <a:solidFill>
            <a:srgbClr val="CF8129">
              <a:alpha val="50196"/>
            </a:srgbClr>
          </a:solidFill>
          <a:ln w="13550" cap="rnd">
            <a:solidFill>
              <a:srgbClr val="CF8129">
                <a:alpha val="100000"/>
              </a:srgbClr>
            </a:solidFill>
            <a:prstDash val="solid"/>
            <a:miter/>
          </a:ln>
        </p:spPr>
        <p:txBody>
          <a:bodyPr/>
          <a:lstStyle/>
          <a:p>
            <a:endParaRPr/>
          </a:p>
        </p:txBody>
      </p:sp>
      <p:sp>
        <p:nvSpPr>
          <p:cNvPr id="6746" name="pl6744">
            <a:extLst>
              <a:ext uri="{FF2B5EF4-FFF2-40B4-BE49-F238E27FC236}">
                <a16:creationId xmlns:a16="http://schemas.microsoft.com/office/drawing/2014/main" id="{14C596CF-2CA8-0E4E-A219-AADBBEED1007}"/>
              </a:ext>
            </a:extLst>
          </p:cNvPr>
          <p:cNvSpPr/>
          <p:nvPr/>
        </p:nvSpPr>
        <p:spPr>
          <a:xfrm>
            <a:off x="4171614" y="1054323"/>
            <a:ext cx="175564" cy="0"/>
          </a:xfrm>
          <a:custGeom>
            <a:avLst/>
            <a:gdLst/>
            <a:ahLst/>
            <a:cxnLst/>
            <a:rect l="0" t="0" r="0" b="0"/>
            <a:pathLst>
              <a:path w="175564">
                <a:moveTo>
                  <a:pt x="0" y="0"/>
                </a:moveTo>
                <a:lnTo>
                  <a:pt x="175564" y="0"/>
                </a:lnTo>
              </a:path>
            </a:pathLst>
          </a:custGeom>
          <a:ln w="13550" cap="flat">
            <a:solidFill>
              <a:srgbClr val="CF8129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747" name="pt6745">
            <a:extLst>
              <a:ext uri="{FF2B5EF4-FFF2-40B4-BE49-F238E27FC236}">
                <a16:creationId xmlns:a16="http://schemas.microsoft.com/office/drawing/2014/main" id="{AAD368A3-94A8-654A-8F3D-95897548A1B8}"/>
              </a:ext>
            </a:extLst>
          </p:cNvPr>
          <p:cNvSpPr/>
          <p:nvPr/>
        </p:nvSpPr>
        <p:spPr>
          <a:xfrm>
            <a:off x="4234571" y="1029497"/>
            <a:ext cx="49651" cy="49651"/>
          </a:xfrm>
          <a:prstGeom prst="ellipse">
            <a:avLst/>
          </a:prstGeom>
          <a:solidFill>
            <a:srgbClr val="CF8129">
              <a:alpha val="10196"/>
            </a:srgbClr>
          </a:solidFill>
          <a:ln w="9000" cap="rnd">
            <a:solidFill>
              <a:srgbClr val="CF8129">
                <a:alpha val="10196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748" name="rc6746">
            <a:extLst>
              <a:ext uri="{FF2B5EF4-FFF2-40B4-BE49-F238E27FC236}">
                <a16:creationId xmlns:a16="http://schemas.microsoft.com/office/drawing/2014/main" id="{A66A252A-8AB1-9E4C-A7C5-7A6DD9D809B4}"/>
              </a:ext>
            </a:extLst>
          </p:cNvPr>
          <p:cNvSpPr/>
          <p:nvPr/>
        </p:nvSpPr>
        <p:spPr>
          <a:xfrm>
            <a:off x="6528474" y="944595"/>
            <a:ext cx="219455" cy="219456"/>
          </a:xfrm>
          <a:prstGeom prst="rect">
            <a:avLst/>
          </a:prstGeom>
          <a:solidFill>
            <a:srgbClr val="000000">
              <a:alpha val="100000"/>
            </a:srgbClr>
          </a:solidFill>
          <a:ln w="14782" cap="rnd">
            <a:solidFill>
              <a:srgbClr val="FFFFFF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749" name="rc6747">
            <a:extLst>
              <a:ext uri="{FF2B5EF4-FFF2-40B4-BE49-F238E27FC236}">
                <a16:creationId xmlns:a16="http://schemas.microsoft.com/office/drawing/2014/main" id="{016CC561-71FA-084F-9A93-13D40DB325ED}"/>
              </a:ext>
            </a:extLst>
          </p:cNvPr>
          <p:cNvSpPr/>
          <p:nvPr/>
        </p:nvSpPr>
        <p:spPr>
          <a:xfrm>
            <a:off x="6537474" y="953595"/>
            <a:ext cx="201456" cy="201456"/>
          </a:xfrm>
          <a:prstGeom prst="rect">
            <a:avLst/>
          </a:prstGeom>
          <a:solidFill>
            <a:srgbClr val="3592C5">
              <a:alpha val="50196"/>
            </a:srgbClr>
          </a:solidFill>
          <a:ln w="13550" cap="rnd">
            <a:solidFill>
              <a:srgbClr val="3592C5">
                <a:alpha val="100000"/>
              </a:srgbClr>
            </a:solidFill>
            <a:custDash>
              <a:ds d="200000" sp="200000"/>
            </a:custDash>
            <a:miter/>
          </a:ln>
        </p:spPr>
        <p:txBody>
          <a:bodyPr/>
          <a:lstStyle/>
          <a:p>
            <a:endParaRPr/>
          </a:p>
        </p:txBody>
      </p:sp>
      <p:sp>
        <p:nvSpPr>
          <p:cNvPr id="6750" name="pl6748">
            <a:extLst>
              <a:ext uri="{FF2B5EF4-FFF2-40B4-BE49-F238E27FC236}">
                <a16:creationId xmlns:a16="http://schemas.microsoft.com/office/drawing/2014/main" id="{CF55E545-51C8-A248-AA18-2CE3A166C7A1}"/>
              </a:ext>
            </a:extLst>
          </p:cNvPr>
          <p:cNvSpPr/>
          <p:nvPr/>
        </p:nvSpPr>
        <p:spPr>
          <a:xfrm>
            <a:off x="6550419" y="1054323"/>
            <a:ext cx="175564" cy="0"/>
          </a:xfrm>
          <a:custGeom>
            <a:avLst/>
            <a:gdLst/>
            <a:ahLst/>
            <a:cxnLst/>
            <a:rect l="0" t="0" r="0" b="0"/>
            <a:pathLst>
              <a:path w="175564">
                <a:moveTo>
                  <a:pt x="0" y="0"/>
                </a:moveTo>
                <a:lnTo>
                  <a:pt x="175564" y="0"/>
                </a:lnTo>
              </a:path>
            </a:pathLst>
          </a:custGeom>
          <a:ln w="13550" cap="flat">
            <a:solidFill>
              <a:srgbClr val="3592C5">
                <a:alpha val="100000"/>
              </a:srgbClr>
            </a:solidFill>
            <a:custDash>
              <a:ds d="200000" sp="200000"/>
            </a:custDash>
            <a:round/>
          </a:ln>
        </p:spPr>
        <p:txBody>
          <a:bodyPr/>
          <a:lstStyle/>
          <a:p>
            <a:endParaRPr/>
          </a:p>
        </p:txBody>
      </p:sp>
      <p:sp>
        <p:nvSpPr>
          <p:cNvPr id="6751" name="pt6749">
            <a:extLst>
              <a:ext uri="{FF2B5EF4-FFF2-40B4-BE49-F238E27FC236}">
                <a16:creationId xmlns:a16="http://schemas.microsoft.com/office/drawing/2014/main" id="{CC545554-187E-A047-AC36-D5E372C2B0A2}"/>
              </a:ext>
            </a:extLst>
          </p:cNvPr>
          <p:cNvSpPr/>
          <p:nvPr/>
        </p:nvSpPr>
        <p:spPr>
          <a:xfrm>
            <a:off x="6613376" y="1029497"/>
            <a:ext cx="49651" cy="49651"/>
          </a:xfrm>
          <a:prstGeom prst="ellipse">
            <a:avLst/>
          </a:prstGeom>
          <a:solidFill>
            <a:srgbClr val="3592C5">
              <a:alpha val="10196"/>
            </a:srgbClr>
          </a:solidFill>
          <a:ln w="9000" cap="rnd">
            <a:solidFill>
              <a:srgbClr val="3592C5">
                <a:alpha val="10196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752" name="rc6750">
            <a:extLst>
              <a:ext uri="{FF2B5EF4-FFF2-40B4-BE49-F238E27FC236}">
                <a16:creationId xmlns:a16="http://schemas.microsoft.com/office/drawing/2014/main" id="{4D9188B0-9753-984D-B2B3-E37DFFDE7C89}"/>
              </a:ext>
            </a:extLst>
          </p:cNvPr>
          <p:cNvSpPr/>
          <p:nvPr/>
        </p:nvSpPr>
        <p:spPr>
          <a:xfrm>
            <a:off x="8414248" y="944595"/>
            <a:ext cx="219455" cy="219456"/>
          </a:xfrm>
          <a:prstGeom prst="rect">
            <a:avLst/>
          </a:prstGeom>
          <a:solidFill>
            <a:srgbClr val="000000">
              <a:alpha val="100000"/>
            </a:srgbClr>
          </a:solidFill>
          <a:ln w="14782" cap="rnd">
            <a:solidFill>
              <a:srgbClr val="FFFFFF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753" name="rc6751">
            <a:extLst>
              <a:ext uri="{FF2B5EF4-FFF2-40B4-BE49-F238E27FC236}">
                <a16:creationId xmlns:a16="http://schemas.microsoft.com/office/drawing/2014/main" id="{FC21AC98-F55D-6E4C-8DD4-17740DE45F43}"/>
              </a:ext>
            </a:extLst>
          </p:cNvPr>
          <p:cNvSpPr/>
          <p:nvPr/>
        </p:nvSpPr>
        <p:spPr>
          <a:xfrm>
            <a:off x="8423248" y="953595"/>
            <a:ext cx="201455" cy="201456"/>
          </a:xfrm>
          <a:prstGeom prst="rect">
            <a:avLst/>
          </a:prstGeom>
          <a:solidFill>
            <a:srgbClr val="C24027">
              <a:alpha val="50196"/>
            </a:srgbClr>
          </a:solidFill>
          <a:ln w="13550" cap="rnd">
            <a:solidFill>
              <a:srgbClr val="C24027">
                <a:alpha val="100000"/>
              </a:srgbClr>
            </a:solidFill>
            <a:custDash>
              <a:ds d="400000" sp="200000"/>
            </a:custDash>
            <a:miter/>
          </a:ln>
        </p:spPr>
        <p:txBody>
          <a:bodyPr/>
          <a:lstStyle/>
          <a:p>
            <a:endParaRPr/>
          </a:p>
        </p:txBody>
      </p:sp>
      <p:sp>
        <p:nvSpPr>
          <p:cNvPr id="6754" name="pl6752">
            <a:extLst>
              <a:ext uri="{FF2B5EF4-FFF2-40B4-BE49-F238E27FC236}">
                <a16:creationId xmlns:a16="http://schemas.microsoft.com/office/drawing/2014/main" id="{55AAFB1A-B4F8-084E-98D9-559B4F59C5ED}"/>
              </a:ext>
            </a:extLst>
          </p:cNvPr>
          <p:cNvSpPr/>
          <p:nvPr/>
        </p:nvSpPr>
        <p:spPr>
          <a:xfrm>
            <a:off x="8436194" y="1054323"/>
            <a:ext cx="175564" cy="0"/>
          </a:xfrm>
          <a:custGeom>
            <a:avLst/>
            <a:gdLst/>
            <a:ahLst/>
            <a:cxnLst/>
            <a:rect l="0" t="0" r="0" b="0"/>
            <a:pathLst>
              <a:path w="175564">
                <a:moveTo>
                  <a:pt x="0" y="0"/>
                </a:moveTo>
                <a:lnTo>
                  <a:pt x="175564" y="0"/>
                </a:lnTo>
              </a:path>
            </a:pathLst>
          </a:custGeom>
          <a:ln w="13550" cap="flat">
            <a:solidFill>
              <a:srgbClr val="C24027">
                <a:alpha val="100000"/>
              </a:srgbClr>
            </a:solidFill>
            <a:custDash>
              <a:ds d="400000" sp="200000"/>
            </a:custDash>
            <a:round/>
          </a:ln>
        </p:spPr>
        <p:txBody>
          <a:bodyPr/>
          <a:lstStyle/>
          <a:p>
            <a:endParaRPr/>
          </a:p>
        </p:txBody>
      </p:sp>
      <p:sp>
        <p:nvSpPr>
          <p:cNvPr id="6755" name="pt6753">
            <a:extLst>
              <a:ext uri="{FF2B5EF4-FFF2-40B4-BE49-F238E27FC236}">
                <a16:creationId xmlns:a16="http://schemas.microsoft.com/office/drawing/2014/main" id="{23E4650E-7077-8F4C-8AF7-CAE99D710EEB}"/>
              </a:ext>
            </a:extLst>
          </p:cNvPr>
          <p:cNvSpPr/>
          <p:nvPr/>
        </p:nvSpPr>
        <p:spPr>
          <a:xfrm>
            <a:off x="8499150" y="1029497"/>
            <a:ext cx="49651" cy="49651"/>
          </a:xfrm>
          <a:prstGeom prst="ellipse">
            <a:avLst/>
          </a:prstGeom>
          <a:solidFill>
            <a:srgbClr val="C24027">
              <a:alpha val="10196"/>
            </a:srgbClr>
          </a:solidFill>
          <a:ln w="9000" cap="rnd">
            <a:solidFill>
              <a:srgbClr val="C24027">
                <a:alpha val="10196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756" name="tx6754">
            <a:extLst>
              <a:ext uri="{FF2B5EF4-FFF2-40B4-BE49-F238E27FC236}">
                <a16:creationId xmlns:a16="http://schemas.microsoft.com/office/drawing/2014/main" id="{5A276D4C-6814-9E46-A56B-CEFEF2D59B2D}"/>
              </a:ext>
            </a:extLst>
          </p:cNvPr>
          <p:cNvSpPr/>
          <p:nvPr/>
        </p:nvSpPr>
        <p:spPr>
          <a:xfrm>
            <a:off x="4482998" y="921171"/>
            <a:ext cx="1931603" cy="210542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Neutral (Closed)</a:t>
            </a:r>
          </a:p>
        </p:txBody>
      </p:sp>
      <p:sp>
        <p:nvSpPr>
          <p:cNvPr id="6757" name="tx6755">
            <a:extLst>
              <a:ext uri="{FF2B5EF4-FFF2-40B4-BE49-F238E27FC236}">
                <a16:creationId xmlns:a16="http://schemas.microsoft.com/office/drawing/2014/main" id="{736F0518-081B-9F46-B194-F638DB9A8620}"/>
              </a:ext>
            </a:extLst>
          </p:cNvPr>
          <p:cNvSpPr/>
          <p:nvPr/>
        </p:nvSpPr>
        <p:spPr>
          <a:xfrm>
            <a:off x="6861803" y="921171"/>
            <a:ext cx="1438572" cy="210542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Sad (Closed)</a:t>
            </a:r>
          </a:p>
        </p:txBody>
      </p:sp>
      <p:sp>
        <p:nvSpPr>
          <p:cNvPr id="6758" name="tx6756">
            <a:extLst>
              <a:ext uri="{FF2B5EF4-FFF2-40B4-BE49-F238E27FC236}">
                <a16:creationId xmlns:a16="http://schemas.microsoft.com/office/drawing/2014/main" id="{649E0DF6-D320-004C-B769-07FE7AA824D5}"/>
              </a:ext>
            </a:extLst>
          </p:cNvPr>
          <p:cNvSpPr/>
          <p:nvPr/>
        </p:nvSpPr>
        <p:spPr>
          <a:xfrm>
            <a:off x="8747577" y="921171"/>
            <a:ext cx="1733140" cy="210542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>
                <a:solidFill>
                  <a:srgbClr val="FFFFFF">
                    <a:alpha val="100000"/>
                  </a:srgbClr>
                </a:solidFill>
                <a:latin typeface="Gill Sans"/>
                <a:cs typeface="Gill Sans"/>
              </a:rPr>
              <a:t>Angry (Closed)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627867-9CA6-064A-85C8-AAE1CE795FAE}"/>
              </a:ext>
            </a:extLst>
          </p:cNvPr>
          <p:cNvSpPr txBox="1"/>
          <p:nvPr/>
        </p:nvSpPr>
        <p:spPr>
          <a:xfrm>
            <a:off x="1021454" y="6224655"/>
            <a:ext cx="10341614" cy="442674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ill Sans MT" panose="020B0502020104020203" pitchFamily="34" charset="77"/>
              </a:rPr>
              <a:t>N participants = 277, N faces = 24, N vignettes = 106, counterbalanced, within-subjects</a:t>
            </a:r>
          </a:p>
        </p:txBody>
      </p:sp>
    </p:spTree>
    <p:extLst>
      <p:ext uri="{BB962C8B-B14F-4D97-AF65-F5344CB8AC3E}">
        <p14:creationId xmlns:p14="http://schemas.microsoft.com/office/powerpoint/2010/main" val="13845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3377" grpId="0" animBg="1"/>
      <p:bldP spid="3378" grpId="0" animBg="1"/>
      <p:bldP spid="3379" grpId="0" animBg="1"/>
      <p:bldP spid="3380" grpId="0" animBg="1"/>
      <p:bldP spid="3381" grpId="0" animBg="1"/>
      <p:bldP spid="33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E7040-E8EE-9D4A-AED1-5EF30A3D0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People may use </a:t>
            </a:r>
            <a:r>
              <a:rPr lang="en-US" b="1" dirty="0">
                <a:solidFill>
                  <a:schemeClr val="accent5"/>
                </a:solidFill>
              </a:rPr>
              <a:t>anger</a:t>
            </a:r>
            <a:r>
              <a:rPr lang="en-US" dirty="0">
                <a:solidFill>
                  <a:srgbClr val="FFFFFF"/>
                </a:solidFill>
              </a:rPr>
              <a:t> (or </a:t>
            </a:r>
            <a:r>
              <a:rPr lang="en-US" b="1" dirty="0">
                <a:solidFill>
                  <a:schemeClr val="accent3"/>
                </a:solidFill>
              </a:rPr>
              <a:t>sadness</a:t>
            </a:r>
            <a:r>
              <a:rPr lang="en-US" dirty="0">
                <a:solidFill>
                  <a:srgbClr val="FFFFFF"/>
                </a:solidFill>
              </a:rPr>
              <a:t>) as a coalition cue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87C78576-2713-481E-811B-437FA22089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489087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88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8213164-63B5-464F-923C-267E425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C44804C-FB8B-41B5-BFF3-5A965F4D1E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5862D76-EBA4-495A-A50D-E31C45658B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C73D71C-3C4B-4D8B-8B28-E97D13B06D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28FD132-5088-4659-AFFF-D22194B01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09248D9-55CD-4EE0-B560-2A8C538D8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C0E4017-2278-49DD-9F82-ADDE0CDEC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1BB11A9-8177-4FED-A9D9-2465DC3A9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FC61F5D-05C1-4023-900A-8A4380396F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D8BEECC-A135-4D0D-ADCC-D716D35820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1583709-3E25-42FB-B2E1-E86B41B312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D8733EF-A590-45D0-BFC9-3A526FAB4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FA1DA-FD53-7C42-B52B-97CDA2459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 dirty="0">
                <a:solidFill>
                  <a:schemeClr val="tx1"/>
                </a:solidFill>
              </a:rPr>
              <a:t>Collaborators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2125DC-76BC-B940-8583-7FC3CBCEE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76" b="42500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6BB44EE-9D79-464C-A831-A1EB61CBDE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74" r="1" b="38999"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graphicFrame>
        <p:nvGraphicFramePr>
          <p:cNvPr id="9" name="Text Placeholder 6">
            <a:extLst>
              <a:ext uri="{FF2B5EF4-FFF2-40B4-BE49-F238E27FC236}">
                <a16:creationId xmlns:a16="http://schemas.microsoft.com/office/drawing/2014/main" id="{C1400756-9843-4A07-9FDA-09CA6D7218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614852"/>
              </p:ext>
            </p:extLst>
          </p:nvPr>
        </p:nvGraphicFramePr>
        <p:xfrm>
          <a:off x="805542" y="2871982"/>
          <a:ext cx="6382657" cy="3181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A546109-7A2E-3A4D-AD99-08A168B905EE}"/>
              </a:ext>
            </a:extLst>
          </p:cNvPr>
          <p:cNvSpPr txBox="1"/>
          <p:nvPr/>
        </p:nvSpPr>
        <p:spPr>
          <a:xfrm>
            <a:off x="6517687" y="2930414"/>
            <a:ext cx="1850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 MT" panose="020B0502020104020203" pitchFamily="34" charset="77"/>
              </a:rPr>
              <a:t>Koji Takahashi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ED288A-E2FC-6D40-B1FC-E663C391E4D4}"/>
              </a:ext>
            </a:extLst>
          </p:cNvPr>
          <p:cNvSpPr txBox="1"/>
          <p:nvPr/>
        </p:nvSpPr>
        <p:spPr>
          <a:xfrm>
            <a:off x="6682408" y="6372871"/>
            <a:ext cx="1968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 MT" panose="020B0502020104020203" pitchFamily="34" charset="77"/>
              </a:rPr>
              <a:t>Josh Ackerman</a:t>
            </a:r>
          </a:p>
        </p:txBody>
      </p:sp>
    </p:spTree>
    <p:extLst>
      <p:ext uri="{BB962C8B-B14F-4D97-AF65-F5344CB8AC3E}">
        <p14:creationId xmlns:p14="http://schemas.microsoft.com/office/powerpoint/2010/main" val="3209143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A6A1B3E-0457-B641-8CB8-C24A8B31A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6"/>
                </a:solidFill>
              </a:rPr>
              <a:t>Thank you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0A31C82-8507-734A-8A13-B1C0424E6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/>
              <a:t>Nicholas Michalak</a:t>
            </a:r>
          </a:p>
          <a:p>
            <a:pPr marL="0" indent="0">
              <a:buNone/>
            </a:pPr>
            <a:r>
              <a:rPr lang="en-US" sz="240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nickmichalak.com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D10F47-D095-224B-BFBB-43AB312A38C2}"/>
              </a:ext>
            </a:extLst>
          </p:cNvPr>
          <p:cNvSpPr txBox="1"/>
          <p:nvPr/>
        </p:nvSpPr>
        <p:spPr>
          <a:xfrm>
            <a:off x="506065" y="5912485"/>
            <a:ext cx="3826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Gill Sans MT" panose="020B0502020104020203" pitchFamily="34" charset="77"/>
              </a:rPr>
              <a:t>Slides. </a:t>
            </a:r>
            <a:r>
              <a:rPr lang="en-US" sz="2400" dirty="0"/>
              <a:t>https://</a:t>
            </a:r>
            <a:r>
              <a:rPr lang="en-US" sz="2400" dirty="0" err="1"/>
              <a:t>osf.io</a:t>
            </a:r>
            <a:r>
              <a:rPr lang="en-US" sz="2400" dirty="0"/>
              <a:t>/spkm7/</a:t>
            </a:r>
          </a:p>
        </p:txBody>
      </p:sp>
    </p:spTree>
    <p:extLst>
      <p:ext uri="{BB962C8B-B14F-4D97-AF65-F5344CB8AC3E}">
        <p14:creationId xmlns:p14="http://schemas.microsoft.com/office/powerpoint/2010/main" val="3584524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7C3B8E-0440-5D4B-B25D-6D9BA0CF4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13" y="643466"/>
            <a:ext cx="1087037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22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518739-3AA3-4F4C-AF10-4C3CB9F6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121920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23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559FEC-E7C2-1F44-8CD8-A7DEBADF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0"/>
            <a:ext cx="121920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20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9C69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91CD26F-ED04-AD40-8373-42013658A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860" y="1123527"/>
            <a:ext cx="552576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85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orge_costanza_angry_movie.mp4">
            <a:hlinkClick r:id="" action="ppaction://media"/>
            <a:extLst>
              <a:ext uri="{FF2B5EF4-FFF2-40B4-BE49-F238E27FC236}">
                <a16:creationId xmlns:a16="http://schemas.microsoft.com/office/drawing/2014/main" id="{B06CFBCF-A2E4-4B42-856D-9B3C124DFB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1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52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DFA1DA-FD53-7C42-B52B-97CDA2459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sz="4100" b="1" dirty="0">
                <a:solidFill>
                  <a:schemeClr val="accent5"/>
                </a:solidFill>
              </a:rPr>
              <a:t>Anger</a:t>
            </a:r>
            <a:r>
              <a:rPr lang="en-US" sz="4100" dirty="0">
                <a:solidFill>
                  <a:srgbClr val="FFFFFF"/>
                </a:solidFill>
              </a:rPr>
              <a:t> is easily perceivable, and it’s diagnostic in context.</a:t>
            </a:r>
          </a:p>
        </p:txBody>
      </p:sp>
      <p:pic>
        <p:nvPicPr>
          <p:cNvPr id="4" name="Picture 3" descr="A group of people looking at a computer&#13;&#10;&#13;&#10;Description automatically generated">
            <a:extLst>
              <a:ext uri="{FF2B5EF4-FFF2-40B4-BE49-F238E27FC236}">
                <a16:creationId xmlns:a16="http://schemas.microsoft.com/office/drawing/2014/main" id="{CA5B0491-1201-AF41-8C89-1907570818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8" r="1" b="17194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AE8D7-5EEC-3049-931A-843A4C6A6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</a:rPr>
              <a:t>Violating behavior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5"/>
                </a:solidFill>
              </a:rPr>
              <a:t>Angry</a:t>
            </a:r>
            <a:r>
              <a:rPr lang="en-US" sz="3200" dirty="0"/>
              <a:t> reaction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</a:rPr>
              <a:t>Threatened punishment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</a:rPr>
              <a:t>Group approval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32F42-F6A7-DF46-94C0-1456001F10BC}"/>
              </a:ext>
            </a:extLst>
          </p:cNvPr>
          <p:cNvSpPr txBox="1"/>
          <p:nvPr/>
        </p:nvSpPr>
        <p:spPr>
          <a:xfrm>
            <a:off x="8029318" y="5579677"/>
            <a:ext cx="3424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Gill Sans MT" panose="020B0502020104020203" pitchFamily="34" charset="77"/>
              </a:rPr>
              <a:t>DeScioli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77"/>
              </a:rPr>
              <a:t> &amp; </a:t>
            </a:r>
            <a:r>
              <a:rPr lang="en-US" dirty="0" err="1">
                <a:solidFill>
                  <a:schemeClr val="tx2"/>
                </a:solidFill>
                <a:latin typeface="Gill Sans MT" panose="020B0502020104020203" pitchFamily="34" charset="77"/>
              </a:rPr>
              <a:t>Kurzban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77"/>
              </a:rPr>
              <a:t>, 2013; Haidt, 2003; </a:t>
            </a:r>
            <a:r>
              <a:rPr lang="en-US" dirty="0" err="1">
                <a:solidFill>
                  <a:schemeClr val="tx2"/>
                </a:solidFill>
                <a:latin typeface="Gill Sans MT" panose="020B0502020104020203" pitchFamily="34" charset="77"/>
              </a:rPr>
              <a:t>Kurzban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77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Gill Sans MT" panose="020B0502020104020203" pitchFamily="34" charset="77"/>
              </a:rPr>
              <a:t>Tooby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77"/>
              </a:rPr>
              <a:t>, &amp; Cosmides, 2011;  Van </a:t>
            </a:r>
            <a:r>
              <a:rPr lang="en-US" dirty="0" err="1">
                <a:solidFill>
                  <a:schemeClr val="tx2"/>
                </a:solidFill>
                <a:latin typeface="Gill Sans MT" panose="020B0502020104020203" pitchFamily="34" charset="77"/>
              </a:rPr>
              <a:t>Kleef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77"/>
              </a:rPr>
              <a:t>, 2009</a:t>
            </a:r>
          </a:p>
        </p:txBody>
      </p:sp>
    </p:spTree>
    <p:extLst>
      <p:ext uri="{BB962C8B-B14F-4D97-AF65-F5344CB8AC3E}">
        <p14:creationId xmlns:p14="http://schemas.microsoft.com/office/powerpoint/2010/main" val="416141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6527CA-3A0D-8E45-B1CF-16DD927DE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sz="4800" b="1" dirty="0">
                <a:solidFill>
                  <a:schemeClr val="accent5"/>
                </a:solidFill>
              </a:rPr>
              <a:t>Anger</a:t>
            </a:r>
            <a:r>
              <a:rPr lang="en-US" sz="4800" dirty="0">
                <a:solidFill>
                  <a:schemeClr val="tx2"/>
                </a:solidFill>
              </a:rPr>
              <a:t> can diagnose shared values + desirable intentions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314AD-268C-B440-BBBF-E93624062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682568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Communicates moral concern</a:t>
            </a:r>
          </a:p>
          <a:p>
            <a:pPr marL="0" indent="0">
              <a:buNone/>
            </a:pPr>
            <a:r>
              <a:rPr lang="en-US" dirty="0"/>
              <a:t>Motivates costly punishment</a:t>
            </a:r>
          </a:p>
          <a:p>
            <a:pPr marL="0" indent="0">
              <a:buNone/>
            </a:pPr>
            <a:r>
              <a:rPr lang="en-US" dirty="0"/>
              <a:t>Associated with costly and direct aggression</a:t>
            </a:r>
          </a:p>
          <a:p>
            <a:pPr marL="0" indent="0">
              <a:buNone/>
            </a:pPr>
            <a:r>
              <a:rPr lang="en-US" dirty="0"/>
              <a:t>Signals that threats are credible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A870BB4-3B75-5048-BD43-CEA7D199A6B8}"/>
              </a:ext>
            </a:extLst>
          </p:cNvPr>
          <p:cNvSpPr txBox="1"/>
          <p:nvPr/>
        </p:nvSpPr>
        <p:spPr>
          <a:xfrm>
            <a:off x="854967" y="5793306"/>
            <a:ext cx="10498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" dirty="0">
                <a:solidFill>
                  <a:schemeClr val="tx2"/>
                </a:solidFill>
                <a:latin typeface="Gill Sans MT" panose="020B0502020104020203" pitchFamily="34" charset="77"/>
              </a:rPr>
              <a:t>Fischer &amp; Roseman, 2007; 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77"/>
              </a:rPr>
              <a:t>Gutierrez &amp; </a:t>
            </a:r>
            <a:r>
              <a:rPr lang="en-US" dirty="0" err="1">
                <a:solidFill>
                  <a:schemeClr val="tx2"/>
                </a:solidFill>
                <a:latin typeface="Gill Sans MT" panose="020B0502020104020203" pitchFamily="34" charset="77"/>
              </a:rPr>
              <a:t>Giner-Sorolla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77"/>
              </a:rPr>
              <a:t>, 2007; Hutcherson &amp; Gross, 2011; </a:t>
            </a:r>
            <a:r>
              <a:rPr lang="en-US" dirty="0" err="1">
                <a:solidFill>
                  <a:schemeClr val="tx2"/>
                </a:solidFill>
                <a:latin typeface="Gill Sans MT" panose="020B0502020104020203" pitchFamily="34" charset="77"/>
              </a:rPr>
              <a:t>Kupfer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77"/>
              </a:rPr>
              <a:t> &amp; </a:t>
            </a:r>
            <a:r>
              <a:rPr lang="en-US" dirty="0" err="1">
                <a:solidFill>
                  <a:schemeClr val="tx2"/>
                </a:solidFill>
                <a:latin typeface="Gill Sans MT" panose="020B0502020104020203" pitchFamily="34" charset="77"/>
              </a:rPr>
              <a:t>Giner-Sorolla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77"/>
              </a:rPr>
              <a:t>, 2017; </a:t>
            </a:r>
            <a:r>
              <a:rPr lang="en-US" dirty="0" err="1">
                <a:solidFill>
                  <a:schemeClr val="tx2"/>
                </a:solidFill>
                <a:latin typeface="Gill Sans MT" panose="020B0502020104020203" pitchFamily="34" charset="77"/>
              </a:rPr>
              <a:t>Molho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77"/>
              </a:rPr>
              <a:t> et al., 2017; Reed, </a:t>
            </a:r>
            <a:r>
              <a:rPr lang="en-US" dirty="0" err="1">
                <a:solidFill>
                  <a:schemeClr val="tx2"/>
                </a:solidFill>
                <a:latin typeface="Gill Sans MT" panose="020B0502020104020203" pitchFamily="34" charset="77"/>
              </a:rPr>
              <a:t>DeScioli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77"/>
              </a:rPr>
              <a:t>, &amp; Pinker, 2014; </a:t>
            </a:r>
            <a:r>
              <a:rPr lang="nl" dirty="0">
                <a:solidFill>
                  <a:schemeClr val="tx2"/>
                </a:solidFill>
                <a:latin typeface="Gill Sans MT" panose="020B0502020104020203" pitchFamily="34" charset="77"/>
              </a:rPr>
              <a:t>Seip, Van Dijk, &amp; Rotteveel, 2014</a:t>
            </a:r>
            <a:endParaRPr lang="en-US" dirty="0">
              <a:solidFill>
                <a:schemeClr val="tx2"/>
              </a:solidFill>
              <a:latin typeface="Gill Sans MT" panose="020B0502020104020203" pitchFamily="34" charset="77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126840FE-737E-3540-8ABB-C35034F33F95}"/>
              </a:ext>
            </a:extLst>
          </p:cNvPr>
          <p:cNvSpPr/>
          <p:nvPr/>
        </p:nvSpPr>
        <p:spPr>
          <a:xfrm>
            <a:off x="8556171" y="418363"/>
            <a:ext cx="3102428" cy="2111829"/>
          </a:xfrm>
          <a:prstGeom prst="cloud">
            <a:avLst/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ill Sans MT" panose="020B0502020104020203" pitchFamily="34" charset="77"/>
              </a:rPr>
              <a:t>Depends on what they’re angry about</a:t>
            </a:r>
          </a:p>
        </p:txBody>
      </p:sp>
    </p:spTree>
    <p:extLst>
      <p:ext uri="{BB962C8B-B14F-4D97-AF65-F5344CB8AC3E}">
        <p14:creationId xmlns:p14="http://schemas.microsoft.com/office/powerpoint/2010/main" val="80311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0DF90E-6BAD-4E82-8FDF-717C9A357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13DCC859-0434-4BB8-B6C5-09C88AE69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08E7ACFB-B791-4C23-8B17-013FEDC09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2FD268-4574-144B-9BAF-5FD73F01F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We designed a study to test whether perceivers ever want to affiliate with </a:t>
            </a:r>
            <a:r>
              <a:rPr lang="en-US" b="1" dirty="0">
                <a:solidFill>
                  <a:schemeClr val="accent5"/>
                </a:solidFill>
              </a:rPr>
              <a:t>angry</a:t>
            </a:r>
            <a:r>
              <a:rPr lang="en-US" dirty="0"/>
              <a:t> people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C32C911-9748-4C25-98AB-F04836857A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9828734"/>
              </p:ext>
            </p:extLst>
          </p:nvPr>
        </p:nvGraphicFramePr>
        <p:xfrm>
          <a:off x="838200" y="2022475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6367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6B52A7-6C03-514A-9E3A-A931F3C1C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B96B52A7-6C03-514A-9E3A-A931F3C1C5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03B5C86-0679-3A40-9276-E0931AFD97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803B5C86-0679-3A40-9276-E0931AFD97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5126FF-4EA1-9B4D-BA5E-D59AB62BD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3C5126FF-4EA1-9B4D-BA5E-D59AB62BD5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724FAFB-70C4-5A4E-A84B-C437177605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3724FAFB-70C4-5A4E-A84B-C437177605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E1A1F8-EC3E-2C4F-8DDB-748715CE1E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FAE1A1F8-EC3E-2C4F-8DDB-748715CE1E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720523-A25D-024C-9136-DA076C480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B8720523-A25D-024C-9136-DA076C4806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0CD126-19DE-B545-A47D-EBBB2A804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060CD126-19DE-B545-A47D-EBBB2A8046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D9E3CE-6DDA-8B41-8EE7-946E06749A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17D9E3CE-6DDA-8B41-8EE7-946E06749A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F1BC60-7064-3A46-BF74-50D8F1ED1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dgm id="{3DF1BC60-7064-3A46-BF74-50D8F1ED1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FB50B7-9744-F54D-BA42-E9EB4B323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Rated 24 behaviors that violated </a:t>
            </a:r>
            <a:r>
              <a:rPr lang="en-US" sz="4000" dirty="0">
                <a:solidFill>
                  <a:schemeClr val="accent2"/>
                </a:solidFill>
              </a:rPr>
              <a:t>Moral Foundations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BB1F2348-130C-4F4B-BCC2-2BFAC777D0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6304308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262BFFF-0101-7C4B-9277-B96481C624B9}"/>
              </a:ext>
            </a:extLst>
          </p:cNvPr>
          <p:cNvSpPr txBox="1"/>
          <p:nvPr/>
        </p:nvSpPr>
        <p:spPr>
          <a:xfrm>
            <a:off x="6934869" y="5898922"/>
            <a:ext cx="2200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3"/>
                </a:solidFill>
                <a:latin typeface="Gill Sans MT" panose="020B0502020104020203" pitchFamily="34" charset="77"/>
              </a:rPr>
              <a:t>These didn’t violate anything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A701EC-9871-8E43-8A85-4922678BBB00}"/>
              </a:ext>
            </a:extLst>
          </p:cNvPr>
          <p:cNvCxnSpPr>
            <a:cxnSpLocks/>
          </p:cNvCxnSpPr>
          <p:nvPr/>
        </p:nvCxnSpPr>
        <p:spPr>
          <a:xfrm flipH="1" flipV="1">
            <a:off x="6233613" y="5680668"/>
            <a:ext cx="703359" cy="491532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DC83EEB-9856-8947-829A-41D3F9B511D6}"/>
              </a:ext>
            </a:extLst>
          </p:cNvPr>
          <p:cNvSpPr txBox="1"/>
          <p:nvPr/>
        </p:nvSpPr>
        <p:spPr>
          <a:xfrm>
            <a:off x="535020" y="5862935"/>
            <a:ext cx="2957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Gill Sans MT" panose="020B0502020104020203" pitchFamily="34" charset="77"/>
              </a:rPr>
              <a:t>Moral Foundations Vignettes</a:t>
            </a:r>
          </a:p>
          <a:p>
            <a:r>
              <a:rPr lang="en-US" dirty="0">
                <a:solidFill>
                  <a:schemeClr val="tx2"/>
                </a:solidFill>
                <a:latin typeface="Gill Sans MT" panose="020B0502020104020203" pitchFamily="34" charset="77"/>
              </a:rPr>
              <a:t>Clifford, </a:t>
            </a:r>
            <a:r>
              <a:rPr lang="en-US" dirty="0" err="1">
                <a:solidFill>
                  <a:schemeClr val="tx2"/>
                </a:solidFill>
                <a:latin typeface="Gill Sans MT" panose="020B0502020104020203" pitchFamily="34" charset="77"/>
              </a:rPr>
              <a:t>Iyengar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77"/>
              </a:rPr>
              <a:t>, Cabeza, &amp; Sinnott-Armstrong, 2015</a:t>
            </a:r>
          </a:p>
        </p:txBody>
      </p:sp>
    </p:spTree>
    <p:extLst>
      <p:ext uri="{BB962C8B-B14F-4D97-AF65-F5344CB8AC3E}">
        <p14:creationId xmlns:p14="http://schemas.microsoft.com/office/powerpoint/2010/main" val="3146243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19F1B2-B756-3644-89CA-7FC4BF6F6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954" y="2857500"/>
            <a:ext cx="1143000" cy="114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F47B9-04B9-3B4C-BCB7-6DCBF6C08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868" y="4294414"/>
            <a:ext cx="1143000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D55CB3-A9EF-3946-A177-01ABA2DB8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598" y="4294414"/>
            <a:ext cx="1143000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393967-3A9C-ED46-80DE-2C9550BE0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328" y="4294414"/>
            <a:ext cx="1143000" cy="114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412A54-EA82-7D42-85BB-3EF1660B4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015" y="4294414"/>
            <a:ext cx="1143000" cy="1143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20B5AA-17A8-014D-B6AA-316EC6FF4F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9641" y="2857500"/>
            <a:ext cx="1143000" cy="1143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7C6B6A-F90B-6049-AB03-CB480AB5C8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4328" y="2857500"/>
            <a:ext cx="1143000" cy="1143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1109A2-8DB9-914D-99E0-DB79617F4A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015" y="2857500"/>
            <a:ext cx="1143000" cy="1143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5D0ABB-6830-2B4D-A15C-78D71F3650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4954" y="1420586"/>
            <a:ext cx="1143000" cy="1143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0EC2E3-A325-F84E-8F86-1943D5CEDF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9641" y="1420586"/>
            <a:ext cx="1143000" cy="1143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98DD50-7F5D-D742-AF8D-4C58F1B4E6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4328" y="1420586"/>
            <a:ext cx="1143000" cy="1143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DB2DB5-0D26-744C-AF27-BF801BAE9D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9015" y="1420586"/>
            <a:ext cx="1143000" cy="1143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0653D58-110E-A249-B93D-ECE4BA72C6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54672" y="2857500"/>
            <a:ext cx="1143000" cy="1143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413D955-E6C6-9745-9731-12E4EFCD7F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98389" y="4294414"/>
            <a:ext cx="1143000" cy="1143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8225386-23C1-724B-9194-74DA6A9DDB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4672" y="4294414"/>
            <a:ext cx="1143000" cy="1143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C62BCD2-3A3D-0044-BA21-7CBA64D82CA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19361" y="4294414"/>
            <a:ext cx="1143000" cy="1143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A948271-4D89-1C43-A037-514B61DA765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84048" y="4294414"/>
            <a:ext cx="1143000" cy="1143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D492C03-5848-5C4C-9812-41555F388E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589985" y="2857500"/>
            <a:ext cx="1143000" cy="1143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EE12D89-FA42-E147-A11E-67D70BB25AA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19361" y="2857500"/>
            <a:ext cx="1143000" cy="1143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30111D3-750C-3F4F-8B34-5A72AC196F2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84048" y="2857500"/>
            <a:ext cx="1143000" cy="1143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6F03F89-7311-2B4F-B72B-DED79F49B09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89985" y="1420586"/>
            <a:ext cx="1143000" cy="1143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BDA832E-A49B-5C4E-8F9E-4B0E5165036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54672" y="1420586"/>
            <a:ext cx="1143000" cy="1143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1B12AED-0DF4-8244-BF2C-ECB5652F6FC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919361" y="1420586"/>
            <a:ext cx="1143000" cy="1143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7B038A3-B1E7-C345-811D-F9482A341ED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584048" y="1420586"/>
            <a:ext cx="1143000" cy="11430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0AA3BC4-7E07-8244-8B3E-AB69E7941120}"/>
              </a:ext>
            </a:extLst>
          </p:cNvPr>
          <p:cNvSpPr txBox="1"/>
          <p:nvPr/>
        </p:nvSpPr>
        <p:spPr>
          <a:xfrm>
            <a:off x="1540824" y="665007"/>
            <a:ext cx="321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latin typeface="Gill Sans MT" panose="020B0502020104020203" pitchFamily="34" charset="77"/>
              </a:rPr>
              <a:t>NEUTRAL</a:t>
            </a:r>
            <a:r>
              <a:rPr lang="en-US" sz="2400" dirty="0">
                <a:latin typeface="Gill Sans MT" panose="020B0502020104020203" pitchFamily="34" charset="77"/>
              </a:rPr>
              <a:t> White Men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D65039C-5812-8840-8C62-CDB598F599B3}"/>
              </a:ext>
            </a:extLst>
          </p:cNvPr>
          <p:cNvSpPr txBox="1"/>
          <p:nvPr/>
        </p:nvSpPr>
        <p:spPr>
          <a:xfrm>
            <a:off x="7435295" y="665007"/>
            <a:ext cx="363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latin typeface="Gill Sans MT" panose="020B0502020104020203" pitchFamily="34" charset="77"/>
              </a:rPr>
              <a:t>NEUTRAL</a:t>
            </a:r>
            <a:r>
              <a:rPr lang="en-US" sz="2400" dirty="0">
                <a:latin typeface="Gill Sans MT" panose="020B0502020104020203" pitchFamily="34" charset="77"/>
              </a:rPr>
              <a:t> White Women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F7CB18-A592-214D-B4BC-888BB131F994}"/>
              </a:ext>
            </a:extLst>
          </p:cNvPr>
          <p:cNvSpPr txBox="1"/>
          <p:nvPr/>
        </p:nvSpPr>
        <p:spPr>
          <a:xfrm>
            <a:off x="1182155" y="5869827"/>
            <a:ext cx="9987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Rated some bystanders who expressed </a:t>
            </a:r>
            <a:r>
              <a:rPr lang="en-US" sz="3600" b="1" dirty="0">
                <a:solidFill>
                  <a:schemeClr val="accent6"/>
                </a:solidFill>
                <a:latin typeface="Gill Sans MT" panose="020B0502020104020203" pitchFamily="34" charset="77"/>
              </a:rPr>
              <a:t>NEUTRAL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6B95D-73D6-834D-99C1-104478FBAA23}"/>
              </a:ext>
            </a:extLst>
          </p:cNvPr>
          <p:cNvSpPr txBox="1"/>
          <p:nvPr/>
        </p:nvSpPr>
        <p:spPr>
          <a:xfrm>
            <a:off x="2937328" y="185840"/>
            <a:ext cx="642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Gill Sans MT" panose="020B0502020104020203" pitchFamily="34" charset="77"/>
              </a:rPr>
              <a:t>Racially diverse affective expression (RADIATE)</a:t>
            </a:r>
            <a:r>
              <a:rPr lang="en-US" dirty="0">
                <a:solidFill>
                  <a:schemeClr val="accent6"/>
                </a:solidFill>
                <a:latin typeface="Gill Sans MT" panose="020B0502020104020203" pitchFamily="34" charset="77"/>
              </a:rPr>
              <a:t> </a:t>
            </a:r>
            <a:r>
              <a:rPr lang="en-US" dirty="0">
                <a:latin typeface="Gill Sans MT" panose="020B0502020104020203" pitchFamily="34" charset="77"/>
              </a:rPr>
              <a:t>Conley et al., 2018</a:t>
            </a:r>
          </a:p>
        </p:txBody>
      </p:sp>
    </p:spTree>
    <p:extLst>
      <p:ext uri="{BB962C8B-B14F-4D97-AF65-F5344CB8AC3E}">
        <p14:creationId xmlns:p14="http://schemas.microsoft.com/office/powerpoint/2010/main" val="1293580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898F6D-E93E-714A-9668-9AFBF4DEB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727" y="2839357"/>
            <a:ext cx="1143000" cy="114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C2CBAA-69B9-094F-905C-20379D71D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071" y="4334328"/>
            <a:ext cx="1143000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E704F8-A225-C04D-B9E8-75B79DA7D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799" y="4337956"/>
            <a:ext cx="1143000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E1FF13-E973-0442-B4FC-9736FB9B8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7871" y="4334328"/>
            <a:ext cx="1143000" cy="114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3376E8-D933-B14D-B2AF-202C65E15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014" y="4334328"/>
            <a:ext cx="1143000" cy="1143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49A48D-96CC-6D42-A837-E97565E88E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5799" y="2857500"/>
            <a:ext cx="1143000" cy="1143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E2BD30-505C-6E4A-A319-02C0BCFE5F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7871" y="2857500"/>
            <a:ext cx="1143000" cy="1143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980C8A-368E-0D4E-BC40-C94C118128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014" y="2839357"/>
            <a:ext cx="1143000" cy="1143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A3EEE1-1822-034B-AF19-EF8C8CED0F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1071" y="1344386"/>
            <a:ext cx="1143000" cy="1143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39C109-30A4-AE46-8A1C-1663B82C5D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6728" y="1344386"/>
            <a:ext cx="1143000" cy="1143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5AFCC3-6327-A441-94A4-7B29D8010F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7871" y="1344386"/>
            <a:ext cx="1143000" cy="1143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6044E6-1A83-674F-8D26-11F4DA4B91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9014" y="1344386"/>
            <a:ext cx="1143000" cy="1143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A378C8-ACF6-7F40-BFAD-B03016DEA5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1129" y="2831718"/>
            <a:ext cx="1143000" cy="1143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D78FC7E-5617-4E45-9BB1-C0DE78C3159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33747" y="4319050"/>
            <a:ext cx="1143000" cy="1143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A1C478D-AC3A-9144-A99B-09BA407719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78475" y="4319050"/>
            <a:ext cx="1143000" cy="1143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361AE5B-264C-DC4A-920E-A10E6D4CF4A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23203" y="4319050"/>
            <a:ext cx="1143000" cy="1143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7DBE9CB-6ED3-7F4F-87A5-F7EC473A8FE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67931" y="4322106"/>
            <a:ext cx="1143000" cy="1143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E2A2AF3-C748-DB4A-83C7-AB09A52D71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575472" y="2831718"/>
            <a:ext cx="1143000" cy="1143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02CBBFE-13E8-B048-A481-4D7BD8FEE75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32274" y="2833246"/>
            <a:ext cx="1143000" cy="1143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343F2CD-94BA-2142-B4AB-82C39D31A85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67931" y="2839357"/>
            <a:ext cx="1143000" cy="1143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8D8824D-6B5A-7545-BC83-BB55C3613BF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60960" y="1359664"/>
            <a:ext cx="1143000" cy="1143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E67666A-F739-D240-BC2C-9D8D2BC3E14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11129" y="1344386"/>
            <a:ext cx="1143000" cy="1143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E6EECC-4F90-B546-BDD3-2D7B761AA7F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832274" y="1344386"/>
            <a:ext cx="1143000" cy="1143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4F42D4F-CF60-A343-B394-5CE85B65B0B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67931" y="1344386"/>
            <a:ext cx="1143000" cy="11430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5F2A9C5-DDFF-D344-9BD4-CA1C4FD90D2F}"/>
              </a:ext>
            </a:extLst>
          </p:cNvPr>
          <p:cNvSpPr txBox="1"/>
          <p:nvPr/>
        </p:nvSpPr>
        <p:spPr>
          <a:xfrm>
            <a:off x="2064263" y="678832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Gill Sans MT" panose="020B0502020104020203" pitchFamily="34" charset="77"/>
              </a:rPr>
              <a:t>SAD</a:t>
            </a:r>
            <a:r>
              <a:rPr lang="en-US" sz="2400" dirty="0">
                <a:latin typeface="Gill Sans MT" panose="020B0502020104020203" pitchFamily="34" charset="77"/>
              </a:rPr>
              <a:t> White Men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91B3FF8-7C48-8846-848C-0C824B3A4A88}"/>
              </a:ext>
            </a:extLst>
          </p:cNvPr>
          <p:cNvSpPr txBox="1"/>
          <p:nvPr/>
        </p:nvSpPr>
        <p:spPr>
          <a:xfrm>
            <a:off x="7838990" y="678831"/>
            <a:ext cx="2744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Gill Sans MT" panose="020B0502020104020203" pitchFamily="34" charset="77"/>
              </a:rPr>
              <a:t>SAD</a:t>
            </a:r>
            <a:r>
              <a:rPr lang="en-US" sz="2400" dirty="0">
                <a:latin typeface="Gill Sans MT" panose="020B0502020104020203" pitchFamily="34" charset="77"/>
              </a:rPr>
              <a:t> White Women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4A1203-8EFB-7D4A-AEC4-61E5734C1F2A}"/>
              </a:ext>
            </a:extLst>
          </p:cNvPr>
          <p:cNvSpPr txBox="1"/>
          <p:nvPr/>
        </p:nvSpPr>
        <p:spPr>
          <a:xfrm>
            <a:off x="1218502" y="5856002"/>
            <a:ext cx="9886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Rated some bystanders who expressed </a:t>
            </a:r>
            <a:r>
              <a:rPr lang="en-US" sz="3600" b="1" dirty="0">
                <a:solidFill>
                  <a:schemeClr val="accent3"/>
                </a:solidFill>
                <a:latin typeface="Gill Sans MT" panose="020B0502020104020203" pitchFamily="34" charset="77"/>
              </a:rPr>
              <a:t>SADNESS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0B65D5-30E6-8740-A7A0-B158F0055209}"/>
              </a:ext>
            </a:extLst>
          </p:cNvPr>
          <p:cNvSpPr txBox="1"/>
          <p:nvPr/>
        </p:nvSpPr>
        <p:spPr>
          <a:xfrm>
            <a:off x="2937328" y="185840"/>
            <a:ext cx="642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Gill Sans MT" panose="020B0502020104020203" pitchFamily="34" charset="77"/>
              </a:rPr>
              <a:t>Racially diverse affective expression (RADIATE) </a:t>
            </a:r>
            <a:r>
              <a:rPr lang="en-US" dirty="0">
                <a:latin typeface="Gill Sans MT" panose="020B0502020104020203" pitchFamily="34" charset="77"/>
              </a:rPr>
              <a:t>Conley et al., 2018</a:t>
            </a:r>
          </a:p>
        </p:txBody>
      </p:sp>
    </p:spTree>
    <p:extLst>
      <p:ext uri="{BB962C8B-B14F-4D97-AF65-F5344CB8AC3E}">
        <p14:creationId xmlns:p14="http://schemas.microsoft.com/office/powerpoint/2010/main" val="1015974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1045</Words>
  <Application>Microsoft Macintosh PowerPoint</Application>
  <PresentationFormat>Widescreen</PresentationFormat>
  <Paragraphs>145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Gill Sans</vt:lpstr>
      <vt:lpstr>Gill Sans MT</vt:lpstr>
      <vt:lpstr>Office Theme</vt:lpstr>
      <vt:lpstr>Can anger cue coalition membership?</vt:lpstr>
      <vt:lpstr>PowerPoint Presentation</vt:lpstr>
      <vt:lpstr>PowerPoint Presentation</vt:lpstr>
      <vt:lpstr>Anger is easily perceivable, and it’s diagnostic in context.</vt:lpstr>
      <vt:lpstr>Anger can diagnose shared values + desirable intentions</vt:lpstr>
      <vt:lpstr>We designed a study to test whether perceivers ever want to affiliate with angry people</vt:lpstr>
      <vt:lpstr>Rated 24 behaviors that violated Moral Foundations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People may use anger (or sadness) as a coalition cue</vt:lpstr>
      <vt:lpstr>Collaborators</vt:lpstr>
      <vt:lpstr>Thank you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anger cue coalition membership?</dc:title>
  <dc:creator>Michalak, Nicholas</dc:creator>
  <cp:lastModifiedBy>Michalak, Nicholas</cp:lastModifiedBy>
  <cp:revision>4</cp:revision>
  <dcterms:created xsi:type="dcterms:W3CDTF">2019-02-07T19:22:52Z</dcterms:created>
  <dcterms:modified xsi:type="dcterms:W3CDTF">2019-02-07T21:29:48Z</dcterms:modified>
</cp:coreProperties>
</file>