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94"/>
  </p:notesMasterIdLst>
  <p:sldIdLst>
    <p:sldId id="256" r:id="rId2"/>
    <p:sldId id="257" r:id="rId3"/>
    <p:sldId id="258" r:id="rId4"/>
    <p:sldId id="340" r:id="rId5"/>
    <p:sldId id="259" r:id="rId6"/>
    <p:sldId id="260" r:id="rId7"/>
    <p:sldId id="261" r:id="rId8"/>
    <p:sldId id="262" r:id="rId9"/>
    <p:sldId id="263" r:id="rId10"/>
    <p:sldId id="264" r:id="rId11"/>
    <p:sldId id="360" r:id="rId12"/>
    <p:sldId id="267" r:id="rId13"/>
    <p:sldId id="314" r:id="rId14"/>
    <p:sldId id="315" r:id="rId15"/>
    <p:sldId id="316" r:id="rId16"/>
    <p:sldId id="337" r:id="rId17"/>
    <p:sldId id="317" r:id="rId18"/>
    <p:sldId id="361" r:id="rId19"/>
    <p:sldId id="362" r:id="rId20"/>
    <p:sldId id="324" r:id="rId21"/>
    <p:sldId id="290" r:id="rId22"/>
    <p:sldId id="271" r:id="rId23"/>
    <p:sldId id="313" r:id="rId24"/>
    <p:sldId id="266" r:id="rId25"/>
    <p:sldId id="332" r:id="rId26"/>
    <p:sldId id="318" r:id="rId27"/>
    <p:sldId id="320" r:id="rId28"/>
    <p:sldId id="321" r:id="rId29"/>
    <p:sldId id="339" r:id="rId30"/>
    <p:sldId id="322" r:id="rId31"/>
    <p:sldId id="323" r:id="rId32"/>
    <p:sldId id="326" r:id="rId33"/>
    <p:sldId id="265" r:id="rId34"/>
    <p:sldId id="363" r:id="rId35"/>
    <p:sldId id="359" r:id="rId36"/>
    <p:sldId id="284" r:id="rId37"/>
    <p:sldId id="295" r:id="rId38"/>
    <p:sldId id="305" r:id="rId39"/>
    <p:sldId id="306" r:id="rId40"/>
    <p:sldId id="294" r:id="rId41"/>
    <p:sldId id="292" r:id="rId42"/>
    <p:sldId id="304" r:id="rId43"/>
    <p:sldId id="299" r:id="rId44"/>
    <p:sldId id="300" r:id="rId45"/>
    <p:sldId id="301" r:id="rId46"/>
    <p:sldId id="358" r:id="rId47"/>
    <p:sldId id="272" r:id="rId48"/>
    <p:sldId id="297" r:id="rId49"/>
    <p:sldId id="278" r:id="rId50"/>
    <p:sldId id="357" r:id="rId51"/>
    <p:sldId id="275" r:id="rId52"/>
    <p:sldId id="281" r:id="rId53"/>
    <p:sldId id="356" r:id="rId54"/>
    <p:sldId id="277" r:id="rId55"/>
    <p:sldId id="283" r:id="rId56"/>
    <p:sldId id="307" r:id="rId57"/>
    <p:sldId id="355" r:id="rId58"/>
    <p:sldId id="276" r:id="rId59"/>
    <p:sldId id="282" r:id="rId60"/>
    <p:sldId id="354" r:id="rId61"/>
    <p:sldId id="274" r:id="rId62"/>
    <p:sldId id="280" r:id="rId63"/>
    <p:sldId id="325" r:id="rId64"/>
    <p:sldId id="353" r:id="rId65"/>
    <p:sldId id="273" r:id="rId66"/>
    <p:sldId id="279" r:id="rId67"/>
    <p:sldId id="333" r:id="rId68"/>
    <p:sldId id="334" r:id="rId69"/>
    <p:sldId id="351" r:id="rId70"/>
    <p:sldId id="327" r:id="rId71"/>
    <p:sldId id="330" r:id="rId72"/>
    <p:sldId id="329" r:id="rId73"/>
    <p:sldId id="331" r:id="rId74"/>
    <p:sldId id="328" r:id="rId75"/>
    <p:sldId id="352" r:id="rId76"/>
    <p:sldId id="365" r:id="rId77"/>
    <p:sldId id="367" r:id="rId78"/>
    <p:sldId id="366" r:id="rId79"/>
    <p:sldId id="368" r:id="rId80"/>
    <p:sldId id="369" r:id="rId81"/>
    <p:sldId id="370" r:id="rId82"/>
    <p:sldId id="371" r:id="rId83"/>
    <p:sldId id="335" r:id="rId84"/>
    <p:sldId id="364" r:id="rId85"/>
    <p:sldId id="336" r:id="rId86"/>
    <p:sldId id="286" r:id="rId87"/>
    <p:sldId id="289" r:id="rId88"/>
    <p:sldId id="308" r:id="rId89"/>
    <p:sldId id="338" r:id="rId90"/>
    <p:sldId id="310" r:id="rId91"/>
    <p:sldId id="311" r:id="rId92"/>
    <p:sldId id="312" r:id="rId9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6690"/>
    <a:srgbClr val="082E51"/>
    <a:srgbClr val="6525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51"/>
    <p:restoredTop sz="73556"/>
  </p:normalViewPr>
  <p:slideViewPr>
    <p:cSldViewPr snapToGrid="0" snapToObjects="1" showGuides="1">
      <p:cViewPr varScale="1">
        <p:scale>
          <a:sx n="77" d="100"/>
          <a:sy n="77" d="100"/>
        </p:scale>
        <p:origin x="1456"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svg"/><Relationship Id="rId1" Type="http://schemas.openxmlformats.org/officeDocument/2006/relationships/image" Target="../media/image17.png"/><Relationship Id="rId6" Type="http://schemas.openxmlformats.org/officeDocument/2006/relationships/image" Target="../media/image16.svg"/><Relationship Id="rId5" Type="http://schemas.openxmlformats.org/officeDocument/2006/relationships/image" Target="../media/image19.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svg"/><Relationship Id="rId1" Type="http://schemas.openxmlformats.org/officeDocument/2006/relationships/image" Target="../media/image26.png"/><Relationship Id="rId6" Type="http://schemas.openxmlformats.org/officeDocument/2006/relationships/image" Target="../media/image25.svg"/><Relationship Id="rId5" Type="http://schemas.openxmlformats.org/officeDocument/2006/relationships/image" Target="../media/image28.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32CCAA-9B99-4B29-AB1F-C67628016200}"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837853F-316D-4DEC-BF46-69BDD1DB4D03}">
      <dgm:prSet/>
      <dgm:spPr/>
      <dgm:t>
        <a:bodyPr/>
        <a:lstStyle/>
        <a:p>
          <a:pPr>
            <a:defRPr cap="all"/>
          </a:pPr>
          <a:r>
            <a:rPr lang="en-US" b="0" i="0"/>
            <a:t>Replicable psychometrics</a:t>
          </a:r>
          <a:endParaRPr lang="en-US"/>
        </a:p>
      </dgm:t>
    </dgm:pt>
    <dgm:pt modelId="{B342A8B5-5DA6-4F72-8B22-346DF3A74D16}" type="parTrans" cxnId="{49224608-C5F8-4E1D-BBC2-B75890C54841}">
      <dgm:prSet/>
      <dgm:spPr/>
      <dgm:t>
        <a:bodyPr/>
        <a:lstStyle/>
        <a:p>
          <a:endParaRPr lang="en-US"/>
        </a:p>
      </dgm:t>
    </dgm:pt>
    <dgm:pt modelId="{4427F003-34E6-4CB7-B551-1E6507F2A0A1}" type="sibTrans" cxnId="{49224608-C5F8-4E1D-BBC2-B75890C54841}">
      <dgm:prSet/>
      <dgm:spPr/>
      <dgm:t>
        <a:bodyPr/>
        <a:lstStyle/>
        <a:p>
          <a:endParaRPr lang="en-US"/>
        </a:p>
      </dgm:t>
    </dgm:pt>
    <dgm:pt modelId="{AE753549-337D-40B0-B631-FA8E0A0D632F}">
      <dgm:prSet/>
      <dgm:spPr/>
      <dgm:t>
        <a:bodyPr/>
        <a:lstStyle/>
        <a:p>
          <a:pPr>
            <a:defRPr cap="all"/>
          </a:pPr>
          <a:r>
            <a:rPr lang="en-US" b="0" i="0"/>
            <a:t>Replicable psychological findings</a:t>
          </a:r>
          <a:endParaRPr lang="en-US"/>
        </a:p>
      </dgm:t>
    </dgm:pt>
    <dgm:pt modelId="{30ECF631-9997-42CE-BE30-63AFEFF43B98}" type="parTrans" cxnId="{9A5CF2D8-6C4D-4727-AC50-5F0EEF254C8F}">
      <dgm:prSet/>
      <dgm:spPr/>
      <dgm:t>
        <a:bodyPr/>
        <a:lstStyle/>
        <a:p>
          <a:endParaRPr lang="en-US"/>
        </a:p>
      </dgm:t>
    </dgm:pt>
    <dgm:pt modelId="{4CDBE143-BEB5-4AD7-B318-76BD08D66BD3}" type="sibTrans" cxnId="{9A5CF2D8-6C4D-4727-AC50-5F0EEF254C8F}">
      <dgm:prSet/>
      <dgm:spPr/>
      <dgm:t>
        <a:bodyPr/>
        <a:lstStyle/>
        <a:p>
          <a:endParaRPr lang="en-US"/>
        </a:p>
      </dgm:t>
    </dgm:pt>
    <dgm:pt modelId="{31668747-0A68-471E-825C-6FBB0804DEB9}">
      <dgm:prSet/>
      <dgm:spPr/>
      <dgm:t>
        <a:bodyPr/>
        <a:lstStyle/>
        <a:p>
          <a:pPr>
            <a:defRPr cap="all"/>
          </a:pPr>
          <a:r>
            <a:rPr lang="en-US" b="0" i="0"/>
            <a:t>Rich open responses</a:t>
          </a:r>
          <a:endParaRPr lang="en-US"/>
        </a:p>
      </dgm:t>
    </dgm:pt>
    <dgm:pt modelId="{2B4B19C1-1A3A-40FA-BF37-0B394F74B37C}" type="parTrans" cxnId="{371B286F-980F-42F7-BD2B-7CF49D12B417}">
      <dgm:prSet/>
      <dgm:spPr/>
      <dgm:t>
        <a:bodyPr/>
        <a:lstStyle/>
        <a:p>
          <a:endParaRPr lang="en-US"/>
        </a:p>
      </dgm:t>
    </dgm:pt>
    <dgm:pt modelId="{B3BD20DB-77AF-44B2-9917-610DD6DC50D3}" type="sibTrans" cxnId="{371B286F-980F-42F7-BD2B-7CF49D12B417}">
      <dgm:prSet/>
      <dgm:spPr/>
      <dgm:t>
        <a:bodyPr/>
        <a:lstStyle/>
        <a:p>
          <a:endParaRPr lang="en-US"/>
        </a:p>
      </dgm:t>
    </dgm:pt>
    <dgm:pt modelId="{4EB99D40-219B-45A6-8671-984ABB8A2E7C}" type="pres">
      <dgm:prSet presAssocID="{AB32CCAA-9B99-4B29-AB1F-C67628016200}" presName="root" presStyleCnt="0">
        <dgm:presLayoutVars>
          <dgm:dir/>
          <dgm:resizeHandles val="exact"/>
        </dgm:presLayoutVars>
      </dgm:prSet>
      <dgm:spPr/>
    </dgm:pt>
    <dgm:pt modelId="{A4C0BB19-A276-4FC9-9554-3F2BA23670CC}" type="pres">
      <dgm:prSet presAssocID="{4837853F-316D-4DEC-BF46-69BDD1DB4D03}" presName="compNode" presStyleCnt="0"/>
      <dgm:spPr/>
    </dgm:pt>
    <dgm:pt modelId="{DF1F0E56-3049-4651-8A5F-DE8E39596FC8}" type="pres">
      <dgm:prSet presAssocID="{4837853F-316D-4DEC-BF46-69BDD1DB4D03}" presName="iconBgRect" presStyleLbl="bgShp" presStyleIdx="0" presStyleCnt="3"/>
      <dgm:spPr/>
    </dgm:pt>
    <dgm:pt modelId="{DE6B22E0-532A-4AF0-B7A5-199B60197EB2}" type="pres">
      <dgm:prSet presAssocID="{4837853F-316D-4DEC-BF46-69BDD1DB4D0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lectrician"/>
        </a:ext>
      </dgm:extLst>
    </dgm:pt>
    <dgm:pt modelId="{2502C888-39E2-4B2C-8A99-E43A899D2E1B}" type="pres">
      <dgm:prSet presAssocID="{4837853F-316D-4DEC-BF46-69BDD1DB4D03}" presName="spaceRect" presStyleCnt="0"/>
      <dgm:spPr/>
    </dgm:pt>
    <dgm:pt modelId="{16D5E6B9-CA4C-4CAC-B319-0EAEDB751D1B}" type="pres">
      <dgm:prSet presAssocID="{4837853F-316D-4DEC-BF46-69BDD1DB4D03}" presName="textRect" presStyleLbl="revTx" presStyleIdx="0" presStyleCnt="3">
        <dgm:presLayoutVars>
          <dgm:chMax val="1"/>
          <dgm:chPref val="1"/>
        </dgm:presLayoutVars>
      </dgm:prSet>
      <dgm:spPr/>
    </dgm:pt>
    <dgm:pt modelId="{7ACF50B7-91AA-41DA-8B89-B4AE03663519}" type="pres">
      <dgm:prSet presAssocID="{4427F003-34E6-4CB7-B551-1E6507F2A0A1}" presName="sibTrans" presStyleCnt="0"/>
      <dgm:spPr/>
    </dgm:pt>
    <dgm:pt modelId="{5B7A7106-EC8D-4488-A0EC-5219B440C449}" type="pres">
      <dgm:prSet presAssocID="{AE753549-337D-40B0-B631-FA8E0A0D632F}" presName="compNode" presStyleCnt="0"/>
      <dgm:spPr/>
    </dgm:pt>
    <dgm:pt modelId="{5D8BB0B0-C74E-464D-A521-29160FAC9C3A}" type="pres">
      <dgm:prSet presAssocID="{AE753549-337D-40B0-B631-FA8E0A0D632F}" presName="iconBgRect" presStyleLbl="bgShp" presStyleIdx="1" presStyleCnt="3"/>
      <dgm:spPr/>
    </dgm:pt>
    <dgm:pt modelId="{A46601BB-5633-4BF5-8B52-CD66A27FACE6}" type="pres">
      <dgm:prSet presAssocID="{AE753549-337D-40B0-B631-FA8E0A0D632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a:ext>
      </dgm:extLst>
    </dgm:pt>
    <dgm:pt modelId="{6C016520-B7E0-461F-901A-41CEF8CE4446}" type="pres">
      <dgm:prSet presAssocID="{AE753549-337D-40B0-B631-FA8E0A0D632F}" presName="spaceRect" presStyleCnt="0"/>
      <dgm:spPr/>
    </dgm:pt>
    <dgm:pt modelId="{100D6732-FBFE-4733-9CBE-0F049ADAB946}" type="pres">
      <dgm:prSet presAssocID="{AE753549-337D-40B0-B631-FA8E0A0D632F}" presName="textRect" presStyleLbl="revTx" presStyleIdx="1" presStyleCnt="3">
        <dgm:presLayoutVars>
          <dgm:chMax val="1"/>
          <dgm:chPref val="1"/>
        </dgm:presLayoutVars>
      </dgm:prSet>
      <dgm:spPr/>
    </dgm:pt>
    <dgm:pt modelId="{9260BE14-2028-4AF6-9A08-16230E2B7843}" type="pres">
      <dgm:prSet presAssocID="{4CDBE143-BEB5-4AD7-B318-76BD08D66BD3}" presName="sibTrans" presStyleCnt="0"/>
      <dgm:spPr/>
    </dgm:pt>
    <dgm:pt modelId="{045C4C8F-81E4-492E-9DE7-93B0E52E8E04}" type="pres">
      <dgm:prSet presAssocID="{31668747-0A68-471E-825C-6FBB0804DEB9}" presName="compNode" presStyleCnt="0"/>
      <dgm:spPr/>
    </dgm:pt>
    <dgm:pt modelId="{E7C80D1C-3D05-40A7-91EB-1D13FE2A9D0E}" type="pres">
      <dgm:prSet presAssocID="{31668747-0A68-471E-825C-6FBB0804DEB9}" presName="iconBgRect" presStyleLbl="bgShp" presStyleIdx="2" presStyleCnt="3"/>
      <dgm:spPr/>
    </dgm:pt>
    <dgm:pt modelId="{98E45B36-B33C-4FD3-A0A8-C58B117DC901}" type="pres">
      <dgm:prSet presAssocID="{31668747-0A68-471E-825C-6FBB0804DEB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2E6F2048-509B-4ABB-9141-2920BC96719F}" type="pres">
      <dgm:prSet presAssocID="{31668747-0A68-471E-825C-6FBB0804DEB9}" presName="spaceRect" presStyleCnt="0"/>
      <dgm:spPr/>
    </dgm:pt>
    <dgm:pt modelId="{4B26C1F2-763A-4763-ABBB-044F39549652}" type="pres">
      <dgm:prSet presAssocID="{31668747-0A68-471E-825C-6FBB0804DEB9}" presName="textRect" presStyleLbl="revTx" presStyleIdx="2" presStyleCnt="3">
        <dgm:presLayoutVars>
          <dgm:chMax val="1"/>
          <dgm:chPref val="1"/>
        </dgm:presLayoutVars>
      </dgm:prSet>
      <dgm:spPr/>
    </dgm:pt>
  </dgm:ptLst>
  <dgm:cxnLst>
    <dgm:cxn modelId="{B73F5C07-9381-4B42-B12D-49DAFA19D496}" type="presOf" srcId="{AE753549-337D-40B0-B631-FA8E0A0D632F}" destId="{100D6732-FBFE-4733-9CBE-0F049ADAB946}" srcOrd="0" destOrd="0" presId="urn:microsoft.com/office/officeart/2018/5/layout/IconCircleLabelList"/>
    <dgm:cxn modelId="{49224608-C5F8-4E1D-BBC2-B75890C54841}" srcId="{AB32CCAA-9B99-4B29-AB1F-C67628016200}" destId="{4837853F-316D-4DEC-BF46-69BDD1DB4D03}" srcOrd="0" destOrd="0" parTransId="{B342A8B5-5DA6-4F72-8B22-346DF3A74D16}" sibTransId="{4427F003-34E6-4CB7-B551-1E6507F2A0A1}"/>
    <dgm:cxn modelId="{626BCF0A-4E5A-4895-951D-956F141AD296}" type="presOf" srcId="{31668747-0A68-471E-825C-6FBB0804DEB9}" destId="{4B26C1F2-763A-4763-ABBB-044F39549652}" srcOrd="0" destOrd="0" presId="urn:microsoft.com/office/officeart/2018/5/layout/IconCircleLabelList"/>
    <dgm:cxn modelId="{371B286F-980F-42F7-BD2B-7CF49D12B417}" srcId="{AB32CCAA-9B99-4B29-AB1F-C67628016200}" destId="{31668747-0A68-471E-825C-6FBB0804DEB9}" srcOrd="2" destOrd="0" parTransId="{2B4B19C1-1A3A-40FA-BF37-0B394F74B37C}" sibTransId="{B3BD20DB-77AF-44B2-9917-610DD6DC50D3}"/>
    <dgm:cxn modelId="{0B4AC580-7333-432A-B48A-2156FAD53411}" type="presOf" srcId="{AB32CCAA-9B99-4B29-AB1F-C67628016200}" destId="{4EB99D40-219B-45A6-8671-984ABB8A2E7C}" srcOrd="0" destOrd="0" presId="urn:microsoft.com/office/officeart/2018/5/layout/IconCircleLabelList"/>
    <dgm:cxn modelId="{05E09FCB-EDE5-452E-8E7D-3B5D6285F5C1}" type="presOf" srcId="{4837853F-316D-4DEC-BF46-69BDD1DB4D03}" destId="{16D5E6B9-CA4C-4CAC-B319-0EAEDB751D1B}" srcOrd="0" destOrd="0" presId="urn:microsoft.com/office/officeart/2018/5/layout/IconCircleLabelList"/>
    <dgm:cxn modelId="{9A5CF2D8-6C4D-4727-AC50-5F0EEF254C8F}" srcId="{AB32CCAA-9B99-4B29-AB1F-C67628016200}" destId="{AE753549-337D-40B0-B631-FA8E0A0D632F}" srcOrd="1" destOrd="0" parTransId="{30ECF631-9997-42CE-BE30-63AFEFF43B98}" sibTransId="{4CDBE143-BEB5-4AD7-B318-76BD08D66BD3}"/>
    <dgm:cxn modelId="{9D0F0CAC-5D58-4218-8D58-F31A9B7FA952}" type="presParOf" srcId="{4EB99D40-219B-45A6-8671-984ABB8A2E7C}" destId="{A4C0BB19-A276-4FC9-9554-3F2BA23670CC}" srcOrd="0" destOrd="0" presId="urn:microsoft.com/office/officeart/2018/5/layout/IconCircleLabelList"/>
    <dgm:cxn modelId="{1E1E69E5-94C1-466A-BE4D-9AB39C8F3F9B}" type="presParOf" srcId="{A4C0BB19-A276-4FC9-9554-3F2BA23670CC}" destId="{DF1F0E56-3049-4651-8A5F-DE8E39596FC8}" srcOrd="0" destOrd="0" presId="urn:microsoft.com/office/officeart/2018/5/layout/IconCircleLabelList"/>
    <dgm:cxn modelId="{4DB43A26-467D-4A32-A2B9-3E27C63CB0F1}" type="presParOf" srcId="{A4C0BB19-A276-4FC9-9554-3F2BA23670CC}" destId="{DE6B22E0-532A-4AF0-B7A5-199B60197EB2}" srcOrd="1" destOrd="0" presId="urn:microsoft.com/office/officeart/2018/5/layout/IconCircleLabelList"/>
    <dgm:cxn modelId="{BAC1B5B2-6912-44FC-9071-264D3E641CCC}" type="presParOf" srcId="{A4C0BB19-A276-4FC9-9554-3F2BA23670CC}" destId="{2502C888-39E2-4B2C-8A99-E43A899D2E1B}" srcOrd="2" destOrd="0" presId="urn:microsoft.com/office/officeart/2018/5/layout/IconCircleLabelList"/>
    <dgm:cxn modelId="{38239B74-477A-461D-A36E-099FCD168DBA}" type="presParOf" srcId="{A4C0BB19-A276-4FC9-9554-3F2BA23670CC}" destId="{16D5E6B9-CA4C-4CAC-B319-0EAEDB751D1B}" srcOrd="3" destOrd="0" presId="urn:microsoft.com/office/officeart/2018/5/layout/IconCircleLabelList"/>
    <dgm:cxn modelId="{870DB3A6-374A-4B2C-8EFD-2E5DDDF8DEE9}" type="presParOf" srcId="{4EB99D40-219B-45A6-8671-984ABB8A2E7C}" destId="{7ACF50B7-91AA-41DA-8B89-B4AE03663519}" srcOrd="1" destOrd="0" presId="urn:microsoft.com/office/officeart/2018/5/layout/IconCircleLabelList"/>
    <dgm:cxn modelId="{B4D1B0F2-ED02-4089-A936-CF130CF7ED99}" type="presParOf" srcId="{4EB99D40-219B-45A6-8671-984ABB8A2E7C}" destId="{5B7A7106-EC8D-4488-A0EC-5219B440C449}" srcOrd="2" destOrd="0" presId="urn:microsoft.com/office/officeart/2018/5/layout/IconCircleLabelList"/>
    <dgm:cxn modelId="{02A38B33-A960-426E-AC1B-0CBA206F9E4B}" type="presParOf" srcId="{5B7A7106-EC8D-4488-A0EC-5219B440C449}" destId="{5D8BB0B0-C74E-464D-A521-29160FAC9C3A}" srcOrd="0" destOrd="0" presId="urn:microsoft.com/office/officeart/2018/5/layout/IconCircleLabelList"/>
    <dgm:cxn modelId="{CB1800A6-B70A-4949-923E-CEC5FA7AC990}" type="presParOf" srcId="{5B7A7106-EC8D-4488-A0EC-5219B440C449}" destId="{A46601BB-5633-4BF5-8B52-CD66A27FACE6}" srcOrd="1" destOrd="0" presId="urn:microsoft.com/office/officeart/2018/5/layout/IconCircleLabelList"/>
    <dgm:cxn modelId="{4F417EC3-884C-4FBF-8F1B-92E35364283C}" type="presParOf" srcId="{5B7A7106-EC8D-4488-A0EC-5219B440C449}" destId="{6C016520-B7E0-461F-901A-41CEF8CE4446}" srcOrd="2" destOrd="0" presId="urn:microsoft.com/office/officeart/2018/5/layout/IconCircleLabelList"/>
    <dgm:cxn modelId="{BD3BA826-F10E-4222-9CC9-4BEB0471BA4D}" type="presParOf" srcId="{5B7A7106-EC8D-4488-A0EC-5219B440C449}" destId="{100D6732-FBFE-4733-9CBE-0F049ADAB946}" srcOrd="3" destOrd="0" presId="urn:microsoft.com/office/officeart/2018/5/layout/IconCircleLabelList"/>
    <dgm:cxn modelId="{3B6798B4-CD06-4C28-B6C0-FF71C8E585FD}" type="presParOf" srcId="{4EB99D40-219B-45A6-8671-984ABB8A2E7C}" destId="{9260BE14-2028-4AF6-9A08-16230E2B7843}" srcOrd="3" destOrd="0" presId="urn:microsoft.com/office/officeart/2018/5/layout/IconCircleLabelList"/>
    <dgm:cxn modelId="{FFCB7D4B-D52B-411B-BF8F-D5C569AB8231}" type="presParOf" srcId="{4EB99D40-219B-45A6-8671-984ABB8A2E7C}" destId="{045C4C8F-81E4-492E-9DE7-93B0E52E8E04}" srcOrd="4" destOrd="0" presId="urn:microsoft.com/office/officeart/2018/5/layout/IconCircleLabelList"/>
    <dgm:cxn modelId="{D39A2CA1-BD42-4675-947D-925AEA81BFF7}" type="presParOf" srcId="{045C4C8F-81E4-492E-9DE7-93B0E52E8E04}" destId="{E7C80D1C-3D05-40A7-91EB-1D13FE2A9D0E}" srcOrd="0" destOrd="0" presId="urn:microsoft.com/office/officeart/2018/5/layout/IconCircleLabelList"/>
    <dgm:cxn modelId="{6F0791E5-E473-4483-A551-B5300643F7C3}" type="presParOf" srcId="{045C4C8F-81E4-492E-9DE7-93B0E52E8E04}" destId="{98E45B36-B33C-4FD3-A0A8-C58B117DC901}" srcOrd="1" destOrd="0" presId="urn:microsoft.com/office/officeart/2018/5/layout/IconCircleLabelList"/>
    <dgm:cxn modelId="{188F337B-007C-43B1-A55D-F81F66F1E311}" type="presParOf" srcId="{045C4C8F-81E4-492E-9DE7-93B0E52E8E04}" destId="{2E6F2048-509B-4ABB-9141-2920BC96719F}" srcOrd="2" destOrd="0" presId="urn:microsoft.com/office/officeart/2018/5/layout/IconCircleLabelList"/>
    <dgm:cxn modelId="{AA798A90-E95E-48DD-8ED5-04F042FE205D}" type="presParOf" srcId="{045C4C8F-81E4-492E-9DE7-93B0E52E8E04}" destId="{4B26C1F2-763A-4763-ABBB-044F3954965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1FDC64C-FB95-4A3E-BC62-F0BF49605FA2}"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DE7D7E03-2BD4-4361-B79C-93ADA3516318}">
      <dgm:prSet custT="1"/>
      <dgm:spPr/>
      <dgm:t>
        <a:bodyPr/>
        <a:lstStyle/>
        <a:p>
          <a:r>
            <a:rPr lang="en-US" sz="1400" dirty="0">
              <a:latin typeface="Gill Sans MT" panose="020B0502020104020203" pitchFamily="34" charset="77"/>
            </a:rPr>
            <a:t>When I take surveys on </a:t>
          </a:r>
          <a:r>
            <a:rPr lang="en-US" sz="1400" dirty="0" err="1">
              <a:latin typeface="Gill Sans MT" panose="020B0502020104020203" pitchFamily="34" charset="77"/>
            </a:rPr>
            <a:t>MTurk</a:t>
          </a:r>
          <a:r>
            <a:rPr lang="en-US" sz="1400" dirty="0">
              <a:latin typeface="Gill Sans MT" panose="020B0502020104020203" pitchFamily="34" charset="77"/>
            </a:rPr>
            <a:t>, I feel bursting with energy.						</a:t>
          </a:r>
        </a:p>
      </dgm:t>
    </dgm:pt>
    <dgm:pt modelId="{27D82AC2-93B6-4630-9935-B88759CAC337}" type="parTrans" cxnId="{B16469FE-1128-4F11-8E39-A1B1C2FD03B7}">
      <dgm:prSet/>
      <dgm:spPr/>
      <dgm:t>
        <a:bodyPr/>
        <a:lstStyle/>
        <a:p>
          <a:endParaRPr lang="en-US" sz="2400">
            <a:latin typeface="Gill Sans MT" panose="020B0502020104020203" pitchFamily="34" charset="77"/>
          </a:endParaRPr>
        </a:p>
      </dgm:t>
    </dgm:pt>
    <dgm:pt modelId="{9B6AD3C3-6DCF-4E78-893A-BE9EE0BFAE6E}" type="sibTrans" cxnId="{B16469FE-1128-4F11-8E39-A1B1C2FD03B7}">
      <dgm:prSet/>
      <dgm:spPr/>
      <dgm:t>
        <a:bodyPr/>
        <a:lstStyle/>
        <a:p>
          <a:endParaRPr lang="en-US" sz="2400">
            <a:latin typeface="Gill Sans MT" panose="020B0502020104020203" pitchFamily="34" charset="77"/>
          </a:endParaRPr>
        </a:p>
      </dgm:t>
    </dgm:pt>
    <dgm:pt modelId="{80AC12EF-256A-5843-B9DB-13CC1735C727}">
      <dgm:prSet custT="1"/>
      <dgm:spPr/>
      <dgm:t>
        <a:bodyPr/>
        <a:lstStyle/>
        <a:p>
          <a:r>
            <a:rPr lang="en-US" sz="1400">
              <a:latin typeface="Gill Sans MT" panose="020B0502020104020203" pitchFamily="34" charset="77"/>
            </a:rPr>
            <a:t>I find that the responses I give on MTurk surveys are full of meaning and purpose.		</a:t>
          </a:r>
        </a:p>
      </dgm:t>
    </dgm:pt>
    <dgm:pt modelId="{D1D67FA3-C44C-BD47-9D3F-4BACE54FCFE7}" type="parTrans" cxnId="{C7391207-3204-C844-BB43-06A46775FD34}">
      <dgm:prSet/>
      <dgm:spPr/>
      <dgm:t>
        <a:bodyPr/>
        <a:lstStyle/>
        <a:p>
          <a:endParaRPr lang="en-US" sz="2400">
            <a:latin typeface="Gill Sans MT" panose="020B0502020104020203" pitchFamily="34" charset="77"/>
          </a:endParaRPr>
        </a:p>
      </dgm:t>
    </dgm:pt>
    <dgm:pt modelId="{27507589-7D7F-3F47-89B0-F10255D3050D}" type="sibTrans" cxnId="{C7391207-3204-C844-BB43-06A46775FD34}">
      <dgm:prSet/>
      <dgm:spPr/>
      <dgm:t>
        <a:bodyPr/>
        <a:lstStyle/>
        <a:p>
          <a:endParaRPr lang="en-US" sz="2400">
            <a:latin typeface="Gill Sans MT" panose="020B0502020104020203" pitchFamily="34" charset="77"/>
          </a:endParaRPr>
        </a:p>
      </dgm:t>
    </dgm:pt>
    <dgm:pt modelId="{FB71A9C9-5E85-0F46-9F0E-FA742D93BAC6}">
      <dgm:prSet custT="1"/>
      <dgm:spPr/>
      <dgm:t>
        <a:bodyPr/>
        <a:lstStyle/>
        <a:p>
          <a:r>
            <a:rPr lang="en-US" sz="1400">
              <a:latin typeface="Gill Sans MT" panose="020B0502020104020203" pitchFamily="34" charset="77"/>
            </a:rPr>
            <a:t>Time flies when I am taking surveys on MTurk.							</a:t>
          </a:r>
        </a:p>
      </dgm:t>
    </dgm:pt>
    <dgm:pt modelId="{AC0EA7B6-8FE0-344A-AFE2-AF3A90C8E47A}" type="parTrans" cxnId="{9133D5B2-8E20-014D-B84D-3FF638FFAFB2}">
      <dgm:prSet/>
      <dgm:spPr/>
      <dgm:t>
        <a:bodyPr/>
        <a:lstStyle/>
        <a:p>
          <a:endParaRPr lang="en-US" sz="2400">
            <a:latin typeface="Gill Sans MT" panose="020B0502020104020203" pitchFamily="34" charset="77"/>
          </a:endParaRPr>
        </a:p>
      </dgm:t>
    </dgm:pt>
    <dgm:pt modelId="{5F1014EB-C6C1-BE4E-892F-859829CF4374}" type="sibTrans" cxnId="{9133D5B2-8E20-014D-B84D-3FF638FFAFB2}">
      <dgm:prSet/>
      <dgm:spPr/>
      <dgm:t>
        <a:bodyPr/>
        <a:lstStyle/>
        <a:p>
          <a:endParaRPr lang="en-US" sz="2400">
            <a:latin typeface="Gill Sans MT" panose="020B0502020104020203" pitchFamily="34" charset="77"/>
          </a:endParaRPr>
        </a:p>
      </dgm:t>
    </dgm:pt>
    <dgm:pt modelId="{1C0B7B8D-924E-7C47-A2FA-5F3A83214F13}">
      <dgm:prSet custT="1"/>
      <dgm:spPr/>
      <dgm:t>
        <a:bodyPr/>
        <a:lstStyle/>
        <a:p>
          <a:r>
            <a:rPr lang="en-US" sz="1400">
              <a:latin typeface="Gill Sans MT" panose="020B0502020104020203" pitchFamily="34" charset="77"/>
            </a:rPr>
            <a:t>When I take surveys on MTurk, I feel strong and vigorous.						</a:t>
          </a:r>
        </a:p>
      </dgm:t>
    </dgm:pt>
    <dgm:pt modelId="{07E0490B-323F-F141-9DEA-904126877F66}" type="parTrans" cxnId="{BB3FFF36-3109-454D-8472-8AC8926C3357}">
      <dgm:prSet/>
      <dgm:spPr/>
      <dgm:t>
        <a:bodyPr/>
        <a:lstStyle/>
        <a:p>
          <a:endParaRPr lang="en-US" sz="2400">
            <a:latin typeface="Gill Sans MT" panose="020B0502020104020203" pitchFamily="34" charset="77"/>
          </a:endParaRPr>
        </a:p>
      </dgm:t>
    </dgm:pt>
    <dgm:pt modelId="{4E8C88EC-A4BE-B945-BB98-EC98B3644972}" type="sibTrans" cxnId="{BB3FFF36-3109-454D-8472-8AC8926C3357}">
      <dgm:prSet/>
      <dgm:spPr/>
      <dgm:t>
        <a:bodyPr/>
        <a:lstStyle/>
        <a:p>
          <a:endParaRPr lang="en-US" sz="2400">
            <a:latin typeface="Gill Sans MT" panose="020B0502020104020203" pitchFamily="34" charset="77"/>
          </a:endParaRPr>
        </a:p>
      </dgm:t>
    </dgm:pt>
    <dgm:pt modelId="{24AF9F70-DD51-9144-B933-9A567008A0BF}">
      <dgm:prSet custT="1"/>
      <dgm:spPr/>
      <dgm:t>
        <a:bodyPr/>
        <a:lstStyle/>
        <a:p>
          <a:r>
            <a:rPr lang="en-US" sz="1400">
              <a:latin typeface="Gill Sans MT" panose="020B0502020104020203" pitchFamily="34" charset="77"/>
            </a:rPr>
            <a:t>I am enthusiastic about the surveys I take on MTurk.						</a:t>
          </a:r>
        </a:p>
      </dgm:t>
    </dgm:pt>
    <dgm:pt modelId="{0E5B3528-4A1F-EE4E-8FAD-6C2DD590CE8F}" type="parTrans" cxnId="{356C05CA-FC12-764D-8F49-7C39AE6949C1}">
      <dgm:prSet/>
      <dgm:spPr/>
      <dgm:t>
        <a:bodyPr/>
        <a:lstStyle/>
        <a:p>
          <a:endParaRPr lang="en-US" sz="2400">
            <a:latin typeface="Gill Sans MT" panose="020B0502020104020203" pitchFamily="34" charset="77"/>
          </a:endParaRPr>
        </a:p>
      </dgm:t>
    </dgm:pt>
    <dgm:pt modelId="{B7200AD9-AD3C-E048-8739-C518CAB16502}" type="sibTrans" cxnId="{356C05CA-FC12-764D-8F49-7C39AE6949C1}">
      <dgm:prSet/>
      <dgm:spPr/>
      <dgm:t>
        <a:bodyPr/>
        <a:lstStyle/>
        <a:p>
          <a:endParaRPr lang="en-US" sz="2400">
            <a:latin typeface="Gill Sans MT" panose="020B0502020104020203" pitchFamily="34" charset="77"/>
          </a:endParaRPr>
        </a:p>
      </dgm:t>
    </dgm:pt>
    <dgm:pt modelId="{EA1FC96E-AE2D-104C-87A1-9A1C91449D22}">
      <dgm:prSet custT="1"/>
      <dgm:spPr/>
      <dgm:t>
        <a:bodyPr/>
        <a:lstStyle/>
        <a:p>
          <a:r>
            <a:rPr lang="en-US" sz="1400">
              <a:latin typeface="Gill Sans MT" panose="020B0502020104020203" pitchFamily="34" charset="77"/>
            </a:rPr>
            <a:t>When I am taking surveys on MTurk, I forget everything else around me.				</a:t>
          </a:r>
        </a:p>
      </dgm:t>
    </dgm:pt>
    <dgm:pt modelId="{217E05D2-FB21-E845-8AAC-05A761A58F65}" type="parTrans" cxnId="{32C1E953-9068-2E4A-ACB1-5336EEA52444}">
      <dgm:prSet/>
      <dgm:spPr/>
      <dgm:t>
        <a:bodyPr/>
        <a:lstStyle/>
        <a:p>
          <a:endParaRPr lang="en-US" sz="2400">
            <a:latin typeface="Gill Sans MT" panose="020B0502020104020203" pitchFamily="34" charset="77"/>
          </a:endParaRPr>
        </a:p>
      </dgm:t>
    </dgm:pt>
    <dgm:pt modelId="{6D65473A-0C6B-EB4B-AE13-540DB7250E75}" type="sibTrans" cxnId="{32C1E953-9068-2E4A-ACB1-5336EEA52444}">
      <dgm:prSet/>
      <dgm:spPr/>
      <dgm:t>
        <a:bodyPr/>
        <a:lstStyle/>
        <a:p>
          <a:endParaRPr lang="en-US" sz="2400">
            <a:latin typeface="Gill Sans MT" panose="020B0502020104020203" pitchFamily="34" charset="77"/>
          </a:endParaRPr>
        </a:p>
      </dgm:t>
    </dgm:pt>
    <dgm:pt modelId="{DBAAD2CF-0948-E440-B8C7-C23D38818A4D}">
      <dgm:prSet custT="1"/>
      <dgm:spPr/>
      <dgm:t>
        <a:bodyPr/>
        <a:lstStyle/>
        <a:p>
          <a:r>
            <a:rPr lang="en-US" sz="1400">
              <a:latin typeface="Gill Sans MT" panose="020B0502020104020203" pitchFamily="34" charset="77"/>
            </a:rPr>
            <a:t>Taking surveys on MTurk inspires me.								</a:t>
          </a:r>
        </a:p>
      </dgm:t>
    </dgm:pt>
    <dgm:pt modelId="{FC3A268E-166E-7C4B-A4FC-3D02FF0D2742}" type="parTrans" cxnId="{D3691122-C2D7-C340-BDF2-89145E173C96}">
      <dgm:prSet/>
      <dgm:spPr/>
      <dgm:t>
        <a:bodyPr/>
        <a:lstStyle/>
        <a:p>
          <a:endParaRPr lang="en-US" sz="2400">
            <a:latin typeface="Gill Sans MT" panose="020B0502020104020203" pitchFamily="34" charset="77"/>
          </a:endParaRPr>
        </a:p>
      </dgm:t>
    </dgm:pt>
    <dgm:pt modelId="{31829578-F2C4-6841-A83C-4364175BBDB5}" type="sibTrans" cxnId="{D3691122-C2D7-C340-BDF2-89145E173C96}">
      <dgm:prSet/>
      <dgm:spPr/>
      <dgm:t>
        <a:bodyPr/>
        <a:lstStyle/>
        <a:p>
          <a:endParaRPr lang="en-US" sz="2400">
            <a:latin typeface="Gill Sans MT" panose="020B0502020104020203" pitchFamily="34" charset="77"/>
          </a:endParaRPr>
        </a:p>
      </dgm:t>
    </dgm:pt>
    <dgm:pt modelId="{5B25235A-501B-C148-BAB9-97B680846F41}">
      <dgm:prSet custT="1"/>
      <dgm:spPr/>
      <dgm:t>
        <a:bodyPr/>
        <a:lstStyle/>
        <a:p>
          <a:r>
            <a:rPr lang="en-US" sz="1400">
              <a:latin typeface="Gill Sans MT" panose="020B0502020104020203" pitchFamily="34" charset="77"/>
            </a:rPr>
            <a:t>When I get up in the morning, I feel like taking surveys on MTurk.					</a:t>
          </a:r>
        </a:p>
      </dgm:t>
    </dgm:pt>
    <dgm:pt modelId="{00FDF77F-A18F-0C49-AD6E-CADB6EC965D6}" type="parTrans" cxnId="{9A3C107F-77EA-D94F-A1DD-D1E8D3D5212F}">
      <dgm:prSet/>
      <dgm:spPr/>
      <dgm:t>
        <a:bodyPr/>
        <a:lstStyle/>
        <a:p>
          <a:endParaRPr lang="en-US" sz="2400">
            <a:latin typeface="Gill Sans MT" panose="020B0502020104020203" pitchFamily="34" charset="77"/>
          </a:endParaRPr>
        </a:p>
      </dgm:t>
    </dgm:pt>
    <dgm:pt modelId="{217F9729-9620-D14E-9AEC-0437F9300551}" type="sibTrans" cxnId="{9A3C107F-77EA-D94F-A1DD-D1E8D3D5212F}">
      <dgm:prSet/>
      <dgm:spPr/>
      <dgm:t>
        <a:bodyPr/>
        <a:lstStyle/>
        <a:p>
          <a:endParaRPr lang="en-US" sz="2400">
            <a:latin typeface="Gill Sans MT" panose="020B0502020104020203" pitchFamily="34" charset="77"/>
          </a:endParaRPr>
        </a:p>
      </dgm:t>
    </dgm:pt>
    <dgm:pt modelId="{72E96634-3C72-FE47-AFF5-ADB4DC9EA112}">
      <dgm:prSet custT="1"/>
      <dgm:spPr/>
      <dgm:t>
        <a:bodyPr/>
        <a:lstStyle/>
        <a:p>
          <a:r>
            <a:rPr lang="en-US" sz="1400" dirty="0">
              <a:latin typeface="Gill Sans MT" panose="020B0502020104020203" pitchFamily="34" charset="77"/>
            </a:rPr>
            <a:t>I feel happy when I am intensely taking surveys on </a:t>
          </a:r>
          <a:r>
            <a:rPr lang="en-US" sz="1400" dirty="0" err="1">
              <a:latin typeface="Gill Sans MT" panose="020B0502020104020203" pitchFamily="34" charset="77"/>
            </a:rPr>
            <a:t>MTurk</a:t>
          </a:r>
          <a:r>
            <a:rPr lang="en-US" sz="1400" dirty="0">
              <a:latin typeface="Gill Sans MT" panose="020B0502020104020203" pitchFamily="34" charset="77"/>
            </a:rPr>
            <a:t>.						</a:t>
          </a:r>
        </a:p>
      </dgm:t>
    </dgm:pt>
    <dgm:pt modelId="{572CE91D-AE20-E549-B343-168DC340ADA8}" type="parTrans" cxnId="{805325F5-72A8-454C-93E9-49E33E0B2C29}">
      <dgm:prSet/>
      <dgm:spPr/>
      <dgm:t>
        <a:bodyPr/>
        <a:lstStyle/>
        <a:p>
          <a:endParaRPr lang="en-US" sz="2400">
            <a:latin typeface="Gill Sans MT" panose="020B0502020104020203" pitchFamily="34" charset="77"/>
          </a:endParaRPr>
        </a:p>
      </dgm:t>
    </dgm:pt>
    <dgm:pt modelId="{6E9CC67F-02F5-7A49-BC84-DC734E8CF9E8}" type="sibTrans" cxnId="{805325F5-72A8-454C-93E9-49E33E0B2C29}">
      <dgm:prSet/>
      <dgm:spPr/>
      <dgm:t>
        <a:bodyPr/>
        <a:lstStyle/>
        <a:p>
          <a:endParaRPr lang="en-US" sz="2400">
            <a:latin typeface="Gill Sans MT" panose="020B0502020104020203" pitchFamily="34" charset="77"/>
          </a:endParaRPr>
        </a:p>
      </dgm:t>
    </dgm:pt>
    <dgm:pt modelId="{35563761-A097-D84B-B252-501D16598D72}">
      <dgm:prSet custT="1"/>
      <dgm:spPr/>
      <dgm:t>
        <a:bodyPr/>
        <a:lstStyle/>
        <a:p>
          <a:r>
            <a:rPr lang="en-US" sz="1400" dirty="0">
              <a:latin typeface="Gill Sans MT" panose="020B0502020104020203" pitchFamily="34" charset="77"/>
            </a:rPr>
            <a:t>I am proud of the </a:t>
          </a:r>
          <a:r>
            <a:rPr lang="en-US" sz="1400" dirty="0" err="1">
              <a:latin typeface="Gill Sans MT" panose="020B0502020104020203" pitchFamily="34" charset="77"/>
            </a:rPr>
            <a:t>MTurk</a:t>
          </a:r>
          <a:r>
            <a:rPr lang="en-US" sz="1400" dirty="0">
              <a:latin typeface="Gill Sans MT" panose="020B0502020104020203" pitchFamily="34" charset="77"/>
            </a:rPr>
            <a:t> survey responses that I give.		</a:t>
          </a:r>
        </a:p>
      </dgm:t>
    </dgm:pt>
    <dgm:pt modelId="{C7D918E6-A3D2-0649-905F-DCF5828A9E49}" type="parTrans" cxnId="{7581D9FD-61BD-AB4D-A66C-BFD7B8DB290D}">
      <dgm:prSet/>
      <dgm:spPr/>
      <dgm:t>
        <a:bodyPr/>
        <a:lstStyle/>
        <a:p>
          <a:endParaRPr lang="en-US" sz="2400">
            <a:latin typeface="Gill Sans MT" panose="020B0502020104020203" pitchFamily="34" charset="77"/>
          </a:endParaRPr>
        </a:p>
      </dgm:t>
    </dgm:pt>
    <dgm:pt modelId="{4929A85F-7B57-CA44-AE4F-3A4EDF95D0DE}" type="sibTrans" cxnId="{7581D9FD-61BD-AB4D-A66C-BFD7B8DB290D}">
      <dgm:prSet/>
      <dgm:spPr/>
      <dgm:t>
        <a:bodyPr/>
        <a:lstStyle/>
        <a:p>
          <a:endParaRPr lang="en-US" sz="2400">
            <a:latin typeface="Gill Sans MT" panose="020B0502020104020203" pitchFamily="34" charset="77"/>
          </a:endParaRPr>
        </a:p>
      </dgm:t>
    </dgm:pt>
    <dgm:pt modelId="{B069B059-5C01-B54D-9BAE-06A89F993E58}">
      <dgm:prSet custT="1"/>
      <dgm:spPr/>
      <dgm:t>
        <a:bodyPr/>
        <a:lstStyle/>
        <a:p>
          <a:r>
            <a:rPr lang="en-US" sz="1400">
              <a:latin typeface="Gill Sans MT" panose="020B0502020104020203" pitchFamily="34" charset="77"/>
            </a:rPr>
            <a:t>I am immersed in the MTurk surveys that I take.							</a:t>
          </a:r>
        </a:p>
      </dgm:t>
    </dgm:pt>
    <dgm:pt modelId="{D64340BA-C15E-FD41-8C02-EE427278235C}" type="parTrans" cxnId="{E20C8BF4-BC8F-DA4A-9D94-CBD4F283566D}">
      <dgm:prSet/>
      <dgm:spPr/>
      <dgm:t>
        <a:bodyPr/>
        <a:lstStyle/>
        <a:p>
          <a:endParaRPr lang="en-US" sz="2400">
            <a:latin typeface="Gill Sans MT" panose="020B0502020104020203" pitchFamily="34" charset="77"/>
          </a:endParaRPr>
        </a:p>
      </dgm:t>
    </dgm:pt>
    <dgm:pt modelId="{CDB094FA-9F83-784C-A094-7E21822EFCCC}" type="sibTrans" cxnId="{E20C8BF4-BC8F-DA4A-9D94-CBD4F283566D}">
      <dgm:prSet/>
      <dgm:spPr/>
      <dgm:t>
        <a:bodyPr/>
        <a:lstStyle/>
        <a:p>
          <a:endParaRPr lang="en-US" sz="2400">
            <a:latin typeface="Gill Sans MT" panose="020B0502020104020203" pitchFamily="34" charset="77"/>
          </a:endParaRPr>
        </a:p>
      </dgm:t>
    </dgm:pt>
    <dgm:pt modelId="{06E1A9B3-FB36-4942-8EB3-42460CCB6BC2}">
      <dgm:prSet custT="1"/>
      <dgm:spPr/>
      <dgm:t>
        <a:bodyPr/>
        <a:lstStyle/>
        <a:p>
          <a:r>
            <a:rPr lang="en-US" sz="1400">
              <a:latin typeface="Gill Sans MT" panose="020B0502020104020203" pitchFamily="34" charset="77"/>
            </a:rPr>
            <a:t>I can continue taking MTurk surveys for very long periods at a time.				</a:t>
          </a:r>
        </a:p>
      </dgm:t>
    </dgm:pt>
    <dgm:pt modelId="{0621BD02-FBC9-204A-BB66-FC6570F30638}" type="parTrans" cxnId="{2C5D1BA6-5666-364F-B8D4-230489899D4C}">
      <dgm:prSet/>
      <dgm:spPr/>
      <dgm:t>
        <a:bodyPr/>
        <a:lstStyle/>
        <a:p>
          <a:endParaRPr lang="en-US" sz="2400">
            <a:latin typeface="Gill Sans MT" panose="020B0502020104020203" pitchFamily="34" charset="77"/>
          </a:endParaRPr>
        </a:p>
      </dgm:t>
    </dgm:pt>
    <dgm:pt modelId="{EC059143-D7D8-B14D-8973-AEFED9AE268E}" type="sibTrans" cxnId="{2C5D1BA6-5666-364F-B8D4-230489899D4C}">
      <dgm:prSet/>
      <dgm:spPr/>
      <dgm:t>
        <a:bodyPr/>
        <a:lstStyle/>
        <a:p>
          <a:endParaRPr lang="en-US" sz="2400">
            <a:latin typeface="Gill Sans MT" panose="020B0502020104020203" pitchFamily="34" charset="77"/>
          </a:endParaRPr>
        </a:p>
      </dgm:t>
    </dgm:pt>
    <dgm:pt modelId="{7AEF787D-35BE-4942-B05D-C2E4519082D1}">
      <dgm:prSet custT="1"/>
      <dgm:spPr/>
      <dgm:t>
        <a:bodyPr/>
        <a:lstStyle/>
        <a:p>
          <a:r>
            <a:rPr lang="en-US" sz="1400">
              <a:latin typeface="Gill Sans MT" panose="020B0502020104020203" pitchFamily="34" charset="77"/>
            </a:rPr>
            <a:t>To me, MTurk surveys are challenging.								</a:t>
          </a:r>
        </a:p>
      </dgm:t>
    </dgm:pt>
    <dgm:pt modelId="{B7C69F2B-B2DE-8340-8480-A1C982199D69}" type="parTrans" cxnId="{DA104C55-1F9C-3E4B-92A5-8D95B8F35A2F}">
      <dgm:prSet/>
      <dgm:spPr/>
      <dgm:t>
        <a:bodyPr/>
        <a:lstStyle/>
        <a:p>
          <a:endParaRPr lang="en-US" sz="2400">
            <a:latin typeface="Gill Sans MT" panose="020B0502020104020203" pitchFamily="34" charset="77"/>
          </a:endParaRPr>
        </a:p>
      </dgm:t>
    </dgm:pt>
    <dgm:pt modelId="{CAB97FAC-C5F0-0E48-B77B-430C0B69C337}" type="sibTrans" cxnId="{DA104C55-1F9C-3E4B-92A5-8D95B8F35A2F}">
      <dgm:prSet/>
      <dgm:spPr/>
      <dgm:t>
        <a:bodyPr/>
        <a:lstStyle/>
        <a:p>
          <a:endParaRPr lang="en-US" sz="2400">
            <a:latin typeface="Gill Sans MT" panose="020B0502020104020203" pitchFamily="34" charset="77"/>
          </a:endParaRPr>
        </a:p>
      </dgm:t>
    </dgm:pt>
    <dgm:pt modelId="{903F2B43-85C3-7246-A2CC-ED9735A82EF7}">
      <dgm:prSet custT="1"/>
      <dgm:spPr/>
      <dgm:t>
        <a:bodyPr/>
        <a:lstStyle/>
        <a:p>
          <a:r>
            <a:rPr lang="en-US" sz="1400">
              <a:latin typeface="Gill Sans MT" panose="020B0502020104020203" pitchFamily="34" charset="77"/>
            </a:rPr>
            <a:t>I get carried away when I am taking MTurk surveys.							</a:t>
          </a:r>
        </a:p>
      </dgm:t>
    </dgm:pt>
    <dgm:pt modelId="{8DC07584-107F-1746-8A5D-B313E7EBB15C}" type="parTrans" cxnId="{E5189403-60FF-3D49-B61C-CD7C4C6AB9FD}">
      <dgm:prSet/>
      <dgm:spPr/>
      <dgm:t>
        <a:bodyPr/>
        <a:lstStyle/>
        <a:p>
          <a:endParaRPr lang="en-US" sz="2400">
            <a:latin typeface="Gill Sans MT" panose="020B0502020104020203" pitchFamily="34" charset="77"/>
          </a:endParaRPr>
        </a:p>
      </dgm:t>
    </dgm:pt>
    <dgm:pt modelId="{33A69269-04AD-0B4B-8924-C3A90168BC72}" type="sibTrans" cxnId="{E5189403-60FF-3D49-B61C-CD7C4C6AB9FD}">
      <dgm:prSet/>
      <dgm:spPr/>
      <dgm:t>
        <a:bodyPr/>
        <a:lstStyle/>
        <a:p>
          <a:endParaRPr lang="en-US" sz="2400">
            <a:latin typeface="Gill Sans MT" panose="020B0502020104020203" pitchFamily="34" charset="77"/>
          </a:endParaRPr>
        </a:p>
      </dgm:t>
    </dgm:pt>
    <dgm:pt modelId="{7FC213D8-81E8-5E42-87B6-AE073379EE94}">
      <dgm:prSet custT="1"/>
      <dgm:spPr/>
      <dgm:t>
        <a:bodyPr/>
        <a:lstStyle/>
        <a:p>
          <a:r>
            <a:rPr lang="en-US" sz="1400" dirty="0">
              <a:latin typeface="Gill Sans MT" panose="020B0502020104020203" pitchFamily="34" charset="77"/>
            </a:rPr>
            <a:t>When I am taking </a:t>
          </a:r>
          <a:r>
            <a:rPr lang="en-US" sz="1400" dirty="0" err="1">
              <a:latin typeface="Gill Sans MT" panose="020B0502020104020203" pitchFamily="34" charset="77"/>
            </a:rPr>
            <a:t>MTurk</a:t>
          </a:r>
          <a:r>
            <a:rPr lang="en-US" sz="1400" dirty="0">
              <a:latin typeface="Gill Sans MT" panose="020B0502020104020203" pitchFamily="34" charset="77"/>
            </a:rPr>
            <a:t> surveys, I am very resilient, mentally.					</a:t>
          </a:r>
        </a:p>
      </dgm:t>
    </dgm:pt>
    <dgm:pt modelId="{ED224808-1BBF-594A-A3DA-050D0D468EC4}" type="parTrans" cxnId="{C16DCBE2-6118-7D42-828F-45ECFF74012F}">
      <dgm:prSet/>
      <dgm:spPr/>
      <dgm:t>
        <a:bodyPr/>
        <a:lstStyle/>
        <a:p>
          <a:endParaRPr lang="en-US" sz="2400">
            <a:latin typeface="Gill Sans MT" panose="020B0502020104020203" pitchFamily="34" charset="77"/>
          </a:endParaRPr>
        </a:p>
      </dgm:t>
    </dgm:pt>
    <dgm:pt modelId="{E9C5EF66-EC2B-984A-913C-B7D748FF6401}" type="sibTrans" cxnId="{C16DCBE2-6118-7D42-828F-45ECFF74012F}">
      <dgm:prSet/>
      <dgm:spPr/>
      <dgm:t>
        <a:bodyPr/>
        <a:lstStyle/>
        <a:p>
          <a:endParaRPr lang="en-US" sz="2400">
            <a:latin typeface="Gill Sans MT" panose="020B0502020104020203" pitchFamily="34" charset="77"/>
          </a:endParaRPr>
        </a:p>
      </dgm:t>
    </dgm:pt>
    <dgm:pt modelId="{EB3F86DA-9197-3042-BE7E-E58AEDF1F3C5}">
      <dgm:prSet custT="1"/>
      <dgm:spPr/>
      <dgm:t>
        <a:bodyPr/>
        <a:lstStyle/>
        <a:p>
          <a:r>
            <a:rPr lang="en-US" sz="1400">
              <a:latin typeface="Gill Sans MT" panose="020B0502020104020203" pitchFamily="34" charset="77"/>
            </a:rPr>
            <a:t>It is difficult to detach myself from taking MTurk surveys.						</a:t>
          </a:r>
        </a:p>
      </dgm:t>
    </dgm:pt>
    <dgm:pt modelId="{E5895CA1-AF24-A047-93C7-40862F4DA2D6}" type="parTrans" cxnId="{F9355164-481B-9341-9BBA-8C86E110DAF2}">
      <dgm:prSet/>
      <dgm:spPr/>
      <dgm:t>
        <a:bodyPr/>
        <a:lstStyle/>
        <a:p>
          <a:endParaRPr lang="en-US" sz="2400">
            <a:latin typeface="Gill Sans MT" panose="020B0502020104020203" pitchFamily="34" charset="77"/>
          </a:endParaRPr>
        </a:p>
      </dgm:t>
    </dgm:pt>
    <dgm:pt modelId="{01B8CD84-FFB4-B444-8BEB-6607FA2534BD}" type="sibTrans" cxnId="{F9355164-481B-9341-9BBA-8C86E110DAF2}">
      <dgm:prSet/>
      <dgm:spPr/>
      <dgm:t>
        <a:bodyPr/>
        <a:lstStyle/>
        <a:p>
          <a:endParaRPr lang="en-US" sz="2400">
            <a:latin typeface="Gill Sans MT" panose="020B0502020104020203" pitchFamily="34" charset="77"/>
          </a:endParaRPr>
        </a:p>
      </dgm:t>
    </dgm:pt>
    <dgm:pt modelId="{606E8E22-379F-A444-BDB0-8DABFC6F67F1}">
      <dgm:prSet custT="1"/>
      <dgm:spPr/>
      <dgm:t>
        <a:bodyPr/>
        <a:lstStyle/>
        <a:p>
          <a:r>
            <a:rPr lang="en-US" sz="1400">
              <a:latin typeface="Gill Sans MT" panose="020B0502020104020203" pitchFamily="34" charset="77"/>
            </a:rPr>
            <a:t>When I take MTurk surveys, I always persevere, even when things do not go well.	</a:t>
          </a:r>
        </a:p>
      </dgm:t>
    </dgm:pt>
    <dgm:pt modelId="{09E75FF9-B173-EA4A-9D72-B462F1A6D2C7}" type="parTrans" cxnId="{C40360CE-E3C4-8B41-91B9-EE057B179869}">
      <dgm:prSet/>
      <dgm:spPr/>
      <dgm:t>
        <a:bodyPr/>
        <a:lstStyle/>
        <a:p>
          <a:endParaRPr lang="en-US" sz="2400">
            <a:latin typeface="Gill Sans MT" panose="020B0502020104020203" pitchFamily="34" charset="77"/>
          </a:endParaRPr>
        </a:p>
      </dgm:t>
    </dgm:pt>
    <dgm:pt modelId="{ADA8C496-E437-7F4C-AFB1-F48226E2CA18}" type="sibTrans" cxnId="{C40360CE-E3C4-8B41-91B9-EE057B179869}">
      <dgm:prSet/>
      <dgm:spPr/>
      <dgm:t>
        <a:bodyPr/>
        <a:lstStyle/>
        <a:p>
          <a:endParaRPr lang="en-US" sz="2400">
            <a:latin typeface="Gill Sans MT" panose="020B0502020104020203" pitchFamily="34" charset="77"/>
          </a:endParaRPr>
        </a:p>
      </dgm:t>
    </dgm:pt>
    <dgm:pt modelId="{8C811F93-38A6-7A45-B270-AABE79789240}" type="pres">
      <dgm:prSet presAssocID="{D1FDC64C-FB95-4A3E-BC62-F0BF49605FA2}" presName="vert0" presStyleCnt="0">
        <dgm:presLayoutVars>
          <dgm:dir/>
          <dgm:animOne val="branch"/>
          <dgm:animLvl val="lvl"/>
        </dgm:presLayoutVars>
      </dgm:prSet>
      <dgm:spPr/>
    </dgm:pt>
    <dgm:pt modelId="{224E84E8-C415-384F-8B9B-AF0410FB3EBC}" type="pres">
      <dgm:prSet presAssocID="{DE7D7E03-2BD4-4361-B79C-93ADA3516318}" presName="thickLine" presStyleLbl="alignNode1" presStyleIdx="0" presStyleCnt="17"/>
      <dgm:spPr/>
    </dgm:pt>
    <dgm:pt modelId="{51CA8D80-98F8-CA49-83B1-ECDD862993BB}" type="pres">
      <dgm:prSet presAssocID="{DE7D7E03-2BD4-4361-B79C-93ADA3516318}" presName="horz1" presStyleCnt="0"/>
      <dgm:spPr/>
    </dgm:pt>
    <dgm:pt modelId="{80FD3930-7791-9D4D-B461-F6231828DBAA}" type="pres">
      <dgm:prSet presAssocID="{DE7D7E03-2BD4-4361-B79C-93ADA3516318}" presName="tx1" presStyleLbl="revTx" presStyleIdx="0" presStyleCnt="17"/>
      <dgm:spPr/>
    </dgm:pt>
    <dgm:pt modelId="{CE756FCE-8B5B-B943-89D0-B085E8C8F121}" type="pres">
      <dgm:prSet presAssocID="{DE7D7E03-2BD4-4361-B79C-93ADA3516318}" presName="vert1" presStyleCnt="0"/>
      <dgm:spPr/>
    </dgm:pt>
    <dgm:pt modelId="{AB0C5F73-71B7-654C-A5EF-ACF85A34BFC7}" type="pres">
      <dgm:prSet presAssocID="{80AC12EF-256A-5843-B9DB-13CC1735C727}" presName="thickLine" presStyleLbl="alignNode1" presStyleIdx="1" presStyleCnt="17"/>
      <dgm:spPr/>
    </dgm:pt>
    <dgm:pt modelId="{A1FDB7CD-5111-F04B-9489-66F8855ECBC8}" type="pres">
      <dgm:prSet presAssocID="{80AC12EF-256A-5843-B9DB-13CC1735C727}" presName="horz1" presStyleCnt="0"/>
      <dgm:spPr/>
    </dgm:pt>
    <dgm:pt modelId="{33C7EF7A-9FE8-8F4F-A795-5C358727B0F0}" type="pres">
      <dgm:prSet presAssocID="{80AC12EF-256A-5843-B9DB-13CC1735C727}" presName="tx1" presStyleLbl="revTx" presStyleIdx="1" presStyleCnt="17"/>
      <dgm:spPr/>
    </dgm:pt>
    <dgm:pt modelId="{F8D9031D-2287-F043-9D9A-9A706330EE40}" type="pres">
      <dgm:prSet presAssocID="{80AC12EF-256A-5843-B9DB-13CC1735C727}" presName="vert1" presStyleCnt="0"/>
      <dgm:spPr/>
    </dgm:pt>
    <dgm:pt modelId="{EEEFA08D-F0C4-5545-8B73-B4065378460D}" type="pres">
      <dgm:prSet presAssocID="{FB71A9C9-5E85-0F46-9F0E-FA742D93BAC6}" presName="thickLine" presStyleLbl="alignNode1" presStyleIdx="2" presStyleCnt="17"/>
      <dgm:spPr/>
    </dgm:pt>
    <dgm:pt modelId="{6D821B95-ECB0-0547-AB2E-DE8F9F9BA199}" type="pres">
      <dgm:prSet presAssocID="{FB71A9C9-5E85-0F46-9F0E-FA742D93BAC6}" presName="horz1" presStyleCnt="0"/>
      <dgm:spPr/>
    </dgm:pt>
    <dgm:pt modelId="{B3BE7FA8-DA21-AA49-8D6F-13BA530DE71C}" type="pres">
      <dgm:prSet presAssocID="{FB71A9C9-5E85-0F46-9F0E-FA742D93BAC6}" presName="tx1" presStyleLbl="revTx" presStyleIdx="2" presStyleCnt="17"/>
      <dgm:spPr/>
    </dgm:pt>
    <dgm:pt modelId="{36E18A8F-34AA-944E-A967-E63846921921}" type="pres">
      <dgm:prSet presAssocID="{FB71A9C9-5E85-0F46-9F0E-FA742D93BAC6}" presName="vert1" presStyleCnt="0"/>
      <dgm:spPr/>
    </dgm:pt>
    <dgm:pt modelId="{007AAE8A-1FEA-B742-BFC6-6996B95CC369}" type="pres">
      <dgm:prSet presAssocID="{1C0B7B8D-924E-7C47-A2FA-5F3A83214F13}" presName="thickLine" presStyleLbl="alignNode1" presStyleIdx="3" presStyleCnt="17"/>
      <dgm:spPr/>
    </dgm:pt>
    <dgm:pt modelId="{480BDD90-1227-4146-A775-8789449E011E}" type="pres">
      <dgm:prSet presAssocID="{1C0B7B8D-924E-7C47-A2FA-5F3A83214F13}" presName="horz1" presStyleCnt="0"/>
      <dgm:spPr/>
    </dgm:pt>
    <dgm:pt modelId="{8A26947B-FB7D-FD46-9B1D-9E3D66BDA137}" type="pres">
      <dgm:prSet presAssocID="{1C0B7B8D-924E-7C47-A2FA-5F3A83214F13}" presName="tx1" presStyleLbl="revTx" presStyleIdx="3" presStyleCnt="17"/>
      <dgm:spPr/>
    </dgm:pt>
    <dgm:pt modelId="{BB335C4D-CCC5-744B-A37F-34AB12E7FC75}" type="pres">
      <dgm:prSet presAssocID="{1C0B7B8D-924E-7C47-A2FA-5F3A83214F13}" presName="vert1" presStyleCnt="0"/>
      <dgm:spPr/>
    </dgm:pt>
    <dgm:pt modelId="{1FBA6FE0-56E5-6A4F-A958-396A69EB5A56}" type="pres">
      <dgm:prSet presAssocID="{24AF9F70-DD51-9144-B933-9A567008A0BF}" presName="thickLine" presStyleLbl="alignNode1" presStyleIdx="4" presStyleCnt="17"/>
      <dgm:spPr/>
    </dgm:pt>
    <dgm:pt modelId="{AEAABABD-47F9-BD4C-A3CD-F3C364ED186D}" type="pres">
      <dgm:prSet presAssocID="{24AF9F70-DD51-9144-B933-9A567008A0BF}" presName="horz1" presStyleCnt="0"/>
      <dgm:spPr/>
    </dgm:pt>
    <dgm:pt modelId="{EEC982DA-6250-AA48-A288-74C6B68CC720}" type="pres">
      <dgm:prSet presAssocID="{24AF9F70-DD51-9144-B933-9A567008A0BF}" presName="tx1" presStyleLbl="revTx" presStyleIdx="4" presStyleCnt="17"/>
      <dgm:spPr/>
    </dgm:pt>
    <dgm:pt modelId="{235D3A92-5C10-5B48-9D34-CB58AD4DA0D0}" type="pres">
      <dgm:prSet presAssocID="{24AF9F70-DD51-9144-B933-9A567008A0BF}" presName="vert1" presStyleCnt="0"/>
      <dgm:spPr/>
    </dgm:pt>
    <dgm:pt modelId="{506D870B-B34B-B644-ADC6-C8416D4898B4}" type="pres">
      <dgm:prSet presAssocID="{EA1FC96E-AE2D-104C-87A1-9A1C91449D22}" presName="thickLine" presStyleLbl="alignNode1" presStyleIdx="5" presStyleCnt="17"/>
      <dgm:spPr/>
    </dgm:pt>
    <dgm:pt modelId="{B8ACCB9B-D0D9-A745-AC6D-A680CFB1FE82}" type="pres">
      <dgm:prSet presAssocID="{EA1FC96E-AE2D-104C-87A1-9A1C91449D22}" presName="horz1" presStyleCnt="0"/>
      <dgm:spPr/>
    </dgm:pt>
    <dgm:pt modelId="{DF47B2D8-6C6C-CC4D-A30D-DBCFA3C7B38B}" type="pres">
      <dgm:prSet presAssocID="{EA1FC96E-AE2D-104C-87A1-9A1C91449D22}" presName="tx1" presStyleLbl="revTx" presStyleIdx="5" presStyleCnt="17"/>
      <dgm:spPr/>
    </dgm:pt>
    <dgm:pt modelId="{E7FE47BB-E3F2-694E-96E6-1F0A0F74548F}" type="pres">
      <dgm:prSet presAssocID="{EA1FC96E-AE2D-104C-87A1-9A1C91449D22}" presName="vert1" presStyleCnt="0"/>
      <dgm:spPr/>
    </dgm:pt>
    <dgm:pt modelId="{F221EC7B-C49C-3A40-B9A0-2950802530E7}" type="pres">
      <dgm:prSet presAssocID="{DBAAD2CF-0948-E440-B8C7-C23D38818A4D}" presName="thickLine" presStyleLbl="alignNode1" presStyleIdx="6" presStyleCnt="17"/>
      <dgm:spPr/>
    </dgm:pt>
    <dgm:pt modelId="{BB0BA674-1B9E-3349-8F83-0F1B1589D53B}" type="pres">
      <dgm:prSet presAssocID="{DBAAD2CF-0948-E440-B8C7-C23D38818A4D}" presName="horz1" presStyleCnt="0"/>
      <dgm:spPr/>
    </dgm:pt>
    <dgm:pt modelId="{02C3B4DF-ABD8-BB4A-897C-FD7A08744C08}" type="pres">
      <dgm:prSet presAssocID="{DBAAD2CF-0948-E440-B8C7-C23D38818A4D}" presName="tx1" presStyleLbl="revTx" presStyleIdx="6" presStyleCnt="17"/>
      <dgm:spPr/>
    </dgm:pt>
    <dgm:pt modelId="{4FF01870-D5EC-054E-AFD4-D57C91F99532}" type="pres">
      <dgm:prSet presAssocID="{DBAAD2CF-0948-E440-B8C7-C23D38818A4D}" presName="vert1" presStyleCnt="0"/>
      <dgm:spPr/>
    </dgm:pt>
    <dgm:pt modelId="{AEB9EC9E-B5F8-AF4F-9183-35C41627F3EC}" type="pres">
      <dgm:prSet presAssocID="{5B25235A-501B-C148-BAB9-97B680846F41}" presName="thickLine" presStyleLbl="alignNode1" presStyleIdx="7" presStyleCnt="17"/>
      <dgm:spPr/>
    </dgm:pt>
    <dgm:pt modelId="{D6270444-0346-2049-8E51-54047B08BEBF}" type="pres">
      <dgm:prSet presAssocID="{5B25235A-501B-C148-BAB9-97B680846F41}" presName="horz1" presStyleCnt="0"/>
      <dgm:spPr/>
    </dgm:pt>
    <dgm:pt modelId="{30D662BE-49F9-734A-9F6A-D74832A47791}" type="pres">
      <dgm:prSet presAssocID="{5B25235A-501B-C148-BAB9-97B680846F41}" presName="tx1" presStyleLbl="revTx" presStyleIdx="7" presStyleCnt="17"/>
      <dgm:spPr/>
    </dgm:pt>
    <dgm:pt modelId="{9CE427E0-D71E-3F4E-A4DE-229A560F8E04}" type="pres">
      <dgm:prSet presAssocID="{5B25235A-501B-C148-BAB9-97B680846F41}" presName="vert1" presStyleCnt="0"/>
      <dgm:spPr/>
    </dgm:pt>
    <dgm:pt modelId="{356384DE-F3EB-C344-9D95-012A51E99682}" type="pres">
      <dgm:prSet presAssocID="{72E96634-3C72-FE47-AFF5-ADB4DC9EA112}" presName="thickLine" presStyleLbl="alignNode1" presStyleIdx="8" presStyleCnt="17"/>
      <dgm:spPr/>
    </dgm:pt>
    <dgm:pt modelId="{3D95E922-71B5-F048-9EA0-F272B4E9F8C4}" type="pres">
      <dgm:prSet presAssocID="{72E96634-3C72-FE47-AFF5-ADB4DC9EA112}" presName="horz1" presStyleCnt="0"/>
      <dgm:spPr/>
    </dgm:pt>
    <dgm:pt modelId="{6702D3C2-E90C-2847-9BC4-2059C6348D1F}" type="pres">
      <dgm:prSet presAssocID="{72E96634-3C72-FE47-AFF5-ADB4DC9EA112}" presName="tx1" presStyleLbl="revTx" presStyleIdx="8" presStyleCnt="17"/>
      <dgm:spPr/>
    </dgm:pt>
    <dgm:pt modelId="{7935479D-F6C0-ED43-9C20-485F85C5CE52}" type="pres">
      <dgm:prSet presAssocID="{72E96634-3C72-FE47-AFF5-ADB4DC9EA112}" presName="vert1" presStyleCnt="0"/>
      <dgm:spPr/>
    </dgm:pt>
    <dgm:pt modelId="{BD2B0311-9E57-0548-A2A9-D4B12A0ED29A}" type="pres">
      <dgm:prSet presAssocID="{35563761-A097-D84B-B252-501D16598D72}" presName="thickLine" presStyleLbl="alignNode1" presStyleIdx="9" presStyleCnt="17"/>
      <dgm:spPr/>
    </dgm:pt>
    <dgm:pt modelId="{FF82CEEA-5176-D64A-A599-BE5D8DDE9690}" type="pres">
      <dgm:prSet presAssocID="{35563761-A097-D84B-B252-501D16598D72}" presName="horz1" presStyleCnt="0"/>
      <dgm:spPr/>
    </dgm:pt>
    <dgm:pt modelId="{242127A5-CCB2-DB47-8EA7-3E41212C7DBC}" type="pres">
      <dgm:prSet presAssocID="{35563761-A097-D84B-B252-501D16598D72}" presName="tx1" presStyleLbl="revTx" presStyleIdx="9" presStyleCnt="17"/>
      <dgm:spPr/>
    </dgm:pt>
    <dgm:pt modelId="{00AFB16A-29D7-0A4A-AC4D-27FDB59AF2C6}" type="pres">
      <dgm:prSet presAssocID="{35563761-A097-D84B-B252-501D16598D72}" presName="vert1" presStyleCnt="0"/>
      <dgm:spPr/>
    </dgm:pt>
    <dgm:pt modelId="{D9157773-2BE9-AB4D-9C7E-1B847306C07F}" type="pres">
      <dgm:prSet presAssocID="{B069B059-5C01-B54D-9BAE-06A89F993E58}" presName="thickLine" presStyleLbl="alignNode1" presStyleIdx="10" presStyleCnt="17"/>
      <dgm:spPr/>
    </dgm:pt>
    <dgm:pt modelId="{D6C05B5D-A573-0C48-AF65-CC852D0C491F}" type="pres">
      <dgm:prSet presAssocID="{B069B059-5C01-B54D-9BAE-06A89F993E58}" presName="horz1" presStyleCnt="0"/>
      <dgm:spPr/>
    </dgm:pt>
    <dgm:pt modelId="{2AE769EB-7813-E043-8B6C-C73769D15613}" type="pres">
      <dgm:prSet presAssocID="{B069B059-5C01-B54D-9BAE-06A89F993E58}" presName="tx1" presStyleLbl="revTx" presStyleIdx="10" presStyleCnt="17"/>
      <dgm:spPr/>
    </dgm:pt>
    <dgm:pt modelId="{32360588-A901-9447-A041-DC788E4D8847}" type="pres">
      <dgm:prSet presAssocID="{B069B059-5C01-B54D-9BAE-06A89F993E58}" presName="vert1" presStyleCnt="0"/>
      <dgm:spPr/>
    </dgm:pt>
    <dgm:pt modelId="{84E83E61-216B-254C-83C9-C5BF303DB1EC}" type="pres">
      <dgm:prSet presAssocID="{06E1A9B3-FB36-4942-8EB3-42460CCB6BC2}" presName="thickLine" presStyleLbl="alignNode1" presStyleIdx="11" presStyleCnt="17"/>
      <dgm:spPr/>
    </dgm:pt>
    <dgm:pt modelId="{DDB2C47B-6B36-8D45-95C1-A3FD0946BA8B}" type="pres">
      <dgm:prSet presAssocID="{06E1A9B3-FB36-4942-8EB3-42460CCB6BC2}" presName="horz1" presStyleCnt="0"/>
      <dgm:spPr/>
    </dgm:pt>
    <dgm:pt modelId="{9259A3F7-7EF4-1348-87FD-C73FCF77C2A8}" type="pres">
      <dgm:prSet presAssocID="{06E1A9B3-FB36-4942-8EB3-42460CCB6BC2}" presName="tx1" presStyleLbl="revTx" presStyleIdx="11" presStyleCnt="17"/>
      <dgm:spPr/>
    </dgm:pt>
    <dgm:pt modelId="{7395BB61-4D7E-1747-B064-6883AA5FBBB6}" type="pres">
      <dgm:prSet presAssocID="{06E1A9B3-FB36-4942-8EB3-42460CCB6BC2}" presName="vert1" presStyleCnt="0"/>
      <dgm:spPr/>
    </dgm:pt>
    <dgm:pt modelId="{EC903557-E17A-2946-A306-42E06646DFAF}" type="pres">
      <dgm:prSet presAssocID="{7AEF787D-35BE-4942-B05D-C2E4519082D1}" presName="thickLine" presStyleLbl="alignNode1" presStyleIdx="12" presStyleCnt="17"/>
      <dgm:spPr/>
    </dgm:pt>
    <dgm:pt modelId="{632B8648-F931-A04E-AFF8-F667BF67E37F}" type="pres">
      <dgm:prSet presAssocID="{7AEF787D-35BE-4942-B05D-C2E4519082D1}" presName="horz1" presStyleCnt="0"/>
      <dgm:spPr/>
    </dgm:pt>
    <dgm:pt modelId="{ACB94823-F1E3-3F48-A14A-D0B0D29B6647}" type="pres">
      <dgm:prSet presAssocID="{7AEF787D-35BE-4942-B05D-C2E4519082D1}" presName="tx1" presStyleLbl="revTx" presStyleIdx="12" presStyleCnt="17"/>
      <dgm:spPr/>
    </dgm:pt>
    <dgm:pt modelId="{EEF07D22-D5B5-2C43-B042-652C0571C76E}" type="pres">
      <dgm:prSet presAssocID="{7AEF787D-35BE-4942-B05D-C2E4519082D1}" presName="vert1" presStyleCnt="0"/>
      <dgm:spPr/>
    </dgm:pt>
    <dgm:pt modelId="{C9C2D79D-ACC5-DB41-98D8-12DDF586D69D}" type="pres">
      <dgm:prSet presAssocID="{903F2B43-85C3-7246-A2CC-ED9735A82EF7}" presName="thickLine" presStyleLbl="alignNode1" presStyleIdx="13" presStyleCnt="17"/>
      <dgm:spPr/>
    </dgm:pt>
    <dgm:pt modelId="{3D05EBF8-B9E7-7442-9EA2-19F4E04816B3}" type="pres">
      <dgm:prSet presAssocID="{903F2B43-85C3-7246-A2CC-ED9735A82EF7}" presName="horz1" presStyleCnt="0"/>
      <dgm:spPr/>
    </dgm:pt>
    <dgm:pt modelId="{13710834-7601-FC49-8AF7-0530D383BA8A}" type="pres">
      <dgm:prSet presAssocID="{903F2B43-85C3-7246-A2CC-ED9735A82EF7}" presName="tx1" presStyleLbl="revTx" presStyleIdx="13" presStyleCnt="17"/>
      <dgm:spPr/>
    </dgm:pt>
    <dgm:pt modelId="{826674CE-9EDD-3E46-A961-1B890FA1F6D2}" type="pres">
      <dgm:prSet presAssocID="{903F2B43-85C3-7246-A2CC-ED9735A82EF7}" presName="vert1" presStyleCnt="0"/>
      <dgm:spPr/>
    </dgm:pt>
    <dgm:pt modelId="{E9BE2F6A-56B8-F240-998A-96BDA0EF661B}" type="pres">
      <dgm:prSet presAssocID="{7FC213D8-81E8-5E42-87B6-AE073379EE94}" presName="thickLine" presStyleLbl="alignNode1" presStyleIdx="14" presStyleCnt="17"/>
      <dgm:spPr/>
    </dgm:pt>
    <dgm:pt modelId="{DE761B42-0408-FF44-BB7F-9572A4EFE914}" type="pres">
      <dgm:prSet presAssocID="{7FC213D8-81E8-5E42-87B6-AE073379EE94}" presName="horz1" presStyleCnt="0"/>
      <dgm:spPr/>
    </dgm:pt>
    <dgm:pt modelId="{9D9B5E4F-16D2-7740-B065-697B4F03925E}" type="pres">
      <dgm:prSet presAssocID="{7FC213D8-81E8-5E42-87B6-AE073379EE94}" presName="tx1" presStyleLbl="revTx" presStyleIdx="14" presStyleCnt="17"/>
      <dgm:spPr/>
    </dgm:pt>
    <dgm:pt modelId="{355849A9-19E7-7442-887D-61DD19921469}" type="pres">
      <dgm:prSet presAssocID="{7FC213D8-81E8-5E42-87B6-AE073379EE94}" presName="vert1" presStyleCnt="0"/>
      <dgm:spPr/>
    </dgm:pt>
    <dgm:pt modelId="{FA0715E8-63FB-9846-BBC8-04AC42ECA331}" type="pres">
      <dgm:prSet presAssocID="{EB3F86DA-9197-3042-BE7E-E58AEDF1F3C5}" presName="thickLine" presStyleLbl="alignNode1" presStyleIdx="15" presStyleCnt="17"/>
      <dgm:spPr/>
    </dgm:pt>
    <dgm:pt modelId="{301E212E-D3AD-B94A-9D8C-DA2EECB00656}" type="pres">
      <dgm:prSet presAssocID="{EB3F86DA-9197-3042-BE7E-E58AEDF1F3C5}" presName="horz1" presStyleCnt="0"/>
      <dgm:spPr/>
    </dgm:pt>
    <dgm:pt modelId="{D0D3ECC2-E564-7047-AA0D-C89DD97A4142}" type="pres">
      <dgm:prSet presAssocID="{EB3F86DA-9197-3042-BE7E-E58AEDF1F3C5}" presName="tx1" presStyleLbl="revTx" presStyleIdx="15" presStyleCnt="17"/>
      <dgm:spPr/>
    </dgm:pt>
    <dgm:pt modelId="{8D40DFDC-642D-0E48-BCF8-E2605BA5A294}" type="pres">
      <dgm:prSet presAssocID="{EB3F86DA-9197-3042-BE7E-E58AEDF1F3C5}" presName="vert1" presStyleCnt="0"/>
      <dgm:spPr/>
    </dgm:pt>
    <dgm:pt modelId="{09623921-C8F6-B640-A7FD-B8B17786CE11}" type="pres">
      <dgm:prSet presAssocID="{606E8E22-379F-A444-BDB0-8DABFC6F67F1}" presName="thickLine" presStyleLbl="alignNode1" presStyleIdx="16" presStyleCnt="17"/>
      <dgm:spPr/>
    </dgm:pt>
    <dgm:pt modelId="{5AD7E5B9-D60B-904B-A1D6-65021B530A25}" type="pres">
      <dgm:prSet presAssocID="{606E8E22-379F-A444-BDB0-8DABFC6F67F1}" presName="horz1" presStyleCnt="0"/>
      <dgm:spPr/>
    </dgm:pt>
    <dgm:pt modelId="{68E6C800-D7B9-DA4B-B8EC-5FB116D16711}" type="pres">
      <dgm:prSet presAssocID="{606E8E22-379F-A444-BDB0-8DABFC6F67F1}" presName="tx1" presStyleLbl="revTx" presStyleIdx="16" presStyleCnt="17"/>
      <dgm:spPr/>
    </dgm:pt>
    <dgm:pt modelId="{0607760A-A070-154A-A7A5-C3770721EEA7}" type="pres">
      <dgm:prSet presAssocID="{606E8E22-379F-A444-BDB0-8DABFC6F67F1}" presName="vert1" presStyleCnt="0"/>
      <dgm:spPr/>
    </dgm:pt>
  </dgm:ptLst>
  <dgm:cxnLst>
    <dgm:cxn modelId="{E5189403-60FF-3D49-B61C-CD7C4C6AB9FD}" srcId="{D1FDC64C-FB95-4A3E-BC62-F0BF49605FA2}" destId="{903F2B43-85C3-7246-A2CC-ED9735A82EF7}" srcOrd="13" destOrd="0" parTransId="{8DC07584-107F-1746-8A5D-B313E7EBB15C}" sibTransId="{33A69269-04AD-0B4B-8924-C3A90168BC72}"/>
    <dgm:cxn modelId="{C7391207-3204-C844-BB43-06A46775FD34}" srcId="{D1FDC64C-FB95-4A3E-BC62-F0BF49605FA2}" destId="{80AC12EF-256A-5843-B9DB-13CC1735C727}" srcOrd="1" destOrd="0" parTransId="{D1D67FA3-C44C-BD47-9D3F-4BACE54FCFE7}" sibTransId="{27507589-7D7F-3F47-89B0-F10255D3050D}"/>
    <dgm:cxn modelId="{D3691122-C2D7-C340-BDF2-89145E173C96}" srcId="{D1FDC64C-FB95-4A3E-BC62-F0BF49605FA2}" destId="{DBAAD2CF-0948-E440-B8C7-C23D38818A4D}" srcOrd="6" destOrd="0" parTransId="{FC3A268E-166E-7C4B-A4FC-3D02FF0D2742}" sibTransId="{31829578-F2C4-6841-A83C-4364175BBDB5}"/>
    <dgm:cxn modelId="{1C29E722-C42C-C64B-8CEF-F8ACE1E199CF}" type="presOf" srcId="{FB71A9C9-5E85-0F46-9F0E-FA742D93BAC6}" destId="{B3BE7FA8-DA21-AA49-8D6F-13BA530DE71C}" srcOrd="0" destOrd="0" presId="urn:microsoft.com/office/officeart/2008/layout/LinedList"/>
    <dgm:cxn modelId="{C5870E26-1EAE-5A49-9A50-A783911ADC1D}" type="presOf" srcId="{EB3F86DA-9197-3042-BE7E-E58AEDF1F3C5}" destId="{D0D3ECC2-E564-7047-AA0D-C89DD97A4142}" srcOrd="0" destOrd="0" presId="urn:microsoft.com/office/officeart/2008/layout/LinedList"/>
    <dgm:cxn modelId="{BB3FFF36-3109-454D-8472-8AC8926C3357}" srcId="{D1FDC64C-FB95-4A3E-BC62-F0BF49605FA2}" destId="{1C0B7B8D-924E-7C47-A2FA-5F3A83214F13}" srcOrd="3" destOrd="0" parTransId="{07E0490B-323F-F141-9DEA-904126877F66}" sibTransId="{4E8C88EC-A4BE-B945-BB98-EC98B3644972}"/>
    <dgm:cxn modelId="{7431D24B-A998-7548-BDA9-5624B7257FB1}" type="presOf" srcId="{80AC12EF-256A-5843-B9DB-13CC1735C727}" destId="{33C7EF7A-9FE8-8F4F-A795-5C358727B0F0}" srcOrd="0" destOrd="0" presId="urn:microsoft.com/office/officeart/2008/layout/LinedList"/>
    <dgm:cxn modelId="{F5838052-6389-5A4C-AE87-FA368A741D77}" type="presOf" srcId="{DE7D7E03-2BD4-4361-B79C-93ADA3516318}" destId="{80FD3930-7791-9D4D-B461-F6231828DBAA}" srcOrd="0" destOrd="0" presId="urn:microsoft.com/office/officeart/2008/layout/LinedList"/>
    <dgm:cxn modelId="{32C1E953-9068-2E4A-ACB1-5336EEA52444}" srcId="{D1FDC64C-FB95-4A3E-BC62-F0BF49605FA2}" destId="{EA1FC96E-AE2D-104C-87A1-9A1C91449D22}" srcOrd="5" destOrd="0" parTransId="{217E05D2-FB21-E845-8AAC-05A761A58F65}" sibTransId="{6D65473A-0C6B-EB4B-AE13-540DB7250E75}"/>
    <dgm:cxn modelId="{DA104C55-1F9C-3E4B-92A5-8D95B8F35A2F}" srcId="{D1FDC64C-FB95-4A3E-BC62-F0BF49605FA2}" destId="{7AEF787D-35BE-4942-B05D-C2E4519082D1}" srcOrd="12" destOrd="0" parTransId="{B7C69F2B-B2DE-8340-8480-A1C982199D69}" sibTransId="{CAB97FAC-C5F0-0E48-B77B-430C0B69C337}"/>
    <dgm:cxn modelId="{2CF2DC58-DD36-864A-8265-1BC0404D2E58}" type="presOf" srcId="{24AF9F70-DD51-9144-B933-9A567008A0BF}" destId="{EEC982DA-6250-AA48-A288-74C6B68CC720}" srcOrd="0" destOrd="0" presId="urn:microsoft.com/office/officeart/2008/layout/LinedList"/>
    <dgm:cxn modelId="{F9355164-481B-9341-9BBA-8C86E110DAF2}" srcId="{D1FDC64C-FB95-4A3E-BC62-F0BF49605FA2}" destId="{EB3F86DA-9197-3042-BE7E-E58AEDF1F3C5}" srcOrd="15" destOrd="0" parTransId="{E5895CA1-AF24-A047-93C7-40862F4DA2D6}" sibTransId="{01B8CD84-FFB4-B444-8BEB-6607FA2534BD}"/>
    <dgm:cxn modelId="{AAD56679-9CA3-3943-89DC-D782BF654829}" type="presOf" srcId="{35563761-A097-D84B-B252-501D16598D72}" destId="{242127A5-CCB2-DB47-8EA7-3E41212C7DBC}" srcOrd="0" destOrd="0" presId="urn:microsoft.com/office/officeart/2008/layout/LinedList"/>
    <dgm:cxn modelId="{9A3C107F-77EA-D94F-A1DD-D1E8D3D5212F}" srcId="{D1FDC64C-FB95-4A3E-BC62-F0BF49605FA2}" destId="{5B25235A-501B-C148-BAB9-97B680846F41}" srcOrd="7" destOrd="0" parTransId="{00FDF77F-A18F-0C49-AD6E-CADB6EC965D6}" sibTransId="{217F9729-9620-D14E-9AEC-0437F9300551}"/>
    <dgm:cxn modelId="{13568380-942B-5A4C-99FB-1B583C0E5901}" type="presOf" srcId="{903F2B43-85C3-7246-A2CC-ED9735A82EF7}" destId="{13710834-7601-FC49-8AF7-0530D383BA8A}" srcOrd="0" destOrd="0" presId="urn:microsoft.com/office/officeart/2008/layout/LinedList"/>
    <dgm:cxn modelId="{85097885-CE0E-E34A-A1C8-4222CA4BC31D}" type="presOf" srcId="{1C0B7B8D-924E-7C47-A2FA-5F3A83214F13}" destId="{8A26947B-FB7D-FD46-9B1D-9E3D66BDA137}" srcOrd="0" destOrd="0" presId="urn:microsoft.com/office/officeart/2008/layout/LinedList"/>
    <dgm:cxn modelId="{1E526F8D-44EF-9C43-9BCA-7FF354009AA0}" type="presOf" srcId="{DBAAD2CF-0948-E440-B8C7-C23D38818A4D}" destId="{02C3B4DF-ABD8-BB4A-897C-FD7A08744C08}" srcOrd="0" destOrd="0" presId="urn:microsoft.com/office/officeart/2008/layout/LinedList"/>
    <dgm:cxn modelId="{C8A1F891-B70B-384E-8B6A-530326B2FC70}" type="presOf" srcId="{72E96634-3C72-FE47-AFF5-ADB4DC9EA112}" destId="{6702D3C2-E90C-2847-9BC4-2059C6348D1F}" srcOrd="0" destOrd="0" presId="urn:microsoft.com/office/officeart/2008/layout/LinedList"/>
    <dgm:cxn modelId="{814B609F-A55A-964E-90E8-DCA0ABFD7902}" type="presOf" srcId="{EA1FC96E-AE2D-104C-87A1-9A1C91449D22}" destId="{DF47B2D8-6C6C-CC4D-A30D-DBCFA3C7B38B}" srcOrd="0" destOrd="0" presId="urn:microsoft.com/office/officeart/2008/layout/LinedList"/>
    <dgm:cxn modelId="{3ECBDAA3-A5CE-644D-9606-3698F69BCAD0}" type="presOf" srcId="{06E1A9B3-FB36-4942-8EB3-42460CCB6BC2}" destId="{9259A3F7-7EF4-1348-87FD-C73FCF77C2A8}" srcOrd="0" destOrd="0" presId="urn:microsoft.com/office/officeart/2008/layout/LinedList"/>
    <dgm:cxn modelId="{8871CFA4-4BD0-104F-A3F2-8DF712A7F0F9}" type="presOf" srcId="{B069B059-5C01-B54D-9BAE-06A89F993E58}" destId="{2AE769EB-7813-E043-8B6C-C73769D15613}" srcOrd="0" destOrd="0" presId="urn:microsoft.com/office/officeart/2008/layout/LinedList"/>
    <dgm:cxn modelId="{2C5D1BA6-5666-364F-B8D4-230489899D4C}" srcId="{D1FDC64C-FB95-4A3E-BC62-F0BF49605FA2}" destId="{06E1A9B3-FB36-4942-8EB3-42460CCB6BC2}" srcOrd="11" destOrd="0" parTransId="{0621BD02-FBC9-204A-BB66-FC6570F30638}" sibTransId="{EC059143-D7D8-B14D-8973-AEFED9AE268E}"/>
    <dgm:cxn modelId="{9133D5B2-8E20-014D-B84D-3FF638FFAFB2}" srcId="{D1FDC64C-FB95-4A3E-BC62-F0BF49605FA2}" destId="{FB71A9C9-5E85-0F46-9F0E-FA742D93BAC6}" srcOrd="2" destOrd="0" parTransId="{AC0EA7B6-8FE0-344A-AFE2-AF3A90C8E47A}" sibTransId="{5F1014EB-C6C1-BE4E-892F-859829CF4374}"/>
    <dgm:cxn modelId="{148156BE-0580-604A-9AB2-ED56AE696F86}" type="presOf" srcId="{606E8E22-379F-A444-BDB0-8DABFC6F67F1}" destId="{68E6C800-D7B9-DA4B-B8EC-5FB116D16711}" srcOrd="0" destOrd="0" presId="urn:microsoft.com/office/officeart/2008/layout/LinedList"/>
    <dgm:cxn modelId="{E51313C3-61FE-264C-A059-1F9D90D5CD8F}" type="presOf" srcId="{5B25235A-501B-C148-BAB9-97B680846F41}" destId="{30D662BE-49F9-734A-9F6A-D74832A47791}" srcOrd="0" destOrd="0" presId="urn:microsoft.com/office/officeart/2008/layout/LinedList"/>
    <dgm:cxn modelId="{8E05DEC3-22D2-9D41-9CA4-3B87E1250A1F}" type="presOf" srcId="{7FC213D8-81E8-5E42-87B6-AE073379EE94}" destId="{9D9B5E4F-16D2-7740-B065-697B4F03925E}" srcOrd="0" destOrd="0" presId="urn:microsoft.com/office/officeart/2008/layout/LinedList"/>
    <dgm:cxn modelId="{356C05CA-FC12-764D-8F49-7C39AE6949C1}" srcId="{D1FDC64C-FB95-4A3E-BC62-F0BF49605FA2}" destId="{24AF9F70-DD51-9144-B933-9A567008A0BF}" srcOrd="4" destOrd="0" parTransId="{0E5B3528-4A1F-EE4E-8FAD-6C2DD590CE8F}" sibTransId="{B7200AD9-AD3C-E048-8739-C518CAB16502}"/>
    <dgm:cxn modelId="{C40360CE-E3C4-8B41-91B9-EE057B179869}" srcId="{D1FDC64C-FB95-4A3E-BC62-F0BF49605FA2}" destId="{606E8E22-379F-A444-BDB0-8DABFC6F67F1}" srcOrd="16" destOrd="0" parTransId="{09E75FF9-B173-EA4A-9D72-B462F1A6D2C7}" sibTransId="{ADA8C496-E437-7F4C-AFB1-F48226E2CA18}"/>
    <dgm:cxn modelId="{C16DCBE2-6118-7D42-828F-45ECFF74012F}" srcId="{D1FDC64C-FB95-4A3E-BC62-F0BF49605FA2}" destId="{7FC213D8-81E8-5E42-87B6-AE073379EE94}" srcOrd="14" destOrd="0" parTransId="{ED224808-1BBF-594A-A3DA-050D0D468EC4}" sibTransId="{E9C5EF66-EC2B-984A-913C-B7D748FF6401}"/>
    <dgm:cxn modelId="{EB5655ED-A642-3B44-A90A-DD37A504DB29}" type="presOf" srcId="{7AEF787D-35BE-4942-B05D-C2E4519082D1}" destId="{ACB94823-F1E3-3F48-A14A-D0B0D29B6647}" srcOrd="0" destOrd="0" presId="urn:microsoft.com/office/officeart/2008/layout/LinedList"/>
    <dgm:cxn modelId="{E20C8BF4-BC8F-DA4A-9D94-CBD4F283566D}" srcId="{D1FDC64C-FB95-4A3E-BC62-F0BF49605FA2}" destId="{B069B059-5C01-B54D-9BAE-06A89F993E58}" srcOrd="10" destOrd="0" parTransId="{D64340BA-C15E-FD41-8C02-EE427278235C}" sibTransId="{CDB094FA-9F83-784C-A094-7E21822EFCCC}"/>
    <dgm:cxn modelId="{805325F5-72A8-454C-93E9-49E33E0B2C29}" srcId="{D1FDC64C-FB95-4A3E-BC62-F0BF49605FA2}" destId="{72E96634-3C72-FE47-AFF5-ADB4DC9EA112}" srcOrd="8" destOrd="0" parTransId="{572CE91D-AE20-E549-B343-168DC340ADA8}" sibTransId="{6E9CC67F-02F5-7A49-BC84-DC734E8CF9E8}"/>
    <dgm:cxn modelId="{EDFDC8F5-200D-1B46-B86A-E3C5556BDF38}" type="presOf" srcId="{D1FDC64C-FB95-4A3E-BC62-F0BF49605FA2}" destId="{8C811F93-38A6-7A45-B270-AABE79789240}" srcOrd="0" destOrd="0" presId="urn:microsoft.com/office/officeart/2008/layout/LinedList"/>
    <dgm:cxn modelId="{7581D9FD-61BD-AB4D-A66C-BFD7B8DB290D}" srcId="{D1FDC64C-FB95-4A3E-BC62-F0BF49605FA2}" destId="{35563761-A097-D84B-B252-501D16598D72}" srcOrd="9" destOrd="0" parTransId="{C7D918E6-A3D2-0649-905F-DCF5828A9E49}" sibTransId="{4929A85F-7B57-CA44-AE4F-3A4EDF95D0DE}"/>
    <dgm:cxn modelId="{B16469FE-1128-4F11-8E39-A1B1C2FD03B7}" srcId="{D1FDC64C-FB95-4A3E-BC62-F0BF49605FA2}" destId="{DE7D7E03-2BD4-4361-B79C-93ADA3516318}" srcOrd="0" destOrd="0" parTransId="{27D82AC2-93B6-4630-9935-B88759CAC337}" sibTransId="{9B6AD3C3-6DCF-4E78-893A-BE9EE0BFAE6E}"/>
    <dgm:cxn modelId="{8EBEF2F3-378E-5342-B96E-1D2DA70A9451}" type="presParOf" srcId="{8C811F93-38A6-7A45-B270-AABE79789240}" destId="{224E84E8-C415-384F-8B9B-AF0410FB3EBC}" srcOrd="0" destOrd="0" presId="urn:microsoft.com/office/officeart/2008/layout/LinedList"/>
    <dgm:cxn modelId="{11111419-4A8E-BF4A-8EA5-4C03FE7E1A00}" type="presParOf" srcId="{8C811F93-38A6-7A45-B270-AABE79789240}" destId="{51CA8D80-98F8-CA49-83B1-ECDD862993BB}" srcOrd="1" destOrd="0" presId="urn:microsoft.com/office/officeart/2008/layout/LinedList"/>
    <dgm:cxn modelId="{1DED51B0-98F2-6449-AF6D-2348852A3A5D}" type="presParOf" srcId="{51CA8D80-98F8-CA49-83B1-ECDD862993BB}" destId="{80FD3930-7791-9D4D-B461-F6231828DBAA}" srcOrd="0" destOrd="0" presId="urn:microsoft.com/office/officeart/2008/layout/LinedList"/>
    <dgm:cxn modelId="{D8467B2B-7286-054B-BE0B-239DEB8C9015}" type="presParOf" srcId="{51CA8D80-98F8-CA49-83B1-ECDD862993BB}" destId="{CE756FCE-8B5B-B943-89D0-B085E8C8F121}" srcOrd="1" destOrd="0" presId="urn:microsoft.com/office/officeart/2008/layout/LinedList"/>
    <dgm:cxn modelId="{432AA4C1-C41A-7E4E-B207-05335E2A457E}" type="presParOf" srcId="{8C811F93-38A6-7A45-B270-AABE79789240}" destId="{AB0C5F73-71B7-654C-A5EF-ACF85A34BFC7}" srcOrd="2" destOrd="0" presId="urn:microsoft.com/office/officeart/2008/layout/LinedList"/>
    <dgm:cxn modelId="{F10812AB-9A75-4344-A4E3-8AC2818FC96F}" type="presParOf" srcId="{8C811F93-38A6-7A45-B270-AABE79789240}" destId="{A1FDB7CD-5111-F04B-9489-66F8855ECBC8}" srcOrd="3" destOrd="0" presId="urn:microsoft.com/office/officeart/2008/layout/LinedList"/>
    <dgm:cxn modelId="{2726D5E6-E204-E44E-AF9C-1DDA75737225}" type="presParOf" srcId="{A1FDB7CD-5111-F04B-9489-66F8855ECBC8}" destId="{33C7EF7A-9FE8-8F4F-A795-5C358727B0F0}" srcOrd="0" destOrd="0" presId="urn:microsoft.com/office/officeart/2008/layout/LinedList"/>
    <dgm:cxn modelId="{DBE4D0B3-7E2F-7C40-B2C6-C02876DF492F}" type="presParOf" srcId="{A1FDB7CD-5111-F04B-9489-66F8855ECBC8}" destId="{F8D9031D-2287-F043-9D9A-9A706330EE40}" srcOrd="1" destOrd="0" presId="urn:microsoft.com/office/officeart/2008/layout/LinedList"/>
    <dgm:cxn modelId="{5C478042-0035-E342-ADDE-00C8C62DB67F}" type="presParOf" srcId="{8C811F93-38A6-7A45-B270-AABE79789240}" destId="{EEEFA08D-F0C4-5545-8B73-B4065378460D}" srcOrd="4" destOrd="0" presId="urn:microsoft.com/office/officeart/2008/layout/LinedList"/>
    <dgm:cxn modelId="{89880EA0-B9EC-3141-B861-7EF7252227DE}" type="presParOf" srcId="{8C811F93-38A6-7A45-B270-AABE79789240}" destId="{6D821B95-ECB0-0547-AB2E-DE8F9F9BA199}" srcOrd="5" destOrd="0" presId="urn:microsoft.com/office/officeart/2008/layout/LinedList"/>
    <dgm:cxn modelId="{10B96D70-1D30-8043-84BB-F0363DC9CF61}" type="presParOf" srcId="{6D821B95-ECB0-0547-AB2E-DE8F9F9BA199}" destId="{B3BE7FA8-DA21-AA49-8D6F-13BA530DE71C}" srcOrd="0" destOrd="0" presId="urn:microsoft.com/office/officeart/2008/layout/LinedList"/>
    <dgm:cxn modelId="{6B7D416E-20D0-2D48-9C94-40F9523EC894}" type="presParOf" srcId="{6D821B95-ECB0-0547-AB2E-DE8F9F9BA199}" destId="{36E18A8F-34AA-944E-A967-E63846921921}" srcOrd="1" destOrd="0" presId="urn:microsoft.com/office/officeart/2008/layout/LinedList"/>
    <dgm:cxn modelId="{EDDE0A44-686D-784D-9F00-6D77E4B15879}" type="presParOf" srcId="{8C811F93-38A6-7A45-B270-AABE79789240}" destId="{007AAE8A-1FEA-B742-BFC6-6996B95CC369}" srcOrd="6" destOrd="0" presId="urn:microsoft.com/office/officeart/2008/layout/LinedList"/>
    <dgm:cxn modelId="{3E0F607C-AC1F-CE4D-9ECA-84AD72C77C6A}" type="presParOf" srcId="{8C811F93-38A6-7A45-B270-AABE79789240}" destId="{480BDD90-1227-4146-A775-8789449E011E}" srcOrd="7" destOrd="0" presId="urn:microsoft.com/office/officeart/2008/layout/LinedList"/>
    <dgm:cxn modelId="{5E1B4518-57EC-FA46-8A0E-A0297E9ADE87}" type="presParOf" srcId="{480BDD90-1227-4146-A775-8789449E011E}" destId="{8A26947B-FB7D-FD46-9B1D-9E3D66BDA137}" srcOrd="0" destOrd="0" presId="urn:microsoft.com/office/officeart/2008/layout/LinedList"/>
    <dgm:cxn modelId="{27026E03-22A7-084F-AB11-F9DC68EAAB1B}" type="presParOf" srcId="{480BDD90-1227-4146-A775-8789449E011E}" destId="{BB335C4D-CCC5-744B-A37F-34AB12E7FC75}" srcOrd="1" destOrd="0" presId="urn:microsoft.com/office/officeart/2008/layout/LinedList"/>
    <dgm:cxn modelId="{A1CB5D7F-9F0A-3A4E-9892-9E578C204918}" type="presParOf" srcId="{8C811F93-38A6-7A45-B270-AABE79789240}" destId="{1FBA6FE0-56E5-6A4F-A958-396A69EB5A56}" srcOrd="8" destOrd="0" presId="urn:microsoft.com/office/officeart/2008/layout/LinedList"/>
    <dgm:cxn modelId="{2A8C3793-4965-5645-B49B-FC75601CEC95}" type="presParOf" srcId="{8C811F93-38A6-7A45-B270-AABE79789240}" destId="{AEAABABD-47F9-BD4C-A3CD-F3C364ED186D}" srcOrd="9" destOrd="0" presId="urn:microsoft.com/office/officeart/2008/layout/LinedList"/>
    <dgm:cxn modelId="{2F021A67-C836-3F49-A33A-E7358239D097}" type="presParOf" srcId="{AEAABABD-47F9-BD4C-A3CD-F3C364ED186D}" destId="{EEC982DA-6250-AA48-A288-74C6B68CC720}" srcOrd="0" destOrd="0" presId="urn:microsoft.com/office/officeart/2008/layout/LinedList"/>
    <dgm:cxn modelId="{2A05E39B-985E-4343-B0C9-EDE380F268E9}" type="presParOf" srcId="{AEAABABD-47F9-BD4C-A3CD-F3C364ED186D}" destId="{235D3A92-5C10-5B48-9D34-CB58AD4DA0D0}" srcOrd="1" destOrd="0" presId="urn:microsoft.com/office/officeart/2008/layout/LinedList"/>
    <dgm:cxn modelId="{AA9199D8-A472-534B-89D9-C5712DBDB3AC}" type="presParOf" srcId="{8C811F93-38A6-7A45-B270-AABE79789240}" destId="{506D870B-B34B-B644-ADC6-C8416D4898B4}" srcOrd="10" destOrd="0" presId="urn:microsoft.com/office/officeart/2008/layout/LinedList"/>
    <dgm:cxn modelId="{B8E4EBD0-CE6B-4343-9C37-8B9206F721C8}" type="presParOf" srcId="{8C811F93-38A6-7A45-B270-AABE79789240}" destId="{B8ACCB9B-D0D9-A745-AC6D-A680CFB1FE82}" srcOrd="11" destOrd="0" presId="urn:microsoft.com/office/officeart/2008/layout/LinedList"/>
    <dgm:cxn modelId="{F9D9C42E-5638-7744-B9BC-46CC122E1409}" type="presParOf" srcId="{B8ACCB9B-D0D9-A745-AC6D-A680CFB1FE82}" destId="{DF47B2D8-6C6C-CC4D-A30D-DBCFA3C7B38B}" srcOrd="0" destOrd="0" presId="urn:microsoft.com/office/officeart/2008/layout/LinedList"/>
    <dgm:cxn modelId="{84267826-F25E-9C45-854D-FC4F912CF455}" type="presParOf" srcId="{B8ACCB9B-D0D9-A745-AC6D-A680CFB1FE82}" destId="{E7FE47BB-E3F2-694E-96E6-1F0A0F74548F}" srcOrd="1" destOrd="0" presId="urn:microsoft.com/office/officeart/2008/layout/LinedList"/>
    <dgm:cxn modelId="{8A739F32-4C1E-6843-A745-38179F3D70F3}" type="presParOf" srcId="{8C811F93-38A6-7A45-B270-AABE79789240}" destId="{F221EC7B-C49C-3A40-B9A0-2950802530E7}" srcOrd="12" destOrd="0" presId="urn:microsoft.com/office/officeart/2008/layout/LinedList"/>
    <dgm:cxn modelId="{82C6966E-1FB9-6C4B-B2BF-C56598EC62B6}" type="presParOf" srcId="{8C811F93-38A6-7A45-B270-AABE79789240}" destId="{BB0BA674-1B9E-3349-8F83-0F1B1589D53B}" srcOrd="13" destOrd="0" presId="urn:microsoft.com/office/officeart/2008/layout/LinedList"/>
    <dgm:cxn modelId="{CFB20CB8-9523-D34B-B0EE-79EEBA49E63D}" type="presParOf" srcId="{BB0BA674-1B9E-3349-8F83-0F1B1589D53B}" destId="{02C3B4DF-ABD8-BB4A-897C-FD7A08744C08}" srcOrd="0" destOrd="0" presId="urn:microsoft.com/office/officeart/2008/layout/LinedList"/>
    <dgm:cxn modelId="{AB1A3E12-51A5-D545-9F23-EE79C25A5682}" type="presParOf" srcId="{BB0BA674-1B9E-3349-8F83-0F1B1589D53B}" destId="{4FF01870-D5EC-054E-AFD4-D57C91F99532}" srcOrd="1" destOrd="0" presId="urn:microsoft.com/office/officeart/2008/layout/LinedList"/>
    <dgm:cxn modelId="{02159077-51D2-964C-B929-8FA6EEFBA197}" type="presParOf" srcId="{8C811F93-38A6-7A45-B270-AABE79789240}" destId="{AEB9EC9E-B5F8-AF4F-9183-35C41627F3EC}" srcOrd="14" destOrd="0" presId="urn:microsoft.com/office/officeart/2008/layout/LinedList"/>
    <dgm:cxn modelId="{1B98621F-383F-E148-81B6-72FAB7B676E3}" type="presParOf" srcId="{8C811F93-38A6-7A45-B270-AABE79789240}" destId="{D6270444-0346-2049-8E51-54047B08BEBF}" srcOrd="15" destOrd="0" presId="urn:microsoft.com/office/officeart/2008/layout/LinedList"/>
    <dgm:cxn modelId="{95C07626-21C9-F042-BE10-980F11E4CCC1}" type="presParOf" srcId="{D6270444-0346-2049-8E51-54047B08BEBF}" destId="{30D662BE-49F9-734A-9F6A-D74832A47791}" srcOrd="0" destOrd="0" presId="urn:microsoft.com/office/officeart/2008/layout/LinedList"/>
    <dgm:cxn modelId="{2733623C-453B-D042-B4AD-B8DA81DA5BEA}" type="presParOf" srcId="{D6270444-0346-2049-8E51-54047B08BEBF}" destId="{9CE427E0-D71E-3F4E-A4DE-229A560F8E04}" srcOrd="1" destOrd="0" presId="urn:microsoft.com/office/officeart/2008/layout/LinedList"/>
    <dgm:cxn modelId="{17138D52-6D01-EA46-9A2A-D4C043C477F8}" type="presParOf" srcId="{8C811F93-38A6-7A45-B270-AABE79789240}" destId="{356384DE-F3EB-C344-9D95-012A51E99682}" srcOrd="16" destOrd="0" presId="urn:microsoft.com/office/officeart/2008/layout/LinedList"/>
    <dgm:cxn modelId="{8D046070-B264-2C48-962D-77CB95F91E08}" type="presParOf" srcId="{8C811F93-38A6-7A45-B270-AABE79789240}" destId="{3D95E922-71B5-F048-9EA0-F272B4E9F8C4}" srcOrd="17" destOrd="0" presId="urn:microsoft.com/office/officeart/2008/layout/LinedList"/>
    <dgm:cxn modelId="{BC058198-17BD-314A-BA28-4A84D901B60F}" type="presParOf" srcId="{3D95E922-71B5-F048-9EA0-F272B4E9F8C4}" destId="{6702D3C2-E90C-2847-9BC4-2059C6348D1F}" srcOrd="0" destOrd="0" presId="urn:microsoft.com/office/officeart/2008/layout/LinedList"/>
    <dgm:cxn modelId="{B84347C8-7D47-594A-8403-D6A04E933C97}" type="presParOf" srcId="{3D95E922-71B5-F048-9EA0-F272B4E9F8C4}" destId="{7935479D-F6C0-ED43-9C20-485F85C5CE52}" srcOrd="1" destOrd="0" presId="urn:microsoft.com/office/officeart/2008/layout/LinedList"/>
    <dgm:cxn modelId="{D607E64A-B5E4-DE47-8515-ED34CA4C8357}" type="presParOf" srcId="{8C811F93-38A6-7A45-B270-AABE79789240}" destId="{BD2B0311-9E57-0548-A2A9-D4B12A0ED29A}" srcOrd="18" destOrd="0" presId="urn:microsoft.com/office/officeart/2008/layout/LinedList"/>
    <dgm:cxn modelId="{CC974BAB-3985-584B-9690-F5AE45EC3744}" type="presParOf" srcId="{8C811F93-38A6-7A45-B270-AABE79789240}" destId="{FF82CEEA-5176-D64A-A599-BE5D8DDE9690}" srcOrd="19" destOrd="0" presId="urn:microsoft.com/office/officeart/2008/layout/LinedList"/>
    <dgm:cxn modelId="{49390026-131E-2245-BFA3-A28E16FA03B0}" type="presParOf" srcId="{FF82CEEA-5176-D64A-A599-BE5D8DDE9690}" destId="{242127A5-CCB2-DB47-8EA7-3E41212C7DBC}" srcOrd="0" destOrd="0" presId="urn:microsoft.com/office/officeart/2008/layout/LinedList"/>
    <dgm:cxn modelId="{346FC5EC-EDDC-204D-9AA0-1FFA8670BF6F}" type="presParOf" srcId="{FF82CEEA-5176-D64A-A599-BE5D8DDE9690}" destId="{00AFB16A-29D7-0A4A-AC4D-27FDB59AF2C6}" srcOrd="1" destOrd="0" presId="urn:microsoft.com/office/officeart/2008/layout/LinedList"/>
    <dgm:cxn modelId="{E769E84A-CBC9-504D-AB5E-2A9A6520F5E8}" type="presParOf" srcId="{8C811F93-38A6-7A45-B270-AABE79789240}" destId="{D9157773-2BE9-AB4D-9C7E-1B847306C07F}" srcOrd="20" destOrd="0" presId="urn:microsoft.com/office/officeart/2008/layout/LinedList"/>
    <dgm:cxn modelId="{8C7B3269-4D79-8449-8878-EEA0AB63534B}" type="presParOf" srcId="{8C811F93-38A6-7A45-B270-AABE79789240}" destId="{D6C05B5D-A573-0C48-AF65-CC852D0C491F}" srcOrd="21" destOrd="0" presId="urn:microsoft.com/office/officeart/2008/layout/LinedList"/>
    <dgm:cxn modelId="{C83C6EBC-E8D2-DD48-8B75-F9C30979A162}" type="presParOf" srcId="{D6C05B5D-A573-0C48-AF65-CC852D0C491F}" destId="{2AE769EB-7813-E043-8B6C-C73769D15613}" srcOrd="0" destOrd="0" presId="urn:microsoft.com/office/officeart/2008/layout/LinedList"/>
    <dgm:cxn modelId="{4FB74DB5-D927-0242-AED7-D978B23F4123}" type="presParOf" srcId="{D6C05B5D-A573-0C48-AF65-CC852D0C491F}" destId="{32360588-A901-9447-A041-DC788E4D8847}" srcOrd="1" destOrd="0" presId="urn:microsoft.com/office/officeart/2008/layout/LinedList"/>
    <dgm:cxn modelId="{4CF9598E-F7C4-1A44-977A-AD19A60D619C}" type="presParOf" srcId="{8C811F93-38A6-7A45-B270-AABE79789240}" destId="{84E83E61-216B-254C-83C9-C5BF303DB1EC}" srcOrd="22" destOrd="0" presId="urn:microsoft.com/office/officeart/2008/layout/LinedList"/>
    <dgm:cxn modelId="{B650350E-E94B-A24B-B1B4-83EA409D97BD}" type="presParOf" srcId="{8C811F93-38A6-7A45-B270-AABE79789240}" destId="{DDB2C47B-6B36-8D45-95C1-A3FD0946BA8B}" srcOrd="23" destOrd="0" presId="urn:microsoft.com/office/officeart/2008/layout/LinedList"/>
    <dgm:cxn modelId="{10DB0FD5-78F8-724E-A90E-1518D1DC8BB9}" type="presParOf" srcId="{DDB2C47B-6B36-8D45-95C1-A3FD0946BA8B}" destId="{9259A3F7-7EF4-1348-87FD-C73FCF77C2A8}" srcOrd="0" destOrd="0" presId="urn:microsoft.com/office/officeart/2008/layout/LinedList"/>
    <dgm:cxn modelId="{65F5B10F-C138-F445-AA8A-F36BC5967038}" type="presParOf" srcId="{DDB2C47B-6B36-8D45-95C1-A3FD0946BA8B}" destId="{7395BB61-4D7E-1747-B064-6883AA5FBBB6}" srcOrd="1" destOrd="0" presId="urn:microsoft.com/office/officeart/2008/layout/LinedList"/>
    <dgm:cxn modelId="{137057B8-4594-A54E-A72A-9506899998EB}" type="presParOf" srcId="{8C811F93-38A6-7A45-B270-AABE79789240}" destId="{EC903557-E17A-2946-A306-42E06646DFAF}" srcOrd="24" destOrd="0" presId="urn:microsoft.com/office/officeart/2008/layout/LinedList"/>
    <dgm:cxn modelId="{882415D7-DBD9-274A-B2F8-6D7DD13764D5}" type="presParOf" srcId="{8C811F93-38A6-7A45-B270-AABE79789240}" destId="{632B8648-F931-A04E-AFF8-F667BF67E37F}" srcOrd="25" destOrd="0" presId="urn:microsoft.com/office/officeart/2008/layout/LinedList"/>
    <dgm:cxn modelId="{CEBE6456-D114-0B4F-A74A-0DF65433A17B}" type="presParOf" srcId="{632B8648-F931-A04E-AFF8-F667BF67E37F}" destId="{ACB94823-F1E3-3F48-A14A-D0B0D29B6647}" srcOrd="0" destOrd="0" presId="urn:microsoft.com/office/officeart/2008/layout/LinedList"/>
    <dgm:cxn modelId="{D709461F-277C-CA46-9ED8-1EE685F4DA1F}" type="presParOf" srcId="{632B8648-F931-A04E-AFF8-F667BF67E37F}" destId="{EEF07D22-D5B5-2C43-B042-652C0571C76E}" srcOrd="1" destOrd="0" presId="urn:microsoft.com/office/officeart/2008/layout/LinedList"/>
    <dgm:cxn modelId="{985F0D52-F3C5-8D45-804A-BC2C7B6C58C7}" type="presParOf" srcId="{8C811F93-38A6-7A45-B270-AABE79789240}" destId="{C9C2D79D-ACC5-DB41-98D8-12DDF586D69D}" srcOrd="26" destOrd="0" presId="urn:microsoft.com/office/officeart/2008/layout/LinedList"/>
    <dgm:cxn modelId="{B4FA227E-1CCE-9B4F-81E4-770C6DC3F86A}" type="presParOf" srcId="{8C811F93-38A6-7A45-B270-AABE79789240}" destId="{3D05EBF8-B9E7-7442-9EA2-19F4E04816B3}" srcOrd="27" destOrd="0" presId="urn:microsoft.com/office/officeart/2008/layout/LinedList"/>
    <dgm:cxn modelId="{5B32FF87-C485-8848-9712-A5B7555E4636}" type="presParOf" srcId="{3D05EBF8-B9E7-7442-9EA2-19F4E04816B3}" destId="{13710834-7601-FC49-8AF7-0530D383BA8A}" srcOrd="0" destOrd="0" presId="urn:microsoft.com/office/officeart/2008/layout/LinedList"/>
    <dgm:cxn modelId="{9DF12DD6-F6B8-EB43-B26D-ACBA3395E81E}" type="presParOf" srcId="{3D05EBF8-B9E7-7442-9EA2-19F4E04816B3}" destId="{826674CE-9EDD-3E46-A961-1B890FA1F6D2}" srcOrd="1" destOrd="0" presId="urn:microsoft.com/office/officeart/2008/layout/LinedList"/>
    <dgm:cxn modelId="{BB47FC40-91A9-D448-9866-438AB3080823}" type="presParOf" srcId="{8C811F93-38A6-7A45-B270-AABE79789240}" destId="{E9BE2F6A-56B8-F240-998A-96BDA0EF661B}" srcOrd="28" destOrd="0" presId="urn:microsoft.com/office/officeart/2008/layout/LinedList"/>
    <dgm:cxn modelId="{D6008FF6-57D1-5546-B363-2E4429024508}" type="presParOf" srcId="{8C811F93-38A6-7A45-B270-AABE79789240}" destId="{DE761B42-0408-FF44-BB7F-9572A4EFE914}" srcOrd="29" destOrd="0" presId="urn:microsoft.com/office/officeart/2008/layout/LinedList"/>
    <dgm:cxn modelId="{CE96E404-85BF-B845-935C-9509692F1798}" type="presParOf" srcId="{DE761B42-0408-FF44-BB7F-9572A4EFE914}" destId="{9D9B5E4F-16D2-7740-B065-697B4F03925E}" srcOrd="0" destOrd="0" presId="urn:microsoft.com/office/officeart/2008/layout/LinedList"/>
    <dgm:cxn modelId="{E82483F5-1C29-8E41-BE7A-1FAE0AED7B05}" type="presParOf" srcId="{DE761B42-0408-FF44-BB7F-9572A4EFE914}" destId="{355849A9-19E7-7442-887D-61DD19921469}" srcOrd="1" destOrd="0" presId="urn:microsoft.com/office/officeart/2008/layout/LinedList"/>
    <dgm:cxn modelId="{6C5916C5-A295-B74F-BF62-F279D5A8F4E6}" type="presParOf" srcId="{8C811F93-38A6-7A45-B270-AABE79789240}" destId="{FA0715E8-63FB-9846-BBC8-04AC42ECA331}" srcOrd="30" destOrd="0" presId="urn:microsoft.com/office/officeart/2008/layout/LinedList"/>
    <dgm:cxn modelId="{F3C22C58-E6BD-6A46-B336-A3EB97FAB864}" type="presParOf" srcId="{8C811F93-38A6-7A45-B270-AABE79789240}" destId="{301E212E-D3AD-B94A-9D8C-DA2EECB00656}" srcOrd="31" destOrd="0" presId="urn:microsoft.com/office/officeart/2008/layout/LinedList"/>
    <dgm:cxn modelId="{5B397F1A-5E3D-7A49-A4CC-A1185CABA8BD}" type="presParOf" srcId="{301E212E-D3AD-B94A-9D8C-DA2EECB00656}" destId="{D0D3ECC2-E564-7047-AA0D-C89DD97A4142}" srcOrd="0" destOrd="0" presId="urn:microsoft.com/office/officeart/2008/layout/LinedList"/>
    <dgm:cxn modelId="{F6297417-0FF8-D54B-B2C8-A9C83F21DE92}" type="presParOf" srcId="{301E212E-D3AD-B94A-9D8C-DA2EECB00656}" destId="{8D40DFDC-642D-0E48-BCF8-E2605BA5A294}" srcOrd="1" destOrd="0" presId="urn:microsoft.com/office/officeart/2008/layout/LinedList"/>
    <dgm:cxn modelId="{8108CAFF-C5BA-E042-A7B1-66074E2B094F}" type="presParOf" srcId="{8C811F93-38A6-7A45-B270-AABE79789240}" destId="{09623921-C8F6-B640-A7FD-B8B17786CE11}" srcOrd="32" destOrd="0" presId="urn:microsoft.com/office/officeart/2008/layout/LinedList"/>
    <dgm:cxn modelId="{BDF2D719-FB65-E240-B38C-ED6EEC0151C2}" type="presParOf" srcId="{8C811F93-38A6-7A45-B270-AABE79789240}" destId="{5AD7E5B9-D60B-904B-A1D6-65021B530A25}" srcOrd="33" destOrd="0" presId="urn:microsoft.com/office/officeart/2008/layout/LinedList"/>
    <dgm:cxn modelId="{EAE675F2-1246-CD42-8242-ADC7C7D7A82B}" type="presParOf" srcId="{5AD7E5B9-D60B-904B-A1D6-65021B530A25}" destId="{68E6C800-D7B9-DA4B-B8EC-5FB116D16711}" srcOrd="0" destOrd="0" presId="urn:microsoft.com/office/officeart/2008/layout/LinedList"/>
    <dgm:cxn modelId="{72E26A07-31B8-FD44-AAEE-92D05B1B2791}" type="presParOf" srcId="{5AD7E5B9-D60B-904B-A1D6-65021B530A25}" destId="{0607760A-A070-154A-A7A5-C3770721EEA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53CE0CA-1384-4CFA-9829-6A2A54E6A475}"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n-US"/>
        </a:p>
      </dgm:t>
    </dgm:pt>
    <dgm:pt modelId="{21E67B51-18A6-46D9-A5B2-334036A4B129}">
      <dgm:prSet/>
      <dgm:spPr/>
      <dgm:t>
        <a:bodyPr/>
        <a:lstStyle/>
        <a:p>
          <a:r>
            <a:rPr lang="en-US" b="0" i="0" dirty="0"/>
            <a:t>The engagement construct varies across sources.</a:t>
          </a:r>
          <a:endParaRPr lang="en-US" dirty="0"/>
        </a:p>
      </dgm:t>
    </dgm:pt>
    <dgm:pt modelId="{9702F4E4-C278-438E-9F11-224BABB3D634}" type="parTrans" cxnId="{CE262B3E-A982-4914-95B6-14FCC37336FA}">
      <dgm:prSet/>
      <dgm:spPr/>
      <dgm:t>
        <a:bodyPr/>
        <a:lstStyle/>
        <a:p>
          <a:endParaRPr lang="en-US"/>
        </a:p>
      </dgm:t>
    </dgm:pt>
    <dgm:pt modelId="{F22B0B11-705A-4C55-B755-6E1AC590F7AB}" type="sibTrans" cxnId="{CE262B3E-A982-4914-95B6-14FCC37336FA}">
      <dgm:prSet/>
      <dgm:spPr/>
      <dgm:t>
        <a:bodyPr/>
        <a:lstStyle/>
        <a:p>
          <a:endParaRPr lang="en-US"/>
        </a:p>
      </dgm:t>
    </dgm:pt>
    <dgm:pt modelId="{BD184FCF-C007-4827-A53F-D4B20A83E195}">
      <dgm:prSet/>
      <dgm:spPr/>
      <dgm:t>
        <a:bodyPr/>
        <a:lstStyle/>
        <a:p>
          <a:r>
            <a:rPr lang="en-US" b="0" i="0" dirty="0"/>
            <a:t>But it consistently correlates with intrinsic motivations.</a:t>
          </a:r>
          <a:endParaRPr lang="en-US" dirty="0"/>
        </a:p>
      </dgm:t>
    </dgm:pt>
    <dgm:pt modelId="{51522576-4C38-44EC-81CC-C75C6B8D725C}" type="parTrans" cxnId="{0CF36F08-EDB9-4D86-B292-D70B6C95A828}">
      <dgm:prSet/>
      <dgm:spPr/>
      <dgm:t>
        <a:bodyPr/>
        <a:lstStyle/>
        <a:p>
          <a:endParaRPr lang="en-US"/>
        </a:p>
      </dgm:t>
    </dgm:pt>
    <dgm:pt modelId="{8B97BBFF-BBFD-4F77-A082-B6CA03B66E53}" type="sibTrans" cxnId="{0CF36F08-EDB9-4D86-B292-D70B6C95A828}">
      <dgm:prSet/>
      <dgm:spPr/>
      <dgm:t>
        <a:bodyPr/>
        <a:lstStyle/>
        <a:p>
          <a:endParaRPr lang="en-US"/>
        </a:p>
      </dgm:t>
    </dgm:pt>
    <dgm:pt modelId="{CBA4F925-4847-C74F-9ED4-2E230E2A9AC7}" type="pres">
      <dgm:prSet presAssocID="{253CE0CA-1384-4CFA-9829-6A2A54E6A475}" presName="hierChild1" presStyleCnt="0">
        <dgm:presLayoutVars>
          <dgm:chPref val="1"/>
          <dgm:dir/>
          <dgm:animOne val="branch"/>
          <dgm:animLvl val="lvl"/>
          <dgm:resizeHandles/>
        </dgm:presLayoutVars>
      </dgm:prSet>
      <dgm:spPr/>
    </dgm:pt>
    <dgm:pt modelId="{88767D49-603B-6045-BE9D-D971B3ECB88D}" type="pres">
      <dgm:prSet presAssocID="{21E67B51-18A6-46D9-A5B2-334036A4B129}" presName="hierRoot1" presStyleCnt="0"/>
      <dgm:spPr/>
    </dgm:pt>
    <dgm:pt modelId="{B81276DE-4872-8244-890F-1C0F9BC16F24}" type="pres">
      <dgm:prSet presAssocID="{21E67B51-18A6-46D9-A5B2-334036A4B129}" presName="composite" presStyleCnt="0"/>
      <dgm:spPr/>
    </dgm:pt>
    <dgm:pt modelId="{1BBC96E8-2CE2-294A-AA8C-261E061385AA}" type="pres">
      <dgm:prSet presAssocID="{21E67B51-18A6-46D9-A5B2-334036A4B129}" presName="background" presStyleLbl="node0" presStyleIdx="0" presStyleCnt="2"/>
      <dgm:spPr/>
    </dgm:pt>
    <dgm:pt modelId="{9E966BB4-B59F-4448-B83D-4C62664CA509}" type="pres">
      <dgm:prSet presAssocID="{21E67B51-18A6-46D9-A5B2-334036A4B129}" presName="text" presStyleLbl="fgAcc0" presStyleIdx="0" presStyleCnt="2">
        <dgm:presLayoutVars>
          <dgm:chPref val="3"/>
        </dgm:presLayoutVars>
      </dgm:prSet>
      <dgm:spPr/>
    </dgm:pt>
    <dgm:pt modelId="{37792D83-2B5E-D84F-AC3A-8F2ECF00F8A5}" type="pres">
      <dgm:prSet presAssocID="{21E67B51-18A6-46D9-A5B2-334036A4B129}" presName="hierChild2" presStyleCnt="0"/>
      <dgm:spPr/>
    </dgm:pt>
    <dgm:pt modelId="{E9703228-EF0F-F947-ACF1-9BEC8CF7BD34}" type="pres">
      <dgm:prSet presAssocID="{BD184FCF-C007-4827-A53F-D4B20A83E195}" presName="hierRoot1" presStyleCnt="0"/>
      <dgm:spPr/>
    </dgm:pt>
    <dgm:pt modelId="{ECD78DF0-BE4D-644D-9C97-1E54A8531CD4}" type="pres">
      <dgm:prSet presAssocID="{BD184FCF-C007-4827-A53F-D4B20A83E195}" presName="composite" presStyleCnt="0"/>
      <dgm:spPr/>
    </dgm:pt>
    <dgm:pt modelId="{5303346F-E0DF-9949-8543-C81AA77D74F7}" type="pres">
      <dgm:prSet presAssocID="{BD184FCF-C007-4827-A53F-D4B20A83E195}" presName="background" presStyleLbl="node0" presStyleIdx="1" presStyleCnt="2"/>
      <dgm:spPr/>
    </dgm:pt>
    <dgm:pt modelId="{F9C5D7B9-F36E-EC4D-B983-EB5FD6378241}" type="pres">
      <dgm:prSet presAssocID="{BD184FCF-C007-4827-A53F-D4B20A83E195}" presName="text" presStyleLbl="fgAcc0" presStyleIdx="1" presStyleCnt="2">
        <dgm:presLayoutVars>
          <dgm:chPref val="3"/>
        </dgm:presLayoutVars>
      </dgm:prSet>
      <dgm:spPr/>
    </dgm:pt>
    <dgm:pt modelId="{DCBE89EF-827C-E742-A9AA-724EF21C92DA}" type="pres">
      <dgm:prSet presAssocID="{BD184FCF-C007-4827-A53F-D4B20A83E195}" presName="hierChild2" presStyleCnt="0"/>
      <dgm:spPr/>
    </dgm:pt>
  </dgm:ptLst>
  <dgm:cxnLst>
    <dgm:cxn modelId="{68D3B506-5F83-D044-973A-325942AB8DD6}" type="presOf" srcId="{BD184FCF-C007-4827-A53F-D4B20A83E195}" destId="{F9C5D7B9-F36E-EC4D-B983-EB5FD6378241}" srcOrd="0" destOrd="0" presId="urn:microsoft.com/office/officeart/2005/8/layout/hierarchy1"/>
    <dgm:cxn modelId="{0CF36F08-EDB9-4D86-B292-D70B6C95A828}" srcId="{253CE0CA-1384-4CFA-9829-6A2A54E6A475}" destId="{BD184FCF-C007-4827-A53F-D4B20A83E195}" srcOrd="1" destOrd="0" parTransId="{51522576-4C38-44EC-81CC-C75C6B8D725C}" sibTransId="{8B97BBFF-BBFD-4F77-A082-B6CA03B66E53}"/>
    <dgm:cxn modelId="{18C87613-6037-1A49-816D-D23C890B4730}" type="presOf" srcId="{253CE0CA-1384-4CFA-9829-6A2A54E6A475}" destId="{CBA4F925-4847-C74F-9ED4-2E230E2A9AC7}" srcOrd="0" destOrd="0" presId="urn:microsoft.com/office/officeart/2005/8/layout/hierarchy1"/>
    <dgm:cxn modelId="{CE262B3E-A982-4914-95B6-14FCC37336FA}" srcId="{253CE0CA-1384-4CFA-9829-6A2A54E6A475}" destId="{21E67B51-18A6-46D9-A5B2-334036A4B129}" srcOrd="0" destOrd="0" parTransId="{9702F4E4-C278-438E-9F11-224BABB3D634}" sibTransId="{F22B0B11-705A-4C55-B755-6E1AC590F7AB}"/>
    <dgm:cxn modelId="{8F9B34C3-60D6-8A47-8A83-7A42FDB20EDB}" type="presOf" srcId="{21E67B51-18A6-46D9-A5B2-334036A4B129}" destId="{9E966BB4-B59F-4448-B83D-4C62664CA509}" srcOrd="0" destOrd="0" presId="urn:microsoft.com/office/officeart/2005/8/layout/hierarchy1"/>
    <dgm:cxn modelId="{3E7B6997-5196-0F4D-B1AC-FEBDD9FF7412}" type="presParOf" srcId="{CBA4F925-4847-C74F-9ED4-2E230E2A9AC7}" destId="{88767D49-603B-6045-BE9D-D971B3ECB88D}" srcOrd="0" destOrd="0" presId="urn:microsoft.com/office/officeart/2005/8/layout/hierarchy1"/>
    <dgm:cxn modelId="{5C29515A-2C4F-1948-86E1-2993DAE1D74C}" type="presParOf" srcId="{88767D49-603B-6045-BE9D-D971B3ECB88D}" destId="{B81276DE-4872-8244-890F-1C0F9BC16F24}" srcOrd="0" destOrd="0" presId="urn:microsoft.com/office/officeart/2005/8/layout/hierarchy1"/>
    <dgm:cxn modelId="{54DF9D7A-7723-8949-B4E3-C83EA6533142}" type="presParOf" srcId="{B81276DE-4872-8244-890F-1C0F9BC16F24}" destId="{1BBC96E8-2CE2-294A-AA8C-261E061385AA}" srcOrd="0" destOrd="0" presId="urn:microsoft.com/office/officeart/2005/8/layout/hierarchy1"/>
    <dgm:cxn modelId="{767E69B5-7E8F-9F4F-97D3-34AD90E11480}" type="presParOf" srcId="{B81276DE-4872-8244-890F-1C0F9BC16F24}" destId="{9E966BB4-B59F-4448-B83D-4C62664CA509}" srcOrd="1" destOrd="0" presId="urn:microsoft.com/office/officeart/2005/8/layout/hierarchy1"/>
    <dgm:cxn modelId="{E780EB3C-1C01-9C45-B610-E6F9498AE58D}" type="presParOf" srcId="{88767D49-603B-6045-BE9D-D971B3ECB88D}" destId="{37792D83-2B5E-D84F-AC3A-8F2ECF00F8A5}" srcOrd="1" destOrd="0" presId="urn:microsoft.com/office/officeart/2005/8/layout/hierarchy1"/>
    <dgm:cxn modelId="{4EC714FF-7940-D841-B2BE-2BDCDD2827EC}" type="presParOf" srcId="{CBA4F925-4847-C74F-9ED4-2E230E2A9AC7}" destId="{E9703228-EF0F-F947-ACF1-9BEC8CF7BD34}" srcOrd="1" destOrd="0" presId="urn:microsoft.com/office/officeart/2005/8/layout/hierarchy1"/>
    <dgm:cxn modelId="{C2D953AE-BBCF-674B-A696-BA69597EDB40}" type="presParOf" srcId="{E9703228-EF0F-F947-ACF1-9BEC8CF7BD34}" destId="{ECD78DF0-BE4D-644D-9C97-1E54A8531CD4}" srcOrd="0" destOrd="0" presId="urn:microsoft.com/office/officeart/2005/8/layout/hierarchy1"/>
    <dgm:cxn modelId="{145631A6-8916-6445-8460-4E08FFDB97AF}" type="presParOf" srcId="{ECD78DF0-BE4D-644D-9C97-1E54A8531CD4}" destId="{5303346F-E0DF-9949-8543-C81AA77D74F7}" srcOrd="0" destOrd="0" presId="urn:microsoft.com/office/officeart/2005/8/layout/hierarchy1"/>
    <dgm:cxn modelId="{0FA32947-F6DB-C54E-8D6E-2A6D31B4B73E}" type="presParOf" srcId="{ECD78DF0-BE4D-644D-9C97-1E54A8531CD4}" destId="{F9C5D7B9-F36E-EC4D-B983-EB5FD6378241}" srcOrd="1" destOrd="0" presId="urn:microsoft.com/office/officeart/2005/8/layout/hierarchy1"/>
    <dgm:cxn modelId="{AFB46984-F38D-F249-AD42-7C33C5D59789}" type="presParOf" srcId="{E9703228-EF0F-F947-ACF1-9BEC8CF7BD34}" destId="{DCBE89EF-827C-E742-A9AA-724EF21C92D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2070C2-1709-4F8A-8E2C-8B7098A2C36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DC1FFE5-D337-4C2B-820F-177A14586417}">
      <dgm:prSet/>
      <dgm:spPr/>
      <dgm:t>
        <a:bodyPr/>
        <a:lstStyle/>
        <a:p>
          <a:pPr>
            <a:defRPr cap="all"/>
          </a:pPr>
          <a:r>
            <a:rPr lang="en-US" b="0" i="0"/>
            <a:t>Incentives</a:t>
          </a:r>
          <a:endParaRPr lang="en-US"/>
        </a:p>
      </dgm:t>
    </dgm:pt>
    <dgm:pt modelId="{C20E3709-5A34-4A3E-A19B-ED98C163F155}" type="parTrans" cxnId="{98166DAB-693E-4D3A-AFF5-2270A05CBBEA}">
      <dgm:prSet/>
      <dgm:spPr/>
      <dgm:t>
        <a:bodyPr/>
        <a:lstStyle/>
        <a:p>
          <a:endParaRPr lang="en-US"/>
        </a:p>
      </dgm:t>
    </dgm:pt>
    <dgm:pt modelId="{A8A1F48A-AB31-4C6D-9BDD-60BDB7690A27}" type="sibTrans" cxnId="{98166DAB-693E-4D3A-AFF5-2270A05CBBEA}">
      <dgm:prSet/>
      <dgm:spPr/>
      <dgm:t>
        <a:bodyPr/>
        <a:lstStyle/>
        <a:p>
          <a:endParaRPr lang="en-US"/>
        </a:p>
      </dgm:t>
    </dgm:pt>
    <dgm:pt modelId="{F42E85DC-0D00-4038-9DF9-CD97AC6DC30F}">
      <dgm:prSet/>
      <dgm:spPr/>
      <dgm:t>
        <a:bodyPr/>
        <a:lstStyle/>
        <a:p>
          <a:pPr>
            <a:defRPr cap="all"/>
          </a:pPr>
          <a:r>
            <a:rPr lang="en-US" b="0" i="0"/>
            <a:t>Reputation system</a:t>
          </a:r>
          <a:endParaRPr lang="en-US"/>
        </a:p>
      </dgm:t>
    </dgm:pt>
    <dgm:pt modelId="{4EA7CE76-2776-4CAA-9373-A402989074A7}" type="parTrans" cxnId="{A040B0E2-E11F-4B5E-83A7-07D013961B92}">
      <dgm:prSet/>
      <dgm:spPr/>
      <dgm:t>
        <a:bodyPr/>
        <a:lstStyle/>
        <a:p>
          <a:endParaRPr lang="en-US"/>
        </a:p>
      </dgm:t>
    </dgm:pt>
    <dgm:pt modelId="{F3EEBED3-63A9-4157-9993-7927ED3C0CD4}" type="sibTrans" cxnId="{A040B0E2-E11F-4B5E-83A7-07D013961B92}">
      <dgm:prSet/>
      <dgm:spPr/>
      <dgm:t>
        <a:bodyPr/>
        <a:lstStyle/>
        <a:p>
          <a:endParaRPr lang="en-US"/>
        </a:p>
      </dgm:t>
    </dgm:pt>
    <dgm:pt modelId="{4771991B-B298-4A10-94AD-0DC1DF73F1B4}">
      <dgm:prSet/>
      <dgm:spPr/>
      <dgm:t>
        <a:bodyPr/>
        <a:lstStyle/>
        <a:p>
          <a:pPr>
            <a:defRPr cap="all"/>
          </a:pPr>
          <a:r>
            <a:rPr lang="en-US" b="0" i="0"/>
            <a:t>Experience taking surveys</a:t>
          </a:r>
          <a:endParaRPr lang="en-US"/>
        </a:p>
      </dgm:t>
    </dgm:pt>
    <dgm:pt modelId="{BDBA1855-C51A-4470-9FDC-16ADFEBFB4F9}" type="parTrans" cxnId="{642047D5-77E4-4ED7-A66D-603088466A17}">
      <dgm:prSet/>
      <dgm:spPr/>
      <dgm:t>
        <a:bodyPr/>
        <a:lstStyle/>
        <a:p>
          <a:endParaRPr lang="en-US"/>
        </a:p>
      </dgm:t>
    </dgm:pt>
    <dgm:pt modelId="{1157027F-78B3-4B33-BEA6-A449CDCB772C}" type="sibTrans" cxnId="{642047D5-77E4-4ED7-A66D-603088466A17}">
      <dgm:prSet/>
      <dgm:spPr/>
      <dgm:t>
        <a:bodyPr/>
        <a:lstStyle/>
        <a:p>
          <a:endParaRPr lang="en-US"/>
        </a:p>
      </dgm:t>
    </dgm:pt>
    <dgm:pt modelId="{C7A14AEB-60FB-4CC9-B5A9-3FCDDC12FF86}" type="pres">
      <dgm:prSet presAssocID="{532070C2-1709-4F8A-8E2C-8B7098A2C365}" presName="root" presStyleCnt="0">
        <dgm:presLayoutVars>
          <dgm:dir/>
          <dgm:resizeHandles val="exact"/>
        </dgm:presLayoutVars>
      </dgm:prSet>
      <dgm:spPr/>
    </dgm:pt>
    <dgm:pt modelId="{EEF7E67C-5A34-466C-A7E2-3EAED38EE3CF}" type="pres">
      <dgm:prSet presAssocID="{CDC1FFE5-D337-4C2B-820F-177A14586417}" presName="compNode" presStyleCnt="0"/>
      <dgm:spPr/>
    </dgm:pt>
    <dgm:pt modelId="{5447EE9A-352A-4C4D-A269-E0916C242ECB}" type="pres">
      <dgm:prSet presAssocID="{CDC1FFE5-D337-4C2B-820F-177A14586417}" presName="iconBgRect" presStyleLbl="bgShp" presStyleIdx="0" presStyleCnt="3"/>
      <dgm:spPr/>
    </dgm:pt>
    <dgm:pt modelId="{31CC7DAE-C83E-40CD-A380-8A30E261F310}" type="pres">
      <dgm:prSet presAssocID="{CDC1FFE5-D337-4C2B-820F-177A1458641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F0261356-5668-465C-8993-2DF2AAE33F48}" type="pres">
      <dgm:prSet presAssocID="{CDC1FFE5-D337-4C2B-820F-177A14586417}" presName="spaceRect" presStyleCnt="0"/>
      <dgm:spPr/>
    </dgm:pt>
    <dgm:pt modelId="{144C8F25-4290-48C6-A0F3-B46EEA885E64}" type="pres">
      <dgm:prSet presAssocID="{CDC1FFE5-D337-4C2B-820F-177A14586417}" presName="textRect" presStyleLbl="revTx" presStyleIdx="0" presStyleCnt="3">
        <dgm:presLayoutVars>
          <dgm:chMax val="1"/>
          <dgm:chPref val="1"/>
        </dgm:presLayoutVars>
      </dgm:prSet>
      <dgm:spPr/>
    </dgm:pt>
    <dgm:pt modelId="{D6E21C5A-92F1-4576-94A9-7A8248B57D57}" type="pres">
      <dgm:prSet presAssocID="{A8A1F48A-AB31-4C6D-9BDD-60BDB7690A27}" presName="sibTrans" presStyleCnt="0"/>
      <dgm:spPr/>
    </dgm:pt>
    <dgm:pt modelId="{9DACD2F0-200A-4248-8D65-D257C8835180}" type="pres">
      <dgm:prSet presAssocID="{F42E85DC-0D00-4038-9DF9-CD97AC6DC30F}" presName="compNode" presStyleCnt="0"/>
      <dgm:spPr/>
    </dgm:pt>
    <dgm:pt modelId="{C16EE46D-EBED-4FE4-99B1-A2C19E586D4D}" type="pres">
      <dgm:prSet presAssocID="{F42E85DC-0D00-4038-9DF9-CD97AC6DC30F}" presName="iconBgRect" presStyleLbl="bgShp" presStyleIdx="1" presStyleCnt="3"/>
      <dgm:spPr/>
    </dgm:pt>
    <dgm:pt modelId="{17B2643A-F505-4BF8-A78E-D2B303EF2B2A}" type="pres">
      <dgm:prSet presAssocID="{F42E85DC-0D00-4038-9DF9-CD97AC6DC30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ibbon"/>
        </a:ext>
      </dgm:extLst>
    </dgm:pt>
    <dgm:pt modelId="{9336B69D-FDCC-4F31-82B0-5F375ACC770E}" type="pres">
      <dgm:prSet presAssocID="{F42E85DC-0D00-4038-9DF9-CD97AC6DC30F}" presName="spaceRect" presStyleCnt="0"/>
      <dgm:spPr/>
    </dgm:pt>
    <dgm:pt modelId="{CB2EAB04-689D-4DCA-991B-3485B57AE101}" type="pres">
      <dgm:prSet presAssocID="{F42E85DC-0D00-4038-9DF9-CD97AC6DC30F}" presName="textRect" presStyleLbl="revTx" presStyleIdx="1" presStyleCnt="3">
        <dgm:presLayoutVars>
          <dgm:chMax val="1"/>
          <dgm:chPref val="1"/>
        </dgm:presLayoutVars>
      </dgm:prSet>
      <dgm:spPr/>
    </dgm:pt>
    <dgm:pt modelId="{C39EEFBC-AAF5-48A7-9EDB-41D2DD58FBF3}" type="pres">
      <dgm:prSet presAssocID="{F3EEBED3-63A9-4157-9993-7927ED3C0CD4}" presName="sibTrans" presStyleCnt="0"/>
      <dgm:spPr/>
    </dgm:pt>
    <dgm:pt modelId="{225C3AB3-FFEF-4BBA-8E5E-18F8E56AC431}" type="pres">
      <dgm:prSet presAssocID="{4771991B-B298-4A10-94AD-0DC1DF73F1B4}" presName="compNode" presStyleCnt="0"/>
      <dgm:spPr/>
    </dgm:pt>
    <dgm:pt modelId="{70C05471-D246-4A47-A96E-53094FD7F976}" type="pres">
      <dgm:prSet presAssocID="{4771991B-B298-4A10-94AD-0DC1DF73F1B4}" presName="iconBgRect" presStyleLbl="bgShp" presStyleIdx="2" presStyleCnt="3"/>
      <dgm:spPr/>
    </dgm:pt>
    <dgm:pt modelId="{FF4E3192-F121-49C2-8130-E04EA05C8061}" type="pres">
      <dgm:prSet presAssocID="{4771991B-B298-4A10-94AD-0DC1DF73F1B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87182921-AEFD-4F82-A9A6-FFCCD204DCA6}" type="pres">
      <dgm:prSet presAssocID="{4771991B-B298-4A10-94AD-0DC1DF73F1B4}" presName="spaceRect" presStyleCnt="0"/>
      <dgm:spPr/>
    </dgm:pt>
    <dgm:pt modelId="{FE1036E4-4D18-4963-B257-3AB7245EA8CA}" type="pres">
      <dgm:prSet presAssocID="{4771991B-B298-4A10-94AD-0DC1DF73F1B4}" presName="textRect" presStyleLbl="revTx" presStyleIdx="2" presStyleCnt="3">
        <dgm:presLayoutVars>
          <dgm:chMax val="1"/>
          <dgm:chPref val="1"/>
        </dgm:presLayoutVars>
      </dgm:prSet>
      <dgm:spPr/>
    </dgm:pt>
  </dgm:ptLst>
  <dgm:cxnLst>
    <dgm:cxn modelId="{0CA68024-39DB-48C1-AAD8-6888548039E2}" type="presOf" srcId="{CDC1FFE5-D337-4C2B-820F-177A14586417}" destId="{144C8F25-4290-48C6-A0F3-B46EEA885E64}" srcOrd="0" destOrd="0" presId="urn:microsoft.com/office/officeart/2018/5/layout/IconCircleLabelList"/>
    <dgm:cxn modelId="{FA741A79-668B-45A6-958D-2F251810D802}" type="presOf" srcId="{F42E85DC-0D00-4038-9DF9-CD97AC6DC30F}" destId="{CB2EAB04-689D-4DCA-991B-3485B57AE101}" srcOrd="0" destOrd="0" presId="urn:microsoft.com/office/officeart/2018/5/layout/IconCircleLabelList"/>
    <dgm:cxn modelId="{9CA783A4-9C94-426F-A6CD-1FFA5E2840A8}" type="presOf" srcId="{4771991B-B298-4A10-94AD-0DC1DF73F1B4}" destId="{FE1036E4-4D18-4963-B257-3AB7245EA8CA}" srcOrd="0" destOrd="0" presId="urn:microsoft.com/office/officeart/2018/5/layout/IconCircleLabelList"/>
    <dgm:cxn modelId="{98166DAB-693E-4D3A-AFF5-2270A05CBBEA}" srcId="{532070C2-1709-4F8A-8E2C-8B7098A2C365}" destId="{CDC1FFE5-D337-4C2B-820F-177A14586417}" srcOrd="0" destOrd="0" parTransId="{C20E3709-5A34-4A3E-A19B-ED98C163F155}" sibTransId="{A8A1F48A-AB31-4C6D-9BDD-60BDB7690A27}"/>
    <dgm:cxn modelId="{642047D5-77E4-4ED7-A66D-603088466A17}" srcId="{532070C2-1709-4F8A-8E2C-8B7098A2C365}" destId="{4771991B-B298-4A10-94AD-0DC1DF73F1B4}" srcOrd="2" destOrd="0" parTransId="{BDBA1855-C51A-4470-9FDC-16ADFEBFB4F9}" sibTransId="{1157027F-78B3-4B33-BEA6-A449CDCB772C}"/>
    <dgm:cxn modelId="{A040B0E2-E11F-4B5E-83A7-07D013961B92}" srcId="{532070C2-1709-4F8A-8E2C-8B7098A2C365}" destId="{F42E85DC-0D00-4038-9DF9-CD97AC6DC30F}" srcOrd="1" destOrd="0" parTransId="{4EA7CE76-2776-4CAA-9373-A402989074A7}" sibTransId="{F3EEBED3-63A9-4157-9993-7927ED3C0CD4}"/>
    <dgm:cxn modelId="{A2DAC0E8-F839-4ADD-9CDA-515514D1D203}" type="presOf" srcId="{532070C2-1709-4F8A-8E2C-8B7098A2C365}" destId="{C7A14AEB-60FB-4CC9-B5A9-3FCDDC12FF86}" srcOrd="0" destOrd="0" presId="urn:microsoft.com/office/officeart/2018/5/layout/IconCircleLabelList"/>
    <dgm:cxn modelId="{D44D3A6E-FEBC-4D6A-A418-A778B0A5F45F}" type="presParOf" srcId="{C7A14AEB-60FB-4CC9-B5A9-3FCDDC12FF86}" destId="{EEF7E67C-5A34-466C-A7E2-3EAED38EE3CF}" srcOrd="0" destOrd="0" presId="urn:microsoft.com/office/officeart/2018/5/layout/IconCircleLabelList"/>
    <dgm:cxn modelId="{004B0D6F-4826-4E8C-B5C5-B78983394D39}" type="presParOf" srcId="{EEF7E67C-5A34-466C-A7E2-3EAED38EE3CF}" destId="{5447EE9A-352A-4C4D-A269-E0916C242ECB}" srcOrd="0" destOrd="0" presId="urn:microsoft.com/office/officeart/2018/5/layout/IconCircleLabelList"/>
    <dgm:cxn modelId="{4EE53DB5-6ECF-4351-9A6D-0C60F0B2314E}" type="presParOf" srcId="{EEF7E67C-5A34-466C-A7E2-3EAED38EE3CF}" destId="{31CC7DAE-C83E-40CD-A380-8A30E261F310}" srcOrd="1" destOrd="0" presId="urn:microsoft.com/office/officeart/2018/5/layout/IconCircleLabelList"/>
    <dgm:cxn modelId="{425865EB-5FEC-401A-9C53-8F5BDCAD8416}" type="presParOf" srcId="{EEF7E67C-5A34-466C-A7E2-3EAED38EE3CF}" destId="{F0261356-5668-465C-8993-2DF2AAE33F48}" srcOrd="2" destOrd="0" presId="urn:microsoft.com/office/officeart/2018/5/layout/IconCircleLabelList"/>
    <dgm:cxn modelId="{2D707A0A-6871-4A8C-B3A4-9A140864FE6F}" type="presParOf" srcId="{EEF7E67C-5A34-466C-A7E2-3EAED38EE3CF}" destId="{144C8F25-4290-48C6-A0F3-B46EEA885E64}" srcOrd="3" destOrd="0" presId="urn:microsoft.com/office/officeart/2018/5/layout/IconCircleLabelList"/>
    <dgm:cxn modelId="{DB7C97BB-6264-4C1E-AEF4-7884A84F1C5B}" type="presParOf" srcId="{C7A14AEB-60FB-4CC9-B5A9-3FCDDC12FF86}" destId="{D6E21C5A-92F1-4576-94A9-7A8248B57D57}" srcOrd="1" destOrd="0" presId="urn:microsoft.com/office/officeart/2018/5/layout/IconCircleLabelList"/>
    <dgm:cxn modelId="{0C085086-3DBC-4315-ACD7-F8D257857C9F}" type="presParOf" srcId="{C7A14AEB-60FB-4CC9-B5A9-3FCDDC12FF86}" destId="{9DACD2F0-200A-4248-8D65-D257C8835180}" srcOrd="2" destOrd="0" presId="urn:microsoft.com/office/officeart/2018/5/layout/IconCircleLabelList"/>
    <dgm:cxn modelId="{2DCE2C86-29DE-482A-AFC1-3AA33150D09E}" type="presParOf" srcId="{9DACD2F0-200A-4248-8D65-D257C8835180}" destId="{C16EE46D-EBED-4FE4-99B1-A2C19E586D4D}" srcOrd="0" destOrd="0" presId="urn:microsoft.com/office/officeart/2018/5/layout/IconCircleLabelList"/>
    <dgm:cxn modelId="{ABD9F3C6-AFA6-4320-A631-F09017D00002}" type="presParOf" srcId="{9DACD2F0-200A-4248-8D65-D257C8835180}" destId="{17B2643A-F505-4BF8-A78E-D2B303EF2B2A}" srcOrd="1" destOrd="0" presId="urn:microsoft.com/office/officeart/2018/5/layout/IconCircleLabelList"/>
    <dgm:cxn modelId="{3E22DBD6-B197-4C63-B883-B27C218A6AA6}" type="presParOf" srcId="{9DACD2F0-200A-4248-8D65-D257C8835180}" destId="{9336B69D-FDCC-4F31-82B0-5F375ACC770E}" srcOrd="2" destOrd="0" presId="urn:microsoft.com/office/officeart/2018/5/layout/IconCircleLabelList"/>
    <dgm:cxn modelId="{911BDEB3-1481-49FF-BD1C-DD0BCCF36232}" type="presParOf" srcId="{9DACD2F0-200A-4248-8D65-D257C8835180}" destId="{CB2EAB04-689D-4DCA-991B-3485B57AE101}" srcOrd="3" destOrd="0" presId="urn:microsoft.com/office/officeart/2018/5/layout/IconCircleLabelList"/>
    <dgm:cxn modelId="{2C324F04-D9FD-46F9-8922-B3B81B46E531}" type="presParOf" srcId="{C7A14AEB-60FB-4CC9-B5A9-3FCDDC12FF86}" destId="{C39EEFBC-AAF5-48A7-9EDB-41D2DD58FBF3}" srcOrd="3" destOrd="0" presId="urn:microsoft.com/office/officeart/2018/5/layout/IconCircleLabelList"/>
    <dgm:cxn modelId="{D0D8C99F-A944-4351-8C09-50E384825154}" type="presParOf" srcId="{C7A14AEB-60FB-4CC9-B5A9-3FCDDC12FF86}" destId="{225C3AB3-FFEF-4BBA-8E5E-18F8E56AC431}" srcOrd="4" destOrd="0" presId="urn:microsoft.com/office/officeart/2018/5/layout/IconCircleLabelList"/>
    <dgm:cxn modelId="{283CE6C5-D53B-4D3E-BBEA-BC355E62B22D}" type="presParOf" srcId="{225C3AB3-FFEF-4BBA-8E5E-18F8E56AC431}" destId="{70C05471-D246-4A47-A96E-53094FD7F976}" srcOrd="0" destOrd="0" presId="urn:microsoft.com/office/officeart/2018/5/layout/IconCircleLabelList"/>
    <dgm:cxn modelId="{353FF63E-7FFF-4537-A5D1-AB05C8D145E4}" type="presParOf" srcId="{225C3AB3-FFEF-4BBA-8E5E-18F8E56AC431}" destId="{FF4E3192-F121-49C2-8130-E04EA05C8061}" srcOrd="1" destOrd="0" presId="urn:microsoft.com/office/officeart/2018/5/layout/IconCircleLabelList"/>
    <dgm:cxn modelId="{3E2223A3-547F-4345-AA38-AA6ECFE721CC}" type="presParOf" srcId="{225C3AB3-FFEF-4BBA-8E5E-18F8E56AC431}" destId="{87182921-AEFD-4F82-A9A6-FFCCD204DCA6}" srcOrd="2" destOrd="0" presId="urn:microsoft.com/office/officeart/2018/5/layout/IconCircleLabelList"/>
    <dgm:cxn modelId="{EBA0689D-E061-4205-AAFC-4DFF1D569293}" type="presParOf" srcId="{225C3AB3-FFEF-4BBA-8E5E-18F8E56AC431}" destId="{FE1036E4-4D18-4963-B257-3AB7245EA8CA}"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1CE92F-9C76-4CE1-A3A0-D3B4DD008A77}"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6A3D675B-25F4-4A4B-BB9C-2AC8D2F9BF1B}">
      <dgm:prSet custT="1"/>
      <dgm:spPr/>
      <dgm:t>
        <a:bodyPr/>
        <a:lstStyle/>
        <a:p>
          <a:r>
            <a:rPr lang="en-US" sz="2400" b="0" i="0" dirty="0">
              <a:latin typeface="Gill Sans MT" panose="020B0502020104020203" pitchFamily="34" charset="77"/>
            </a:rPr>
            <a:t>Self-reported motivation to take surveys</a:t>
          </a:r>
        </a:p>
        <a:p>
          <a:r>
            <a:rPr lang="en-US" sz="2400" b="0" i="0" dirty="0">
              <a:latin typeface="Gill Sans MT" panose="020B0502020104020203" pitchFamily="34" charset="77"/>
            </a:rPr>
            <a:t>(First or Last Questions Answered)</a:t>
          </a:r>
          <a:endParaRPr lang="en-US" sz="2400" dirty="0">
            <a:latin typeface="Gill Sans MT" panose="020B0502020104020203" pitchFamily="34" charset="77"/>
          </a:endParaRPr>
        </a:p>
      </dgm:t>
    </dgm:pt>
    <dgm:pt modelId="{56E1BD96-C2D6-448E-A01C-993BE3188030}" type="parTrans" cxnId="{D89D1F4B-3C96-4074-8E7B-15D975407D91}">
      <dgm:prSet/>
      <dgm:spPr/>
      <dgm:t>
        <a:bodyPr/>
        <a:lstStyle/>
        <a:p>
          <a:endParaRPr lang="en-US" sz="1600">
            <a:latin typeface="Gill Sans MT" panose="020B0502020104020203" pitchFamily="34" charset="77"/>
          </a:endParaRPr>
        </a:p>
      </dgm:t>
    </dgm:pt>
    <dgm:pt modelId="{C6CE0255-7C37-4A8B-B802-5CE07F1A1A50}" type="sibTrans" cxnId="{D89D1F4B-3C96-4074-8E7B-15D975407D91}">
      <dgm:prSet/>
      <dgm:spPr/>
      <dgm:t>
        <a:bodyPr/>
        <a:lstStyle/>
        <a:p>
          <a:endParaRPr lang="en-US" sz="1600">
            <a:latin typeface="Gill Sans MT" panose="020B0502020104020203" pitchFamily="34" charset="77"/>
          </a:endParaRPr>
        </a:p>
      </dgm:t>
    </dgm:pt>
    <dgm:pt modelId="{A59F8885-DF90-4FC7-BC7E-A4E5688ADA9D}">
      <dgm:prSet custT="1"/>
      <dgm:spPr/>
      <dgm:t>
        <a:bodyPr/>
        <a:lstStyle/>
        <a:p>
          <a:r>
            <a:rPr lang="en-US" sz="2400" b="0" i="0" dirty="0">
              <a:latin typeface="Gill Sans MT" panose="020B0502020104020203" pitchFamily="34" charset="77"/>
            </a:rPr>
            <a:t>Measures and Tasks </a:t>
          </a:r>
        </a:p>
        <a:p>
          <a:r>
            <a:rPr lang="en-US" sz="2400" b="0" i="0" dirty="0">
              <a:latin typeface="Gill Sans MT" panose="020B0502020104020203" pitchFamily="34" charset="77"/>
            </a:rPr>
            <a:t>(Random Order)</a:t>
          </a:r>
          <a:endParaRPr lang="en-US" sz="2400" dirty="0">
            <a:latin typeface="Gill Sans MT" panose="020B0502020104020203" pitchFamily="34" charset="77"/>
          </a:endParaRPr>
        </a:p>
      </dgm:t>
    </dgm:pt>
    <dgm:pt modelId="{9E0EA94A-2EAE-4B87-99E6-0C24DD3B28EC}" type="parTrans" cxnId="{ACF314B3-F0BC-4852-A8DF-1FC287E90A98}">
      <dgm:prSet/>
      <dgm:spPr/>
      <dgm:t>
        <a:bodyPr/>
        <a:lstStyle/>
        <a:p>
          <a:endParaRPr lang="en-US" sz="1600">
            <a:latin typeface="Gill Sans MT" panose="020B0502020104020203" pitchFamily="34" charset="77"/>
          </a:endParaRPr>
        </a:p>
      </dgm:t>
    </dgm:pt>
    <dgm:pt modelId="{FDF07FF8-9B5A-4D07-9A11-C44000DE3553}" type="sibTrans" cxnId="{ACF314B3-F0BC-4852-A8DF-1FC287E90A98}">
      <dgm:prSet/>
      <dgm:spPr/>
      <dgm:t>
        <a:bodyPr/>
        <a:lstStyle/>
        <a:p>
          <a:endParaRPr lang="en-US" sz="1600">
            <a:latin typeface="Gill Sans MT" panose="020B0502020104020203" pitchFamily="34" charset="77"/>
          </a:endParaRPr>
        </a:p>
      </dgm:t>
    </dgm:pt>
    <dgm:pt modelId="{F41DDAE4-8D55-4F43-96D4-E51564F633D5}">
      <dgm:prSet custT="1"/>
      <dgm:spPr/>
      <dgm:t>
        <a:bodyPr/>
        <a:lstStyle/>
        <a:p>
          <a:r>
            <a:rPr lang="en-US" sz="2400" b="0" i="0" dirty="0">
              <a:latin typeface="Gill Sans MT" panose="020B0502020104020203" pitchFamily="34" charset="77"/>
            </a:rPr>
            <a:t>Write about a time you were betrayed </a:t>
          </a:r>
        </a:p>
        <a:p>
          <a:r>
            <a:rPr lang="en-US" sz="2400" b="0" i="0" dirty="0">
              <a:latin typeface="Gill Sans MT" panose="020B0502020104020203" pitchFamily="34" charset="77"/>
            </a:rPr>
            <a:t>(Open Response)</a:t>
          </a:r>
          <a:endParaRPr lang="en-US" sz="2400" dirty="0">
            <a:latin typeface="Gill Sans MT" panose="020B0502020104020203" pitchFamily="34" charset="77"/>
          </a:endParaRPr>
        </a:p>
      </dgm:t>
    </dgm:pt>
    <dgm:pt modelId="{6ECF9EFA-DFBF-42E4-9670-AB3E833F7899}" type="parTrans" cxnId="{906D188F-D4CA-4471-8E12-DD3FC0737131}">
      <dgm:prSet/>
      <dgm:spPr/>
      <dgm:t>
        <a:bodyPr/>
        <a:lstStyle/>
        <a:p>
          <a:endParaRPr lang="en-US" sz="1600">
            <a:latin typeface="Gill Sans MT" panose="020B0502020104020203" pitchFamily="34" charset="77"/>
          </a:endParaRPr>
        </a:p>
      </dgm:t>
    </dgm:pt>
    <dgm:pt modelId="{ADA6E123-717E-4334-BCC4-2E0084638AD7}" type="sibTrans" cxnId="{906D188F-D4CA-4471-8E12-DD3FC0737131}">
      <dgm:prSet/>
      <dgm:spPr/>
      <dgm:t>
        <a:bodyPr/>
        <a:lstStyle/>
        <a:p>
          <a:endParaRPr lang="en-US" sz="1600">
            <a:latin typeface="Gill Sans MT" panose="020B0502020104020203" pitchFamily="34" charset="77"/>
          </a:endParaRPr>
        </a:p>
      </dgm:t>
    </dgm:pt>
    <dgm:pt modelId="{2CB7ABEC-590E-453A-91B8-7314CDE3CFDF}">
      <dgm:prSet custT="1"/>
      <dgm:spPr/>
      <dgm:t>
        <a:bodyPr/>
        <a:lstStyle/>
        <a:p>
          <a:r>
            <a:rPr lang="en-US" sz="2400" b="0" i="0" dirty="0">
              <a:latin typeface="Gill Sans MT" panose="020B0502020104020203" pitchFamily="34" charset="77"/>
            </a:rPr>
            <a:t>Demographics and Feedback </a:t>
          </a:r>
        </a:p>
        <a:p>
          <a:r>
            <a:rPr lang="en-US" sz="2400" b="0" i="0" dirty="0">
              <a:latin typeface="Gill Sans MT" panose="020B0502020104020203" pitchFamily="34" charset="77"/>
            </a:rPr>
            <a:t>(Open Response)</a:t>
          </a:r>
          <a:endParaRPr lang="en-US" sz="2400" dirty="0">
            <a:latin typeface="Gill Sans MT" panose="020B0502020104020203" pitchFamily="34" charset="77"/>
          </a:endParaRPr>
        </a:p>
      </dgm:t>
    </dgm:pt>
    <dgm:pt modelId="{6BA016EB-452C-45AD-9E77-F7C533C61DA2}" type="parTrans" cxnId="{2A988A26-02C9-4A2F-BEE5-23C28F8333FD}">
      <dgm:prSet/>
      <dgm:spPr/>
      <dgm:t>
        <a:bodyPr/>
        <a:lstStyle/>
        <a:p>
          <a:endParaRPr lang="en-US" sz="1600">
            <a:latin typeface="Gill Sans MT" panose="020B0502020104020203" pitchFamily="34" charset="77"/>
          </a:endParaRPr>
        </a:p>
      </dgm:t>
    </dgm:pt>
    <dgm:pt modelId="{F082DF72-036B-40FB-BF21-C34CE5333EEE}" type="sibTrans" cxnId="{2A988A26-02C9-4A2F-BEE5-23C28F8333FD}">
      <dgm:prSet/>
      <dgm:spPr/>
      <dgm:t>
        <a:bodyPr/>
        <a:lstStyle/>
        <a:p>
          <a:endParaRPr lang="en-US" sz="1600">
            <a:latin typeface="Gill Sans MT" panose="020B0502020104020203" pitchFamily="34" charset="77"/>
          </a:endParaRPr>
        </a:p>
      </dgm:t>
    </dgm:pt>
    <dgm:pt modelId="{CDB021D0-355F-2840-8D30-58CA147054F5}">
      <dgm:prSet custT="1"/>
      <dgm:spPr/>
      <dgm:t>
        <a:bodyPr/>
        <a:lstStyle/>
        <a:p>
          <a:r>
            <a:rPr lang="en-US" sz="2400" dirty="0">
              <a:latin typeface="Gill Sans MT" panose="020B0502020104020203" pitchFamily="34" charset="77"/>
            </a:rPr>
            <a:t>Utrecht Work Engagement Scale</a:t>
          </a:r>
        </a:p>
        <a:p>
          <a:r>
            <a:rPr lang="en-US" sz="1600" b="1" dirty="0">
              <a:solidFill>
                <a:schemeClr val="accent5"/>
              </a:solidFill>
              <a:latin typeface="Gill Sans MT" panose="020B0502020104020203" pitchFamily="34" charset="77"/>
            </a:rPr>
            <a:t>Schaufeli and Bakker, 2003</a:t>
          </a:r>
        </a:p>
        <a:p>
          <a:endParaRPr lang="en-US" sz="1800" dirty="0">
            <a:latin typeface="Gill Sans MT" panose="020B0502020104020203" pitchFamily="34" charset="77"/>
          </a:endParaRPr>
        </a:p>
      </dgm:t>
    </dgm:pt>
    <dgm:pt modelId="{259F8D09-0851-0948-AC4A-F2F3A29E8BD8}" type="parTrans" cxnId="{DC226F5C-51FE-1947-9BE7-E5B2F82753CF}">
      <dgm:prSet/>
      <dgm:spPr/>
      <dgm:t>
        <a:bodyPr/>
        <a:lstStyle/>
        <a:p>
          <a:endParaRPr lang="en-US" sz="1600">
            <a:latin typeface="Gill Sans MT" panose="020B0502020104020203" pitchFamily="34" charset="77"/>
          </a:endParaRPr>
        </a:p>
      </dgm:t>
    </dgm:pt>
    <dgm:pt modelId="{756FB03D-ACDE-6C4C-97E3-0125B2BD30D3}" type="sibTrans" cxnId="{DC226F5C-51FE-1947-9BE7-E5B2F82753CF}">
      <dgm:prSet/>
      <dgm:spPr/>
      <dgm:t>
        <a:bodyPr/>
        <a:lstStyle/>
        <a:p>
          <a:endParaRPr lang="en-US" sz="1600">
            <a:latin typeface="Gill Sans MT" panose="020B0502020104020203" pitchFamily="34" charset="77"/>
          </a:endParaRPr>
        </a:p>
      </dgm:t>
    </dgm:pt>
    <dgm:pt modelId="{3CB4AC7C-6C78-B54F-8D4C-F907F738A158}" type="pres">
      <dgm:prSet presAssocID="{5B1CE92F-9C76-4CE1-A3A0-D3B4DD008A77}" presName="vert0" presStyleCnt="0">
        <dgm:presLayoutVars>
          <dgm:dir/>
          <dgm:animOne val="branch"/>
          <dgm:animLvl val="lvl"/>
        </dgm:presLayoutVars>
      </dgm:prSet>
      <dgm:spPr/>
    </dgm:pt>
    <dgm:pt modelId="{48527512-D232-224C-9316-2C75B6E90E74}" type="pres">
      <dgm:prSet presAssocID="{6A3D675B-25F4-4A4B-BB9C-2AC8D2F9BF1B}" presName="thickLine" presStyleLbl="alignNode1" presStyleIdx="0" presStyleCnt="5"/>
      <dgm:spPr/>
    </dgm:pt>
    <dgm:pt modelId="{A4343DCE-E15F-A944-9A70-B28C07AFD3F0}" type="pres">
      <dgm:prSet presAssocID="{6A3D675B-25F4-4A4B-BB9C-2AC8D2F9BF1B}" presName="horz1" presStyleCnt="0"/>
      <dgm:spPr/>
    </dgm:pt>
    <dgm:pt modelId="{E3F71B92-2F05-9C48-97A7-00B9451A745F}" type="pres">
      <dgm:prSet presAssocID="{6A3D675B-25F4-4A4B-BB9C-2AC8D2F9BF1B}" presName="tx1" presStyleLbl="revTx" presStyleIdx="0" presStyleCnt="5"/>
      <dgm:spPr/>
    </dgm:pt>
    <dgm:pt modelId="{B57510FE-ABBD-124E-BA3E-5C55D73DA793}" type="pres">
      <dgm:prSet presAssocID="{6A3D675B-25F4-4A4B-BB9C-2AC8D2F9BF1B}" presName="vert1" presStyleCnt="0"/>
      <dgm:spPr/>
    </dgm:pt>
    <dgm:pt modelId="{A1E092A7-A5C8-EA4B-8D3F-353F32728551}" type="pres">
      <dgm:prSet presAssocID="{A59F8885-DF90-4FC7-BC7E-A4E5688ADA9D}" presName="thickLine" presStyleLbl="alignNode1" presStyleIdx="1" presStyleCnt="5"/>
      <dgm:spPr/>
    </dgm:pt>
    <dgm:pt modelId="{85AC0504-518C-9D44-9E46-C97B9E56FAC7}" type="pres">
      <dgm:prSet presAssocID="{A59F8885-DF90-4FC7-BC7E-A4E5688ADA9D}" presName="horz1" presStyleCnt="0"/>
      <dgm:spPr/>
    </dgm:pt>
    <dgm:pt modelId="{559EF54E-CA0C-BB40-BAFE-B31DB95A9E3E}" type="pres">
      <dgm:prSet presAssocID="{A59F8885-DF90-4FC7-BC7E-A4E5688ADA9D}" presName="tx1" presStyleLbl="revTx" presStyleIdx="1" presStyleCnt="5"/>
      <dgm:spPr/>
    </dgm:pt>
    <dgm:pt modelId="{9C1150C9-9BF1-2840-92B8-F43F222FF8A9}" type="pres">
      <dgm:prSet presAssocID="{A59F8885-DF90-4FC7-BC7E-A4E5688ADA9D}" presName="vert1" presStyleCnt="0"/>
      <dgm:spPr/>
    </dgm:pt>
    <dgm:pt modelId="{ADA2BBDC-3A2C-1841-963E-A4C2393787AF}" type="pres">
      <dgm:prSet presAssocID="{F41DDAE4-8D55-4F43-96D4-E51564F633D5}" presName="thickLine" presStyleLbl="alignNode1" presStyleIdx="2" presStyleCnt="5"/>
      <dgm:spPr/>
    </dgm:pt>
    <dgm:pt modelId="{7967326B-65C5-964C-B1CD-F66C5FBFBD7D}" type="pres">
      <dgm:prSet presAssocID="{F41DDAE4-8D55-4F43-96D4-E51564F633D5}" presName="horz1" presStyleCnt="0"/>
      <dgm:spPr/>
    </dgm:pt>
    <dgm:pt modelId="{FF87FC78-407E-EC43-B30F-C73737513393}" type="pres">
      <dgm:prSet presAssocID="{F41DDAE4-8D55-4F43-96D4-E51564F633D5}" presName="tx1" presStyleLbl="revTx" presStyleIdx="2" presStyleCnt="5"/>
      <dgm:spPr/>
    </dgm:pt>
    <dgm:pt modelId="{C8F6CDDE-0413-7645-961C-12B09A107F3A}" type="pres">
      <dgm:prSet presAssocID="{F41DDAE4-8D55-4F43-96D4-E51564F633D5}" presName="vert1" presStyleCnt="0"/>
      <dgm:spPr/>
    </dgm:pt>
    <dgm:pt modelId="{AA2C53EC-4914-EA48-842E-D3ED8E9CF3E5}" type="pres">
      <dgm:prSet presAssocID="{CDB021D0-355F-2840-8D30-58CA147054F5}" presName="thickLine" presStyleLbl="alignNode1" presStyleIdx="3" presStyleCnt="5"/>
      <dgm:spPr/>
    </dgm:pt>
    <dgm:pt modelId="{53530DAF-E42F-3145-B4CA-2FBC987E8456}" type="pres">
      <dgm:prSet presAssocID="{CDB021D0-355F-2840-8D30-58CA147054F5}" presName="horz1" presStyleCnt="0"/>
      <dgm:spPr/>
    </dgm:pt>
    <dgm:pt modelId="{C4FB4FD6-6644-C642-AA58-5C125A375356}" type="pres">
      <dgm:prSet presAssocID="{CDB021D0-355F-2840-8D30-58CA147054F5}" presName="tx1" presStyleLbl="revTx" presStyleIdx="3" presStyleCnt="5"/>
      <dgm:spPr/>
    </dgm:pt>
    <dgm:pt modelId="{C8A75EC9-DB6E-844D-83E2-172C6CC7A888}" type="pres">
      <dgm:prSet presAssocID="{CDB021D0-355F-2840-8D30-58CA147054F5}" presName="vert1" presStyleCnt="0"/>
      <dgm:spPr/>
    </dgm:pt>
    <dgm:pt modelId="{96F2AB03-F845-D74B-8477-F3C540AB157E}" type="pres">
      <dgm:prSet presAssocID="{2CB7ABEC-590E-453A-91B8-7314CDE3CFDF}" presName="thickLine" presStyleLbl="alignNode1" presStyleIdx="4" presStyleCnt="5"/>
      <dgm:spPr/>
    </dgm:pt>
    <dgm:pt modelId="{E60C74BD-1287-0F49-AF06-8FBB51CCA7B6}" type="pres">
      <dgm:prSet presAssocID="{2CB7ABEC-590E-453A-91B8-7314CDE3CFDF}" presName="horz1" presStyleCnt="0"/>
      <dgm:spPr/>
    </dgm:pt>
    <dgm:pt modelId="{B9FF9674-84BF-B540-B439-487013289073}" type="pres">
      <dgm:prSet presAssocID="{2CB7ABEC-590E-453A-91B8-7314CDE3CFDF}" presName="tx1" presStyleLbl="revTx" presStyleIdx="4" presStyleCnt="5"/>
      <dgm:spPr/>
    </dgm:pt>
    <dgm:pt modelId="{C673D5D4-2C0F-4240-AF02-239BCCB8BE04}" type="pres">
      <dgm:prSet presAssocID="{2CB7ABEC-590E-453A-91B8-7314CDE3CFDF}" presName="vert1" presStyleCnt="0"/>
      <dgm:spPr/>
    </dgm:pt>
  </dgm:ptLst>
  <dgm:cxnLst>
    <dgm:cxn modelId="{24360221-94B4-B346-9DF3-C2FECE3FB67C}" type="presOf" srcId="{5B1CE92F-9C76-4CE1-A3A0-D3B4DD008A77}" destId="{3CB4AC7C-6C78-B54F-8D4C-F907F738A158}" srcOrd="0" destOrd="0" presId="urn:microsoft.com/office/officeart/2008/layout/LinedList"/>
    <dgm:cxn modelId="{2A988A26-02C9-4A2F-BEE5-23C28F8333FD}" srcId="{5B1CE92F-9C76-4CE1-A3A0-D3B4DD008A77}" destId="{2CB7ABEC-590E-453A-91B8-7314CDE3CFDF}" srcOrd="4" destOrd="0" parTransId="{6BA016EB-452C-45AD-9E77-F7C533C61DA2}" sibTransId="{F082DF72-036B-40FB-BF21-C34CE5333EEE}"/>
    <dgm:cxn modelId="{D2FC493D-491E-B44F-9C06-9B7A63A095F2}" type="presOf" srcId="{2CB7ABEC-590E-453A-91B8-7314CDE3CFDF}" destId="{B9FF9674-84BF-B540-B439-487013289073}" srcOrd="0" destOrd="0" presId="urn:microsoft.com/office/officeart/2008/layout/LinedList"/>
    <dgm:cxn modelId="{D89D1F4B-3C96-4074-8E7B-15D975407D91}" srcId="{5B1CE92F-9C76-4CE1-A3A0-D3B4DD008A77}" destId="{6A3D675B-25F4-4A4B-BB9C-2AC8D2F9BF1B}" srcOrd="0" destOrd="0" parTransId="{56E1BD96-C2D6-448E-A01C-993BE3188030}" sibTransId="{C6CE0255-7C37-4A8B-B802-5CE07F1A1A50}"/>
    <dgm:cxn modelId="{DC226F5C-51FE-1947-9BE7-E5B2F82753CF}" srcId="{5B1CE92F-9C76-4CE1-A3A0-D3B4DD008A77}" destId="{CDB021D0-355F-2840-8D30-58CA147054F5}" srcOrd="3" destOrd="0" parTransId="{259F8D09-0851-0948-AC4A-F2F3A29E8BD8}" sibTransId="{756FB03D-ACDE-6C4C-97E3-0125B2BD30D3}"/>
    <dgm:cxn modelId="{20138A64-6DD3-BE40-9E59-8864D7608AC1}" type="presOf" srcId="{A59F8885-DF90-4FC7-BC7E-A4E5688ADA9D}" destId="{559EF54E-CA0C-BB40-BAFE-B31DB95A9E3E}" srcOrd="0" destOrd="0" presId="urn:microsoft.com/office/officeart/2008/layout/LinedList"/>
    <dgm:cxn modelId="{906D188F-D4CA-4471-8E12-DD3FC0737131}" srcId="{5B1CE92F-9C76-4CE1-A3A0-D3B4DD008A77}" destId="{F41DDAE4-8D55-4F43-96D4-E51564F633D5}" srcOrd="2" destOrd="0" parTransId="{6ECF9EFA-DFBF-42E4-9670-AB3E833F7899}" sibTransId="{ADA6E123-717E-4334-BCC4-2E0084638AD7}"/>
    <dgm:cxn modelId="{26E48D9F-BCDD-4146-842B-00EB9C6552EA}" type="presOf" srcId="{6A3D675B-25F4-4A4B-BB9C-2AC8D2F9BF1B}" destId="{E3F71B92-2F05-9C48-97A7-00B9451A745F}" srcOrd="0" destOrd="0" presId="urn:microsoft.com/office/officeart/2008/layout/LinedList"/>
    <dgm:cxn modelId="{31B0E2AF-0AF3-FD45-938D-0F57F76F7A71}" type="presOf" srcId="{F41DDAE4-8D55-4F43-96D4-E51564F633D5}" destId="{FF87FC78-407E-EC43-B30F-C73737513393}" srcOrd="0" destOrd="0" presId="urn:microsoft.com/office/officeart/2008/layout/LinedList"/>
    <dgm:cxn modelId="{ACF314B3-F0BC-4852-A8DF-1FC287E90A98}" srcId="{5B1CE92F-9C76-4CE1-A3A0-D3B4DD008A77}" destId="{A59F8885-DF90-4FC7-BC7E-A4E5688ADA9D}" srcOrd="1" destOrd="0" parTransId="{9E0EA94A-2EAE-4B87-99E6-0C24DD3B28EC}" sibTransId="{FDF07FF8-9B5A-4D07-9A11-C44000DE3553}"/>
    <dgm:cxn modelId="{BA7DCAC1-5142-E341-9714-F0725BA4D2E0}" type="presOf" srcId="{CDB021D0-355F-2840-8D30-58CA147054F5}" destId="{C4FB4FD6-6644-C642-AA58-5C125A375356}" srcOrd="0" destOrd="0" presId="urn:microsoft.com/office/officeart/2008/layout/LinedList"/>
    <dgm:cxn modelId="{29D69AC8-04C7-1742-8FDB-F9BAF988C0CE}" type="presParOf" srcId="{3CB4AC7C-6C78-B54F-8D4C-F907F738A158}" destId="{48527512-D232-224C-9316-2C75B6E90E74}" srcOrd="0" destOrd="0" presId="urn:microsoft.com/office/officeart/2008/layout/LinedList"/>
    <dgm:cxn modelId="{F89A4513-1B84-5740-A21C-C480742FA6B8}" type="presParOf" srcId="{3CB4AC7C-6C78-B54F-8D4C-F907F738A158}" destId="{A4343DCE-E15F-A944-9A70-B28C07AFD3F0}" srcOrd="1" destOrd="0" presId="urn:microsoft.com/office/officeart/2008/layout/LinedList"/>
    <dgm:cxn modelId="{89D8AD25-6413-5F46-9E5D-5A61659E1869}" type="presParOf" srcId="{A4343DCE-E15F-A944-9A70-B28C07AFD3F0}" destId="{E3F71B92-2F05-9C48-97A7-00B9451A745F}" srcOrd="0" destOrd="0" presId="urn:microsoft.com/office/officeart/2008/layout/LinedList"/>
    <dgm:cxn modelId="{C174AE77-5366-1B4F-B1C3-4DF72FA9E0D5}" type="presParOf" srcId="{A4343DCE-E15F-A944-9A70-B28C07AFD3F0}" destId="{B57510FE-ABBD-124E-BA3E-5C55D73DA793}" srcOrd="1" destOrd="0" presId="urn:microsoft.com/office/officeart/2008/layout/LinedList"/>
    <dgm:cxn modelId="{25892C14-D722-9E42-B71D-BD60B72ECBD1}" type="presParOf" srcId="{3CB4AC7C-6C78-B54F-8D4C-F907F738A158}" destId="{A1E092A7-A5C8-EA4B-8D3F-353F32728551}" srcOrd="2" destOrd="0" presId="urn:microsoft.com/office/officeart/2008/layout/LinedList"/>
    <dgm:cxn modelId="{F2A99F96-FB1F-0D4B-B7E4-A29AB5A8BA8E}" type="presParOf" srcId="{3CB4AC7C-6C78-B54F-8D4C-F907F738A158}" destId="{85AC0504-518C-9D44-9E46-C97B9E56FAC7}" srcOrd="3" destOrd="0" presId="urn:microsoft.com/office/officeart/2008/layout/LinedList"/>
    <dgm:cxn modelId="{363C6FA3-2449-614C-B540-18DEDE4669E7}" type="presParOf" srcId="{85AC0504-518C-9D44-9E46-C97B9E56FAC7}" destId="{559EF54E-CA0C-BB40-BAFE-B31DB95A9E3E}" srcOrd="0" destOrd="0" presId="urn:microsoft.com/office/officeart/2008/layout/LinedList"/>
    <dgm:cxn modelId="{C44C7A1C-0B2F-A644-A3D5-694A1DC84F9A}" type="presParOf" srcId="{85AC0504-518C-9D44-9E46-C97B9E56FAC7}" destId="{9C1150C9-9BF1-2840-92B8-F43F222FF8A9}" srcOrd="1" destOrd="0" presId="urn:microsoft.com/office/officeart/2008/layout/LinedList"/>
    <dgm:cxn modelId="{77C1F64F-0CB7-364B-91E9-44CA34E1C4FC}" type="presParOf" srcId="{3CB4AC7C-6C78-B54F-8D4C-F907F738A158}" destId="{ADA2BBDC-3A2C-1841-963E-A4C2393787AF}" srcOrd="4" destOrd="0" presId="urn:microsoft.com/office/officeart/2008/layout/LinedList"/>
    <dgm:cxn modelId="{C397DED7-E9B1-984E-957A-373CE63836EA}" type="presParOf" srcId="{3CB4AC7C-6C78-B54F-8D4C-F907F738A158}" destId="{7967326B-65C5-964C-B1CD-F66C5FBFBD7D}" srcOrd="5" destOrd="0" presId="urn:microsoft.com/office/officeart/2008/layout/LinedList"/>
    <dgm:cxn modelId="{BA1C04E0-2C09-AC40-B1E6-2FAEB0422A8B}" type="presParOf" srcId="{7967326B-65C5-964C-B1CD-F66C5FBFBD7D}" destId="{FF87FC78-407E-EC43-B30F-C73737513393}" srcOrd="0" destOrd="0" presId="urn:microsoft.com/office/officeart/2008/layout/LinedList"/>
    <dgm:cxn modelId="{CE8002BC-27F8-7846-9331-577264A1825D}" type="presParOf" srcId="{7967326B-65C5-964C-B1CD-F66C5FBFBD7D}" destId="{C8F6CDDE-0413-7645-961C-12B09A107F3A}" srcOrd="1" destOrd="0" presId="urn:microsoft.com/office/officeart/2008/layout/LinedList"/>
    <dgm:cxn modelId="{9ED5416C-2E05-C147-B44C-3B4C39E5D9BA}" type="presParOf" srcId="{3CB4AC7C-6C78-B54F-8D4C-F907F738A158}" destId="{AA2C53EC-4914-EA48-842E-D3ED8E9CF3E5}" srcOrd="6" destOrd="0" presId="urn:microsoft.com/office/officeart/2008/layout/LinedList"/>
    <dgm:cxn modelId="{E4A885A7-2650-534D-9A49-32A9DE2F606E}" type="presParOf" srcId="{3CB4AC7C-6C78-B54F-8D4C-F907F738A158}" destId="{53530DAF-E42F-3145-B4CA-2FBC987E8456}" srcOrd="7" destOrd="0" presId="urn:microsoft.com/office/officeart/2008/layout/LinedList"/>
    <dgm:cxn modelId="{3FD6F44F-39D3-7947-AA33-10A46ADBF1D9}" type="presParOf" srcId="{53530DAF-E42F-3145-B4CA-2FBC987E8456}" destId="{C4FB4FD6-6644-C642-AA58-5C125A375356}" srcOrd="0" destOrd="0" presId="urn:microsoft.com/office/officeart/2008/layout/LinedList"/>
    <dgm:cxn modelId="{637647F3-53A1-B540-8B56-F72937869914}" type="presParOf" srcId="{53530DAF-E42F-3145-B4CA-2FBC987E8456}" destId="{C8A75EC9-DB6E-844D-83E2-172C6CC7A888}" srcOrd="1" destOrd="0" presId="urn:microsoft.com/office/officeart/2008/layout/LinedList"/>
    <dgm:cxn modelId="{9E5D9F1D-C21C-3E46-A067-FF6ABC450133}" type="presParOf" srcId="{3CB4AC7C-6C78-B54F-8D4C-F907F738A158}" destId="{96F2AB03-F845-D74B-8477-F3C540AB157E}" srcOrd="8" destOrd="0" presId="urn:microsoft.com/office/officeart/2008/layout/LinedList"/>
    <dgm:cxn modelId="{6FBA71D0-4AD3-A540-B01B-32EB96248239}" type="presParOf" srcId="{3CB4AC7C-6C78-B54F-8D4C-F907F738A158}" destId="{E60C74BD-1287-0F49-AF06-8FBB51CCA7B6}" srcOrd="9" destOrd="0" presId="urn:microsoft.com/office/officeart/2008/layout/LinedList"/>
    <dgm:cxn modelId="{02A0BF3B-EDE3-0247-8E65-BC04A7EFA69C}" type="presParOf" srcId="{E60C74BD-1287-0F49-AF06-8FBB51CCA7B6}" destId="{B9FF9674-84BF-B540-B439-487013289073}" srcOrd="0" destOrd="0" presId="urn:microsoft.com/office/officeart/2008/layout/LinedList"/>
    <dgm:cxn modelId="{733B2C8F-CABE-8B4C-BEF9-6498798B112E}" type="presParOf" srcId="{E60C74BD-1287-0F49-AF06-8FBB51CCA7B6}" destId="{C673D5D4-2C0F-4240-AF02-239BCCB8BE0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8B8F6A-6774-4924-B4AC-ED864C53B5A1}" type="doc">
      <dgm:prSet loTypeId="urn:microsoft.com/office/officeart/2008/layout/LinedList" loCatId="list" qsTypeId="urn:microsoft.com/office/officeart/2005/8/quickstyle/simple1" qsCatId="simple" csTypeId="urn:microsoft.com/office/officeart/2005/8/colors/accent6_2" csCatId="accent6"/>
      <dgm:spPr/>
      <dgm:t>
        <a:bodyPr/>
        <a:lstStyle/>
        <a:p>
          <a:endParaRPr lang="en-US"/>
        </a:p>
      </dgm:t>
    </dgm:pt>
    <dgm:pt modelId="{F852D1D7-B5CE-4659-88C7-9A54565B9BA8}">
      <dgm:prSet/>
      <dgm:spPr/>
      <dgm:t>
        <a:bodyPr/>
        <a:lstStyle/>
        <a:p>
          <a:r>
            <a:rPr lang="en-US" b="0" i="0"/>
            <a:t>On the average day, about how many hours do you personally watch television in any medium?</a:t>
          </a:r>
          <a:endParaRPr lang="en-US"/>
        </a:p>
      </dgm:t>
    </dgm:pt>
    <dgm:pt modelId="{085B9887-267E-4F3B-A076-CD6FD9CF1557}" type="parTrans" cxnId="{04A7F81A-723A-4848-9356-7B6FFF437E61}">
      <dgm:prSet/>
      <dgm:spPr/>
      <dgm:t>
        <a:bodyPr/>
        <a:lstStyle/>
        <a:p>
          <a:endParaRPr lang="en-US"/>
        </a:p>
      </dgm:t>
    </dgm:pt>
    <dgm:pt modelId="{7464CCDE-283E-46FF-BCB9-CD592EE949E8}" type="sibTrans" cxnId="{04A7F81A-723A-4848-9356-7B6FFF437E61}">
      <dgm:prSet/>
      <dgm:spPr/>
      <dgm:t>
        <a:bodyPr/>
        <a:lstStyle/>
        <a:p>
          <a:endParaRPr lang="en-US"/>
        </a:p>
      </dgm:t>
    </dgm:pt>
    <dgm:pt modelId="{568ECB44-3EF0-46CE-A19E-C710F3499853}">
      <dgm:prSet/>
      <dgm:spPr/>
      <dgm:t>
        <a:bodyPr/>
        <a:lstStyle/>
        <a:p>
          <a:r>
            <a:rPr lang="en-US" b="0" i="0"/>
            <a:t>During the last month, how many movies did you watch in any medium?</a:t>
          </a:r>
          <a:endParaRPr lang="en-US"/>
        </a:p>
      </dgm:t>
    </dgm:pt>
    <dgm:pt modelId="{BF1C86BC-AA5E-4298-A8C4-1B2213063C45}" type="parTrans" cxnId="{41412840-43AF-4523-A2C6-C132E0C30FF3}">
      <dgm:prSet/>
      <dgm:spPr/>
      <dgm:t>
        <a:bodyPr/>
        <a:lstStyle/>
        <a:p>
          <a:endParaRPr lang="en-US"/>
        </a:p>
      </dgm:t>
    </dgm:pt>
    <dgm:pt modelId="{43020D2A-DA9A-4250-9BB9-679677C1E4E9}" type="sibTrans" cxnId="{41412840-43AF-4523-A2C6-C132E0C30FF3}">
      <dgm:prSet/>
      <dgm:spPr/>
      <dgm:t>
        <a:bodyPr/>
        <a:lstStyle/>
        <a:p>
          <a:endParaRPr lang="en-US"/>
        </a:p>
      </dgm:t>
    </dgm:pt>
    <dgm:pt modelId="{803EAD78-94EA-48C3-8636-C38EC43955C1}">
      <dgm:prSet/>
      <dgm:spPr/>
      <dgm:t>
        <a:bodyPr/>
        <a:lstStyle/>
        <a:p>
          <a:r>
            <a:rPr lang="en-US" b="0" i="0"/>
            <a:t>During the past 12 months, how many movies have you seen in movie theaters?</a:t>
          </a:r>
          <a:endParaRPr lang="en-US"/>
        </a:p>
      </dgm:t>
    </dgm:pt>
    <dgm:pt modelId="{85EF45C8-C8D8-424F-ADE7-93B17F501470}" type="parTrans" cxnId="{39D60C11-60C2-445F-A037-E8E9A5E32EC1}">
      <dgm:prSet/>
      <dgm:spPr/>
      <dgm:t>
        <a:bodyPr/>
        <a:lstStyle/>
        <a:p>
          <a:endParaRPr lang="en-US"/>
        </a:p>
      </dgm:t>
    </dgm:pt>
    <dgm:pt modelId="{A57025A8-9B78-4C3C-B05E-89EEB14AFF6D}" type="sibTrans" cxnId="{39D60C11-60C2-445F-A037-E8E9A5E32EC1}">
      <dgm:prSet/>
      <dgm:spPr/>
      <dgm:t>
        <a:bodyPr/>
        <a:lstStyle/>
        <a:p>
          <a:endParaRPr lang="en-US"/>
        </a:p>
      </dgm:t>
    </dgm:pt>
    <dgm:pt modelId="{B84E471E-195B-40C0-823C-4F32F4D1A9ED}">
      <dgm:prSet/>
      <dgm:spPr/>
      <dgm:t>
        <a:bodyPr/>
        <a:lstStyle/>
        <a:p>
          <a:r>
            <a:rPr lang="en-US" b="0" i="0"/>
            <a:t>During the last month, how many times did you shop in a grocery store?</a:t>
          </a:r>
          <a:endParaRPr lang="en-US"/>
        </a:p>
      </dgm:t>
    </dgm:pt>
    <dgm:pt modelId="{0C10C9ED-8ED6-4BE9-94D0-F288190F2CCF}" type="parTrans" cxnId="{03A3B9A0-834E-4284-B0C0-27B015A94B64}">
      <dgm:prSet/>
      <dgm:spPr/>
      <dgm:t>
        <a:bodyPr/>
        <a:lstStyle/>
        <a:p>
          <a:endParaRPr lang="en-US"/>
        </a:p>
      </dgm:t>
    </dgm:pt>
    <dgm:pt modelId="{D60C2541-8D67-4617-A62F-13125320C404}" type="sibTrans" cxnId="{03A3B9A0-834E-4284-B0C0-27B015A94B64}">
      <dgm:prSet/>
      <dgm:spPr/>
      <dgm:t>
        <a:bodyPr/>
        <a:lstStyle/>
        <a:p>
          <a:endParaRPr lang="en-US"/>
        </a:p>
      </dgm:t>
    </dgm:pt>
    <dgm:pt modelId="{8BD63D81-376F-493B-8242-1350C7BF4D61}">
      <dgm:prSet/>
      <dgm:spPr/>
      <dgm:t>
        <a:bodyPr/>
        <a:lstStyle/>
        <a:p>
          <a:r>
            <a:rPr lang="en-US" b="0" i="0"/>
            <a:t>During the last month, how many times did you eat in restaurants?</a:t>
          </a:r>
          <a:endParaRPr lang="en-US"/>
        </a:p>
      </dgm:t>
    </dgm:pt>
    <dgm:pt modelId="{A906ED09-9EF2-423D-8AE5-438E358E8ABE}" type="parTrans" cxnId="{7080F031-C1A5-4E57-B3D9-6350CA726116}">
      <dgm:prSet/>
      <dgm:spPr/>
      <dgm:t>
        <a:bodyPr/>
        <a:lstStyle/>
        <a:p>
          <a:endParaRPr lang="en-US"/>
        </a:p>
      </dgm:t>
    </dgm:pt>
    <dgm:pt modelId="{7E5C0E5F-6E2C-4F25-9FBC-C84C3B621DA4}" type="sibTrans" cxnId="{7080F031-C1A5-4E57-B3D9-6350CA726116}">
      <dgm:prSet/>
      <dgm:spPr/>
      <dgm:t>
        <a:bodyPr/>
        <a:lstStyle/>
        <a:p>
          <a:endParaRPr lang="en-US"/>
        </a:p>
      </dgm:t>
    </dgm:pt>
    <dgm:pt modelId="{2D55EF5A-5672-43F7-8DDA-82E47E5B8586}">
      <dgm:prSet/>
      <dgm:spPr/>
      <dgm:t>
        <a:bodyPr/>
        <a:lstStyle/>
        <a:p>
          <a:r>
            <a:rPr lang="en-US" b="0" i="0"/>
            <a:t>How many songs do you currently have on your cell phone?</a:t>
          </a:r>
          <a:endParaRPr lang="en-US"/>
        </a:p>
      </dgm:t>
    </dgm:pt>
    <dgm:pt modelId="{5346A471-3FE3-46D6-B40D-182304E6F162}" type="parTrans" cxnId="{B01CB739-A736-4668-BBD6-24A1A9A3147E}">
      <dgm:prSet/>
      <dgm:spPr/>
      <dgm:t>
        <a:bodyPr/>
        <a:lstStyle/>
        <a:p>
          <a:endParaRPr lang="en-US"/>
        </a:p>
      </dgm:t>
    </dgm:pt>
    <dgm:pt modelId="{E2361651-6EF1-4410-BF1D-BD894A595276}" type="sibTrans" cxnId="{B01CB739-A736-4668-BBD6-24A1A9A3147E}">
      <dgm:prSet/>
      <dgm:spPr/>
      <dgm:t>
        <a:bodyPr/>
        <a:lstStyle/>
        <a:p>
          <a:endParaRPr lang="en-US"/>
        </a:p>
      </dgm:t>
    </dgm:pt>
    <dgm:pt modelId="{1758E590-5380-4985-9A0B-4FC51BCEC061}">
      <dgm:prSet/>
      <dgm:spPr/>
      <dgm:t>
        <a:bodyPr/>
        <a:lstStyle/>
        <a:p>
          <a:r>
            <a:rPr lang="en-US" b="0" i="0"/>
            <a:t>How many apps do you currently have on your cell phone?</a:t>
          </a:r>
          <a:endParaRPr lang="en-US"/>
        </a:p>
      </dgm:t>
    </dgm:pt>
    <dgm:pt modelId="{510B26E1-0D2A-4240-BBDB-D80321CFC262}" type="parTrans" cxnId="{83BB8578-43AE-40EB-8BB1-BFFB54100D6E}">
      <dgm:prSet/>
      <dgm:spPr/>
      <dgm:t>
        <a:bodyPr/>
        <a:lstStyle/>
        <a:p>
          <a:endParaRPr lang="en-US"/>
        </a:p>
      </dgm:t>
    </dgm:pt>
    <dgm:pt modelId="{F4614907-C602-4E5B-BEC1-7085DE8BF980}" type="sibTrans" cxnId="{83BB8578-43AE-40EB-8BB1-BFFB54100D6E}">
      <dgm:prSet/>
      <dgm:spPr/>
      <dgm:t>
        <a:bodyPr/>
        <a:lstStyle/>
        <a:p>
          <a:endParaRPr lang="en-US"/>
        </a:p>
      </dgm:t>
    </dgm:pt>
    <dgm:pt modelId="{8BE46B16-B0EF-45A6-AD38-55028799D78C}">
      <dgm:prSet/>
      <dgm:spPr/>
      <dgm:t>
        <a:bodyPr/>
        <a:lstStyle/>
        <a:p>
          <a:r>
            <a:rPr lang="en-US" b="0" i="0"/>
            <a:t>How many text messages have you sent and received on your cell phone in your current billing cycle?</a:t>
          </a:r>
          <a:endParaRPr lang="en-US"/>
        </a:p>
      </dgm:t>
    </dgm:pt>
    <dgm:pt modelId="{1183A073-7C73-45D1-A5C2-2AFF641AB5AF}" type="parTrans" cxnId="{CE4C9FF0-5057-4CFA-84FF-6E6BDA4FDF8E}">
      <dgm:prSet/>
      <dgm:spPr/>
      <dgm:t>
        <a:bodyPr/>
        <a:lstStyle/>
        <a:p>
          <a:endParaRPr lang="en-US"/>
        </a:p>
      </dgm:t>
    </dgm:pt>
    <dgm:pt modelId="{B51004B7-731F-42ED-BCDC-F5F95252EFC7}" type="sibTrans" cxnId="{CE4C9FF0-5057-4CFA-84FF-6E6BDA4FDF8E}">
      <dgm:prSet/>
      <dgm:spPr/>
      <dgm:t>
        <a:bodyPr/>
        <a:lstStyle/>
        <a:p>
          <a:endParaRPr lang="en-US"/>
        </a:p>
      </dgm:t>
    </dgm:pt>
    <dgm:pt modelId="{A421CD97-0F4F-3240-A63F-0403A419F03F}" type="pres">
      <dgm:prSet presAssocID="{678B8F6A-6774-4924-B4AC-ED864C53B5A1}" presName="vert0" presStyleCnt="0">
        <dgm:presLayoutVars>
          <dgm:dir/>
          <dgm:animOne val="branch"/>
          <dgm:animLvl val="lvl"/>
        </dgm:presLayoutVars>
      </dgm:prSet>
      <dgm:spPr/>
    </dgm:pt>
    <dgm:pt modelId="{9B396488-ABC0-ED46-B010-2E2ACC0C32DB}" type="pres">
      <dgm:prSet presAssocID="{F852D1D7-B5CE-4659-88C7-9A54565B9BA8}" presName="thickLine" presStyleLbl="alignNode1" presStyleIdx="0" presStyleCnt="8"/>
      <dgm:spPr/>
    </dgm:pt>
    <dgm:pt modelId="{BE81F486-04CA-B74E-AA1E-61C6F56CDADD}" type="pres">
      <dgm:prSet presAssocID="{F852D1D7-B5CE-4659-88C7-9A54565B9BA8}" presName="horz1" presStyleCnt="0"/>
      <dgm:spPr/>
    </dgm:pt>
    <dgm:pt modelId="{6D2E5B01-FCF0-0E40-AD5D-DB70C8877749}" type="pres">
      <dgm:prSet presAssocID="{F852D1D7-B5CE-4659-88C7-9A54565B9BA8}" presName="tx1" presStyleLbl="revTx" presStyleIdx="0" presStyleCnt="8"/>
      <dgm:spPr/>
    </dgm:pt>
    <dgm:pt modelId="{F10FCDC0-272A-8441-A4F4-08DA47571D47}" type="pres">
      <dgm:prSet presAssocID="{F852D1D7-B5CE-4659-88C7-9A54565B9BA8}" presName="vert1" presStyleCnt="0"/>
      <dgm:spPr/>
    </dgm:pt>
    <dgm:pt modelId="{2F706BD1-F785-884C-B29A-6AAB6C427982}" type="pres">
      <dgm:prSet presAssocID="{568ECB44-3EF0-46CE-A19E-C710F3499853}" presName="thickLine" presStyleLbl="alignNode1" presStyleIdx="1" presStyleCnt="8"/>
      <dgm:spPr/>
    </dgm:pt>
    <dgm:pt modelId="{98AFAC71-A202-3341-A0CC-DA13B081709C}" type="pres">
      <dgm:prSet presAssocID="{568ECB44-3EF0-46CE-A19E-C710F3499853}" presName="horz1" presStyleCnt="0"/>
      <dgm:spPr/>
    </dgm:pt>
    <dgm:pt modelId="{18AB3291-F73F-7741-9494-5BB589058740}" type="pres">
      <dgm:prSet presAssocID="{568ECB44-3EF0-46CE-A19E-C710F3499853}" presName="tx1" presStyleLbl="revTx" presStyleIdx="1" presStyleCnt="8"/>
      <dgm:spPr/>
    </dgm:pt>
    <dgm:pt modelId="{B616BB41-58C9-7245-9F63-F3DE92DC5E50}" type="pres">
      <dgm:prSet presAssocID="{568ECB44-3EF0-46CE-A19E-C710F3499853}" presName="vert1" presStyleCnt="0"/>
      <dgm:spPr/>
    </dgm:pt>
    <dgm:pt modelId="{D4718E1B-53C9-ED4E-A39E-8BE67CE14A48}" type="pres">
      <dgm:prSet presAssocID="{803EAD78-94EA-48C3-8636-C38EC43955C1}" presName="thickLine" presStyleLbl="alignNode1" presStyleIdx="2" presStyleCnt="8"/>
      <dgm:spPr/>
    </dgm:pt>
    <dgm:pt modelId="{DBCA9B6F-733A-A643-AD08-03209CE2E01D}" type="pres">
      <dgm:prSet presAssocID="{803EAD78-94EA-48C3-8636-C38EC43955C1}" presName="horz1" presStyleCnt="0"/>
      <dgm:spPr/>
    </dgm:pt>
    <dgm:pt modelId="{5FA22F34-B468-F940-8D92-E121D45260A0}" type="pres">
      <dgm:prSet presAssocID="{803EAD78-94EA-48C3-8636-C38EC43955C1}" presName="tx1" presStyleLbl="revTx" presStyleIdx="2" presStyleCnt="8"/>
      <dgm:spPr/>
    </dgm:pt>
    <dgm:pt modelId="{BE015316-29D0-E247-A6E0-692D35039156}" type="pres">
      <dgm:prSet presAssocID="{803EAD78-94EA-48C3-8636-C38EC43955C1}" presName="vert1" presStyleCnt="0"/>
      <dgm:spPr/>
    </dgm:pt>
    <dgm:pt modelId="{BDD9D702-CCBF-ED46-BD24-06A021A6B4C7}" type="pres">
      <dgm:prSet presAssocID="{B84E471E-195B-40C0-823C-4F32F4D1A9ED}" presName="thickLine" presStyleLbl="alignNode1" presStyleIdx="3" presStyleCnt="8"/>
      <dgm:spPr/>
    </dgm:pt>
    <dgm:pt modelId="{8C8BD069-646A-0C49-98F2-0A163329DC08}" type="pres">
      <dgm:prSet presAssocID="{B84E471E-195B-40C0-823C-4F32F4D1A9ED}" presName="horz1" presStyleCnt="0"/>
      <dgm:spPr/>
    </dgm:pt>
    <dgm:pt modelId="{020792FE-2656-0846-B7F2-006C9F5ED33D}" type="pres">
      <dgm:prSet presAssocID="{B84E471E-195B-40C0-823C-4F32F4D1A9ED}" presName="tx1" presStyleLbl="revTx" presStyleIdx="3" presStyleCnt="8"/>
      <dgm:spPr/>
    </dgm:pt>
    <dgm:pt modelId="{F66AB2CF-DCEC-B940-8862-F0489DF763CD}" type="pres">
      <dgm:prSet presAssocID="{B84E471E-195B-40C0-823C-4F32F4D1A9ED}" presName="vert1" presStyleCnt="0"/>
      <dgm:spPr/>
    </dgm:pt>
    <dgm:pt modelId="{6DDD9B62-6452-A946-A904-B54A67D2869E}" type="pres">
      <dgm:prSet presAssocID="{8BD63D81-376F-493B-8242-1350C7BF4D61}" presName="thickLine" presStyleLbl="alignNode1" presStyleIdx="4" presStyleCnt="8"/>
      <dgm:spPr/>
    </dgm:pt>
    <dgm:pt modelId="{EC273EB2-ABAB-944E-A3D7-8AE14E9E49E7}" type="pres">
      <dgm:prSet presAssocID="{8BD63D81-376F-493B-8242-1350C7BF4D61}" presName="horz1" presStyleCnt="0"/>
      <dgm:spPr/>
    </dgm:pt>
    <dgm:pt modelId="{500CE291-A874-994B-87A4-8B4081621652}" type="pres">
      <dgm:prSet presAssocID="{8BD63D81-376F-493B-8242-1350C7BF4D61}" presName="tx1" presStyleLbl="revTx" presStyleIdx="4" presStyleCnt="8"/>
      <dgm:spPr/>
    </dgm:pt>
    <dgm:pt modelId="{AF50DE62-BDFA-E54E-8909-AB450BD3DF15}" type="pres">
      <dgm:prSet presAssocID="{8BD63D81-376F-493B-8242-1350C7BF4D61}" presName="vert1" presStyleCnt="0"/>
      <dgm:spPr/>
    </dgm:pt>
    <dgm:pt modelId="{C958CB64-A351-0E41-A719-A7081B386DF9}" type="pres">
      <dgm:prSet presAssocID="{2D55EF5A-5672-43F7-8DDA-82E47E5B8586}" presName="thickLine" presStyleLbl="alignNode1" presStyleIdx="5" presStyleCnt="8"/>
      <dgm:spPr/>
    </dgm:pt>
    <dgm:pt modelId="{4FDBB84B-8058-B043-AB7B-73C04C079742}" type="pres">
      <dgm:prSet presAssocID="{2D55EF5A-5672-43F7-8DDA-82E47E5B8586}" presName="horz1" presStyleCnt="0"/>
      <dgm:spPr/>
    </dgm:pt>
    <dgm:pt modelId="{3FF62529-6054-4840-A0D3-9B1B842C0DE7}" type="pres">
      <dgm:prSet presAssocID="{2D55EF5A-5672-43F7-8DDA-82E47E5B8586}" presName="tx1" presStyleLbl="revTx" presStyleIdx="5" presStyleCnt="8"/>
      <dgm:spPr/>
    </dgm:pt>
    <dgm:pt modelId="{9317CBD9-0AC6-004F-8630-34CB926CB0D2}" type="pres">
      <dgm:prSet presAssocID="{2D55EF5A-5672-43F7-8DDA-82E47E5B8586}" presName="vert1" presStyleCnt="0"/>
      <dgm:spPr/>
    </dgm:pt>
    <dgm:pt modelId="{82A2CDE7-2B91-6243-B56A-E6BCF1B1AEBD}" type="pres">
      <dgm:prSet presAssocID="{1758E590-5380-4985-9A0B-4FC51BCEC061}" presName="thickLine" presStyleLbl="alignNode1" presStyleIdx="6" presStyleCnt="8"/>
      <dgm:spPr/>
    </dgm:pt>
    <dgm:pt modelId="{DF955F56-1B42-F346-8727-E3EFC2B4F56C}" type="pres">
      <dgm:prSet presAssocID="{1758E590-5380-4985-9A0B-4FC51BCEC061}" presName="horz1" presStyleCnt="0"/>
      <dgm:spPr/>
    </dgm:pt>
    <dgm:pt modelId="{A1FA91B5-34A5-F145-A957-BC8358C2DFB8}" type="pres">
      <dgm:prSet presAssocID="{1758E590-5380-4985-9A0B-4FC51BCEC061}" presName="tx1" presStyleLbl="revTx" presStyleIdx="6" presStyleCnt="8"/>
      <dgm:spPr/>
    </dgm:pt>
    <dgm:pt modelId="{75989D09-4AF9-DE4D-A2D6-2AF78CD64244}" type="pres">
      <dgm:prSet presAssocID="{1758E590-5380-4985-9A0B-4FC51BCEC061}" presName="vert1" presStyleCnt="0"/>
      <dgm:spPr/>
    </dgm:pt>
    <dgm:pt modelId="{E4EED8ED-0035-C04D-8615-3AABCA9720BB}" type="pres">
      <dgm:prSet presAssocID="{8BE46B16-B0EF-45A6-AD38-55028799D78C}" presName="thickLine" presStyleLbl="alignNode1" presStyleIdx="7" presStyleCnt="8"/>
      <dgm:spPr/>
    </dgm:pt>
    <dgm:pt modelId="{8E02AE9E-8119-3149-B9C6-E648185765F5}" type="pres">
      <dgm:prSet presAssocID="{8BE46B16-B0EF-45A6-AD38-55028799D78C}" presName="horz1" presStyleCnt="0"/>
      <dgm:spPr/>
    </dgm:pt>
    <dgm:pt modelId="{A2E99A45-6256-FD44-977D-C7C688B56DE8}" type="pres">
      <dgm:prSet presAssocID="{8BE46B16-B0EF-45A6-AD38-55028799D78C}" presName="tx1" presStyleLbl="revTx" presStyleIdx="7" presStyleCnt="8"/>
      <dgm:spPr/>
    </dgm:pt>
    <dgm:pt modelId="{A206F714-941F-1F42-959C-D6119E6E3C17}" type="pres">
      <dgm:prSet presAssocID="{8BE46B16-B0EF-45A6-AD38-55028799D78C}" presName="vert1" presStyleCnt="0"/>
      <dgm:spPr/>
    </dgm:pt>
  </dgm:ptLst>
  <dgm:cxnLst>
    <dgm:cxn modelId="{39D60C11-60C2-445F-A037-E8E9A5E32EC1}" srcId="{678B8F6A-6774-4924-B4AC-ED864C53B5A1}" destId="{803EAD78-94EA-48C3-8636-C38EC43955C1}" srcOrd="2" destOrd="0" parTransId="{85EF45C8-C8D8-424F-ADE7-93B17F501470}" sibTransId="{A57025A8-9B78-4C3C-B05E-89EEB14AFF6D}"/>
    <dgm:cxn modelId="{FB36D817-7515-A045-93E9-994C7E20DFED}" type="presOf" srcId="{8BE46B16-B0EF-45A6-AD38-55028799D78C}" destId="{A2E99A45-6256-FD44-977D-C7C688B56DE8}" srcOrd="0" destOrd="0" presId="urn:microsoft.com/office/officeart/2008/layout/LinedList"/>
    <dgm:cxn modelId="{04A7F81A-723A-4848-9356-7B6FFF437E61}" srcId="{678B8F6A-6774-4924-B4AC-ED864C53B5A1}" destId="{F852D1D7-B5CE-4659-88C7-9A54565B9BA8}" srcOrd="0" destOrd="0" parTransId="{085B9887-267E-4F3B-A076-CD6FD9CF1557}" sibTransId="{7464CCDE-283E-46FF-BCB9-CD592EE949E8}"/>
    <dgm:cxn modelId="{A1761723-F5DD-2848-8D11-5355FF85BDEA}" type="presOf" srcId="{803EAD78-94EA-48C3-8636-C38EC43955C1}" destId="{5FA22F34-B468-F940-8D92-E121D45260A0}" srcOrd="0" destOrd="0" presId="urn:microsoft.com/office/officeart/2008/layout/LinedList"/>
    <dgm:cxn modelId="{7080F031-C1A5-4E57-B3D9-6350CA726116}" srcId="{678B8F6A-6774-4924-B4AC-ED864C53B5A1}" destId="{8BD63D81-376F-493B-8242-1350C7BF4D61}" srcOrd="4" destOrd="0" parTransId="{A906ED09-9EF2-423D-8AE5-438E358E8ABE}" sibTransId="{7E5C0E5F-6E2C-4F25-9FBC-C84C3B621DA4}"/>
    <dgm:cxn modelId="{B01CB739-A736-4668-BBD6-24A1A9A3147E}" srcId="{678B8F6A-6774-4924-B4AC-ED864C53B5A1}" destId="{2D55EF5A-5672-43F7-8DDA-82E47E5B8586}" srcOrd="5" destOrd="0" parTransId="{5346A471-3FE3-46D6-B40D-182304E6F162}" sibTransId="{E2361651-6EF1-4410-BF1D-BD894A595276}"/>
    <dgm:cxn modelId="{FD1F333B-034B-714B-9594-CD2446BF2263}" type="presOf" srcId="{2D55EF5A-5672-43F7-8DDA-82E47E5B8586}" destId="{3FF62529-6054-4840-A0D3-9B1B842C0DE7}" srcOrd="0" destOrd="0" presId="urn:microsoft.com/office/officeart/2008/layout/LinedList"/>
    <dgm:cxn modelId="{41412840-43AF-4523-A2C6-C132E0C30FF3}" srcId="{678B8F6A-6774-4924-B4AC-ED864C53B5A1}" destId="{568ECB44-3EF0-46CE-A19E-C710F3499853}" srcOrd="1" destOrd="0" parTransId="{BF1C86BC-AA5E-4298-A8C4-1B2213063C45}" sibTransId="{43020D2A-DA9A-4250-9BB9-679677C1E4E9}"/>
    <dgm:cxn modelId="{45E0AB4A-AC9C-9342-9158-F3A2F8D16BA3}" type="presOf" srcId="{678B8F6A-6774-4924-B4AC-ED864C53B5A1}" destId="{A421CD97-0F4F-3240-A63F-0403A419F03F}" srcOrd="0" destOrd="0" presId="urn:microsoft.com/office/officeart/2008/layout/LinedList"/>
    <dgm:cxn modelId="{BBBEDE4A-E8D4-5E42-8461-8FBE49A8FDF7}" type="presOf" srcId="{1758E590-5380-4985-9A0B-4FC51BCEC061}" destId="{A1FA91B5-34A5-F145-A957-BC8358C2DFB8}" srcOrd="0" destOrd="0" presId="urn:microsoft.com/office/officeart/2008/layout/LinedList"/>
    <dgm:cxn modelId="{83BB8578-43AE-40EB-8BB1-BFFB54100D6E}" srcId="{678B8F6A-6774-4924-B4AC-ED864C53B5A1}" destId="{1758E590-5380-4985-9A0B-4FC51BCEC061}" srcOrd="6" destOrd="0" parTransId="{510B26E1-0D2A-4240-BBDB-D80321CFC262}" sibTransId="{F4614907-C602-4E5B-BEC1-7085DE8BF980}"/>
    <dgm:cxn modelId="{F2FFC47C-B42A-A644-A81D-4FC888080458}" type="presOf" srcId="{8BD63D81-376F-493B-8242-1350C7BF4D61}" destId="{500CE291-A874-994B-87A4-8B4081621652}" srcOrd="0" destOrd="0" presId="urn:microsoft.com/office/officeart/2008/layout/LinedList"/>
    <dgm:cxn modelId="{03A3B9A0-834E-4284-B0C0-27B015A94B64}" srcId="{678B8F6A-6774-4924-B4AC-ED864C53B5A1}" destId="{B84E471E-195B-40C0-823C-4F32F4D1A9ED}" srcOrd="3" destOrd="0" parTransId="{0C10C9ED-8ED6-4BE9-94D0-F288190F2CCF}" sibTransId="{D60C2541-8D67-4617-A62F-13125320C404}"/>
    <dgm:cxn modelId="{E2E756AC-C5AF-A046-BBBF-E21D56CE8B8F}" type="presOf" srcId="{B84E471E-195B-40C0-823C-4F32F4D1A9ED}" destId="{020792FE-2656-0846-B7F2-006C9F5ED33D}" srcOrd="0" destOrd="0" presId="urn:microsoft.com/office/officeart/2008/layout/LinedList"/>
    <dgm:cxn modelId="{A63658B0-76BB-D646-9885-582F57732EA5}" type="presOf" srcId="{F852D1D7-B5CE-4659-88C7-9A54565B9BA8}" destId="{6D2E5B01-FCF0-0E40-AD5D-DB70C8877749}" srcOrd="0" destOrd="0" presId="urn:microsoft.com/office/officeart/2008/layout/LinedList"/>
    <dgm:cxn modelId="{482C56EB-35EC-AB43-9032-33D9927001FC}" type="presOf" srcId="{568ECB44-3EF0-46CE-A19E-C710F3499853}" destId="{18AB3291-F73F-7741-9494-5BB589058740}" srcOrd="0" destOrd="0" presId="urn:microsoft.com/office/officeart/2008/layout/LinedList"/>
    <dgm:cxn modelId="{CE4C9FF0-5057-4CFA-84FF-6E6BDA4FDF8E}" srcId="{678B8F6A-6774-4924-B4AC-ED864C53B5A1}" destId="{8BE46B16-B0EF-45A6-AD38-55028799D78C}" srcOrd="7" destOrd="0" parTransId="{1183A073-7C73-45D1-A5C2-2AFF641AB5AF}" sibTransId="{B51004B7-731F-42ED-BCDC-F5F95252EFC7}"/>
    <dgm:cxn modelId="{70437408-D006-4149-A156-D1FCCD04BAB6}" type="presParOf" srcId="{A421CD97-0F4F-3240-A63F-0403A419F03F}" destId="{9B396488-ABC0-ED46-B010-2E2ACC0C32DB}" srcOrd="0" destOrd="0" presId="urn:microsoft.com/office/officeart/2008/layout/LinedList"/>
    <dgm:cxn modelId="{1AFCE09C-8020-C643-B92E-1ED75A6145EF}" type="presParOf" srcId="{A421CD97-0F4F-3240-A63F-0403A419F03F}" destId="{BE81F486-04CA-B74E-AA1E-61C6F56CDADD}" srcOrd="1" destOrd="0" presId="urn:microsoft.com/office/officeart/2008/layout/LinedList"/>
    <dgm:cxn modelId="{DAC776C6-089E-FB42-B9BF-0B18CB1633A2}" type="presParOf" srcId="{BE81F486-04CA-B74E-AA1E-61C6F56CDADD}" destId="{6D2E5B01-FCF0-0E40-AD5D-DB70C8877749}" srcOrd="0" destOrd="0" presId="urn:microsoft.com/office/officeart/2008/layout/LinedList"/>
    <dgm:cxn modelId="{E8BD4CB8-B465-7C40-8387-39112C5B26EB}" type="presParOf" srcId="{BE81F486-04CA-B74E-AA1E-61C6F56CDADD}" destId="{F10FCDC0-272A-8441-A4F4-08DA47571D47}" srcOrd="1" destOrd="0" presId="urn:microsoft.com/office/officeart/2008/layout/LinedList"/>
    <dgm:cxn modelId="{1B33BF29-6486-4741-BEC3-F9AE726729F7}" type="presParOf" srcId="{A421CD97-0F4F-3240-A63F-0403A419F03F}" destId="{2F706BD1-F785-884C-B29A-6AAB6C427982}" srcOrd="2" destOrd="0" presId="urn:microsoft.com/office/officeart/2008/layout/LinedList"/>
    <dgm:cxn modelId="{1BD12355-1D4A-9E4A-99B7-FF8E25683F92}" type="presParOf" srcId="{A421CD97-0F4F-3240-A63F-0403A419F03F}" destId="{98AFAC71-A202-3341-A0CC-DA13B081709C}" srcOrd="3" destOrd="0" presId="urn:microsoft.com/office/officeart/2008/layout/LinedList"/>
    <dgm:cxn modelId="{BF6DCE66-4307-2F49-95AA-86D084269D46}" type="presParOf" srcId="{98AFAC71-A202-3341-A0CC-DA13B081709C}" destId="{18AB3291-F73F-7741-9494-5BB589058740}" srcOrd="0" destOrd="0" presId="urn:microsoft.com/office/officeart/2008/layout/LinedList"/>
    <dgm:cxn modelId="{60E9F73C-85F5-C34F-BB45-FAD50577C8D2}" type="presParOf" srcId="{98AFAC71-A202-3341-A0CC-DA13B081709C}" destId="{B616BB41-58C9-7245-9F63-F3DE92DC5E50}" srcOrd="1" destOrd="0" presId="urn:microsoft.com/office/officeart/2008/layout/LinedList"/>
    <dgm:cxn modelId="{4398DA3B-02B1-0F47-8235-75A26096881C}" type="presParOf" srcId="{A421CD97-0F4F-3240-A63F-0403A419F03F}" destId="{D4718E1B-53C9-ED4E-A39E-8BE67CE14A48}" srcOrd="4" destOrd="0" presId="urn:microsoft.com/office/officeart/2008/layout/LinedList"/>
    <dgm:cxn modelId="{8B083523-4B11-0D48-B401-D8282483E579}" type="presParOf" srcId="{A421CD97-0F4F-3240-A63F-0403A419F03F}" destId="{DBCA9B6F-733A-A643-AD08-03209CE2E01D}" srcOrd="5" destOrd="0" presId="urn:microsoft.com/office/officeart/2008/layout/LinedList"/>
    <dgm:cxn modelId="{5A89AE36-D108-6C40-8C74-A08B609CD679}" type="presParOf" srcId="{DBCA9B6F-733A-A643-AD08-03209CE2E01D}" destId="{5FA22F34-B468-F940-8D92-E121D45260A0}" srcOrd="0" destOrd="0" presId="urn:microsoft.com/office/officeart/2008/layout/LinedList"/>
    <dgm:cxn modelId="{8FA7B3DB-033A-F749-B548-D3A9CCE30DAE}" type="presParOf" srcId="{DBCA9B6F-733A-A643-AD08-03209CE2E01D}" destId="{BE015316-29D0-E247-A6E0-692D35039156}" srcOrd="1" destOrd="0" presId="urn:microsoft.com/office/officeart/2008/layout/LinedList"/>
    <dgm:cxn modelId="{BADBC190-ABB1-7449-969D-379A072E1294}" type="presParOf" srcId="{A421CD97-0F4F-3240-A63F-0403A419F03F}" destId="{BDD9D702-CCBF-ED46-BD24-06A021A6B4C7}" srcOrd="6" destOrd="0" presId="urn:microsoft.com/office/officeart/2008/layout/LinedList"/>
    <dgm:cxn modelId="{EC5C1DE0-F783-DD4B-A085-2F548E43D64F}" type="presParOf" srcId="{A421CD97-0F4F-3240-A63F-0403A419F03F}" destId="{8C8BD069-646A-0C49-98F2-0A163329DC08}" srcOrd="7" destOrd="0" presId="urn:microsoft.com/office/officeart/2008/layout/LinedList"/>
    <dgm:cxn modelId="{AA420C89-C1F9-BF45-97C1-A80F8CEA82B0}" type="presParOf" srcId="{8C8BD069-646A-0C49-98F2-0A163329DC08}" destId="{020792FE-2656-0846-B7F2-006C9F5ED33D}" srcOrd="0" destOrd="0" presId="urn:microsoft.com/office/officeart/2008/layout/LinedList"/>
    <dgm:cxn modelId="{683CFC72-7510-FD41-AE1D-CAEF512A2D56}" type="presParOf" srcId="{8C8BD069-646A-0C49-98F2-0A163329DC08}" destId="{F66AB2CF-DCEC-B940-8862-F0489DF763CD}" srcOrd="1" destOrd="0" presId="urn:microsoft.com/office/officeart/2008/layout/LinedList"/>
    <dgm:cxn modelId="{30090992-2D64-A24A-BC0E-CEC737927CFA}" type="presParOf" srcId="{A421CD97-0F4F-3240-A63F-0403A419F03F}" destId="{6DDD9B62-6452-A946-A904-B54A67D2869E}" srcOrd="8" destOrd="0" presId="urn:microsoft.com/office/officeart/2008/layout/LinedList"/>
    <dgm:cxn modelId="{4119DACE-5F2A-864F-96D5-B972FD47AC21}" type="presParOf" srcId="{A421CD97-0F4F-3240-A63F-0403A419F03F}" destId="{EC273EB2-ABAB-944E-A3D7-8AE14E9E49E7}" srcOrd="9" destOrd="0" presId="urn:microsoft.com/office/officeart/2008/layout/LinedList"/>
    <dgm:cxn modelId="{3F424B1E-F309-1748-BF24-360787390214}" type="presParOf" srcId="{EC273EB2-ABAB-944E-A3D7-8AE14E9E49E7}" destId="{500CE291-A874-994B-87A4-8B4081621652}" srcOrd="0" destOrd="0" presId="urn:microsoft.com/office/officeart/2008/layout/LinedList"/>
    <dgm:cxn modelId="{14EB1F25-8946-8F4F-BB75-89988F1817E4}" type="presParOf" srcId="{EC273EB2-ABAB-944E-A3D7-8AE14E9E49E7}" destId="{AF50DE62-BDFA-E54E-8909-AB450BD3DF15}" srcOrd="1" destOrd="0" presId="urn:microsoft.com/office/officeart/2008/layout/LinedList"/>
    <dgm:cxn modelId="{A2A49BD7-1DB2-724F-96FE-C00D2E75B48E}" type="presParOf" srcId="{A421CD97-0F4F-3240-A63F-0403A419F03F}" destId="{C958CB64-A351-0E41-A719-A7081B386DF9}" srcOrd="10" destOrd="0" presId="urn:microsoft.com/office/officeart/2008/layout/LinedList"/>
    <dgm:cxn modelId="{9DABC3ED-0A0A-354D-A44B-28FC936D28F9}" type="presParOf" srcId="{A421CD97-0F4F-3240-A63F-0403A419F03F}" destId="{4FDBB84B-8058-B043-AB7B-73C04C079742}" srcOrd="11" destOrd="0" presId="urn:microsoft.com/office/officeart/2008/layout/LinedList"/>
    <dgm:cxn modelId="{6E67FB9D-1A3B-6E46-9007-FE0CAA8B642A}" type="presParOf" srcId="{4FDBB84B-8058-B043-AB7B-73C04C079742}" destId="{3FF62529-6054-4840-A0D3-9B1B842C0DE7}" srcOrd="0" destOrd="0" presId="urn:microsoft.com/office/officeart/2008/layout/LinedList"/>
    <dgm:cxn modelId="{FB647019-61CE-704E-ACD2-449586B9D08C}" type="presParOf" srcId="{4FDBB84B-8058-B043-AB7B-73C04C079742}" destId="{9317CBD9-0AC6-004F-8630-34CB926CB0D2}" srcOrd="1" destOrd="0" presId="urn:microsoft.com/office/officeart/2008/layout/LinedList"/>
    <dgm:cxn modelId="{1D9A3769-7C49-AF49-AB17-6D39BFED498B}" type="presParOf" srcId="{A421CD97-0F4F-3240-A63F-0403A419F03F}" destId="{82A2CDE7-2B91-6243-B56A-E6BCF1B1AEBD}" srcOrd="12" destOrd="0" presId="urn:microsoft.com/office/officeart/2008/layout/LinedList"/>
    <dgm:cxn modelId="{4E99D0DC-38E6-5046-88EA-B6C67E664CC3}" type="presParOf" srcId="{A421CD97-0F4F-3240-A63F-0403A419F03F}" destId="{DF955F56-1B42-F346-8727-E3EFC2B4F56C}" srcOrd="13" destOrd="0" presId="urn:microsoft.com/office/officeart/2008/layout/LinedList"/>
    <dgm:cxn modelId="{A4F65280-B37E-3D4C-A274-F100B915B9A3}" type="presParOf" srcId="{DF955F56-1B42-F346-8727-E3EFC2B4F56C}" destId="{A1FA91B5-34A5-F145-A957-BC8358C2DFB8}" srcOrd="0" destOrd="0" presId="urn:microsoft.com/office/officeart/2008/layout/LinedList"/>
    <dgm:cxn modelId="{7A453F0F-945C-E742-AB55-6DA0DD505189}" type="presParOf" srcId="{DF955F56-1B42-F346-8727-E3EFC2B4F56C}" destId="{75989D09-4AF9-DE4D-A2D6-2AF78CD64244}" srcOrd="1" destOrd="0" presId="urn:microsoft.com/office/officeart/2008/layout/LinedList"/>
    <dgm:cxn modelId="{CA3A919F-4F0C-8B4F-B4CF-D2293B838051}" type="presParOf" srcId="{A421CD97-0F4F-3240-A63F-0403A419F03F}" destId="{E4EED8ED-0035-C04D-8615-3AABCA9720BB}" srcOrd="14" destOrd="0" presId="urn:microsoft.com/office/officeart/2008/layout/LinedList"/>
    <dgm:cxn modelId="{3828B3D8-A4E9-144C-BFDD-C1F820654068}" type="presParOf" srcId="{A421CD97-0F4F-3240-A63F-0403A419F03F}" destId="{8E02AE9E-8119-3149-B9C6-E648185765F5}" srcOrd="15" destOrd="0" presId="urn:microsoft.com/office/officeart/2008/layout/LinedList"/>
    <dgm:cxn modelId="{E15B5FE1-DE21-2F40-9E21-6ED0321021F2}" type="presParOf" srcId="{8E02AE9E-8119-3149-B9C6-E648185765F5}" destId="{A2E99A45-6256-FD44-977D-C7C688B56DE8}" srcOrd="0" destOrd="0" presId="urn:microsoft.com/office/officeart/2008/layout/LinedList"/>
    <dgm:cxn modelId="{A7C439D3-02DD-6E4E-ADE3-FC8CFCC62450}" type="presParOf" srcId="{8E02AE9E-8119-3149-B9C6-E648185765F5}" destId="{A206F714-941F-1F42-959C-D6119E6E3C1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117B1E-DD93-4822-9742-1DF3A28C6467}"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D9ED3C2E-F8F8-4A99-8307-71096D0D8EF0}">
      <dgm:prSet/>
      <dgm:spPr/>
      <dgm:t>
        <a:bodyPr/>
        <a:lstStyle/>
        <a:p>
          <a:pPr>
            <a:defRPr cap="all"/>
          </a:pPr>
          <a:r>
            <a:rPr lang="en-US" b="0" i="0" dirty="0"/>
            <a:t>To share what I am like as a person</a:t>
          </a:r>
          <a:endParaRPr lang="en-US" dirty="0"/>
        </a:p>
      </dgm:t>
    </dgm:pt>
    <dgm:pt modelId="{2176E819-0915-4856-B02E-539A9030A837}" type="parTrans" cxnId="{85CB0A8F-1433-4EF9-A36B-BB9F3E69E42B}">
      <dgm:prSet/>
      <dgm:spPr/>
      <dgm:t>
        <a:bodyPr/>
        <a:lstStyle/>
        <a:p>
          <a:endParaRPr lang="en-US"/>
        </a:p>
      </dgm:t>
    </dgm:pt>
    <dgm:pt modelId="{56392ED9-50C8-4C5C-BADE-566B80C439B0}" type="sibTrans" cxnId="{85CB0A8F-1433-4EF9-A36B-BB9F3E69E42B}">
      <dgm:prSet/>
      <dgm:spPr/>
      <dgm:t>
        <a:bodyPr/>
        <a:lstStyle/>
        <a:p>
          <a:endParaRPr lang="en-US"/>
        </a:p>
      </dgm:t>
    </dgm:pt>
    <dgm:pt modelId="{E4FB3CE2-4724-4E0C-BF90-732A150A0337}">
      <dgm:prSet/>
      <dgm:spPr/>
      <dgm:t>
        <a:bodyPr/>
        <a:lstStyle/>
        <a:p>
          <a:pPr>
            <a:defRPr cap="all"/>
          </a:pPr>
          <a:r>
            <a:rPr lang="en-US" b="0" i="0" dirty="0"/>
            <a:t>To gain self-knowledge</a:t>
          </a:r>
          <a:endParaRPr lang="en-US" dirty="0"/>
        </a:p>
      </dgm:t>
    </dgm:pt>
    <dgm:pt modelId="{8F1D4142-90D2-426B-B2E3-C7A5F8D3FE79}" type="parTrans" cxnId="{92E63179-10CE-42FA-B145-5BDC1B4BDFCC}">
      <dgm:prSet/>
      <dgm:spPr/>
      <dgm:t>
        <a:bodyPr/>
        <a:lstStyle/>
        <a:p>
          <a:endParaRPr lang="en-US"/>
        </a:p>
      </dgm:t>
    </dgm:pt>
    <dgm:pt modelId="{477E5CF6-46BE-4EC2-B1E3-24354CBA06ED}" type="sibTrans" cxnId="{92E63179-10CE-42FA-B145-5BDC1B4BDFCC}">
      <dgm:prSet/>
      <dgm:spPr/>
      <dgm:t>
        <a:bodyPr/>
        <a:lstStyle/>
        <a:p>
          <a:endParaRPr lang="en-US"/>
        </a:p>
      </dgm:t>
    </dgm:pt>
    <dgm:pt modelId="{904D6401-1CB3-488C-8E8E-5A3968FDB35E}">
      <dgm:prSet/>
      <dgm:spPr/>
      <dgm:t>
        <a:bodyPr/>
        <a:lstStyle/>
        <a:p>
          <a:pPr>
            <a:defRPr cap="all"/>
          </a:pPr>
          <a:r>
            <a:rPr lang="en-US" b="0" i="0" dirty="0"/>
            <a:t>Enjoy doing interesting tasks</a:t>
          </a:r>
          <a:endParaRPr lang="en-US" dirty="0"/>
        </a:p>
      </dgm:t>
    </dgm:pt>
    <dgm:pt modelId="{0A857F46-56B6-4349-B5C3-E013733CE188}" type="parTrans" cxnId="{A83F72D7-6E63-469F-ADB7-83ED85BBDB89}">
      <dgm:prSet/>
      <dgm:spPr/>
      <dgm:t>
        <a:bodyPr/>
        <a:lstStyle/>
        <a:p>
          <a:endParaRPr lang="en-US"/>
        </a:p>
      </dgm:t>
    </dgm:pt>
    <dgm:pt modelId="{9E81B985-9A8E-4391-BB30-7098391AD68C}" type="sibTrans" cxnId="{A83F72D7-6E63-469F-ADB7-83ED85BBDB89}">
      <dgm:prSet/>
      <dgm:spPr/>
      <dgm:t>
        <a:bodyPr/>
        <a:lstStyle/>
        <a:p>
          <a:endParaRPr lang="en-US"/>
        </a:p>
      </dgm:t>
    </dgm:pt>
    <dgm:pt modelId="{066C703E-F54E-44B5-AA5E-34F22AFCA221}">
      <dgm:prSet/>
      <dgm:spPr/>
      <dgm:t>
        <a:bodyPr/>
        <a:lstStyle/>
        <a:p>
          <a:pPr>
            <a:defRPr cap="all"/>
          </a:pPr>
          <a:r>
            <a:rPr lang="en-US" b="0" i="0" dirty="0"/>
            <a:t>To share my thoughts and opinions</a:t>
          </a:r>
          <a:endParaRPr lang="en-US" dirty="0"/>
        </a:p>
      </dgm:t>
    </dgm:pt>
    <dgm:pt modelId="{C67A1542-EA2D-4CD8-A921-E3279FB2AA4C}" type="parTrans" cxnId="{1FF76E17-6511-4F40-A006-F2587D3A217C}">
      <dgm:prSet/>
      <dgm:spPr/>
      <dgm:t>
        <a:bodyPr/>
        <a:lstStyle/>
        <a:p>
          <a:endParaRPr lang="en-US"/>
        </a:p>
      </dgm:t>
    </dgm:pt>
    <dgm:pt modelId="{FDFCB1B6-D1DD-4CA2-A2A0-B60C2FDD513B}" type="sibTrans" cxnId="{1FF76E17-6511-4F40-A006-F2587D3A217C}">
      <dgm:prSet/>
      <dgm:spPr/>
      <dgm:t>
        <a:bodyPr/>
        <a:lstStyle/>
        <a:p>
          <a:endParaRPr lang="en-US"/>
        </a:p>
      </dgm:t>
    </dgm:pt>
    <dgm:pt modelId="{8EB3F42A-72FA-46F7-AD42-C3B481595DE9}">
      <dgm:prSet/>
      <dgm:spPr/>
      <dgm:t>
        <a:bodyPr/>
        <a:lstStyle/>
        <a:p>
          <a:pPr>
            <a:defRPr cap="all"/>
          </a:pPr>
          <a:r>
            <a:rPr lang="en-US" b="0" i="0" dirty="0"/>
            <a:t>To have fun</a:t>
          </a:r>
          <a:endParaRPr lang="en-US" dirty="0"/>
        </a:p>
      </dgm:t>
    </dgm:pt>
    <dgm:pt modelId="{81FDFFD0-F3A5-4402-88A6-0EB4517CD829}" type="parTrans" cxnId="{628C8933-A1AD-4292-97A1-F0B1D83E7FB6}">
      <dgm:prSet/>
      <dgm:spPr/>
      <dgm:t>
        <a:bodyPr/>
        <a:lstStyle/>
        <a:p>
          <a:endParaRPr lang="en-US"/>
        </a:p>
      </dgm:t>
    </dgm:pt>
    <dgm:pt modelId="{63BA7A05-0ACD-460D-8F4A-E07B009B98EE}" type="sibTrans" cxnId="{628C8933-A1AD-4292-97A1-F0B1D83E7FB6}">
      <dgm:prSet/>
      <dgm:spPr/>
      <dgm:t>
        <a:bodyPr/>
        <a:lstStyle/>
        <a:p>
          <a:endParaRPr lang="en-US"/>
        </a:p>
      </dgm:t>
    </dgm:pt>
    <dgm:pt modelId="{B0696608-0B92-4AE5-876C-4A279E9D9A89}">
      <dgm:prSet/>
      <dgm:spPr/>
      <dgm:t>
        <a:bodyPr/>
        <a:lstStyle/>
        <a:p>
          <a:pPr>
            <a:defRPr cap="all"/>
          </a:pPr>
          <a:r>
            <a:rPr lang="en-US" b="0" i="0"/>
            <a:t>To kill time</a:t>
          </a:r>
          <a:endParaRPr lang="en-US"/>
        </a:p>
      </dgm:t>
    </dgm:pt>
    <dgm:pt modelId="{29D1CA65-4837-40DD-99EB-D7CE409D5A21}" type="parTrans" cxnId="{CFE1A900-55B4-4958-8141-312520C7115F}">
      <dgm:prSet/>
      <dgm:spPr/>
      <dgm:t>
        <a:bodyPr/>
        <a:lstStyle/>
        <a:p>
          <a:endParaRPr lang="en-US"/>
        </a:p>
      </dgm:t>
    </dgm:pt>
    <dgm:pt modelId="{2112BCA7-A631-44F2-B8CB-6AE39C719EFB}" type="sibTrans" cxnId="{CFE1A900-55B4-4958-8141-312520C7115F}">
      <dgm:prSet/>
      <dgm:spPr/>
      <dgm:t>
        <a:bodyPr/>
        <a:lstStyle/>
        <a:p>
          <a:endParaRPr lang="en-US"/>
        </a:p>
      </dgm:t>
    </dgm:pt>
    <dgm:pt modelId="{9B7230C8-2B87-4807-A106-02389E538AC8}">
      <dgm:prSet/>
      <dgm:spPr/>
      <dgm:t>
        <a:bodyPr/>
        <a:lstStyle/>
        <a:p>
          <a:pPr>
            <a:defRPr cap="all"/>
          </a:pPr>
          <a:r>
            <a:rPr lang="en-US" b="0" i="0" dirty="0"/>
            <a:t>To make money [Get credit / rewards]</a:t>
          </a:r>
          <a:endParaRPr lang="en-US" dirty="0"/>
        </a:p>
      </dgm:t>
    </dgm:pt>
    <dgm:pt modelId="{616723D4-A625-4907-B565-75DB043D6C73}" type="parTrans" cxnId="{BE936D9C-3E6E-4000-8C2A-5BD8606143E6}">
      <dgm:prSet/>
      <dgm:spPr/>
      <dgm:t>
        <a:bodyPr/>
        <a:lstStyle/>
        <a:p>
          <a:endParaRPr lang="en-US"/>
        </a:p>
      </dgm:t>
    </dgm:pt>
    <dgm:pt modelId="{6B872CE9-5147-41FA-A7D9-0EDDB13F933B}" type="sibTrans" cxnId="{BE936D9C-3E6E-4000-8C2A-5BD8606143E6}">
      <dgm:prSet/>
      <dgm:spPr/>
      <dgm:t>
        <a:bodyPr/>
        <a:lstStyle/>
        <a:p>
          <a:endParaRPr lang="en-US"/>
        </a:p>
      </dgm:t>
    </dgm:pt>
    <dgm:pt modelId="{81A71D51-4911-4F4C-988E-D5C74DAD3E02}" type="pres">
      <dgm:prSet presAssocID="{E0117B1E-DD93-4822-9742-1DF3A28C6467}" presName="vert0" presStyleCnt="0">
        <dgm:presLayoutVars>
          <dgm:dir/>
          <dgm:animOne val="branch"/>
          <dgm:animLvl val="lvl"/>
        </dgm:presLayoutVars>
      </dgm:prSet>
      <dgm:spPr/>
    </dgm:pt>
    <dgm:pt modelId="{E04C06FC-219B-FF40-A58A-B665502FE55B}" type="pres">
      <dgm:prSet presAssocID="{D9ED3C2E-F8F8-4A99-8307-71096D0D8EF0}" presName="thickLine" presStyleLbl="alignNode1" presStyleIdx="0" presStyleCnt="7"/>
      <dgm:spPr/>
    </dgm:pt>
    <dgm:pt modelId="{7685E4AC-F32E-7E42-B85D-CC11642BF804}" type="pres">
      <dgm:prSet presAssocID="{D9ED3C2E-F8F8-4A99-8307-71096D0D8EF0}" presName="horz1" presStyleCnt="0"/>
      <dgm:spPr/>
    </dgm:pt>
    <dgm:pt modelId="{F64C54E4-9384-9047-9900-467959C0DE2E}" type="pres">
      <dgm:prSet presAssocID="{D9ED3C2E-F8F8-4A99-8307-71096D0D8EF0}" presName="tx1" presStyleLbl="revTx" presStyleIdx="0" presStyleCnt="7"/>
      <dgm:spPr/>
    </dgm:pt>
    <dgm:pt modelId="{98DDF8D5-57C6-954D-964D-A5560DF1060E}" type="pres">
      <dgm:prSet presAssocID="{D9ED3C2E-F8F8-4A99-8307-71096D0D8EF0}" presName="vert1" presStyleCnt="0"/>
      <dgm:spPr/>
    </dgm:pt>
    <dgm:pt modelId="{003D875C-9D61-F34F-8E14-B07910E6BAA2}" type="pres">
      <dgm:prSet presAssocID="{E4FB3CE2-4724-4E0C-BF90-732A150A0337}" presName="thickLine" presStyleLbl="alignNode1" presStyleIdx="1" presStyleCnt="7"/>
      <dgm:spPr/>
    </dgm:pt>
    <dgm:pt modelId="{21A8B59F-C21F-FD4E-AD6D-B352DA5A2E64}" type="pres">
      <dgm:prSet presAssocID="{E4FB3CE2-4724-4E0C-BF90-732A150A0337}" presName="horz1" presStyleCnt="0"/>
      <dgm:spPr/>
    </dgm:pt>
    <dgm:pt modelId="{1DBCFD33-FDC1-9A49-ACD6-04E8FDEC276B}" type="pres">
      <dgm:prSet presAssocID="{E4FB3CE2-4724-4E0C-BF90-732A150A0337}" presName="tx1" presStyleLbl="revTx" presStyleIdx="1" presStyleCnt="7"/>
      <dgm:spPr/>
    </dgm:pt>
    <dgm:pt modelId="{7B1F954E-5254-244A-A479-9C55A6235757}" type="pres">
      <dgm:prSet presAssocID="{E4FB3CE2-4724-4E0C-BF90-732A150A0337}" presName="vert1" presStyleCnt="0"/>
      <dgm:spPr/>
    </dgm:pt>
    <dgm:pt modelId="{5D35886F-E629-C144-B29D-0BAF6E7404E6}" type="pres">
      <dgm:prSet presAssocID="{904D6401-1CB3-488C-8E8E-5A3968FDB35E}" presName="thickLine" presStyleLbl="alignNode1" presStyleIdx="2" presStyleCnt="7"/>
      <dgm:spPr/>
    </dgm:pt>
    <dgm:pt modelId="{B6E942C0-7BB4-F14F-9690-6C5D339CA4C1}" type="pres">
      <dgm:prSet presAssocID="{904D6401-1CB3-488C-8E8E-5A3968FDB35E}" presName="horz1" presStyleCnt="0"/>
      <dgm:spPr/>
    </dgm:pt>
    <dgm:pt modelId="{36D2B846-D5AA-1E42-A405-A301A9A0A9FD}" type="pres">
      <dgm:prSet presAssocID="{904D6401-1CB3-488C-8E8E-5A3968FDB35E}" presName="tx1" presStyleLbl="revTx" presStyleIdx="2" presStyleCnt="7"/>
      <dgm:spPr/>
    </dgm:pt>
    <dgm:pt modelId="{324A73F1-0727-D342-956F-43883FFE69AE}" type="pres">
      <dgm:prSet presAssocID="{904D6401-1CB3-488C-8E8E-5A3968FDB35E}" presName="vert1" presStyleCnt="0"/>
      <dgm:spPr/>
    </dgm:pt>
    <dgm:pt modelId="{CD50C20E-E17B-564A-8402-DD80B9BA6E98}" type="pres">
      <dgm:prSet presAssocID="{066C703E-F54E-44B5-AA5E-34F22AFCA221}" presName="thickLine" presStyleLbl="alignNode1" presStyleIdx="3" presStyleCnt="7"/>
      <dgm:spPr/>
    </dgm:pt>
    <dgm:pt modelId="{7A46B6BB-5726-2048-A2D8-9F7D16078C4E}" type="pres">
      <dgm:prSet presAssocID="{066C703E-F54E-44B5-AA5E-34F22AFCA221}" presName="horz1" presStyleCnt="0"/>
      <dgm:spPr/>
    </dgm:pt>
    <dgm:pt modelId="{DA6100A5-94D6-034C-912D-C920CD09131A}" type="pres">
      <dgm:prSet presAssocID="{066C703E-F54E-44B5-AA5E-34F22AFCA221}" presName="tx1" presStyleLbl="revTx" presStyleIdx="3" presStyleCnt="7"/>
      <dgm:spPr/>
    </dgm:pt>
    <dgm:pt modelId="{8BEAE587-4844-344C-A02A-598B1883C2FE}" type="pres">
      <dgm:prSet presAssocID="{066C703E-F54E-44B5-AA5E-34F22AFCA221}" presName="vert1" presStyleCnt="0"/>
      <dgm:spPr/>
    </dgm:pt>
    <dgm:pt modelId="{87957767-6AD6-9F4B-BB85-FE095AC6F868}" type="pres">
      <dgm:prSet presAssocID="{8EB3F42A-72FA-46F7-AD42-C3B481595DE9}" presName="thickLine" presStyleLbl="alignNode1" presStyleIdx="4" presStyleCnt="7"/>
      <dgm:spPr/>
    </dgm:pt>
    <dgm:pt modelId="{58E6DEEB-DD77-9148-9FE4-886187AB38F7}" type="pres">
      <dgm:prSet presAssocID="{8EB3F42A-72FA-46F7-AD42-C3B481595DE9}" presName="horz1" presStyleCnt="0"/>
      <dgm:spPr/>
    </dgm:pt>
    <dgm:pt modelId="{6DD9C7C5-D571-B34B-84B1-53BAD6F85CD5}" type="pres">
      <dgm:prSet presAssocID="{8EB3F42A-72FA-46F7-AD42-C3B481595DE9}" presName="tx1" presStyleLbl="revTx" presStyleIdx="4" presStyleCnt="7"/>
      <dgm:spPr/>
    </dgm:pt>
    <dgm:pt modelId="{90126A17-57D6-324B-996F-73A8F0866E14}" type="pres">
      <dgm:prSet presAssocID="{8EB3F42A-72FA-46F7-AD42-C3B481595DE9}" presName="vert1" presStyleCnt="0"/>
      <dgm:spPr/>
    </dgm:pt>
    <dgm:pt modelId="{EEC248B7-AC9B-9449-824D-0332B37127F4}" type="pres">
      <dgm:prSet presAssocID="{B0696608-0B92-4AE5-876C-4A279E9D9A89}" presName="thickLine" presStyleLbl="alignNode1" presStyleIdx="5" presStyleCnt="7"/>
      <dgm:spPr/>
    </dgm:pt>
    <dgm:pt modelId="{36E68B42-7055-8347-B20F-9870693ED4F8}" type="pres">
      <dgm:prSet presAssocID="{B0696608-0B92-4AE5-876C-4A279E9D9A89}" presName="horz1" presStyleCnt="0"/>
      <dgm:spPr/>
    </dgm:pt>
    <dgm:pt modelId="{A6BA04AB-1653-F940-859E-B4861C761C61}" type="pres">
      <dgm:prSet presAssocID="{B0696608-0B92-4AE5-876C-4A279E9D9A89}" presName="tx1" presStyleLbl="revTx" presStyleIdx="5" presStyleCnt="7"/>
      <dgm:spPr/>
    </dgm:pt>
    <dgm:pt modelId="{C749FC57-2252-2A49-8ADE-8069363658AB}" type="pres">
      <dgm:prSet presAssocID="{B0696608-0B92-4AE5-876C-4A279E9D9A89}" presName="vert1" presStyleCnt="0"/>
      <dgm:spPr/>
    </dgm:pt>
    <dgm:pt modelId="{751217B6-9951-4E42-B779-ACF04235BCDD}" type="pres">
      <dgm:prSet presAssocID="{9B7230C8-2B87-4807-A106-02389E538AC8}" presName="thickLine" presStyleLbl="alignNode1" presStyleIdx="6" presStyleCnt="7"/>
      <dgm:spPr/>
    </dgm:pt>
    <dgm:pt modelId="{ACE28F87-EC34-FA4D-BE83-5A591D56AEE1}" type="pres">
      <dgm:prSet presAssocID="{9B7230C8-2B87-4807-A106-02389E538AC8}" presName="horz1" presStyleCnt="0"/>
      <dgm:spPr/>
    </dgm:pt>
    <dgm:pt modelId="{8371A679-5A17-274C-A6B9-B6A49121AD2B}" type="pres">
      <dgm:prSet presAssocID="{9B7230C8-2B87-4807-A106-02389E538AC8}" presName="tx1" presStyleLbl="revTx" presStyleIdx="6" presStyleCnt="7"/>
      <dgm:spPr/>
    </dgm:pt>
    <dgm:pt modelId="{27FA31A0-BA6E-3245-994D-1D97B57958EC}" type="pres">
      <dgm:prSet presAssocID="{9B7230C8-2B87-4807-A106-02389E538AC8}" presName="vert1" presStyleCnt="0"/>
      <dgm:spPr/>
    </dgm:pt>
  </dgm:ptLst>
  <dgm:cxnLst>
    <dgm:cxn modelId="{CFE1A900-55B4-4958-8141-312520C7115F}" srcId="{E0117B1E-DD93-4822-9742-1DF3A28C6467}" destId="{B0696608-0B92-4AE5-876C-4A279E9D9A89}" srcOrd="5" destOrd="0" parTransId="{29D1CA65-4837-40DD-99EB-D7CE409D5A21}" sibTransId="{2112BCA7-A631-44F2-B8CB-6AE39C719EFB}"/>
    <dgm:cxn modelId="{1FF76E17-6511-4F40-A006-F2587D3A217C}" srcId="{E0117B1E-DD93-4822-9742-1DF3A28C6467}" destId="{066C703E-F54E-44B5-AA5E-34F22AFCA221}" srcOrd="3" destOrd="0" parTransId="{C67A1542-EA2D-4CD8-A921-E3279FB2AA4C}" sibTransId="{FDFCB1B6-D1DD-4CA2-A2A0-B60C2FDD513B}"/>
    <dgm:cxn modelId="{628C8933-A1AD-4292-97A1-F0B1D83E7FB6}" srcId="{E0117B1E-DD93-4822-9742-1DF3A28C6467}" destId="{8EB3F42A-72FA-46F7-AD42-C3B481595DE9}" srcOrd="4" destOrd="0" parTransId="{81FDFFD0-F3A5-4402-88A6-0EB4517CD829}" sibTransId="{63BA7A05-0ACD-460D-8F4A-E07B009B98EE}"/>
    <dgm:cxn modelId="{8F7B3D47-6B7C-E042-9B23-E96FD5C39E77}" type="presOf" srcId="{904D6401-1CB3-488C-8E8E-5A3968FDB35E}" destId="{36D2B846-D5AA-1E42-A405-A301A9A0A9FD}" srcOrd="0" destOrd="0" presId="urn:microsoft.com/office/officeart/2008/layout/LinedList"/>
    <dgm:cxn modelId="{C5090659-A564-7D4D-AACD-79D25247C25F}" type="presOf" srcId="{E4FB3CE2-4724-4E0C-BF90-732A150A0337}" destId="{1DBCFD33-FDC1-9A49-ACD6-04E8FDEC276B}" srcOrd="0" destOrd="0" presId="urn:microsoft.com/office/officeart/2008/layout/LinedList"/>
    <dgm:cxn modelId="{92E63179-10CE-42FA-B145-5BDC1B4BDFCC}" srcId="{E0117B1E-DD93-4822-9742-1DF3A28C6467}" destId="{E4FB3CE2-4724-4E0C-BF90-732A150A0337}" srcOrd="1" destOrd="0" parTransId="{8F1D4142-90D2-426B-B2E3-C7A5F8D3FE79}" sibTransId="{477E5CF6-46BE-4EC2-B1E3-24354CBA06ED}"/>
    <dgm:cxn modelId="{85CB0A8F-1433-4EF9-A36B-BB9F3E69E42B}" srcId="{E0117B1E-DD93-4822-9742-1DF3A28C6467}" destId="{D9ED3C2E-F8F8-4A99-8307-71096D0D8EF0}" srcOrd="0" destOrd="0" parTransId="{2176E819-0915-4856-B02E-539A9030A837}" sibTransId="{56392ED9-50C8-4C5C-BADE-566B80C439B0}"/>
    <dgm:cxn modelId="{BAEF249B-7B02-A340-83FF-637F62CFCDE8}" type="presOf" srcId="{B0696608-0B92-4AE5-876C-4A279E9D9A89}" destId="{A6BA04AB-1653-F940-859E-B4861C761C61}" srcOrd="0" destOrd="0" presId="urn:microsoft.com/office/officeart/2008/layout/LinedList"/>
    <dgm:cxn modelId="{BE936D9C-3E6E-4000-8C2A-5BD8606143E6}" srcId="{E0117B1E-DD93-4822-9742-1DF3A28C6467}" destId="{9B7230C8-2B87-4807-A106-02389E538AC8}" srcOrd="6" destOrd="0" parTransId="{616723D4-A625-4907-B565-75DB043D6C73}" sibTransId="{6B872CE9-5147-41FA-A7D9-0EDDB13F933B}"/>
    <dgm:cxn modelId="{F9E326BF-8D49-994D-8D3C-EB6E5D94B72D}" type="presOf" srcId="{066C703E-F54E-44B5-AA5E-34F22AFCA221}" destId="{DA6100A5-94D6-034C-912D-C920CD09131A}" srcOrd="0" destOrd="0" presId="urn:microsoft.com/office/officeart/2008/layout/LinedList"/>
    <dgm:cxn modelId="{A83F72D7-6E63-469F-ADB7-83ED85BBDB89}" srcId="{E0117B1E-DD93-4822-9742-1DF3A28C6467}" destId="{904D6401-1CB3-488C-8E8E-5A3968FDB35E}" srcOrd="2" destOrd="0" parTransId="{0A857F46-56B6-4349-B5C3-E013733CE188}" sibTransId="{9E81B985-9A8E-4391-BB30-7098391AD68C}"/>
    <dgm:cxn modelId="{6D2089E3-4B11-B340-BDEF-695E250813B1}" type="presOf" srcId="{D9ED3C2E-F8F8-4A99-8307-71096D0D8EF0}" destId="{F64C54E4-9384-9047-9900-467959C0DE2E}" srcOrd="0" destOrd="0" presId="urn:microsoft.com/office/officeart/2008/layout/LinedList"/>
    <dgm:cxn modelId="{A1AB04E6-134A-7047-8DE2-2B4D27A531C0}" type="presOf" srcId="{8EB3F42A-72FA-46F7-AD42-C3B481595DE9}" destId="{6DD9C7C5-D571-B34B-84B1-53BAD6F85CD5}" srcOrd="0" destOrd="0" presId="urn:microsoft.com/office/officeart/2008/layout/LinedList"/>
    <dgm:cxn modelId="{904CB2F9-58E9-5D44-8406-3CA4C0AD3DF1}" type="presOf" srcId="{E0117B1E-DD93-4822-9742-1DF3A28C6467}" destId="{81A71D51-4911-4F4C-988E-D5C74DAD3E02}" srcOrd="0" destOrd="0" presId="urn:microsoft.com/office/officeart/2008/layout/LinedList"/>
    <dgm:cxn modelId="{5A4099FA-E0F7-8C41-BDED-3C2BFA5BA312}" type="presOf" srcId="{9B7230C8-2B87-4807-A106-02389E538AC8}" destId="{8371A679-5A17-274C-A6B9-B6A49121AD2B}" srcOrd="0" destOrd="0" presId="urn:microsoft.com/office/officeart/2008/layout/LinedList"/>
    <dgm:cxn modelId="{D76AD25F-6C9C-074F-9966-2015BE4B9567}" type="presParOf" srcId="{81A71D51-4911-4F4C-988E-D5C74DAD3E02}" destId="{E04C06FC-219B-FF40-A58A-B665502FE55B}" srcOrd="0" destOrd="0" presId="urn:microsoft.com/office/officeart/2008/layout/LinedList"/>
    <dgm:cxn modelId="{9D6E0322-1686-0E45-B6AF-58434B0BA9BC}" type="presParOf" srcId="{81A71D51-4911-4F4C-988E-D5C74DAD3E02}" destId="{7685E4AC-F32E-7E42-B85D-CC11642BF804}" srcOrd="1" destOrd="0" presId="urn:microsoft.com/office/officeart/2008/layout/LinedList"/>
    <dgm:cxn modelId="{1A3855EB-0D22-6645-8919-D790FA120599}" type="presParOf" srcId="{7685E4AC-F32E-7E42-B85D-CC11642BF804}" destId="{F64C54E4-9384-9047-9900-467959C0DE2E}" srcOrd="0" destOrd="0" presId="urn:microsoft.com/office/officeart/2008/layout/LinedList"/>
    <dgm:cxn modelId="{E22EDB44-47DA-0A46-94FA-8AC0B7939DC3}" type="presParOf" srcId="{7685E4AC-F32E-7E42-B85D-CC11642BF804}" destId="{98DDF8D5-57C6-954D-964D-A5560DF1060E}" srcOrd="1" destOrd="0" presId="urn:microsoft.com/office/officeart/2008/layout/LinedList"/>
    <dgm:cxn modelId="{E85D2B71-70CE-AF4E-9491-46731223B052}" type="presParOf" srcId="{81A71D51-4911-4F4C-988E-D5C74DAD3E02}" destId="{003D875C-9D61-F34F-8E14-B07910E6BAA2}" srcOrd="2" destOrd="0" presId="urn:microsoft.com/office/officeart/2008/layout/LinedList"/>
    <dgm:cxn modelId="{F4D5E9D9-090E-BF46-A792-2C18D89975DF}" type="presParOf" srcId="{81A71D51-4911-4F4C-988E-D5C74DAD3E02}" destId="{21A8B59F-C21F-FD4E-AD6D-B352DA5A2E64}" srcOrd="3" destOrd="0" presId="urn:microsoft.com/office/officeart/2008/layout/LinedList"/>
    <dgm:cxn modelId="{107D2336-ED0C-084C-A58E-350115A5F5BB}" type="presParOf" srcId="{21A8B59F-C21F-FD4E-AD6D-B352DA5A2E64}" destId="{1DBCFD33-FDC1-9A49-ACD6-04E8FDEC276B}" srcOrd="0" destOrd="0" presId="urn:microsoft.com/office/officeart/2008/layout/LinedList"/>
    <dgm:cxn modelId="{DF11640E-A1EB-DC4F-8AFF-9C2B8227B0B8}" type="presParOf" srcId="{21A8B59F-C21F-FD4E-AD6D-B352DA5A2E64}" destId="{7B1F954E-5254-244A-A479-9C55A6235757}" srcOrd="1" destOrd="0" presId="urn:microsoft.com/office/officeart/2008/layout/LinedList"/>
    <dgm:cxn modelId="{1BEA2412-1739-A64B-A5CD-9509D0B0E972}" type="presParOf" srcId="{81A71D51-4911-4F4C-988E-D5C74DAD3E02}" destId="{5D35886F-E629-C144-B29D-0BAF6E7404E6}" srcOrd="4" destOrd="0" presId="urn:microsoft.com/office/officeart/2008/layout/LinedList"/>
    <dgm:cxn modelId="{68318598-6483-6944-A5C6-0B6F6D450908}" type="presParOf" srcId="{81A71D51-4911-4F4C-988E-D5C74DAD3E02}" destId="{B6E942C0-7BB4-F14F-9690-6C5D339CA4C1}" srcOrd="5" destOrd="0" presId="urn:microsoft.com/office/officeart/2008/layout/LinedList"/>
    <dgm:cxn modelId="{66B61C96-76EE-6A4E-90AC-804086B8D017}" type="presParOf" srcId="{B6E942C0-7BB4-F14F-9690-6C5D339CA4C1}" destId="{36D2B846-D5AA-1E42-A405-A301A9A0A9FD}" srcOrd="0" destOrd="0" presId="urn:microsoft.com/office/officeart/2008/layout/LinedList"/>
    <dgm:cxn modelId="{F6EE94A6-C018-8549-929B-622E0D1991FC}" type="presParOf" srcId="{B6E942C0-7BB4-F14F-9690-6C5D339CA4C1}" destId="{324A73F1-0727-D342-956F-43883FFE69AE}" srcOrd="1" destOrd="0" presId="urn:microsoft.com/office/officeart/2008/layout/LinedList"/>
    <dgm:cxn modelId="{588EBD7C-E746-F949-B3D8-4CD6BB04BFA4}" type="presParOf" srcId="{81A71D51-4911-4F4C-988E-D5C74DAD3E02}" destId="{CD50C20E-E17B-564A-8402-DD80B9BA6E98}" srcOrd="6" destOrd="0" presId="urn:microsoft.com/office/officeart/2008/layout/LinedList"/>
    <dgm:cxn modelId="{28166EDE-170D-1F42-A73A-D4E2A0DDB427}" type="presParOf" srcId="{81A71D51-4911-4F4C-988E-D5C74DAD3E02}" destId="{7A46B6BB-5726-2048-A2D8-9F7D16078C4E}" srcOrd="7" destOrd="0" presId="urn:microsoft.com/office/officeart/2008/layout/LinedList"/>
    <dgm:cxn modelId="{215746F3-882C-2E48-B6E2-5645E6E5143F}" type="presParOf" srcId="{7A46B6BB-5726-2048-A2D8-9F7D16078C4E}" destId="{DA6100A5-94D6-034C-912D-C920CD09131A}" srcOrd="0" destOrd="0" presId="urn:microsoft.com/office/officeart/2008/layout/LinedList"/>
    <dgm:cxn modelId="{C5836A71-48A3-0448-8017-65606031EB2E}" type="presParOf" srcId="{7A46B6BB-5726-2048-A2D8-9F7D16078C4E}" destId="{8BEAE587-4844-344C-A02A-598B1883C2FE}" srcOrd="1" destOrd="0" presId="urn:microsoft.com/office/officeart/2008/layout/LinedList"/>
    <dgm:cxn modelId="{D84C4B39-6200-E243-9C32-4CF55FE6AA33}" type="presParOf" srcId="{81A71D51-4911-4F4C-988E-D5C74DAD3E02}" destId="{87957767-6AD6-9F4B-BB85-FE095AC6F868}" srcOrd="8" destOrd="0" presId="urn:microsoft.com/office/officeart/2008/layout/LinedList"/>
    <dgm:cxn modelId="{FC8839AD-64A3-5F48-B67C-C44FC001737A}" type="presParOf" srcId="{81A71D51-4911-4F4C-988E-D5C74DAD3E02}" destId="{58E6DEEB-DD77-9148-9FE4-886187AB38F7}" srcOrd="9" destOrd="0" presId="urn:microsoft.com/office/officeart/2008/layout/LinedList"/>
    <dgm:cxn modelId="{C7CCDD60-0D79-5943-864C-B07ABF5B8AC6}" type="presParOf" srcId="{58E6DEEB-DD77-9148-9FE4-886187AB38F7}" destId="{6DD9C7C5-D571-B34B-84B1-53BAD6F85CD5}" srcOrd="0" destOrd="0" presId="urn:microsoft.com/office/officeart/2008/layout/LinedList"/>
    <dgm:cxn modelId="{2C2CCE78-6B16-274B-ADB0-BC7FAAA8B717}" type="presParOf" srcId="{58E6DEEB-DD77-9148-9FE4-886187AB38F7}" destId="{90126A17-57D6-324B-996F-73A8F0866E14}" srcOrd="1" destOrd="0" presId="urn:microsoft.com/office/officeart/2008/layout/LinedList"/>
    <dgm:cxn modelId="{9E92020A-55F0-D740-B043-9E8F7E5F6CCF}" type="presParOf" srcId="{81A71D51-4911-4F4C-988E-D5C74DAD3E02}" destId="{EEC248B7-AC9B-9449-824D-0332B37127F4}" srcOrd="10" destOrd="0" presId="urn:microsoft.com/office/officeart/2008/layout/LinedList"/>
    <dgm:cxn modelId="{C83B8DB5-D5A9-1C45-AFF8-D0DF75717B0E}" type="presParOf" srcId="{81A71D51-4911-4F4C-988E-D5C74DAD3E02}" destId="{36E68B42-7055-8347-B20F-9870693ED4F8}" srcOrd="11" destOrd="0" presId="urn:microsoft.com/office/officeart/2008/layout/LinedList"/>
    <dgm:cxn modelId="{B9525263-6F0C-984B-A900-D74D68A78F24}" type="presParOf" srcId="{36E68B42-7055-8347-B20F-9870693ED4F8}" destId="{A6BA04AB-1653-F940-859E-B4861C761C61}" srcOrd="0" destOrd="0" presId="urn:microsoft.com/office/officeart/2008/layout/LinedList"/>
    <dgm:cxn modelId="{02A38DA0-7A17-494F-B0BD-D5048E81D4B2}" type="presParOf" srcId="{36E68B42-7055-8347-B20F-9870693ED4F8}" destId="{C749FC57-2252-2A49-8ADE-8069363658AB}" srcOrd="1" destOrd="0" presId="urn:microsoft.com/office/officeart/2008/layout/LinedList"/>
    <dgm:cxn modelId="{581D7C9B-2944-9345-B7C9-9218388CF9B8}" type="presParOf" srcId="{81A71D51-4911-4F4C-988E-D5C74DAD3E02}" destId="{751217B6-9951-4E42-B779-ACF04235BCDD}" srcOrd="12" destOrd="0" presId="urn:microsoft.com/office/officeart/2008/layout/LinedList"/>
    <dgm:cxn modelId="{DB125563-B1DA-FD44-85DE-F8FE95270F42}" type="presParOf" srcId="{81A71D51-4911-4F4C-988E-D5C74DAD3E02}" destId="{ACE28F87-EC34-FA4D-BE83-5A591D56AEE1}" srcOrd="13" destOrd="0" presId="urn:microsoft.com/office/officeart/2008/layout/LinedList"/>
    <dgm:cxn modelId="{7EB56DD8-088A-D041-A54D-714ED9912FA0}" type="presParOf" srcId="{ACE28F87-EC34-FA4D-BE83-5A591D56AEE1}" destId="{8371A679-5A17-274C-A6B9-B6A49121AD2B}" srcOrd="0" destOrd="0" presId="urn:microsoft.com/office/officeart/2008/layout/LinedList"/>
    <dgm:cxn modelId="{28714372-60BF-2947-AE9A-F9CC745BC565}" type="presParOf" srcId="{ACE28F87-EC34-FA4D-BE83-5A591D56AEE1}" destId="{27FA31A0-BA6E-3245-994D-1D97B57958E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98E6CF-77EE-44F8-9A8D-6D23667A5B1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A59D836-675F-4EC6-90EC-6798FF3C42B4}">
      <dgm:prSet/>
      <dgm:spPr/>
      <dgm:t>
        <a:bodyPr/>
        <a:lstStyle/>
        <a:p>
          <a:pPr>
            <a:lnSpc>
              <a:spcPct val="100000"/>
            </a:lnSpc>
          </a:pPr>
          <a:r>
            <a:rPr lang="en-US" b="0" i="0"/>
            <a:t>To share what I am like as a person</a:t>
          </a:r>
          <a:endParaRPr lang="en-US"/>
        </a:p>
      </dgm:t>
    </dgm:pt>
    <dgm:pt modelId="{16389A77-A311-417B-969E-8A5E13571699}" type="parTrans" cxnId="{7E07ABA0-4E4A-4312-9451-7BBC5EDC2D1A}">
      <dgm:prSet/>
      <dgm:spPr/>
      <dgm:t>
        <a:bodyPr/>
        <a:lstStyle/>
        <a:p>
          <a:endParaRPr lang="en-US"/>
        </a:p>
      </dgm:t>
    </dgm:pt>
    <dgm:pt modelId="{B38BE948-B8BB-44B6-8A0A-C95D3BD79A20}" type="sibTrans" cxnId="{7E07ABA0-4E4A-4312-9451-7BBC5EDC2D1A}">
      <dgm:prSet/>
      <dgm:spPr/>
      <dgm:t>
        <a:bodyPr/>
        <a:lstStyle/>
        <a:p>
          <a:endParaRPr lang="en-US"/>
        </a:p>
      </dgm:t>
    </dgm:pt>
    <dgm:pt modelId="{5D6A769C-5146-408D-B44C-9C6696922EDD}">
      <dgm:prSet/>
      <dgm:spPr/>
      <dgm:t>
        <a:bodyPr/>
        <a:lstStyle/>
        <a:p>
          <a:pPr>
            <a:lnSpc>
              <a:spcPct val="100000"/>
            </a:lnSpc>
          </a:pPr>
          <a:r>
            <a:rPr lang="en-US" b="0" i="0"/>
            <a:t>To gain self-knowledge</a:t>
          </a:r>
          <a:endParaRPr lang="en-US"/>
        </a:p>
      </dgm:t>
    </dgm:pt>
    <dgm:pt modelId="{3B9907F7-CF9D-4949-A03D-77BA8A870F36}" type="parTrans" cxnId="{50550CB8-EA8B-40C6-90BE-B82CDF3BD556}">
      <dgm:prSet/>
      <dgm:spPr/>
      <dgm:t>
        <a:bodyPr/>
        <a:lstStyle/>
        <a:p>
          <a:endParaRPr lang="en-US"/>
        </a:p>
      </dgm:t>
    </dgm:pt>
    <dgm:pt modelId="{FAE11F24-DFA0-4A5E-A64C-15144EC14D9A}" type="sibTrans" cxnId="{50550CB8-EA8B-40C6-90BE-B82CDF3BD556}">
      <dgm:prSet/>
      <dgm:spPr/>
      <dgm:t>
        <a:bodyPr/>
        <a:lstStyle/>
        <a:p>
          <a:endParaRPr lang="en-US"/>
        </a:p>
      </dgm:t>
    </dgm:pt>
    <dgm:pt modelId="{C83E7397-83D4-4F7A-B7AD-CF71130AB191}">
      <dgm:prSet/>
      <dgm:spPr/>
      <dgm:t>
        <a:bodyPr/>
        <a:lstStyle/>
        <a:p>
          <a:pPr>
            <a:lnSpc>
              <a:spcPct val="100000"/>
            </a:lnSpc>
          </a:pPr>
          <a:r>
            <a:rPr lang="en-US" b="0" i="0"/>
            <a:t>Enjoy doing interesting tasks</a:t>
          </a:r>
          <a:endParaRPr lang="en-US"/>
        </a:p>
      </dgm:t>
    </dgm:pt>
    <dgm:pt modelId="{E5D3E72E-C800-49CF-8759-E7968EAE9BC9}" type="parTrans" cxnId="{004617C9-DF05-4492-821B-548BBEA7132D}">
      <dgm:prSet/>
      <dgm:spPr/>
      <dgm:t>
        <a:bodyPr/>
        <a:lstStyle/>
        <a:p>
          <a:endParaRPr lang="en-US"/>
        </a:p>
      </dgm:t>
    </dgm:pt>
    <dgm:pt modelId="{80A62FD0-9D3D-4244-B553-ECEB9DC7D93B}" type="sibTrans" cxnId="{004617C9-DF05-4492-821B-548BBEA7132D}">
      <dgm:prSet/>
      <dgm:spPr/>
      <dgm:t>
        <a:bodyPr/>
        <a:lstStyle/>
        <a:p>
          <a:endParaRPr lang="en-US"/>
        </a:p>
      </dgm:t>
    </dgm:pt>
    <dgm:pt modelId="{8723B7D3-6C67-467F-A44E-4FD7806B2A33}">
      <dgm:prSet/>
      <dgm:spPr/>
      <dgm:t>
        <a:bodyPr/>
        <a:lstStyle/>
        <a:p>
          <a:pPr>
            <a:lnSpc>
              <a:spcPct val="100000"/>
            </a:lnSpc>
          </a:pPr>
          <a:r>
            <a:rPr lang="en-US" b="0" i="0"/>
            <a:t>To share my thoughts and opinions</a:t>
          </a:r>
          <a:endParaRPr lang="en-US"/>
        </a:p>
      </dgm:t>
    </dgm:pt>
    <dgm:pt modelId="{E09E2BAE-0A37-4767-95CE-7C926ABEC3A5}" type="parTrans" cxnId="{9B0D1195-EDA6-4945-AC24-5AA519330A71}">
      <dgm:prSet/>
      <dgm:spPr/>
      <dgm:t>
        <a:bodyPr/>
        <a:lstStyle/>
        <a:p>
          <a:endParaRPr lang="en-US"/>
        </a:p>
      </dgm:t>
    </dgm:pt>
    <dgm:pt modelId="{93E82127-B5A2-4B76-A80F-A49A3B338CCC}" type="sibTrans" cxnId="{9B0D1195-EDA6-4945-AC24-5AA519330A71}">
      <dgm:prSet/>
      <dgm:spPr/>
      <dgm:t>
        <a:bodyPr/>
        <a:lstStyle/>
        <a:p>
          <a:endParaRPr lang="en-US"/>
        </a:p>
      </dgm:t>
    </dgm:pt>
    <dgm:pt modelId="{924DF39C-D127-4AF2-9D3E-05103C90FD47}">
      <dgm:prSet/>
      <dgm:spPr/>
      <dgm:t>
        <a:bodyPr/>
        <a:lstStyle/>
        <a:p>
          <a:pPr>
            <a:lnSpc>
              <a:spcPct val="100000"/>
            </a:lnSpc>
          </a:pPr>
          <a:r>
            <a:rPr lang="en-US" b="0" i="0"/>
            <a:t>To have fun</a:t>
          </a:r>
          <a:endParaRPr lang="en-US"/>
        </a:p>
      </dgm:t>
    </dgm:pt>
    <dgm:pt modelId="{ADC14429-52FB-496C-93BE-08A308FCA9FB}" type="parTrans" cxnId="{9C8AA5BB-6DDD-4CE3-A7EE-5117E22419AD}">
      <dgm:prSet/>
      <dgm:spPr/>
      <dgm:t>
        <a:bodyPr/>
        <a:lstStyle/>
        <a:p>
          <a:endParaRPr lang="en-US"/>
        </a:p>
      </dgm:t>
    </dgm:pt>
    <dgm:pt modelId="{BA09E998-223C-4F36-BA14-E4A496B5B02B}" type="sibTrans" cxnId="{9C8AA5BB-6DDD-4CE3-A7EE-5117E22419AD}">
      <dgm:prSet/>
      <dgm:spPr/>
      <dgm:t>
        <a:bodyPr/>
        <a:lstStyle/>
        <a:p>
          <a:endParaRPr lang="en-US"/>
        </a:p>
      </dgm:t>
    </dgm:pt>
    <dgm:pt modelId="{1745FC98-1732-6E40-97E5-39C59C52B103}" type="pres">
      <dgm:prSet presAssocID="{3E98E6CF-77EE-44F8-9A8D-6D23667A5B1B}" presName="diagram" presStyleCnt="0">
        <dgm:presLayoutVars>
          <dgm:dir/>
          <dgm:resizeHandles val="exact"/>
        </dgm:presLayoutVars>
      </dgm:prSet>
      <dgm:spPr/>
    </dgm:pt>
    <dgm:pt modelId="{0A074836-BE95-AF48-8531-F8F65C754241}" type="pres">
      <dgm:prSet presAssocID="{EA59D836-675F-4EC6-90EC-6798FF3C42B4}" presName="node" presStyleLbl="node1" presStyleIdx="0" presStyleCnt="5">
        <dgm:presLayoutVars>
          <dgm:bulletEnabled val="1"/>
        </dgm:presLayoutVars>
      </dgm:prSet>
      <dgm:spPr/>
    </dgm:pt>
    <dgm:pt modelId="{EF34CDD9-37AD-5A4B-9438-595BB011F8C4}" type="pres">
      <dgm:prSet presAssocID="{B38BE948-B8BB-44B6-8A0A-C95D3BD79A20}" presName="sibTrans" presStyleCnt="0"/>
      <dgm:spPr/>
    </dgm:pt>
    <dgm:pt modelId="{6C2FE9D4-A6FA-744C-BF4B-D9EBD6CFA85B}" type="pres">
      <dgm:prSet presAssocID="{5D6A769C-5146-408D-B44C-9C6696922EDD}" presName="node" presStyleLbl="node1" presStyleIdx="1" presStyleCnt="5">
        <dgm:presLayoutVars>
          <dgm:bulletEnabled val="1"/>
        </dgm:presLayoutVars>
      </dgm:prSet>
      <dgm:spPr/>
    </dgm:pt>
    <dgm:pt modelId="{E6895190-6D29-F142-BA78-061BBD9A3D27}" type="pres">
      <dgm:prSet presAssocID="{FAE11F24-DFA0-4A5E-A64C-15144EC14D9A}" presName="sibTrans" presStyleCnt="0"/>
      <dgm:spPr/>
    </dgm:pt>
    <dgm:pt modelId="{9E943EC1-5E0F-BB4E-8652-DD93816F8BE4}" type="pres">
      <dgm:prSet presAssocID="{C83E7397-83D4-4F7A-B7AD-CF71130AB191}" presName="node" presStyleLbl="node1" presStyleIdx="2" presStyleCnt="5">
        <dgm:presLayoutVars>
          <dgm:bulletEnabled val="1"/>
        </dgm:presLayoutVars>
      </dgm:prSet>
      <dgm:spPr/>
    </dgm:pt>
    <dgm:pt modelId="{D86FC631-CA0A-034D-800C-FB72E83E3E86}" type="pres">
      <dgm:prSet presAssocID="{80A62FD0-9D3D-4244-B553-ECEB9DC7D93B}" presName="sibTrans" presStyleCnt="0"/>
      <dgm:spPr/>
    </dgm:pt>
    <dgm:pt modelId="{08C652EA-FDA5-924B-9C21-3113CF1A28A8}" type="pres">
      <dgm:prSet presAssocID="{8723B7D3-6C67-467F-A44E-4FD7806B2A33}" presName="node" presStyleLbl="node1" presStyleIdx="3" presStyleCnt="5">
        <dgm:presLayoutVars>
          <dgm:bulletEnabled val="1"/>
        </dgm:presLayoutVars>
      </dgm:prSet>
      <dgm:spPr/>
    </dgm:pt>
    <dgm:pt modelId="{4BC53869-021C-8446-AA8B-E9A88117FACE}" type="pres">
      <dgm:prSet presAssocID="{93E82127-B5A2-4B76-A80F-A49A3B338CCC}" presName="sibTrans" presStyleCnt="0"/>
      <dgm:spPr/>
    </dgm:pt>
    <dgm:pt modelId="{8FC51A57-7F0C-FE42-8650-6067E4CB6A01}" type="pres">
      <dgm:prSet presAssocID="{924DF39C-D127-4AF2-9D3E-05103C90FD47}" presName="node" presStyleLbl="node1" presStyleIdx="4" presStyleCnt="5">
        <dgm:presLayoutVars>
          <dgm:bulletEnabled val="1"/>
        </dgm:presLayoutVars>
      </dgm:prSet>
      <dgm:spPr/>
    </dgm:pt>
  </dgm:ptLst>
  <dgm:cxnLst>
    <dgm:cxn modelId="{61A5F50E-BF00-604C-9A06-E1ECD55EBDBF}" type="presOf" srcId="{8723B7D3-6C67-467F-A44E-4FD7806B2A33}" destId="{08C652EA-FDA5-924B-9C21-3113CF1A28A8}" srcOrd="0" destOrd="0" presId="urn:microsoft.com/office/officeart/2005/8/layout/default"/>
    <dgm:cxn modelId="{F056EE30-8A3B-ED4E-B873-19E525087B99}" type="presOf" srcId="{EA59D836-675F-4EC6-90EC-6798FF3C42B4}" destId="{0A074836-BE95-AF48-8531-F8F65C754241}" srcOrd="0" destOrd="0" presId="urn:microsoft.com/office/officeart/2005/8/layout/default"/>
    <dgm:cxn modelId="{C28C7B7B-D806-B44D-9003-DCB367B12F78}" type="presOf" srcId="{3E98E6CF-77EE-44F8-9A8D-6D23667A5B1B}" destId="{1745FC98-1732-6E40-97E5-39C59C52B103}" srcOrd="0" destOrd="0" presId="urn:microsoft.com/office/officeart/2005/8/layout/default"/>
    <dgm:cxn modelId="{13D28882-2591-514D-AF16-C1A9EB213275}" type="presOf" srcId="{924DF39C-D127-4AF2-9D3E-05103C90FD47}" destId="{8FC51A57-7F0C-FE42-8650-6067E4CB6A01}" srcOrd="0" destOrd="0" presId="urn:microsoft.com/office/officeart/2005/8/layout/default"/>
    <dgm:cxn modelId="{9B0D1195-EDA6-4945-AC24-5AA519330A71}" srcId="{3E98E6CF-77EE-44F8-9A8D-6D23667A5B1B}" destId="{8723B7D3-6C67-467F-A44E-4FD7806B2A33}" srcOrd="3" destOrd="0" parTransId="{E09E2BAE-0A37-4767-95CE-7C926ABEC3A5}" sibTransId="{93E82127-B5A2-4B76-A80F-A49A3B338CCC}"/>
    <dgm:cxn modelId="{7E07ABA0-4E4A-4312-9451-7BBC5EDC2D1A}" srcId="{3E98E6CF-77EE-44F8-9A8D-6D23667A5B1B}" destId="{EA59D836-675F-4EC6-90EC-6798FF3C42B4}" srcOrd="0" destOrd="0" parTransId="{16389A77-A311-417B-969E-8A5E13571699}" sibTransId="{B38BE948-B8BB-44B6-8A0A-C95D3BD79A20}"/>
    <dgm:cxn modelId="{00C55DA6-B3CE-C843-86DB-72975824C96A}" type="presOf" srcId="{5D6A769C-5146-408D-B44C-9C6696922EDD}" destId="{6C2FE9D4-A6FA-744C-BF4B-D9EBD6CFA85B}" srcOrd="0" destOrd="0" presId="urn:microsoft.com/office/officeart/2005/8/layout/default"/>
    <dgm:cxn modelId="{50550CB8-EA8B-40C6-90BE-B82CDF3BD556}" srcId="{3E98E6CF-77EE-44F8-9A8D-6D23667A5B1B}" destId="{5D6A769C-5146-408D-B44C-9C6696922EDD}" srcOrd="1" destOrd="0" parTransId="{3B9907F7-CF9D-4949-A03D-77BA8A870F36}" sibTransId="{FAE11F24-DFA0-4A5E-A64C-15144EC14D9A}"/>
    <dgm:cxn modelId="{9C8AA5BB-6DDD-4CE3-A7EE-5117E22419AD}" srcId="{3E98E6CF-77EE-44F8-9A8D-6D23667A5B1B}" destId="{924DF39C-D127-4AF2-9D3E-05103C90FD47}" srcOrd="4" destOrd="0" parTransId="{ADC14429-52FB-496C-93BE-08A308FCA9FB}" sibTransId="{BA09E998-223C-4F36-BA14-E4A496B5B02B}"/>
    <dgm:cxn modelId="{004617C9-DF05-4492-821B-548BBEA7132D}" srcId="{3E98E6CF-77EE-44F8-9A8D-6D23667A5B1B}" destId="{C83E7397-83D4-4F7A-B7AD-CF71130AB191}" srcOrd="2" destOrd="0" parTransId="{E5D3E72E-C800-49CF-8759-E7968EAE9BC9}" sibTransId="{80A62FD0-9D3D-4244-B553-ECEB9DC7D93B}"/>
    <dgm:cxn modelId="{3263F8D0-8DCA-D845-A43C-C8D7F8413609}" type="presOf" srcId="{C83E7397-83D4-4F7A-B7AD-CF71130AB191}" destId="{9E943EC1-5E0F-BB4E-8652-DD93816F8BE4}" srcOrd="0" destOrd="0" presId="urn:microsoft.com/office/officeart/2005/8/layout/default"/>
    <dgm:cxn modelId="{858F6149-0D8A-DB4E-9B23-F617A8722EE6}" type="presParOf" srcId="{1745FC98-1732-6E40-97E5-39C59C52B103}" destId="{0A074836-BE95-AF48-8531-F8F65C754241}" srcOrd="0" destOrd="0" presId="urn:microsoft.com/office/officeart/2005/8/layout/default"/>
    <dgm:cxn modelId="{6089DF9E-4ED0-8249-AF51-216C2C4AE59C}" type="presParOf" srcId="{1745FC98-1732-6E40-97E5-39C59C52B103}" destId="{EF34CDD9-37AD-5A4B-9438-595BB011F8C4}" srcOrd="1" destOrd="0" presId="urn:microsoft.com/office/officeart/2005/8/layout/default"/>
    <dgm:cxn modelId="{4EA3100A-7AC9-7144-90BC-DCFE49669400}" type="presParOf" srcId="{1745FC98-1732-6E40-97E5-39C59C52B103}" destId="{6C2FE9D4-A6FA-744C-BF4B-D9EBD6CFA85B}" srcOrd="2" destOrd="0" presId="urn:microsoft.com/office/officeart/2005/8/layout/default"/>
    <dgm:cxn modelId="{FB218C74-0E7E-934C-B739-4A6EC68A0A0E}" type="presParOf" srcId="{1745FC98-1732-6E40-97E5-39C59C52B103}" destId="{E6895190-6D29-F142-BA78-061BBD9A3D27}" srcOrd="3" destOrd="0" presId="urn:microsoft.com/office/officeart/2005/8/layout/default"/>
    <dgm:cxn modelId="{50863A32-C259-7649-A158-85552E9CFB8A}" type="presParOf" srcId="{1745FC98-1732-6E40-97E5-39C59C52B103}" destId="{9E943EC1-5E0F-BB4E-8652-DD93816F8BE4}" srcOrd="4" destOrd="0" presId="urn:microsoft.com/office/officeart/2005/8/layout/default"/>
    <dgm:cxn modelId="{11A2FF9A-AA72-ED41-BAF3-62A31FC9B16F}" type="presParOf" srcId="{1745FC98-1732-6E40-97E5-39C59C52B103}" destId="{D86FC631-CA0A-034D-800C-FB72E83E3E86}" srcOrd="5" destOrd="0" presId="urn:microsoft.com/office/officeart/2005/8/layout/default"/>
    <dgm:cxn modelId="{1CE4BBBD-0861-D249-B0D7-301DBB456EB2}" type="presParOf" srcId="{1745FC98-1732-6E40-97E5-39C59C52B103}" destId="{08C652EA-FDA5-924B-9C21-3113CF1A28A8}" srcOrd="6" destOrd="0" presId="urn:microsoft.com/office/officeart/2005/8/layout/default"/>
    <dgm:cxn modelId="{44456A9E-7A9F-6645-AED9-EB995387FE44}" type="presParOf" srcId="{1745FC98-1732-6E40-97E5-39C59C52B103}" destId="{4BC53869-021C-8446-AA8B-E9A88117FACE}" srcOrd="7" destOrd="0" presId="urn:microsoft.com/office/officeart/2005/8/layout/default"/>
    <dgm:cxn modelId="{3A065D60-57B9-3A4E-AA07-E0ACBD5A3C83}" type="presParOf" srcId="{1745FC98-1732-6E40-97E5-39C59C52B103}" destId="{8FC51A57-7F0C-FE42-8650-6067E4CB6A01}"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5B7EF78-FE05-4083-8EA7-4DF32278472B}"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24BDFE35-6792-489A-8B10-2276727782E6}">
      <dgm:prSet/>
      <dgm:spPr/>
      <dgm:t>
        <a:bodyPr/>
        <a:lstStyle/>
        <a:p>
          <a:r>
            <a:rPr lang="en-US" b="0" i="0" dirty="0"/>
            <a:t>Undergraduates endorse “time-killing” less strongly than participants from other sources.</a:t>
          </a:r>
          <a:endParaRPr lang="en-US" dirty="0"/>
        </a:p>
      </dgm:t>
    </dgm:pt>
    <dgm:pt modelId="{7CCD95D9-485E-43F8-A7D9-33C0C5CA1E8A}" type="parTrans" cxnId="{B9EDB818-944C-4737-A2F8-A34C92891612}">
      <dgm:prSet/>
      <dgm:spPr/>
      <dgm:t>
        <a:bodyPr/>
        <a:lstStyle/>
        <a:p>
          <a:endParaRPr lang="en-US"/>
        </a:p>
      </dgm:t>
    </dgm:pt>
    <dgm:pt modelId="{CA9C5BA4-3A66-4E9B-BF06-49646B518B04}" type="sibTrans" cxnId="{B9EDB818-944C-4737-A2F8-A34C92891612}">
      <dgm:prSet/>
      <dgm:spPr/>
      <dgm:t>
        <a:bodyPr/>
        <a:lstStyle/>
        <a:p>
          <a:endParaRPr lang="en-US"/>
        </a:p>
      </dgm:t>
    </dgm:pt>
    <dgm:pt modelId="{5E003530-7D94-43E9-969A-855F827485E3}">
      <dgm:prSet/>
      <dgm:spPr/>
      <dgm:t>
        <a:bodyPr/>
        <a:lstStyle/>
        <a:p>
          <a:r>
            <a:rPr lang="en-US" b="0" i="0" dirty="0" err="1"/>
            <a:t>MTurkers</a:t>
          </a:r>
          <a:r>
            <a:rPr lang="en-US" b="0" i="0" dirty="0"/>
            <a:t> endorse “time-killing” more strongly than Prolific participants.</a:t>
          </a:r>
          <a:endParaRPr lang="en-US" dirty="0"/>
        </a:p>
      </dgm:t>
    </dgm:pt>
    <dgm:pt modelId="{A26311B1-D58F-4845-A7A3-08D64F92CC3A}" type="parTrans" cxnId="{AA79B43A-5697-4E8D-BB9B-EF584D597294}">
      <dgm:prSet/>
      <dgm:spPr/>
      <dgm:t>
        <a:bodyPr/>
        <a:lstStyle/>
        <a:p>
          <a:endParaRPr lang="en-US"/>
        </a:p>
      </dgm:t>
    </dgm:pt>
    <dgm:pt modelId="{D3C6A8A9-6679-4E90-A838-CE992B6CDBCA}" type="sibTrans" cxnId="{AA79B43A-5697-4E8D-BB9B-EF584D597294}">
      <dgm:prSet/>
      <dgm:spPr/>
      <dgm:t>
        <a:bodyPr/>
        <a:lstStyle/>
        <a:p>
          <a:endParaRPr lang="en-US"/>
        </a:p>
      </dgm:t>
    </dgm:pt>
    <dgm:pt modelId="{0AD4A60E-C17F-4E49-AAD5-BA5D24E1FA5B}" type="pres">
      <dgm:prSet presAssocID="{A5B7EF78-FE05-4083-8EA7-4DF32278472B}" presName="linear" presStyleCnt="0">
        <dgm:presLayoutVars>
          <dgm:animLvl val="lvl"/>
          <dgm:resizeHandles val="exact"/>
        </dgm:presLayoutVars>
      </dgm:prSet>
      <dgm:spPr/>
    </dgm:pt>
    <dgm:pt modelId="{7E0ACA7F-94DE-A547-9E9F-0AE678B0B349}" type="pres">
      <dgm:prSet presAssocID="{24BDFE35-6792-489A-8B10-2276727782E6}" presName="parentText" presStyleLbl="node1" presStyleIdx="0" presStyleCnt="2">
        <dgm:presLayoutVars>
          <dgm:chMax val="0"/>
          <dgm:bulletEnabled val="1"/>
        </dgm:presLayoutVars>
      </dgm:prSet>
      <dgm:spPr/>
    </dgm:pt>
    <dgm:pt modelId="{22E991F2-31A5-B341-B802-8259FB2F00AC}" type="pres">
      <dgm:prSet presAssocID="{CA9C5BA4-3A66-4E9B-BF06-49646B518B04}" presName="spacer" presStyleCnt="0"/>
      <dgm:spPr/>
    </dgm:pt>
    <dgm:pt modelId="{0AC2B09C-298D-194D-8BB6-C798A71B5556}" type="pres">
      <dgm:prSet presAssocID="{5E003530-7D94-43E9-969A-855F827485E3}" presName="parentText" presStyleLbl="node1" presStyleIdx="1" presStyleCnt="2">
        <dgm:presLayoutVars>
          <dgm:chMax val="0"/>
          <dgm:bulletEnabled val="1"/>
        </dgm:presLayoutVars>
      </dgm:prSet>
      <dgm:spPr/>
    </dgm:pt>
  </dgm:ptLst>
  <dgm:cxnLst>
    <dgm:cxn modelId="{5915BA0E-0EFC-3C4A-B1E7-89C927AB1FDF}" type="presOf" srcId="{24BDFE35-6792-489A-8B10-2276727782E6}" destId="{7E0ACA7F-94DE-A547-9E9F-0AE678B0B349}" srcOrd="0" destOrd="0" presId="urn:microsoft.com/office/officeart/2005/8/layout/vList2"/>
    <dgm:cxn modelId="{B9EDB818-944C-4737-A2F8-A34C92891612}" srcId="{A5B7EF78-FE05-4083-8EA7-4DF32278472B}" destId="{24BDFE35-6792-489A-8B10-2276727782E6}" srcOrd="0" destOrd="0" parTransId="{7CCD95D9-485E-43F8-A7D9-33C0C5CA1E8A}" sibTransId="{CA9C5BA4-3A66-4E9B-BF06-49646B518B04}"/>
    <dgm:cxn modelId="{AA79B43A-5697-4E8D-BB9B-EF584D597294}" srcId="{A5B7EF78-FE05-4083-8EA7-4DF32278472B}" destId="{5E003530-7D94-43E9-969A-855F827485E3}" srcOrd="1" destOrd="0" parTransId="{A26311B1-D58F-4845-A7A3-08D64F92CC3A}" sibTransId="{D3C6A8A9-6679-4E90-A838-CE992B6CDBCA}"/>
    <dgm:cxn modelId="{1B84824A-2173-2D4A-82EC-7BF1132BC4F7}" type="presOf" srcId="{5E003530-7D94-43E9-969A-855F827485E3}" destId="{0AC2B09C-298D-194D-8BB6-C798A71B5556}" srcOrd="0" destOrd="0" presId="urn:microsoft.com/office/officeart/2005/8/layout/vList2"/>
    <dgm:cxn modelId="{8AA1EC7E-6466-4E49-8947-FF42353C0529}" type="presOf" srcId="{A5B7EF78-FE05-4083-8EA7-4DF32278472B}" destId="{0AD4A60E-C17F-4E49-AAD5-BA5D24E1FA5B}" srcOrd="0" destOrd="0" presId="urn:microsoft.com/office/officeart/2005/8/layout/vList2"/>
    <dgm:cxn modelId="{02BFEF66-4AC4-1649-97E1-F51CDA5296D0}" type="presParOf" srcId="{0AD4A60E-C17F-4E49-AAD5-BA5D24E1FA5B}" destId="{7E0ACA7F-94DE-A547-9E9F-0AE678B0B349}" srcOrd="0" destOrd="0" presId="urn:microsoft.com/office/officeart/2005/8/layout/vList2"/>
    <dgm:cxn modelId="{A65A33EE-8994-BC4E-B636-2BEBEA36710F}" type="presParOf" srcId="{0AD4A60E-C17F-4E49-AAD5-BA5D24E1FA5B}" destId="{22E991F2-31A5-B341-B802-8259FB2F00AC}" srcOrd="1" destOrd="0" presId="urn:microsoft.com/office/officeart/2005/8/layout/vList2"/>
    <dgm:cxn modelId="{747D77A4-D1A7-444E-AED2-4C3D896A5DA5}" type="presParOf" srcId="{0AD4A60E-C17F-4E49-AAD5-BA5D24E1FA5B}" destId="{0AC2B09C-298D-194D-8BB6-C798A71B555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9E158EA-8D57-44FD-BA6C-B7057C98DFA3}"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n-US"/>
        </a:p>
      </dgm:t>
    </dgm:pt>
    <dgm:pt modelId="{10D96606-62CA-4243-9C81-CCC755494C6C}">
      <dgm:prSet/>
      <dgm:spPr/>
      <dgm:t>
        <a:bodyPr/>
        <a:lstStyle/>
        <a:p>
          <a:r>
            <a:rPr lang="en-US" b="0" i="0" dirty="0"/>
            <a:t>Tap participants </a:t>
          </a:r>
          <a:r>
            <a:rPr lang="en-US" b="0" i="0" dirty="0" err="1"/>
            <a:t>straightlined</a:t>
          </a:r>
          <a:r>
            <a:rPr lang="en-US" b="0" i="0" dirty="0"/>
            <a:t> the most.</a:t>
          </a:r>
          <a:endParaRPr lang="en-US" dirty="0"/>
        </a:p>
      </dgm:t>
    </dgm:pt>
    <dgm:pt modelId="{8483A8AF-55F8-472F-9C36-176743963291}" type="parTrans" cxnId="{F91E3436-CC43-4ACE-AC03-FC6323C36E46}">
      <dgm:prSet/>
      <dgm:spPr/>
      <dgm:t>
        <a:bodyPr/>
        <a:lstStyle/>
        <a:p>
          <a:endParaRPr lang="en-US"/>
        </a:p>
      </dgm:t>
    </dgm:pt>
    <dgm:pt modelId="{0D14609D-6A14-4807-B2EB-80D375C2B939}" type="sibTrans" cxnId="{F91E3436-CC43-4ACE-AC03-FC6323C36E46}">
      <dgm:prSet/>
      <dgm:spPr/>
      <dgm:t>
        <a:bodyPr/>
        <a:lstStyle/>
        <a:p>
          <a:endParaRPr lang="en-US"/>
        </a:p>
      </dgm:t>
    </dgm:pt>
    <dgm:pt modelId="{0511A026-AD1A-466C-B0CA-EB2AA5814B89}">
      <dgm:prSet/>
      <dgm:spPr/>
      <dgm:t>
        <a:bodyPr/>
        <a:lstStyle/>
        <a:p>
          <a:r>
            <a:rPr lang="en-US" b="0" i="0" dirty="0"/>
            <a:t>Prolific participants </a:t>
          </a:r>
          <a:r>
            <a:rPr lang="en-US" b="0" i="0" dirty="0" err="1"/>
            <a:t>straightlined</a:t>
          </a:r>
          <a:r>
            <a:rPr lang="en-US" b="0" i="0" dirty="0"/>
            <a:t> the least.</a:t>
          </a:r>
          <a:endParaRPr lang="en-US" dirty="0"/>
        </a:p>
      </dgm:t>
    </dgm:pt>
    <dgm:pt modelId="{68DAD410-1356-460F-AD27-80D1A25DEED7}" type="parTrans" cxnId="{609F502E-8E00-4916-B55F-522425B91261}">
      <dgm:prSet/>
      <dgm:spPr/>
      <dgm:t>
        <a:bodyPr/>
        <a:lstStyle/>
        <a:p>
          <a:endParaRPr lang="en-US"/>
        </a:p>
      </dgm:t>
    </dgm:pt>
    <dgm:pt modelId="{573700DC-AB89-469C-AE8B-B6C462246D82}" type="sibTrans" cxnId="{609F502E-8E00-4916-B55F-522425B91261}">
      <dgm:prSet/>
      <dgm:spPr/>
      <dgm:t>
        <a:bodyPr/>
        <a:lstStyle/>
        <a:p>
          <a:endParaRPr lang="en-US"/>
        </a:p>
      </dgm:t>
    </dgm:pt>
    <dgm:pt modelId="{EE3447A3-4D87-AE40-A2FD-7B5F4F2329A4}" type="pres">
      <dgm:prSet presAssocID="{49E158EA-8D57-44FD-BA6C-B7057C98DFA3}" presName="hierChild1" presStyleCnt="0">
        <dgm:presLayoutVars>
          <dgm:chPref val="1"/>
          <dgm:dir/>
          <dgm:animOne val="branch"/>
          <dgm:animLvl val="lvl"/>
          <dgm:resizeHandles/>
        </dgm:presLayoutVars>
      </dgm:prSet>
      <dgm:spPr/>
    </dgm:pt>
    <dgm:pt modelId="{B1B0EF05-F75B-7542-9EF6-2BF84E5D7FC9}" type="pres">
      <dgm:prSet presAssocID="{10D96606-62CA-4243-9C81-CCC755494C6C}" presName="hierRoot1" presStyleCnt="0"/>
      <dgm:spPr/>
    </dgm:pt>
    <dgm:pt modelId="{4A917050-D717-004F-BAC4-8223C3936682}" type="pres">
      <dgm:prSet presAssocID="{10D96606-62CA-4243-9C81-CCC755494C6C}" presName="composite" presStyleCnt="0"/>
      <dgm:spPr/>
    </dgm:pt>
    <dgm:pt modelId="{9F45D358-CC83-0B4E-BBB4-64CD23A63B0E}" type="pres">
      <dgm:prSet presAssocID="{10D96606-62CA-4243-9C81-CCC755494C6C}" presName="background" presStyleLbl="node0" presStyleIdx="0" presStyleCnt="2"/>
      <dgm:spPr/>
    </dgm:pt>
    <dgm:pt modelId="{121EA947-72AC-FB4D-ADC8-62EEFCB3B216}" type="pres">
      <dgm:prSet presAssocID="{10D96606-62CA-4243-9C81-CCC755494C6C}" presName="text" presStyleLbl="fgAcc0" presStyleIdx="0" presStyleCnt="2">
        <dgm:presLayoutVars>
          <dgm:chPref val="3"/>
        </dgm:presLayoutVars>
      </dgm:prSet>
      <dgm:spPr/>
    </dgm:pt>
    <dgm:pt modelId="{098FCF28-9769-C84E-B807-3340F4A61D95}" type="pres">
      <dgm:prSet presAssocID="{10D96606-62CA-4243-9C81-CCC755494C6C}" presName="hierChild2" presStyleCnt="0"/>
      <dgm:spPr/>
    </dgm:pt>
    <dgm:pt modelId="{1881786A-814C-1A4F-8F3B-84C562498082}" type="pres">
      <dgm:prSet presAssocID="{0511A026-AD1A-466C-B0CA-EB2AA5814B89}" presName="hierRoot1" presStyleCnt="0"/>
      <dgm:spPr/>
    </dgm:pt>
    <dgm:pt modelId="{6CF25E4C-316E-764B-94B6-254B15E80554}" type="pres">
      <dgm:prSet presAssocID="{0511A026-AD1A-466C-B0CA-EB2AA5814B89}" presName="composite" presStyleCnt="0"/>
      <dgm:spPr/>
    </dgm:pt>
    <dgm:pt modelId="{5D99A503-BD0C-6346-ABF4-FF2BDDBD9275}" type="pres">
      <dgm:prSet presAssocID="{0511A026-AD1A-466C-B0CA-EB2AA5814B89}" presName="background" presStyleLbl="node0" presStyleIdx="1" presStyleCnt="2"/>
      <dgm:spPr/>
    </dgm:pt>
    <dgm:pt modelId="{02CF9538-3539-E248-A9E7-5FD83135FEE5}" type="pres">
      <dgm:prSet presAssocID="{0511A026-AD1A-466C-B0CA-EB2AA5814B89}" presName="text" presStyleLbl="fgAcc0" presStyleIdx="1" presStyleCnt="2">
        <dgm:presLayoutVars>
          <dgm:chPref val="3"/>
        </dgm:presLayoutVars>
      </dgm:prSet>
      <dgm:spPr/>
    </dgm:pt>
    <dgm:pt modelId="{64FE9C7A-4A0C-864F-8BF3-FE10D215F89A}" type="pres">
      <dgm:prSet presAssocID="{0511A026-AD1A-466C-B0CA-EB2AA5814B89}" presName="hierChild2" presStyleCnt="0"/>
      <dgm:spPr/>
    </dgm:pt>
  </dgm:ptLst>
  <dgm:cxnLst>
    <dgm:cxn modelId="{4AD5F919-64DA-C245-A926-0F91DFB46F86}" type="presOf" srcId="{49E158EA-8D57-44FD-BA6C-B7057C98DFA3}" destId="{EE3447A3-4D87-AE40-A2FD-7B5F4F2329A4}" srcOrd="0" destOrd="0" presId="urn:microsoft.com/office/officeart/2005/8/layout/hierarchy1"/>
    <dgm:cxn modelId="{609F502E-8E00-4916-B55F-522425B91261}" srcId="{49E158EA-8D57-44FD-BA6C-B7057C98DFA3}" destId="{0511A026-AD1A-466C-B0CA-EB2AA5814B89}" srcOrd="1" destOrd="0" parTransId="{68DAD410-1356-460F-AD27-80D1A25DEED7}" sibTransId="{573700DC-AB89-469C-AE8B-B6C462246D82}"/>
    <dgm:cxn modelId="{F91E3436-CC43-4ACE-AC03-FC6323C36E46}" srcId="{49E158EA-8D57-44FD-BA6C-B7057C98DFA3}" destId="{10D96606-62CA-4243-9C81-CCC755494C6C}" srcOrd="0" destOrd="0" parTransId="{8483A8AF-55F8-472F-9C36-176743963291}" sibTransId="{0D14609D-6A14-4807-B2EB-80D375C2B939}"/>
    <dgm:cxn modelId="{1192E593-8B64-FE41-855A-430E4F3F2EFF}" type="presOf" srcId="{10D96606-62CA-4243-9C81-CCC755494C6C}" destId="{121EA947-72AC-FB4D-ADC8-62EEFCB3B216}" srcOrd="0" destOrd="0" presId="urn:microsoft.com/office/officeart/2005/8/layout/hierarchy1"/>
    <dgm:cxn modelId="{4D05F9D4-BB61-7845-B8F5-65DAFFF602DB}" type="presOf" srcId="{0511A026-AD1A-466C-B0CA-EB2AA5814B89}" destId="{02CF9538-3539-E248-A9E7-5FD83135FEE5}" srcOrd="0" destOrd="0" presId="urn:microsoft.com/office/officeart/2005/8/layout/hierarchy1"/>
    <dgm:cxn modelId="{B6935A3E-994D-3143-9CCE-2CA3F03B558C}" type="presParOf" srcId="{EE3447A3-4D87-AE40-A2FD-7B5F4F2329A4}" destId="{B1B0EF05-F75B-7542-9EF6-2BF84E5D7FC9}" srcOrd="0" destOrd="0" presId="urn:microsoft.com/office/officeart/2005/8/layout/hierarchy1"/>
    <dgm:cxn modelId="{B83464A5-E826-2040-B784-580F1C7B6AD9}" type="presParOf" srcId="{B1B0EF05-F75B-7542-9EF6-2BF84E5D7FC9}" destId="{4A917050-D717-004F-BAC4-8223C3936682}" srcOrd="0" destOrd="0" presId="urn:microsoft.com/office/officeart/2005/8/layout/hierarchy1"/>
    <dgm:cxn modelId="{E1FD4114-7C4E-3C4C-B2AF-DA12EB2C316F}" type="presParOf" srcId="{4A917050-D717-004F-BAC4-8223C3936682}" destId="{9F45D358-CC83-0B4E-BBB4-64CD23A63B0E}" srcOrd="0" destOrd="0" presId="urn:microsoft.com/office/officeart/2005/8/layout/hierarchy1"/>
    <dgm:cxn modelId="{2DDC9FC7-2A1D-2245-9856-1C4C2ADA0BC0}" type="presParOf" srcId="{4A917050-D717-004F-BAC4-8223C3936682}" destId="{121EA947-72AC-FB4D-ADC8-62EEFCB3B216}" srcOrd="1" destOrd="0" presId="urn:microsoft.com/office/officeart/2005/8/layout/hierarchy1"/>
    <dgm:cxn modelId="{613F922F-B21E-E144-B9CD-897CFB9A4407}" type="presParOf" srcId="{B1B0EF05-F75B-7542-9EF6-2BF84E5D7FC9}" destId="{098FCF28-9769-C84E-B807-3340F4A61D95}" srcOrd="1" destOrd="0" presId="urn:microsoft.com/office/officeart/2005/8/layout/hierarchy1"/>
    <dgm:cxn modelId="{AE3F9598-A8CA-C64B-9DE0-54A54CA0BEE0}" type="presParOf" srcId="{EE3447A3-4D87-AE40-A2FD-7B5F4F2329A4}" destId="{1881786A-814C-1A4F-8F3B-84C562498082}" srcOrd="1" destOrd="0" presId="urn:microsoft.com/office/officeart/2005/8/layout/hierarchy1"/>
    <dgm:cxn modelId="{100AE24A-9E36-6C47-B14D-EEB5E17726B3}" type="presParOf" srcId="{1881786A-814C-1A4F-8F3B-84C562498082}" destId="{6CF25E4C-316E-764B-94B6-254B15E80554}" srcOrd="0" destOrd="0" presId="urn:microsoft.com/office/officeart/2005/8/layout/hierarchy1"/>
    <dgm:cxn modelId="{AA843A37-C281-D64A-BB93-C012B962BE2E}" type="presParOf" srcId="{6CF25E4C-316E-764B-94B6-254B15E80554}" destId="{5D99A503-BD0C-6346-ABF4-FF2BDDBD9275}" srcOrd="0" destOrd="0" presId="urn:microsoft.com/office/officeart/2005/8/layout/hierarchy1"/>
    <dgm:cxn modelId="{9A74F381-831D-0040-8CA3-E1F71E12470C}" type="presParOf" srcId="{6CF25E4C-316E-764B-94B6-254B15E80554}" destId="{02CF9538-3539-E248-A9E7-5FD83135FEE5}" srcOrd="1" destOrd="0" presId="urn:microsoft.com/office/officeart/2005/8/layout/hierarchy1"/>
    <dgm:cxn modelId="{6BC81F76-0BDA-FD4F-A46B-AA6D79A4F656}" type="presParOf" srcId="{1881786A-814C-1A4F-8F3B-84C562498082}" destId="{64FE9C7A-4A0C-864F-8BF3-FE10D215F89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063CA23-6995-4FCE-9972-9687CB362545}"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3148A9A8-2590-4B55-9820-8B5C30A1F88F}">
      <dgm:prSet/>
      <dgm:spPr/>
      <dgm:t>
        <a:bodyPr/>
        <a:lstStyle/>
        <a:p>
          <a:r>
            <a:rPr lang="en-US" b="0" i="0" dirty="0"/>
            <a:t>Tap inter-item correlations within scales were relatively low (on average).</a:t>
          </a:r>
          <a:endParaRPr lang="en-US" dirty="0"/>
        </a:p>
      </dgm:t>
    </dgm:pt>
    <dgm:pt modelId="{CF6C70BF-75E3-4860-8669-ACADED895E2C}" type="parTrans" cxnId="{6D739E5F-BA5B-4CEC-B3A8-242F91268C4B}">
      <dgm:prSet/>
      <dgm:spPr/>
      <dgm:t>
        <a:bodyPr/>
        <a:lstStyle/>
        <a:p>
          <a:endParaRPr lang="en-US"/>
        </a:p>
      </dgm:t>
    </dgm:pt>
    <dgm:pt modelId="{DA080703-14C0-41F5-A74E-52F8490F73E5}" type="sibTrans" cxnId="{6D739E5F-BA5B-4CEC-B3A8-242F91268C4B}">
      <dgm:prSet/>
      <dgm:spPr/>
      <dgm:t>
        <a:bodyPr/>
        <a:lstStyle/>
        <a:p>
          <a:endParaRPr lang="en-US"/>
        </a:p>
      </dgm:t>
    </dgm:pt>
    <dgm:pt modelId="{11F4A535-B5C2-4A8C-8DD8-89C6D5A6CF64}">
      <dgm:prSet/>
      <dgm:spPr/>
      <dgm:t>
        <a:bodyPr/>
        <a:lstStyle/>
        <a:p>
          <a:r>
            <a:rPr lang="en-US" b="0" i="0" dirty="0"/>
            <a:t>Undergraduates inter-item correlations were surprisingly low.</a:t>
          </a:r>
          <a:endParaRPr lang="en-US" dirty="0"/>
        </a:p>
      </dgm:t>
    </dgm:pt>
    <dgm:pt modelId="{5B3C1363-BB0B-4A8D-98D5-94FA8EEBD27E}" type="parTrans" cxnId="{64EAA687-F074-4925-9340-5E8ADE93F179}">
      <dgm:prSet/>
      <dgm:spPr/>
      <dgm:t>
        <a:bodyPr/>
        <a:lstStyle/>
        <a:p>
          <a:endParaRPr lang="en-US"/>
        </a:p>
      </dgm:t>
    </dgm:pt>
    <dgm:pt modelId="{10C56B2D-2907-4CF5-9C18-767870F885D9}" type="sibTrans" cxnId="{64EAA687-F074-4925-9340-5E8ADE93F179}">
      <dgm:prSet/>
      <dgm:spPr/>
      <dgm:t>
        <a:bodyPr/>
        <a:lstStyle/>
        <a:p>
          <a:endParaRPr lang="en-US"/>
        </a:p>
      </dgm:t>
    </dgm:pt>
    <dgm:pt modelId="{541B4265-47E2-47FA-B059-87CD4892548E}">
      <dgm:prSet/>
      <dgm:spPr/>
      <dgm:t>
        <a:bodyPr/>
        <a:lstStyle/>
        <a:p>
          <a:r>
            <a:rPr lang="en-US" b="0" i="0" dirty="0"/>
            <a:t>Low inter-item correlations explained between-source differences in reliability.</a:t>
          </a:r>
          <a:endParaRPr lang="en-US" dirty="0"/>
        </a:p>
      </dgm:t>
    </dgm:pt>
    <dgm:pt modelId="{9C6D73BB-6319-4B99-8986-B31EEF7AADED}" type="parTrans" cxnId="{F1D9D5F0-68D1-477B-9191-6C5CB74B5542}">
      <dgm:prSet/>
      <dgm:spPr/>
      <dgm:t>
        <a:bodyPr/>
        <a:lstStyle/>
        <a:p>
          <a:endParaRPr lang="en-US"/>
        </a:p>
      </dgm:t>
    </dgm:pt>
    <dgm:pt modelId="{5D199180-8362-4BDE-AFE1-B6547178B29D}" type="sibTrans" cxnId="{F1D9D5F0-68D1-477B-9191-6C5CB74B5542}">
      <dgm:prSet/>
      <dgm:spPr/>
      <dgm:t>
        <a:bodyPr/>
        <a:lstStyle/>
        <a:p>
          <a:endParaRPr lang="en-US"/>
        </a:p>
      </dgm:t>
    </dgm:pt>
    <dgm:pt modelId="{3A51936E-8A81-4742-97A6-4CC435B9E126}" type="pres">
      <dgm:prSet presAssocID="{5063CA23-6995-4FCE-9972-9687CB362545}" presName="hierChild1" presStyleCnt="0">
        <dgm:presLayoutVars>
          <dgm:chPref val="1"/>
          <dgm:dir/>
          <dgm:animOne val="branch"/>
          <dgm:animLvl val="lvl"/>
          <dgm:resizeHandles/>
        </dgm:presLayoutVars>
      </dgm:prSet>
      <dgm:spPr/>
    </dgm:pt>
    <dgm:pt modelId="{5984D002-227A-C347-AF41-39533D1DD4C2}" type="pres">
      <dgm:prSet presAssocID="{3148A9A8-2590-4B55-9820-8B5C30A1F88F}" presName="hierRoot1" presStyleCnt="0"/>
      <dgm:spPr/>
    </dgm:pt>
    <dgm:pt modelId="{B3DE95A4-802A-3342-82E5-AEA24F1890E2}" type="pres">
      <dgm:prSet presAssocID="{3148A9A8-2590-4B55-9820-8B5C30A1F88F}" presName="composite" presStyleCnt="0"/>
      <dgm:spPr/>
    </dgm:pt>
    <dgm:pt modelId="{F9A1DED5-75F8-0648-9717-43F600B10FE8}" type="pres">
      <dgm:prSet presAssocID="{3148A9A8-2590-4B55-9820-8B5C30A1F88F}" presName="background" presStyleLbl="node0" presStyleIdx="0" presStyleCnt="3"/>
      <dgm:spPr/>
    </dgm:pt>
    <dgm:pt modelId="{D2C6F2D4-0BC2-7C4D-9128-AA1A89F5B8AC}" type="pres">
      <dgm:prSet presAssocID="{3148A9A8-2590-4B55-9820-8B5C30A1F88F}" presName="text" presStyleLbl="fgAcc0" presStyleIdx="0" presStyleCnt="3">
        <dgm:presLayoutVars>
          <dgm:chPref val="3"/>
        </dgm:presLayoutVars>
      </dgm:prSet>
      <dgm:spPr/>
    </dgm:pt>
    <dgm:pt modelId="{A376D38C-D15E-8F43-B4F9-9A179F3C4AB0}" type="pres">
      <dgm:prSet presAssocID="{3148A9A8-2590-4B55-9820-8B5C30A1F88F}" presName="hierChild2" presStyleCnt="0"/>
      <dgm:spPr/>
    </dgm:pt>
    <dgm:pt modelId="{A3520242-7D74-9F49-9B21-624569B7B524}" type="pres">
      <dgm:prSet presAssocID="{11F4A535-B5C2-4A8C-8DD8-89C6D5A6CF64}" presName="hierRoot1" presStyleCnt="0"/>
      <dgm:spPr/>
    </dgm:pt>
    <dgm:pt modelId="{9774239A-F529-4649-A929-1E5DB3849F39}" type="pres">
      <dgm:prSet presAssocID="{11F4A535-B5C2-4A8C-8DD8-89C6D5A6CF64}" presName="composite" presStyleCnt="0"/>
      <dgm:spPr/>
    </dgm:pt>
    <dgm:pt modelId="{D893EDB6-2E9B-5D40-A165-1F9E785F40CB}" type="pres">
      <dgm:prSet presAssocID="{11F4A535-B5C2-4A8C-8DD8-89C6D5A6CF64}" presName="background" presStyleLbl="node0" presStyleIdx="1" presStyleCnt="3"/>
      <dgm:spPr/>
    </dgm:pt>
    <dgm:pt modelId="{66E2C634-97BC-B544-8B20-02CBCB681DC2}" type="pres">
      <dgm:prSet presAssocID="{11F4A535-B5C2-4A8C-8DD8-89C6D5A6CF64}" presName="text" presStyleLbl="fgAcc0" presStyleIdx="1" presStyleCnt="3">
        <dgm:presLayoutVars>
          <dgm:chPref val="3"/>
        </dgm:presLayoutVars>
      </dgm:prSet>
      <dgm:spPr/>
    </dgm:pt>
    <dgm:pt modelId="{6F8D9E16-3ADA-2F49-89EA-321467A2D289}" type="pres">
      <dgm:prSet presAssocID="{11F4A535-B5C2-4A8C-8DD8-89C6D5A6CF64}" presName="hierChild2" presStyleCnt="0"/>
      <dgm:spPr/>
    </dgm:pt>
    <dgm:pt modelId="{1EBFB557-D452-0244-B228-64298D141EE1}" type="pres">
      <dgm:prSet presAssocID="{541B4265-47E2-47FA-B059-87CD4892548E}" presName="hierRoot1" presStyleCnt="0"/>
      <dgm:spPr/>
    </dgm:pt>
    <dgm:pt modelId="{EAA29BDA-1635-DF4A-BF29-184DFE3FF585}" type="pres">
      <dgm:prSet presAssocID="{541B4265-47E2-47FA-B059-87CD4892548E}" presName="composite" presStyleCnt="0"/>
      <dgm:spPr/>
    </dgm:pt>
    <dgm:pt modelId="{E559C598-3515-AA4A-8041-4CB4B4A37055}" type="pres">
      <dgm:prSet presAssocID="{541B4265-47E2-47FA-B059-87CD4892548E}" presName="background" presStyleLbl="node0" presStyleIdx="2" presStyleCnt="3"/>
      <dgm:spPr/>
    </dgm:pt>
    <dgm:pt modelId="{555A706D-5F19-D14D-A3EB-DA8287E90D48}" type="pres">
      <dgm:prSet presAssocID="{541B4265-47E2-47FA-B059-87CD4892548E}" presName="text" presStyleLbl="fgAcc0" presStyleIdx="2" presStyleCnt="3">
        <dgm:presLayoutVars>
          <dgm:chPref val="3"/>
        </dgm:presLayoutVars>
      </dgm:prSet>
      <dgm:spPr/>
    </dgm:pt>
    <dgm:pt modelId="{E77CD13D-06FF-B840-A42F-084E21C086AB}" type="pres">
      <dgm:prSet presAssocID="{541B4265-47E2-47FA-B059-87CD4892548E}" presName="hierChild2" presStyleCnt="0"/>
      <dgm:spPr/>
    </dgm:pt>
  </dgm:ptLst>
  <dgm:cxnLst>
    <dgm:cxn modelId="{B7394B33-9931-4645-A28E-6F928AC534AC}" type="presOf" srcId="{541B4265-47E2-47FA-B059-87CD4892548E}" destId="{555A706D-5F19-D14D-A3EB-DA8287E90D48}" srcOrd="0" destOrd="0" presId="urn:microsoft.com/office/officeart/2005/8/layout/hierarchy1"/>
    <dgm:cxn modelId="{6D739E5F-BA5B-4CEC-B3A8-242F91268C4B}" srcId="{5063CA23-6995-4FCE-9972-9687CB362545}" destId="{3148A9A8-2590-4B55-9820-8B5C30A1F88F}" srcOrd="0" destOrd="0" parTransId="{CF6C70BF-75E3-4860-8669-ACADED895E2C}" sibTransId="{DA080703-14C0-41F5-A74E-52F8490F73E5}"/>
    <dgm:cxn modelId="{64EAA687-F074-4925-9340-5E8ADE93F179}" srcId="{5063CA23-6995-4FCE-9972-9687CB362545}" destId="{11F4A535-B5C2-4A8C-8DD8-89C6D5A6CF64}" srcOrd="1" destOrd="0" parTransId="{5B3C1363-BB0B-4A8D-98D5-94FA8EEBD27E}" sibTransId="{10C56B2D-2907-4CF5-9C18-767870F885D9}"/>
    <dgm:cxn modelId="{B4F314B8-A1A5-644A-A145-896B8D2E2DDC}" type="presOf" srcId="{3148A9A8-2590-4B55-9820-8B5C30A1F88F}" destId="{D2C6F2D4-0BC2-7C4D-9128-AA1A89F5B8AC}" srcOrd="0" destOrd="0" presId="urn:microsoft.com/office/officeart/2005/8/layout/hierarchy1"/>
    <dgm:cxn modelId="{A13550C3-D417-2442-97DE-68CE3F392CB9}" type="presOf" srcId="{5063CA23-6995-4FCE-9972-9687CB362545}" destId="{3A51936E-8A81-4742-97A6-4CC435B9E126}" srcOrd="0" destOrd="0" presId="urn:microsoft.com/office/officeart/2005/8/layout/hierarchy1"/>
    <dgm:cxn modelId="{EACA76D0-9ACF-9A43-BA0C-E8027DD3F5FA}" type="presOf" srcId="{11F4A535-B5C2-4A8C-8DD8-89C6D5A6CF64}" destId="{66E2C634-97BC-B544-8B20-02CBCB681DC2}" srcOrd="0" destOrd="0" presId="urn:microsoft.com/office/officeart/2005/8/layout/hierarchy1"/>
    <dgm:cxn modelId="{F1D9D5F0-68D1-477B-9191-6C5CB74B5542}" srcId="{5063CA23-6995-4FCE-9972-9687CB362545}" destId="{541B4265-47E2-47FA-B059-87CD4892548E}" srcOrd="2" destOrd="0" parTransId="{9C6D73BB-6319-4B99-8986-B31EEF7AADED}" sibTransId="{5D199180-8362-4BDE-AFE1-B6547178B29D}"/>
    <dgm:cxn modelId="{2B0DDD26-704E-294E-A32D-F95154410FAF}" type="presParOf" srcId="{3A51936E-8A81-4742-97A6-4CC435B9E126}" destId="{5984D002-227A-C347-AF41-39533D1DD4C2}" srcOrd="0" destOrd="0" presId="urn:microsoft.com/office/officeart/2005/8/layout/hierarchy1"/>
    <dgm:cxn modelId="{90958CE4-4939-D143-9354-FCDA89F949A6}" type="presParOf" srcId="{5984D002-227A-C347-AF41-39533D1DD4C2}" destId="{B3DE95A4-802A-3342-82E5-AEA24F1890E2}" srcOrd="0" destOrd="0" presId="urn:microsoft.com/office/officeart/2005/8/layout/hierarchy1"/>
    <dgm:cxn modelId="{87BB5DCF-FD89-B946-800F-076C4EDB3619}" type="presParOf" srcId="{B3DE95A4-802A-3342-82E5-AEA24F1890E2}" destId="{F9A1DED5-75F8-0648-9717-43F600B10FE8}" srcOrd="0" destOrd="0" presId="urn:microsoft.com/office/officeart/2005/8/layout/hierarchy1"/>
    <dgm:cxn modelId="{5D93C7FE-BF1F-BC48-B052-E2E01549D771}" type="presParOf" srcId="{B3DE95A4-802A-3342-82E5-AEA24F1890E2}" destId="{D2C6F2D4-0BC2-7C4D-9128-AA1A89F5B8AC}" srcOrd="1" destOrd="0" presId="urn:microsoft.com/office/officeart/2005/8/layout/hierarchy1"/>
    <dgm:cxn modelId="{8411624E-8ADD-E949-BD44-4D78342C7DC3}" type="presParOf" srcId="{5984D002-227A-C347-AF41-39533D1DD4C2}" destId="{A376D38C-D15E-8F43-B4F9-9A179F3C4AB0}" srcOrd="1" destOrd="0" presId="urn:microsoft.com/office/officeart/2005/8/layout/hierarchy1"/>
    <dgm:cxn modelId="{136798BA-0B80-2047-984B-3ABD8711BC01}" type="presParOf" srcId="{3A51936E-8A81-4742-97A6-4CC435B9E126}" destId="{A3520242-7D74-9F49-9B21-624569B7B524}" srcOrd="1" destOrd="0" presId="urn:microsoft.com/office/officeart/2005/8/layout/hierarchy1"/>
    <dgm:cxn modelId="{0741ACFB-A033-6A4D-8910-6CBAD76DAA95}" type="presParOf" srcId="{A3520242-7D74-9F49-9B21-624569B7B524}" destId="{9774239A-F529-4649-A929-1E5DB3849F39}" srcOrd="0" destOrd="0" presId="urn:microsoft.com/office/officeart/2005/8/layout/hierarchy1"/>
    <dgm:cxn modelId="{E5245981-A8E4-BD4D-B722-A0970353398D}" type="presParOf" srcId="{9774239A-F529-4649-A929-1E5DB3849F39}" destId="{D893EDB6-2E9B-5D40-A165-1F9E785F40CB}" srcOrd="0" destOrd="0" presId="urn:microsoft.com/office/officeart/2005/8/layout/hierarchy1"/>
    <dgm:cxn modelId="{B5D283CB-F0AA-1940-828D-79AB23BC5B57}" type="presParOf" srcId="{9774239A-F529-4649-A929-1E5DB3849F39}" destId="{66E2C634-97BC-B544-8B20-02CBCB681DC2}" srcOrd="1" destOrd="0" presId="urn:microsoft.com/office/officeart/2005/8/layout/hierarchy1"/>
    <dgm:cxn modelId="{C581CCEC-3689-0E4A-8D4F-3EEF200AB02B}" type="presParOf" srcId="{A3520242-7D74-9F49-9B21-624569B7B524}" destId="{6F8D9E16-3ADA-2F49-89EA-321467A2D289}" srcOrd="1" destOrd="0" presId="urn:microsoft.com/office/officeart/2005/8/layout/hierarchy1"/>
    <dgm:cxn modelId="{E25A764E-360F-C14A-A5CA-C21DA073C382}" type="presParOf" srcId="{3A51936E-8A81-4742-97A6-4CC435B9E126}" destId="{1EBFB557-D452-0244-B228-64298D141EE1}" srcOrd="2" destOrd="0" presId="urn:microsoft.com/office/officeart/2005/8/layout/hierarchy1"/>
    <dgm:cxn modelId="{8451BE72-84AF-AC44-98A6-3E6984E53ED9}" type="presParOf" srcId="{1EBFB557-D452-0244-B228-64298D141EE1}" destId="{EAA29BDA-1635-DF4A-BF29-184DFE3FF585}" srcOrd="0" destOrd="0" presId="urn:microsoft.com/office/officeart/2005/8/layout/hierarchy1"/>
    <dgm:cxn modelId="{C4097056-7285-444B-997F-3FEF3646540D}" type="presParOf" srcId="{EAA29BDA-1635-DF4A-BF29-184DFE3FF585}" destId="{E559C598-3515-AA4A-8041-4CB4B4A37055}" srcOrd="0" destOrd="0" presId="urn:microsoft.com/office/officeart/2005/8/layout/hierarchy1"/>
    <dgm:cxn modelId="{997C10D2-01E7-AA41-AD12-EEC70D52918D}" type="presParOf" srcId="{EAA29BDA-1635-DF4A-BF29-184DFE3FF585}" destId="{555A706D-5F19-D14D-A3EB-DA8287E90D48}" srcOrd="1" destOrd="0" presId="urn:microsoft.com/office/officeart/2005/8/layout/hierarchy1"/>
    <dgm:cxn modelId="{CA71B2F2-984C-0244-B362-10B985FEC51C}" type="presParOf" srcId="{1EBFB557-D452-0244-B228-64298D141EE1}" destId="{E77CD13D-06FF-B840-A42F-084E21C086A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F0E56-3049-4651-8A5F-DE8E39596FC8}">
      <dsp:nvSpPr>
        <dsp:cNvPr id="0" name=""/>
        <dsp:cNvSpPr/>
      </dsp:nvSpPr>
      <dsp:spPr>
        <a:xfrm>
          <a:off x="599625" y="233922"/>
          <a:ext cx="1852875" cy="1852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6B22E0-532A-4AF0-B7A5-199B60197EB2}">
      <dsp:nvSpPr>
        <dsp:cNvPr id="0" name=""/>
        <dsp:cNvSpPr/>
      </dsp:nvSpPr>
      <dsp:spPr>
        <a:xfrm>
          <a:off x="994500" y="628797"/>
          <a:ext cx="1063125" cy="1063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D5E6B9-CA4C-4CAC-B319-0EAEDB751D1B}">
      <dsp:nvSpPr>
        <dsp:cNvPr id="0" name=""/>
        <dsp:cNvSpPr/>
      </dsp:nvSpPr>
      <dsp:spPr>
        <a:xfrm>
          <a:off x="7313" y="2663922"/>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b="0" i="0" kern="1200"/>
            <a:t>Replicable psychometrics</a:t>
          </a:r>
          <a:endParaRPr lang="en-US" sz="2100" kern="1200"/>
        </a:p>
      </dsp:txBody>
      <dsp:txXfrm>
        <a:off x="7313" y="2663922"/>
        <a:ext cx="3037500" cy="720000"/>
      </dsp:txXfrm>
    </dsp:sp>
    <dsp:sp modelId="{5D8BB0B0-C74E-464D-A521-29160FAC9C3A}">
      <dsp:nvSpPr>
        <dsp:cNvPr id="0" name=""/>
        <dsp:cNvSpPr/>
      </dsp:nvSpPr>
      <dsp:spPr>
        <a:xfrm>
          <a:off x="4168688" y="233922"/>
          <a:ext cx="1852875" cy="1852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6601BB-5633-4BF5-8B52-CD66A27FACE6}">
      <dsp:nvSpPr>
        <dsp:cNvPr id="0" name=""/>
        <dsp:cNvSpPr/>
      </dsp:nvSpPr>
      <dsp:spPr>
        <a:xfrm>
          <a:off x="4563563" y="628797"/>
          <a:ext cx="1063125" cy="1063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0D6732-FBFE-4733-9CBE-0F049ADAB946}">
      <dsp:nvSpPr>
        <dsp:cNvPr id="0" name=""/>
        <dsp:cNvSpPr/>
      </dsp:nvSpPr>
      <dsp:spPr>
        <a:xfrm>
          <a:off x="3576376" y="2663922"/>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b="0" i="0" kern="1200"/>
            <a:t>Replicable psychological findings</a:t>
          </a:r>
          <a:endParaRPr lang="en-US" sz="2100" kern="1200"/>
        </a:p>
      </dsp:txBody>
      <dsp:txXfrm>
        <a:off x="3576376" y="2663922"/>
        <a:ext cx="3037500" cy="720000"/>
      </dsp:txXfrm>
    </dsp:sp>
    <dsp:sp modelId="{E7C80D1C-3D05-40A7-91EB-1D13FE2A9D0E}">
      <dsp:nvSpPr>
        <dsp:cNvPr id="0" name=""/>
        <dsp:cNvSpPr/>
      </dsp:nvSpPr>
      <dsp:spPr>
        <a:xfrm>
          <a:off x="7737751" y="233922"/>
          <a:ext cx="1852875" cy="185287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E45B36-B33C-4FD3-A0A8-C58B117DC901}">
      <dsp:nvSpPr>
        <dsp:cNvPr id="0" name=""/>
        <dsp:cNvSpPr/>
      </dsp:nvSpPr>
      <dsp:spPr>
        <a:xfrm>
          <a:off x="8132626" y="628797"/>
          <a:ext cx="1063125" cy="1063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26C1F2-763A-4763-ABBB-044F39549652}">
      <dsp:nvSpPr>
        <dsp:cNvPr id="0" name=""/>
        <dsp:cNvSpPr/>
      </dsp:nvSpPr>
      <dsp:spPr>
        <a:xfrm>
          <a:off x="7145438" y="2663922"/>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b="0" i="0" kern="1200"/>
            <a:t>Rich open responses</a:t>
          </a:r>
          <a:endParaRPr lang="en-US" sz="2100" kern="1200"/>
        </a:p>
      </dsp:txBody>
      <dsp:txXfrm>
        <a:off x="7145438" y="2663922"/>
        <a:ext cx="3037500"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E84E8-C415-384F-8B9B-AF0410FB3EBC}">
      <dsp:nvSpPr>
        <dsp:cNvPr id="0" name=""/>
        <dsp:cNvSpPr/>
      </dsp:nvSpPr>
      <dsp:spPr>
        <a:xfrm>
          <a:off x="0" y="2407"/>
          <a:ext cx="626364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FD3930-7791-9D4D-B461-F6231828DBAA}">
      <dsp:nvSpPr>
        <dsp:cNvPr id="0" name=""/>
        <dsp:cNvSpPr/>
      </dsp:nvSpPr>
      <dsp:spPr>
        <a:xfrm>
          <a:off x="0" y="2407"/>
          <a:ext cx="6263640" cy="35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latin typeface="Gill Sans MT" panose="020B0502020104020203" pitchFamily="34" charset="77"/>
            </a:rPr>
            <a:t>When I take surveys on </a:t>
          </a:r>
          <a:r>
            <a:rPr lang="en-US" sz="1400" kern="1200" dirty="0" err="1">
              <a:latin typeface="Gill Sans MT" panose="020B0502020104020203" pitchFamily="34" charset="77"/>
            </a:rPr>
            <a:t>MTurk</a:t>
          </a:r>
          <a:r>
            <a:rPr lang="en-US" sz="1400" kern="1200" dirty="0">
              <a:latin typeface="Gill Sans MT" panose="020B0502020104020203" pitchFamily="34" charset="77"/>
            </a:rPr>
            <a:t>, I feel bursting with energy.						</a:t>
          </a:r>
        </a:p>
      </dsp:txBody>
      <dsp:txXfrm>
        <a:off x="0" y="2407"/>
        <a:ext cx="6263640" cy="356608"/>
      </dsp:txXfrm>
    </dsp:sp>
    <dsp:sp modelId="{AB0C5F73-71B7-654C-A5EF-ACF85A34BFC7}">
      <dsp:nvSpPr>
        <dsp:cNvPr id="0" name=""/>
        <dsp:cNvSpPr/>
      </dsp:nvSpPr>
      <dsp:spPr>
        <a:xfrm>
          <a:off x="0" y="359016"/>
          <a:ext cx="626364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C7EF7A-9FE8-8F4F-A795-5C358727B0F0}">
      <dsp:nvSpPr>
        <dsp:cNvPr id="0" name=""/>
        <dsp:cNvSpPr/>
      </dsp:nvSpPr>
      <dsp:spPr>
        <a:xfrm>
          <a:off x="0" y="359016"/>
          <a:ext cx="6263640" cy="35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latin typeface="Gill Sans MT" panose="020B0502020104020203" pitchFamily="34" charset="77"/>
            </a:rPr>
            <a:t>I find that the responses I give on MTurk surveys are full of meaning and purpose.		</a:t>
          </a:r>
        </a:p>
      </dsp:txBody>
      <dsp:txXfrm>
        <a:off x="0" y="359016"/>
        <a:ext cx="6263640" cy="356608"/>
      </dsp:txXfrm>
    </dsp:sp>
    <dsp:sp modelId="{EEEFA08D-F0C4-5545-8B73-B4065378460D}">
      <dsp:nvSpPr>
        <dsp:cNvPr id="0" name=""/>
        <dsp:cNvSpPr/>
      </dsp:nvSpPr>
      <dsp:spPr>
        <a:xfrm>
          <a:off x="0" y="715625"/>
          <a:ext cx="626364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BE7FA8-DA21-AA49-8D6F-13BA530DE71C}">
      <dsp:nvSpPr>
        <dsp:cNvPr id="0" name=""/>
        <dsp:cNvSpPr/>
      </dsp:nvSpPr>
      <dsp:spPr>
        <a:xfrm>
          <a:off x="0" y="715625"/>
          <a:ext cx="6263640" cy="35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latin typeface="Gill Sans MT" panose="020B0502020104020203" pitchFamily="34" charset="77"/>
            </a:rPr>
            <a:t>Time flies when I am taking surveys on MTurk.							</a:t>
          </a:r>
        </a:p>
      </dsp:txBody>
      <dsp:txXfrm>
        <a:off x="0" y="715625"/>
        <a:ext cx="6263640" cy="356608"/>
      </dsp:txXfrm>
    </dsp:sp>
    <dsp:sp modelId="{007AAE8A-1FEA-B742-BFC6-6996B95CC369}">
      <dsp:nvSpPr>
        <dsp:cNvPr id="0" name=""/>
        <dsp:cNvSpPr/>
      </dsp:nvSpPr>
      <dsp:spPr>
        <a:xfrm>
          <a:off x="0" y="1072234"/>
          <a:ext cx="626364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26947B-FB7D-FD46-9B1D-9E3D66BDA137}">
      <dsp:nvSpPr>
        <dsp:cNvPr id="0" name=""/>
        <dsp:cNvSpPr/>
      </dsp:nvSpPr>
      <dsp:spPr>
        <a:xfrm>
          <a:off x="0" y="1072234"/>
          <a:ext cx="6263640" cy="35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latin typeface="Gill Sans MT" panose="020B0502020104020203" pitchFamily="34" charset="77"/>
            </a:rPr>
            <a:t>When I take surveys on MTurk, I feel strong and vigorous.						</a:t>
          </a:r>
        </a:p>
      </dsp:txBody>
      <dsp:txXfrm>
        <a:off x="0" y="1072234"/>
        <a:ext cx="6263640" cy="356608"/>
      </dsp:txXfrm>
    </dsp:sp>
    <dsp:sp modelId="{1FBA6FE0-56E5-6A4F-A958-396A69EB5A56}">
      <dsp:nvSpPr>
        <dsp:cNvPr id="0" name=""/>
        <dsp:cNvSpPr/>
      </dsp:nvSpPr>
      <dsp:spPr>
        <a:xfrm>
          <a:off x="0" y="1428843"/>
          <a:ext cx="626364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C982DA-6250-AA48-A288-74C6B68CC720}">
      <dsp:nvSpPr>
        <dsp:cNvPr id="0" name=""/>
        <dsp:cNvSpPr/>
      </dsp:nvSpPr>
      <dsp:spPr>
        <a:xfrm>
          <a:off x="0" y="1428843"/>
          <a:ext cx="6263640" cy="35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latin typeface="Gill Sans MT" panose="020B0502020104020203" pitchFamily="34" charset="77"/>
            </a:rPr>
            <a:t>I am enthusiastic about the surveys I take on MTurk.						</a:t>
          </a:r>
        </a:p>
      </dsp:txBody>
      <dsp:txXfrm>
        <a:off x="0" y="1428843"/>
        <a:ext cx="6263640" cy="356608"/>
      </dsp:txXfrm>
    </dsp:sp>
    <dsp:sp modelId="{506D870B-B34B-B644-ADC6-C8416D4898B4}">
      <dsp:nvSpPr>
        <dsp:cNvPr id="0" name=""/>
        <dsp:cNvSpPr/>
      </dsp:nvSpPr>
      <dsp:spPr>
        <a:xfrm>
          <a:off x="0" y="1785452"/>
          <a:ext cx="626364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47B2D8-6C6C-CC4D-A30D-DBCFA3C7B38B}">
      <dsp:nvSpPr>
        <dsp:cNvPr id="0" name=""/>
        <dsp:cNvSpPr/>
      </dsp:nvSpPr>
      <dsp:spPr>
        <a:xfrm>
          <a:off x="0" y="1785452"/>
          <a:ext cx="6263640" cy="35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latin typeface="Gill Sans MT" panose="020B0502020104020203" pitchFamily="34" charset="77"/>
            </a:rPr>
            <a:t>When I am taking surveys on MTurk, I forget everything else around me.				</a:t>
          </a:r>
        </a:p>
      </dsp:txBody>
      <dsp:txXfrm>
        <a:off x="0" y="1785452"/>
        <a:ext cx="6263640" cy="356608"/>
      </dsp:txXfrm>
    </dsp:sp>
    <dsp:sp modelId="{F221EC7B-C49C-3A40-B9A0-2950802530E7}">
      <dsp:nvSpPr>
        <dsp:cNvPr id="0" name=""/>
        <dsp:cNvSpPr/>
      </dsp:nvSpPr>
      <dsp:spPr>
        <a:xfrm>
          <a:off x="0" y="2142061"/>
          <a:ext cx="626364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C3B4DF-ABD8-BB4A-897C-FD7A08744C08}">
      <dsp:nvSpPr>
        <dsp:cNvPr id="0" name=""/>
        <dsp:cNvSpPr/>
      </dsp:nvSpPr>
      <dsp:spPr>
        <a:xfrm>
          <a:off x="0" y="2142061"/>
          <a:ext cx="6263640" cy="35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latin typeface="Gill Sans MT" panose="020B0502020104020203" pitchFamily="34" charset="77"/>
            </a:rPr>
            <a:t>Taking surveys on MTurk inspires me.								</a:t>
          </a:r>
        </a:p>
      </dsp:txBody>
      <dsp:txXfrm>
        <a:off x="0" y="2142061"/>
        <a:ext cx="6263640" cy="356608"/>
      </dsp:txXfrm>
    </dsp:sp>
    <dsp:sp modelId="{AEB9EC9E-B5F8-AF4F-9183-35C41627F3EC}">
      <dsp:nvSpPr>
        <dsp:cNvPr id="0" name=""/>
        <dsp:cNvSpPr/>
      </dsp:nvSpPr>
      <dsp:spPr>
        <a:xfrm>
          <a:off x="0" y="2498670"/>
          <a:ext cx="626364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D662BE-49F9-734A-9F6A-D74832A47791}">
      <dsp:nvSpPr>
        <dsp:cNvPr id="0" name=""/>
        <dsp:cNvSpPr/>
      </dsp:nvSpPr>
      <dsp:spPr>
        <a:xfrm>
          <a:off x="0" y="2498670"/>
          <a:ext cx="6263640" cy="35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latin typeface="Gill Sans MT" panose="020B0502020104020203" pitchFamily="34" charset="77"/>
            </a:rPr>
            <a:t>When I get up in the morning, I feel like taking surveys on MTurk.					</a:t>
          </a:r>
        </a:p>
      </dsp:txBody>
      <dsp:txXfrm>
        <a:off x="0" y="2498670"/>
        <a:ext cx="6263640" cy="356608"/>
      </dsp:txXfrm>
    </dsp:sp>
    <dsp:sp modelId="{356384DE-F3EB-C344-9D95-012A51E99682}">
      <dsp:nvSpPr>
        <dsp:cNvPr id="0" name=""/>
        <dsp:cNvSpPr/>
      </dsp:nvSpPr>
      <dsp:spPr>
        <a:xfrm>
          <a:off x="0" y="2855279"/>
          <a:ext cx="626364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02D3C2-E90C-2847-9BC4-2059C6348D1F}">
      <dsp:nvSpPr>
        <dsp:cNvPr id="0" name=""/>
        <dsp:cNvSpPr/>
      </dsp:nvSpPr>
      <dsp:spPr>
        <a:xfrm>
          <a:off x="0" y="2855279"/>
          <a:ext cx="6263640" cy="35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latin typeface="Gill Sans MT" panose="020B0502020104020203" pitchFamily="34" charset="77"/>
            </a:rPr>
            <a:t>I feel happy when I am intensely taking surveys on </a:t>
          </a:r>
          <a:r>
            <a:rPr lang="en-US" sz="1400" kern="1200" dirty="0" err="1">
              <a:latin typeface="Gill Sans MT" panose="020B0502020104020203" pitchFamily="34" charset="77"/>
            </a:rPr>
            <a:t>MTurk</a:t>
          </a:r>
          <a:r>
            <a:rPr lang="en-US" sz="1400" kern="1200" dirty="0">
              <a:latin typeface="Gill Sans MT" panose="020B0502020104020203" pitchFamily="34" charset="77"/>
            </a:rPr>
            <a:t>.						</a:t>
          </a:r>
        </a:p>
      </dsp:txBody>
      <dsp:txXfrm>
        <a:off x="0" y="2855279"/>
        <a:ext cx="6263640" cy="356608"/>
      </dsp:txXfrm>
    </dsp:sp>
    <dsp:sp modelId="{BD2B0311-9E57-0548-A2A9-D4B12A0ED29A}">
      <dsp:nvSpPr>
        <dsp:cNvPr id="0" name=""/>
        <dsp:cNvSpPr/>
      </dsp:nvSpPr>
      <dsp:spPr>
        <a:xfrm>
          <a:off x="0" y="3211887"/>
          <a:ext cx="626364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2127A5-CCB2-DB47-8EA7-3E41212C7DBC}">
      <dsp:nvSpPr>
        <dsp:cNvPr id="0" name=""/>
        <dsp:cNvSpPr/>
      </dsp:nvSpPr>
      <dsp:spPr>
        <a:xfrm>
          <a:off x="0" y="3211887"/>
          <a:ext cx="6263640" cy="35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latin typeface="Gill Sans MT" panose="020B0502020104020203" pitchFamily="34" charset="77"/>
            </a:rPr>
            <a:t>I am proud of the </a:t>
          </a:r>
          <a:r>
            <a:rPr lang="en-US" sz="1400" kern="1200" dirty="0" err="1">
              <a:latin typeface="Gill Sans MT" panose="020B0502020104020203" pitchFamily="34" charset="77"/>
            </a:rPr>
            <a:t>MTurk</a:t>
          </a:r>
          <a:r>
            <a:rPr lang="en-US" sz="1400" kern="1200" dirty="0">
              <a:latin typeface="Gill Sans MT" panose="020B0502020104020203" pitchFamily="34" charset="77"/>
            </a:rPr>
            <a:t> survey responses that I give.		</a:t>
          </a:r>
        </a:p>
      </dsp:txBody>
      <dsp:txXfrm>
        <a:off x="0" y="3211887"/>
        <a:ext cx="6263640" cy="356608"/>
      </dsp:txXfrm>
    </dsp:sp>
    <dsp:sp modelId="{D9157773-2BE9-AB4D-9C7E-1B847306C07F}">
      <dsp:nvSpPr>
        <dsp:cNvPr id="0" name=""/>
        <dsp:cNvSpPr/>
      </dsp:nvSpPr>
      <dsp:spPr>
        <a:xfrm>
          <a:off x="0" y="3568496"/>
          <a:ext cx="626364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E769EB-7813-E043-8B6C-C73769D15613}">
      <dsp:nvSpPr>
        <dsp:cNvPr id="0" name=""/>
        <dsp:cNvSpPr/>
      </dsp:nvSpPr>
      <dsp:spPr>
        <a:xfrm>
          <a:off x="0" y="3568496"/>
          <a:ext cx="6263640" cy="35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latin typeface="Gill Sans MT" panose="020B0502020104020203" pitchFamily="34" charset="77"/>
            </a:rPr>
            <a:t>I am immersed in the MTurk surveys that I take.							</a:t>
          </a:r>
        </a:p>
      </dsp:txBody>
      <dsp:txXfrm>
        <a:off x="0" y="3568496"/>
        <a:ext cx="6263640" cy="356608"/>
      </dsp:txXfrm>
    </dsp:sp>
    <dsp:sp modelId="{84E83E61-216B-254C-83C9-C5BF303DB1EC}">
      <dsp:nvSpPr>
        <dsp:cNvPr id="0" name=""/>
        <dsp:cNvSpPr/>
      </dsp:nvSpPr>
      <dsp:spPr>
        <a:xfrm>
          <a:off x="0" y="3925105"/>
          <a:ext cx="626364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59A3F7-7EF4-1348-87FD-C73FCF77C2A8}">
      <dsp:nvSpPr>
        <dsp:cNvPr id="0" name=""/>
        <dsp:cNvSpPr/>
      </dsp:nvSpPr>
      <dsp:spPr>
        <a:xfrm>
          <a:off x="0" y="3925105"/>
          <a:ext cx="6263640" cy="35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latin typeface="Gill Sans MT" panose="020B0502020104020203" pitchFamily="34" charset="77"/>
            </a:rPr>
            <a:t>I can continue taking MTurk surveys for very long periods at a time.				</a:t>
          </a:r>
        </a:p>
      </dsp:txBody>
      <dsp:txXfrm>
        <a:off x="0" y="3925105"/>
        <a:ext cx="6263640" cy="356608"/>
      </dsp:txXfrm>
    </dsp:sp>
    <dsp:sp modelId="{EC903557-E17A-2946-A306-42E06646DFAF}">
      <dsp:nvSpPr>
        <dsp:cNvPr id="0" name=""/>
        <dsp:cNvSpPr/>
      </dsp:nvSpPr>
      <dsp:spPr>
        <a:xfrm>
          <a:off x="0" y="4281714"/>
          <a:ext cx="626364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B94823-F1E3-3F48-A14A-D0B0D29B6647}">
      <dsp:nvSpPr>
        <dsp:cNvPr id="0" name=""/>
        <dsp:cNvSpPr/>
      </dsp:nvSpPr>
      <dsp:spPr>
        <a:xfrm>
          <a:off x="0" y="4281714"/>
          <a:ext cx="6263640" cy="35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latin typeface="Gill Sans MT" panose="020B0502020104020203" pitchFamily="34" charset="77"/>
            </a:rPr>
            <a:t>To me, MTurk surveys are challenging.								</a:t>
          </a:r>
        </a:p>
      </dsp:txBody>
      <dsp:txXfrm>
        <a:off x="0" y="4281714"/>
        <a:ext cx="6263640" cy="356608"/>
      </dsp:txXfrm>
    </dsp:sp>
    <dsp:sp modelId="{C9C2D79D-ACC5-DB41-98D8-12DDF586D69D}">
      <dsp:nvSpPr>
        <dsp:cNvPr id="0" name=""/>
        <dsp:cNvSpPr/>
      </dsp:nvSpPr>
      <dsp:spPr>
        <a:xfrm>
          <a:off x="0" y="4638323"/>
          <a:ext cx="626364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710834-7601-FC49-8AF7-0530D383BA8A}">
      <dsp:nvSpPr>
        <dsp:cNvPr id="0" name=""/>
        <dsp:cNvSpPr/>
      </dsp:nvSpPr>
      <dsp:spPr>
        <a:xfrm>
          <a:off x="0" y="4638323"/>
          <a:ext cx="6263640" cy="35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latin typeface="Gill Sans MT" panose="020B0502020104020203" pitchFamily="34" charset="77"/>
            </a:rPr>
            <a:t>I get carried away when I am taking MTurk surveys.							</a:t>
          </a:r>
        </a:p>
      </dsp:txBody>
      <dsp:txXfrm>
        <a:off x="0" y="4638323"/>
        <a:ext cx="6263640" cy="356608"/>
      </dsp:txXfrm>
    </dsp:sp>
    <dsp:sp modelId="{E9BE2F6A-56B8-F240-998A-96BDA0EF661B}">
      <dsp:nvSpPr>
        <dsp:cNvPr id="0" name=""/>
        <dsp:cNvSpPr/>
      </dsp:nvSpPr>
      <dsp:spPr>
        <a:xfrm>
          <a:off x="0" y="4994932"/>
          <a:ext cx="626364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9B5E4F-16D2-7740-B065-697B4F03925E}">
      <dsp:nvSpPr>
        <dsp:cNvPr id="0" name=""/>
        <dsp:cNvSpPr/>
      </dsp:nvSpPr>
      <dsp:spPr>
        <a:xfrm>
          <a:off x="0" y="4994932"/>
          <a:ext cx="6263640" cy="35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latin typeface="Gill Sans MT" panose="020B0502020104020203" pitchFamily="34" charset="77"/>
            </a:rPr>
            <a:t>When I am taking </a:t>
          </a:r>
          <a:r>
            <a:rPr lang="en-US" sz="1400" kern="1200" dirty="0" err="1">
              <a:latin typeface="Gill Sans MT" panose="020B0502020104020203" pitchFamily="34" charset="77"/>
            </a:rPr>
            <a:t>MTurk</a:t>
          </a:r>
          <a:r>
            <a:rPr lang="en-US" sz="1400" kern="1200" dirty="0">
              <a:latin typeface="Gill Sans MT" panose="020B0502020104020203" pitchFamily="34" charset="77"/>
            </a:rPr>
            <a:t> surveys, I am very resilient, mentally.					</a:t>
          </a:r>
        </a:p>
      </dsp:txBody>
      <dsp:txXfrm>
        <a:off x="0" y="4994932"/>
        <a:ext cx="6263640" cy="356608"/>
      </dsp:txXfrm>
    </dsp:sp>
    <dsp:sp modelId="{FA0715E8-63FB-9846-BBC8-04AC42ECA331}">
      <dsp:nvSpPr>
        <dsp:cNvPr id="0" name=""/>
        <dsp:cNvSpPr/>
      </dsp:nvSpPr>
      <dsp:spPr>
        <a:xfrm>
          <a:off x="0" y="5351541"/>
          <a:ext cx="626364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D3ECC2-E564-7047-AA0D-C89DD97A4142}">
      <dsp:nvSpPr>
        <dsp:cNvPr id="0" name=""/>
        <dsp:cNvSpPr/>
      </dsp:nvSpPr>
      <dsp:spPr>
        <a:xfrm>
          <a:off x="0" y="5351541"/>
          <a:ext cx="6263640" cy="35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latin typeface="Gill Sans MT" panose="020B0502020104020203" pitchFamily="34" charset="77"/>
            </a:rPr>
            <a:t>It is difficult to detach myself from taking MTurk surveys.						</a:t>
          </a:r>
        </a:p>
      </dsp:txBody>
      <dsp:txXfrm>
        <a:off x="0" y="5351541"/>
        <a:ext cx="6263640" cy="356608"/>
      </dsp:txXfrm>
    </dsp:sp>
    <dsp:sp modelId="{09623921-C8F6-B640-A7FD-B8B17786CE11}">
      <dsp:nvSpPr>
        <dsp:cNvPr id="0" name=""/>
        <dsp:cNvSpPr/>
      </dsp:nvSpPr>
      <dsp:spPr>
        <a:xfrm>
          <a:off x="0" y="5708150"/>
          <a:ext cx="626364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E6C800-D7B9-DA4B-B8EC-5FB116D16711}">
      <dsp:nvSpPr>
        <dsp:cNvPr id="0" name=""/>
        <dsp:cNvSpPr/>
      </dsp:nvSpPr>
      <dsp:spPr>
        <a:xfrm>
          <a:off x="0" y="5708150"/>
          <a:ext cx="6263640" cy="35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latin typeface="Gill Sans MT" panose="020B0502020104020203" pitchFamily="34" charset="77"/>
            </a:rPr>
            <a:t>When I take MTurk surveys, I always persevere, even when things do not go well.	</a:t>
          </a:r>
        </a:p>
      </dsp:txBody>
      <dsp:txXfrm>
        <a:off x="0" y="5708150"/>
        <a:ext cx="6263640" cy="35660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BC96E8-2CE2-294A-AA8C-261E061385AA}">
      <dsp:nvSpPr>
        <dsp:cNvPr id="0" name=""/>
        <dsp:cNvSpPr/>
      </dsp:nvSpPr>
      <dsp:spPr>
        <a:xfrm>
          <a:off x="1243" y="192221"/>
          <a:ext cx="4366184" cy="27725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966BB4-B59F-4448-B83D-4C62664CA509}">
      <dsp:nvSpPr>
        <dsp:cNvPr id="0" name=""/>
        <dsp:cNvSpPr/>
      </dsp:nvSpPr>
      <dsp:spPr>
        <a:xfrm>
          <a:off x="486375" y="653096"/>
          <a:ext cx="4366184" cy="277252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b="0" i="0" kern="1200" dirty="0"/>
            <a:t>The engagement construct varies across sources.</a:t>
          </a:r>
          <a:endParaRPr lang="en-US" sz="4100" kern="1200" dirty="0"/>
        </a:p>
      </dsp:txBody>
      <dsp:txXfrm>
        <a:off x="567580" y="734301"/>
        <a:ext cx="4203774" cy="2610117"/>
      </dsp:txXfrm>
    </dsp:sp>
    <dsp:sp modelId="{5303346F-E0DF-9949-8543-C81AA77D74F7}">
      <dsp:nvSpPr>
        <dsp:cNvPr id="0" name=""/>
        <dsp:cNvSpPr/>
      </dsp:nvSpPr>
      <dsp:spPr>
        <a:xfrm>
          <a:off x="5337691" y="192221"/>
          <a:ext cx="4366184" cy="27725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C5D7B9-F36E-EC4D-B983-EB5FD6378241}">
      <dsp:nvSpPr>
        <dsp:cNvPr id="0" name=""/>
        <dsp:cNvSpPr/>
      </dsp:nvSpPr>
      <dsp:spPr>
        <a:xfrm>
          <a:off x="5822823" y="653096"/>
          <a:ext cx="4366184" cy="277252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b="0" i="0" kern="1200" dirty="0"/>
            <a:t>But it consistently correlates with intrinsic motivations.</a:t>
          </a:r>
          <a:endParaRPr lang="en-US" sz="4100" kern="1200" dirty="0"/>
        </a:p>
      </dsp:txBody>
      <dsp:txXfrm>
        <a:off x="5904028" y="734301"/>
        <a:ext cx="4203774" cy="26101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7EE9A-352A-4C4D-A269-E0916C242ECB}">
      <dsp:nvSpPr>
        <dsp:cNvPr id="0" name=""/>
        <dsp:cNvSpPr/>
      </dsp:nvSpPr>
      <dsp:spPr>
        <a:xfrm>
          <a:off x="599625" y="233922"/>
          <a:ext cx="1852875" cy="1852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CC7DAE-C83E-40CD-A380-8A30E261F310}">
      <dsp:nvSpPr>
        <dsp:cNvPr id="0" name=""/>
        <dsp:cNvSpPr/>
      </dsp:nvSpPr>
      <dsp:spPr>
        <a:xfrm>
          <a:off x="994500" y="628797"/>
          <a:ext cx="1063125" cy="1063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4C8F25-4290-48C6-A0F3-B46EEA885E64}">
      <dsp:nvSpPr>
        <dsp:cNvPr id="0" name=""/>
        <dsp:cNvSpPr/>
      </dsp:nvSpPr>
      <dsp:spPr>
        <a:xfrm>
          <a:off x="7313" y="2663922"/>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b="0" i="0" kern="1200"/>
            <a:t>Incentives</a:t>
          </a:r>
          <a:endParaRPr lang="en-US" sz="2500" kern="1200"/>
        </a:p>
      </dsp:txBody>
      <dsp:txXfrm>
        <a:off x="7313" y="2663922"/>
        <a:ext cx="3037500" cy="720000"/>
      </dsp:txXfrm>
    </dsp:sp>
    <dsp:sp modelId="{C16EE46D-EBED-4FE4-99B1-A2C19E586D4D}">
      <dsp:nvSpPr>
        <dsp:cNvPr id="0" name=""/>
        <dsp:cNvSpPr/>
      </dsp:nvSpPr>
      <dsp:spPr>
        <a:xfrm>
          <a:off x="4168688" y="233922"/>
          <a:ext cx="1852875" cy="1852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B2643A-F505-4BF8-A78E-D2B303EF2B2A}">
      <dsp:nvSpPr>
        <dsp:cNvPr id="0" name=""/>
        <dsp:cNvSpPr/>
      </dsp:nvSpPr>
      <dsp:spPr>
        <a:xfrm>
          <a:off x="4563563" y="628797"/>
          <a:ext cx="1063125" cy="1063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2EAB04-689D-4DCA-991B-3485B57AE101}">
      <dsp:nvSpPr>
        <dsp:cNvPr id="0" name=""/>
        <dsp:cNvSpPr/>
      </dsp:nvSpPr>
      <dsp:spPr>
        <a:xfrm>
          <a:off x="3576376" y="2663922"/>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b="0" i="0" kern="1200"/>
            <a:t>Reputation system</a:t>
          </a:r>
          <a:endParaRPr lang="en-US" sz="2500" kern="1200"/>
        </a:p>
      </dsp:txBody>
      <dsp:txXfrm>
        <a:off x="3576376" y="2663922"/>
        <a:ext cx="3037500" cy="720000"/>
      </dsp:txXfrm>
    </dsp:sp>
    <dsp:sp modelId="{70C05471-D246-4A47-A96E-53094FD7F976}">
      <dsp:nvSpPr>
        <dsp:cNvPr id="0" name=""/>
        <dsp:cNvSpPr/>
      </dsp:nvSpPr>
      <dsp:spPr>
        <a:xfrm>
          <a:off x="7737751" y="233922"/>
          <a:ext cx="1852875" cy="185287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4E3192-F121-49C2-8130-E04EA05C8061}">
      <dsp:nvSpPr>
        <dsp:cNvPr id="0" name=""/>
        <dsp:cNvSpPr/>
      </dsp:nvSpPr>
      <dsp:spPr>
        <a:xfrm>
          <a:off x="8132626" y="628797"/>
          <a:ext cx="1063125" cy="1063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1036E4-4D18-4963-B257-3AB7245EA8CA}">
      <dsp:nvSpPr>
        <dsp:cNvPr id="0" name=""/>
        <dsp:cNvSpPr/>
      </dsp:nvSpPr>
      <dsp:spPr>
        <a:xfrm>
          <a:off x="7145438" y="2663922"/>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b="0" i="0" kern="1200"/>
            <a:t>Experience taking surveys</a:t>
          </a:r>
          <a:endParaRPr lang="en-US" sz="2500" kern="1200"/>
        </a:p>
      </dsp:txBody>
      <dsp:txXfrm>
        <a:off x="7145438" y="2663922"/>
        <a:ext cx="30375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27512-D232-224C-9316-2C75B6E90E74}">
      <dsp:nvSpPr>
        <dsp:cNvPr id="0" name=""/>
        <dsp:cNvSpPr/>
      </dsp:nvSpPr>
      <dsp:spPr>
        <a:xfrm>
          <a:off x="0" y="671"/>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F71B92-2F05-9C48-97A7-00B9451A745F}">
      <dsp:nvSpPr>
        <dsp:cNvPr id="0" name=""/>
        <dsp:cNvSpPr/>
      </dsp:nvSpPr>
      <dsp:spPr>
        <a:xfrm>
          <a:off x="0" y="671"/>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dirty="0">
              <a:latin typeface="Gill Sans MT" panose="020B0502020104020203" pitchFamily="34" charset="77"/>
            </a:rPr>
            <a:t>Self-reported motivation to take surveys</a:t>
          </a:r>
        </a:p>
        <a:p>
          <a:pPr marL="0" lvl="0" indent="0" algn="l" defTabSz="1066800">
            <a:lnSpc>
              <a:spcPct val="90000"/>
            </a:lnSpc>
            <a:spcBef>
              <a:spcPct val="0"/>
            </a:spcBef>
            <a:spcAft>
              <a:spcPct val="35000"/>
            </a:spcAft>
            <a:buNone/>
          </a:pPr>
          <a:r>
            <a:rPr lang="en-US" sz="2400" b="0" i="0" kern="1200" dirty="0">
              <a:latin typeface="Gill Sans MT" panose="020B0502020104020203" pitchFamily="34" charset="77"/>
            </a:rPr>
            <a:t>(First or Last Questions Answered)</a:t>
          </a:r>
          <a:endParaRPr lang="en-US" sz="2400" kern="1200" dirty="0">
            <a:latin typeface="Gill Sans MT" panose="020B0502020104020203" pitchFamily="34" charset="77"/>
          </a:endParaRPr>
        </a:p>
      </dsp:txBody>
      <dsp:txXfrm>
        <a:off x="0" y="671"/>
        <a:ext cx="6263640" cy="1100668"/>
      </dsp:txXfrm>
    </dsp:sp>
    <dsp:sp modelId="{A1E092A7-A5C8-EA4B-8D3F-353F32728551}">
      <dsp:nvSpPr>
        <dsp:cNvPr id="0" name=""/>
        <dsp:cNvSpPr/>
      </dsp:nvSpPr>
      <dsp:spPr>
        <a:xfrm>
          <a:off x="0" y="1101340"/>
          <a:ext cx="6263640" cy="0"/>
        </a:xfrm>
        <a:prstGeom prst="line">
          <a:avLst/>
        </a:prstGeom>
        <a:solidFill>
          <a:schemeClr val="accent2">
            <a:hueOff val="1802103"/>
            <a:satOff val="2750"/>
            <a:lumOff val="98"/>
            <a:alphaOff val="0"/>
          </a:schemeClr>
        </a:solidFill>
        <a:ln w="12700" cap="flat" cmpd="sng" algn="ctr">
          <a:solidFill>
            <a:schemeClr val="accent2">
              <a:hueOff val="1802103"/>
              <a:satOff val="2750"/>
              <a:lumOff val="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9EF54E-CA0C-BB40-BAFE-B31DB95A9E3E}">
      <dsp:nvSpPr>
        <dsp:cNvPr id="0" name=""/>
        <dsp:cNvSpPr/>
      </dsp:nvSpPr>
      <dsp:spPr>
        <a:xfrm>
          <a:off x="0" y="1101340"/>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dirty="0">
              <a:latin typeface="Gill Sans MT" panose="020B0502020104020203" pitchFamily="34" charset="77"/>
            </a:rPr>
            <a:t>Measures and Tasks </a:t>
          </a:r>
        </a:p>
        <a:p>
          <a:pPr marL="0" lvl="0" indent="0" algn="l" defTabSz="1066800">
            <a:lnSpc>
              <a:spcPct val="90000"/>
            </a:lnSpc>
            <a:spcBef>
              <a:spcPct val="0"/>
            </a:spcBef>
            <a:spcAft>
              <a:spcPct val="35000"/>
            </a:spcAft>
            <a:buNone/>
          </a:pPr>
          <a:r>
            <a:rPr lang="en-US" sz="2400" b="0" i="0" kern="1200" dirty="0">
              <a:latin typeface="Gill Sans MT" panose="020B0502020104020203" pitchFamily="34" charset="77"/>
            </a:rPr>
            <a:t>(Random Order)</a:t>
          </a:r>
          <a:endParaRPr lang="en-US" sz="2400" kern="1200" dirty="0">
            <a:latin typeface="Gill Sans MT" panose="020B0502020104020203" pitchFamily="34" charset="77"/>
          </a:endParaRPr>
        </a:p>
      </dsp:txBody>
      <dsp:txXfrm>
        <a:off x="0" y="1101340"/>
        <a:ext cx="6263640" cy="1100668"/>
      </dsp:txXfrm>
    </dsp:sp>
    <dsp:sp modelId="{ADA2BBDC-3A2C-1841-963E-A4C2393787AF}">
      <dsp:nvSpPr>
        <dsp:cNvPr id="0" name=""/>
        <dsp:cNvSpPr/>
      </dsp:nvSpPr>
      <dsp:spPr>
        <a:xfrm>
          <a:off x="0" y="2202009"/>
          <a:ext cx="6263640" cy="0"/>
        </a:xfrm>
        <a:prstGeom prst="line">
          <a:avLst/>
        </a:prstGeom>
        <a:solidFill>
          <a:schemeClr val="accent2">
            <a:hueOff val="3604206"/>
            <a:satOff val="5500"/>
            <a:lumOff val="196"/>
            <a:alphaOff val="0"/>
          </a:schemeClr>
        </a:solidFill>
        <a:ln w="12700" cap="flat" cmpd="sng" algn="ctr">
          <a:solidFill>
            <a:schemeClr val="accent2">
              <a:hueOff val="3604206"/>
              <a:satOff val="5500"/>
              <a:lumOff val="1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87FC78-407E-EC43-B30F-C73737513393}">
      <dsp:nvSpPr>
        <dsp:cNvPr id="0" name=""/>
        <dsp:cNvSpPr/>
      </dsp:nvSpPr>
      <dsp:spPr>
        <a:xfrm>
          <a:off x="0" y="2202009"/>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dirty="0">
              <a:latin typeface="Gill Sans MT" panose="020B0502020104020203" pitchFamily="34" charset="77"/>
            </a:rPr>
            <a:t>Write about a time you were betrayed </a:t>
          </a:r>
        </a:p>
        <a:p>
          <a:pPr marL="0" lvl="0" indent="0" algn="l" defTabSz="1066800">
            <a:lnSpc>
              <a:spcPct val="90000"/>
            </a:lnSpc>
            <a:spcBef>
              <a:spcPct val="0"/>
            </a:spcBef>
            <a:spcAft>
              <a:spcPct val="35000"/>
            </a:spcAft>
            <a:buNone/>
          </a:pPr>
          <a:r>
            <a:rPr lang="en-US" sz="2400" b="0" i="0" kern="1200" dirty="0">
              <a:latin typeface="Gill Sans MT" panose="020B0502020104020203" pitchFamily="34" charset="77"/>
            </a:rPr>
            <a:t>(Open Response)</a:t>
          </a:r>
          <a:endParaRPr lang="en-US" sz="2400" kern="1200" dirty="0">
            <a:latin typeface="Gill Sans MT" panose="020B0502020104020203" pitchFamily="34" charset="77"/>
          </a:endParaRPr>
        </a:p>
      </dsp:txBody>
      <dsp:txXfrm>
        <a:off x="0" y="2202009"/>
        <a:ext cx="6263640" cy="1100668"/>
      </dsp:txXfrm>
    </dsp:sp>
    <dsp:sp modelId="{AA2C53EC-4914-EA48-842E-D3ED8E9CF3E5}">
      <dsp:nvSpPr>
        <dsp:cNvPr id="0" name=""/>
        <dsp:cNvSpPr/>
      </dsp:nvSpPr>
      <dsp:spPr>
        <a:xfrm>
          <a:off x="0" y="3302678"/>
          <a:ext cx="6263640" cy="0"/>
        </a:xfrm>
        <a:prstGeom prst="line">
          <a:avLst/>
        </a:prstGeom>
        <a:solidFill>
          <a:schemeClr val="accent2">
            <a:hueOff val="5406309"/>
            <a:satOff val="8249"/>
            <a:lumOff val="295"/>
            <a:alphaOff val="0"/>
          </a:schemeClr>
        </a:solidFill>
        <a:ln w="12700" cap="flat" cmpd="sng" algn="ctr">
          <a:solidFill>
            <a:schemeClr val="accent2">
              <a:hueOff val="5406309"/>
              <a:satOff val="8249"/>
              <a:lumOff val="2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FB4FD6-6644-C642-AA58-5C125A375356}">
      <dsp:nvSpPr>
        <dsp:cNvPr id="0" name=""/>
        <dsp:cNvSpPr/>
      </dsp:nvSpPr>
      <dsp:spPr>
        <a:xfrm>
          <a:off x="0" y="3302678"/>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Gill Sans MT" panose="020B0502020104020203" pitchFamily="34" charset="77"/>
            </a:rPr>
            <a:t>Utrecht Work Engagement Scale</a:t>
          </a:r>
        </a:p>
        <a:p>
          <a:pPr marL="0" lvl="0" indent="0" algn="l" defTabSz="1066800">
            <a:lnSpc>
              <a:spcPct val="90000"/>
            </a:lnSpc>
            <a:spcBef>
              <a:spcPct val="0"/>
            </a:spcBef>
            <a:spcAft>
              <a:spcPct val="35000"/>
            </a:spcAft>
            <a:buNone/>
          </a:pPr>
          <a:r>
            <a:rPr lang="en-US" sz="1600" b="1" kern="1200" dirty="0">
              <a:solidFill>
                <a:schemeClr val="accent5"/>
              </a:solidFill>
              <a:latin typeface="Gill Sans MT" panose="020B0502020104020203" pitchFamily="34" charset="77"/>
            </a:rPr>
            <a:t>Schaufeli and Bakker, 2003</a:t>
          </a:r>
        </a:p>
        <a:p>
          <a:pPr marL="0" lvl="0" indent="0" algn="l" defTabSz="1066800">
            <a:lnSpc>
              <a:spcPct val="90000"/>
            </a:lnSpc>
            <a:spcBef>
              <a:spcPct val="0"/>
            </a:spcBef>
            <a:spcAft>
              <a:spcPct val="35000"/>
            </a:spcAft>
            <a:buNone/>
          </a:pPr>
          <a:endParaRPr lang="en-US" sz="1800" kern="1200" dirty="0">
            <a:latin typeface="Gill Sans MT" panose="020B0502020104020203" pitchFamily="34" charset="77"/>
          </a:endParaRPr>
        </a:p>
      </dsp:txBody>
      <dsp:txXfrm>
        <a:off x="0" y="3302678"/>
        <a:ext cx="6263640" cy="1100668"/>
      </dsp:txXfrm>
    </dsp:sp>
    <dsp:sp modelId="{96F2AB03-F845-D74B-8477-F3C540AB157E}">
      <dsp:nvSpPr>
        <dsp:cNvPr id="0" name=""/>
        <dsp:cNvSpPr/>
      </dsp:nvSpPr>
      <dsp:spPr>
        <a:xfrm>
          <a:off x="0" y="4403347"/>
          <a:ext cx="6263640" cy="0"/>
        </a:xfrm>
        <a:prstGeom prst="line">
          <a:avLst/>
        </a:prstGeom>
        <a:solidFill>
          <a:schemeClr val="accent2">
            <a:hueOff val="7208412"/>
            <a:satOff val="10999"/>
            <a:lumOff val="393"/>
            <a:alphaOff val="0"/>
          </a:schemeClr>
        </a:solidFill>
        <a:ln w="12700" cap="flat" cmpd="sng" algn="ctr">
          <a:solidFill>
            <a:schemeClr val="accent2">
              <a:hueOff val="7208412"/>
              <a:satOff val="10999"/>
              <a:lumOff val="3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FF9674-84BF-B540-B439-487013289073}">
      <dsp:nvSpPr>
        <dsp:cNvPr id="0" name=""/>
        <dsp:cNvSpPr/>
      </dsp:nvSpPr>
      <dsp:spPr>
        <a:xfrm>
          <a:off x="0" y="4403347"/>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dirty="0">
              <a:latin typeface="Gill Sans MT" panose="020B0502020104020203" pitchFamily="34" charset="77"/>
            </a:rPr>
            <a:t>Demographics and Feedback </a:t>
          </a:r>
        </a:p>
        <a:p>
          <a:pPr marL="0" lvl="0" indent="0" algn="l" defTabSz="1066800">
            <a:lnSpc>
              <a:spcPct val="90000"/>
            </a:lnSpc>
            <a:spcBef>
              <a:spcPct val="0"/>
            </a:spcBef>
            <a:spcAft>
              <a:spcPct val="35000"/>
            </a:spcAft>
            <a:buNone/>
          </a:pPr>
          <a:r>
            <a:rPr lang="en-US" sz="2400" b="0" i="0" kern="1200" dirty="0">
              <a:latin typeface="Gill Sans MT" panose="020B0502020104020203" pitchFamily="34" charset="77"/>
            </a:rPr>
            <a:t>(Open Response)</a:t>
          </a:r>
          <a:endParaRPr lang="en-US" sz="2400" kern="1200" dirty="0">
            <a:latin typeface="Gill Sans MT" panose="020B0502020104020203" pitchFamily="34" charset="77"/>
          </a:endParaRPr>
        </a:p>
      </dsp:txBody>
      <dsp:txXfrm>
        <a:off x="0" y="4403347"/>
        <a:ext cx="6263640" cy="11006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96488-ABC0-ED46-B010-2E2ACC0C32DB}">
      <dsp:nvSpPr>
        <dsp:cNvPr id="0" name=""/>
        <dsp:cNvSpPr/>
      </dsp:nvSpPr>
      <dsp:spPr>
        <a:xfrm>
          <a:off x="0" y="0"/>
          <a:ext cx="626364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2E5B01-FCF0-0E40-AD5D-DB70C8877749}">
      <dsp:nvSpPr>
        <dsp:cNvPr id="0" name=""/>
        <dsp:cNvSpPr/>
      </dsp:nvSpPr>
      <dsp:spPr>
        <a:xfrm>
          <a:off x="0" y="0"/>
          <a:ext cx="6263640" cy="68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i="0" kern="1200"/>
            <a:t>On the average day, about how many hours do you personally watch television in any medium?</a:t>
          </a:r>
          <a:endParaRPr lang="en-US" sz="1900" kern="1200"/>
        </a:p>
      </dsp:txBody>
      <dsp:txXfrm>
        <a:off x="0" y="0"/>
        <a:ext cx="6263640" cy="688085"/>
      </dsp:txXfrm>
    </dsp:sp>
    <dsp:sp modelId="{2F706BD1-F785-884C-B29A-6AAB6C427982}">
      <dsp:nvSpPr>
        <dsp:cNvPr id="0" name=""/>
        <dsp:cNvSpPr/>
      </dsp:nvSpPr>
      <dsp:spPr>
        <a:xfrm>
          <a:off x="0" y="688085"/>
          <a:ext cx="626364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AB3291-F73F-7741-9494-5BB589058740}">
      <dsp:nvSpPr>
        <dsp:cNvPr id="0" name=""/>
        <dsp:cNvSpPr/>
      </dsp:nvSpPr>
      <dsp:spPr>
        <a:xfrm>
          <a:off x="0" y="688085"/>
          <a:ext cx="6263640" cy="68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i="0" kern="1200"/>
            <a:t>During the last month, how many movies did you watch in any medium?</a:t>
          </a:r>
          <a:endParaRPr lang="en-US" sz="1900" kern="1200"/>
        </a:p>
      </dsp:txBody>
      <dsp:txXfrm>
        <a:off x="0" y="688085"/>
        <a:ext cx="6263640" cy="688085"/>
      </dsp:txXfrm>
    </dsp:sp>
    <dsp:sp modelId="{D4718E1B-53C9-ED4E-A39E-8BE67CE14A48}">
      <dsp:nvSpPr>
        <dsp:cNvPr id="0" name=""/>
        <dsp:cNvSpPr/>
      </dsp:nvSpPr>
      <dsp:spPr>
        <a:xfrm>
          <a:off x="0" y="1376171"/>
          <a:ext cx="626364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A22F34-B468-F940-8D92-E121D45260A0}">
      <dsp:nvSpPr>
        <dsp:cNvPr id="0" name=""/>
        <dsp:cNvSpPr/>
      </dsp:nvSpPr>
      <dsp:spPr>
        <a:xfrm>
          <a:off x="0" y="1376171"/>
          <a:ext cx="6263640" cy="68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i="0" kern="1200"/>
            <a:t>During the past 12 months, how many movies have you seen in movie theaters?</a:t>
          </a:r>
          <a:endParaRPr lang="en-US" sz="1900" kern="1200"/>
        </a:p>
      </dsp:txBody>
      <dsp:txXfrm>
        <a:off x="0" y="1376171"/>
        <a:ext cx="6263640" cy="688085"/>
      </dsp:txXfrm>
    </dsp:sp>
    <dsp:sp modelId="{BDD9D702-CCBF-ED46-BD24-06A021A6B4C7}">
      <dsp:nvSpPr>
        <dsp:cNvPr id="0" name=""/>
        <dsp:cNvSpPr/>
      </dsp:nvSpPr>
      <dsp:spPr>
        <a:xfrm>
          <a:off x="0" y="2064257"/>
          <a:ext cx="626364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0792FE-2656-0846-B7F2-006C9F5ED33D}">
      <dsp:nvSpPr>
        <dsp:cNvPr id="0" name=""/>
        <dsp:cNvSpPr/>
      </dsp:nvSpPr>
      <dsp:spPr>
        <a:xfrm>
          <a:off x="0" y="2064257"/>
          <a:ext cx="6263640" cy="68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i="0" kern="1200"/>
            <a:t>During the last month, how many times did you shop in a grocery store?</a:t>
          </a:r>
          <a:endParaRPr lang="en-US" sz="1900" kern="1200"/>
        </a:p>
      </dsp:txBody>
      <dsp:txXfrm>
        <a:off x="0" y="2064257"/>
        <a:ext cx="6263640" cy="688085"/>
      </dsp:txXfrm>
    </dsp:sp>
    <dsp:sp modelId="{6DDD9B62-6452-A946-A904-B54A67D2869E}">
      <dsp:nvSpPr>
        <dsp:cNvPr id="0" name=""/>
        <dsp:cNvSpPr/>
      </dsp:nvSpPr>
      <dsp:spPr>
        <a:xfrm>
          <a:off x="0" y="2752343"/>
          <a:ext cx="626364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0CE291-A874-994B-87A4-8B4081621652}">
      <dsp:nvSpPr>
        <dsp:cNvPr id="0" name=""/>
        <dsp:cNvSpPr/>
      </dsp:nvSpPr>
      <dsp:spPr>
        <a:xfrm>
          <a:off x="0" y="2752343"/>
          <a:ext cx="6263640" cy="68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i="0" kern="1200"/>
            <a:t>During the last month, how many times did you eat in restaurants?</a:t>
          </a:r>
          <a:endParaRPr lang="en-US" sz="1900" kern="1200"/>
        </a:p>
      </dsp:txBody>
      <dsp:txXfrm>
        <a:off x="0" y="2752343"/>
        <a:ext cx="6263640" cy="688085"/>
      </dsp:txXfrm>
    </dsp:sp>
    <dsp:sp modelId="{C958CB64-A351-0E41-A719-A7081B386DF9}">
      <dsp:nvSpPr>
        <dsp:cNvPr id="0" name=""/>
        <dsp:cNvSpPr/>
      </dsp:nvSpPr>
      <dsp:spPr>
        <a:xfrm>
          <a:off x="0" y="3440430"/>
          <a:ext cx="626364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F62529-6054-4840-A0D3-9B1B842C0DE7}">
      <dsp:nvSpPr>
        <dsp:cNvPr id="0" name=""/>
        <dsp:cNvSpPr/>
      </dsp:nvSpPr>
      <dsp:spPr>
        <a:xfrm>
          <a:off x="0" y="3440429"/>
          <a:ext cx="6263640" cy="68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i="0" kern="1200"/>
            <a:t>How many songs do you currently have on your cell phone?</a:t>
          </a:r>
          <a:endParaRPr lang="en-US" sz="1900" kern="1200"/>
        </a:p>
      </dsp:txBody>
      <dsp:txXfrm>
        <a:off x="0" y="3440429"/>
        <a:ext cx="6263640" cy="688085"/>
      </dsp:txXfrm>
    </dsp:sp>
    <dsp:sp modelId="{82A2CDE7-2B91-6243-B56A-E6BCF1B1AEBD}">
      <dsp:nvSpPr>
        <dsp:cNvPr id="0" name=""/>
        <dsp:cNvSpPr/>
      </dsp:nvSpPr>
      <dsp:spPr>
        <a:xfrm>
          <a:off x="0" y="4128515"/>
          <a:ext cx="626364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FA91B5-34A5-F145-A957-BC8358C2DFB8}">
      <dsp:nvSpPr>
        <dsp:cNvPr id="0" name=""/>
        <dsp:cNvSpPr/>
      </dsp:nvSpPr>
      <dsp:spPr>
        <a:xfrm>
          <a:off x="0" y="4128515"/>
          <a:ext cx="6263640" cy="68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i="0" kern="1200"/>
            <a:t>How many apps do you currently have on your cell phone?</a:t>
          </a:r>
          <a:endParaRPr lang="en-US" sz="1900" kern="1200"/>
        </a:p>
      </dsp:txBody>
      <dsp:txXfrm>
        <a:off x="0" y="4128515"/>
        <a:ext cx="6263640" cy="688085"/>
      </dsp:txXfrm>
    </dsp:sp>
    <dsp:sp modelId="{E4EED8ED-0035-C04D-8615-3AABCA9720BB}">
      <dsp:nvSpPr>
        <dsp:cNvPr id="0" name=""/>
        <dsp:cNvSpPr/>
      </dsp:nvSpPr>
      <dsp:spPr>
        <a:xfrm>
          <a:off x="0" y="4816601"/>
          <a:ext cx="626364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E99A45-6256-FD44-977D-C7C688B56DE8}">
      <dsp:nvSpPr>
        <dsp:cNvPr id="0" name=""/>
        <dsp:cNvSpPr/>
      </dsp:nvSpPr>
      <dsp:spPr>
        <a:xfrm>
          <a:off x="0" y="4816601"/>
          <a:ext cx="6263640" cy="68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i="0" kern="1200"/>
            <a:t>How many text messages have you sent and received on your cell phone in your current billing cycle?</a:t>
          </a:r>
          <a:endParaRPr lang="en-US" sz="1900" kern="1200"/>
        </a:p>
      </dsp:txBody>
      <dsp:txXfrm>
        <a:off x="0" y="4816601"/>
        <a:ext cx="6263640" cy="6880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C06FC-219B-FF40-A58A-B665502FE55B}">
      <dsp:nvSpPr>
        <dsp:cNvPr id="0" name=""/>
        <dsp:cNvSpPr/>
      </dsp:nvSpPr>
      <dsp:spPr>
        <a:xfrm>
          <a:off x="0" y="680"/>
          <a:ext cx="60896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4C54E4-9384-9047-9900-467959C0DE2E}">
      <dsp:nvSpPr>
        <dsp:cNvPr id="0" name=""/>
        <dsp:cNvSpPr/>
      </dsp:nvSpPr>
      <dsp:spPr>
        <a:xfrm>
          <a:off x="0" y="680"/>
          <a:ext cx="6089650" cy="79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defRPr cap="all"/>
          </a:pPr>
          <a:r>
            <a:rPr lang="en-US" sz="2600" b="0" i="0" kern="1200" dirty="0"/>
            <a:t>To share what I am like as a person</a:t>
          </a:r>
          <a:endParaRPr lang="en-US" sz="2600" kern="1200" dirty="0"/>
        </a:p>
      </dsp:txBody>
      <dsp:txXfrm>
        <a:off x="0" y="680"/>
        <a:ext cx="6089650" cy="795823"/>
      </dsp:txXfrm>
    </dsp:sp>
    <dsp:sp modelId="{003D875C-9D61-F34F-8E14-B07910E6BAA2}">
      <dsp:nvSpPr>
        <dsp:cNvPr id="0" name=""/>
        <dsp:cNvSpPr/>
      </dsp:nvSpPr>
      <dsp:spPr>
        <a:xfrm>
          <a:off x="0" y="796503"/>
          <a:ext cx="608965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BCFD33-FDC1-9A49-ACD6-04E8FDEC276B}">
      <dsp:nvSpPr>
        <dsp:cNvPr id="0" name=""/>
        <dsp:cNvSpPr/>
      </dsp:nvSpPr>
      <dsp:spPr>
        <a:xfrm>
          <a:off x="0" y="796503"/>
          <a:ext cx="6089650" cy="79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defRPr cap="all"/>
          </a:pPr>
          <a:r>
            <a:rPr lang="en-US" sz="2600" b="0" i="0" kern="1200" dirty="0"/>
            <a:t>To gain self-knowledge</a:t>
          </a:r>
          <a:endParaRPr lang="en-US" sz="2600" kern="1200" dirty="0"/>
        </a:p>
      </dsp:txBody>
      <dsp:txXfrm>
        <a:off x="0" y="796503"/>
        <a:ext cx="6089650" cy="795823"/>
      </dsp:txXfrm>
    </dsp:sp>
    <dsp:sp modelId="{5D35886F-E629-C144-B29D-0BAF6E7404E6}">
      <dsp:nvSpPr>
        <dsp:cNvPr id="0" name=""/>
        <dsp:cNvSpPr/>
      </dsp:nvSpPr>
      <dsp:spPr>
        <a:xfrm>
          <a:off x="0" y="1592327"/>
          <a:ext cx="608965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D2B846-D5AA-1E42-A405-A301A9A0A9FD}">
      <dsp:nvSpPr>
        <dsp:cNvPr id="0" name=""/>
        <dsp:cNvSpPr/>
      </dsp:nvSpPr>
      <dsp:spPr>
        <a:xfrm>
          <a:off x="0" y="1592327"/>
          <a:ext cx="6089650" cy="79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defRPr cap="all"/>
          </a:pPr>
          <a:r>
            <a:rPr lang="en-US" sz="2600" b="0" i="0" kern="1200" dirty="0"/>
            <a:t>Enjoy doing interesting tasks</a:t>
          </a:r>
          <a:endParaRPr lang="en-US" sz="2600" kern="1200" dirty="0"/>
        </a:p>
      </dsp:txBody>
      <dsp:txXfrm>
        <a:off x="0" y="1592327"/>
        <a:ext cx="6089650" cy="795823"/>
      </dsp:txXfrm>
    </dsp:sp>
    <dsp:sp modelId="{CD50C20E-E17B-564A-8402-DD80B9BA6E98}">
      <dsp:nvSpPr>
        <dsp:cNvPr id="0" name=""/>
        <dsp:cNvSpPr/>
      </dsp:nvSpPr>
      <dsp:spPr>
        <a:xfrm>
          <a:off x="0" y="2388150"/>
          <a:ext cx="608965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6100A5-94D6-034C-912D-C920CD09131A}">
      <dsp:nvSpPr>
        <dsp:cNvPr id="0" name=""/>
        <dsp:cNvSpPr/>
      </dsp:nvSpPr>
      <dsp:spPr>
        <a:xfrm>
          <a:off x="0" y="2388150"/>
          <a:ext cx="6089650" cy="79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defRPr cap="all"/>
          </a:pPr>
          <a:r>
            <a:rPr lang="en-US" sz="2600" b="0" i="0" kern="1200" dirty="0"/>
            <a:t>To share my thoughts and opinions</a:t>
          </a:r>
          <a:endParaRPr lang="en-US" sz="2600" kern="1200" dirty="0"/>
        </a:p>
      </dsp:txBody>
      <dsp:txXfrm>
        <a:off x="0" y="2388150"/>
        <a:ext cx="6089650" cy="795823"/>
      </dsp:txXfrm>
    </dsp:sp>
    <dsp:sp modelId="{87957767-6AD6-9F4B-BB85-FE095AC6F868}">
      <dsp:nvSpPr>
        <dsp:cNvPr id="0" name=""/>
        <dsp:cNvSpPr/>
      </dsp:nvSpPr>
      <dsp:spPr>
        <a:xfrm>
          <a:off x="0" y="3183974"/>
          <a:ext cx="608965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D9C7C5-D571-B34B-84B1-53BAD6F85CD5}">
      <dsp:nvSpPr>
        <dsp:cNvPr id="0" name=""/>
        <dsp:cNvSpPr/>
      </dsp:nvSpPr>
      <dsp:spPr>
        <a:xfrm>
          <a:off x="0" y="3183974"/>
          <a:ext cx="6089650" cy="79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defRPr cap="all"/>
          </a:pPr>
          <a:r>
            <a:rPr lang="en-US" sz="2600" b="0" i="0" kern="1200" dirty="0"/>
            <a:t>To have fun</a:t>
          </a:r>
          <a:endParaRPr lang="en-US" sz="2600" kern="1200" dirty="0"/>
        </a:p>
      </dsp:txBody>
      <dsp:txXfrm>
        <a:off x="0" y="3183974"/>
        <a:ext cx="6089650" cy="795823"/>
      </dsp:txXfrm>
    </dsp:sp>
    <dsp:sp modelId="{EEC248B7-AC9B-9449-824D-0332B37127F4}">
      <dsp:nvSpPr>
        <dsp:cNvPr id="0" name=""/>
        <dsp:cNvSpPr/>
      </dsp:nvSpPr>
      <dsp:spPr>
        <a:xfrm>
          <a:off x="0" y="3979797"/>
          <a:ext cx="60896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BA04AB-1653-F940-859E-B4861C761C61}">
      <dsp:nvSpPr>
        <dsp:cNvPr id="0" name=""/>
        <dsp:cNvSpPr/>
      </dsp:nvSpPr>
      <dsp:spPr>
        <a:xfrm>
          <a:off x="0" y="3979797"/>
          <a:ext cx="6089650" cy="79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defRPr cap="all"/>
          </a:pPr>
          <a:r>
            <a:rPr lang="en-US" sz="2600" b="0" i="0" kern="1200"/>
            <a:t>To kill time</a:t>
          </a:r>
          <a:endParaRPr lang="en-US" sz="2600" kern="1200"/>
        </a:p>
      </dsp:txBody>
      <dsp:txXfrm>
        <a:off x="0" y="3979797"/>
        <a:ext cx="6089650" cy="795823"/>
      </dsp:txXfrm>
    </dsp:sp>
    <dsp:sp modelId="{751217B6-9951-4E42-B779-ACF04235BCDD}">
      <dsp:nvSpPr>
        <dsp:cNvPr id="0" name=""/>
        <dsp:cNvSpPr/>
      </dsp:nvSpPr>
      <dsp:spPr>
        <a:xfrm>
          <a:off x="0" y="4775621"/>
          <a:ext cx="608965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71A679-5A17-274C-A6B9-B6A49121AD2B}">
      <dsp:nvSpPr>
        <dsp:cNvPr id="0" name=""/>
        <dsp:cNvSpPr/>
      </dsp:nvSpPr>
      <dsp:spPr>
        <a:xfrm>
          <a:off x="0" y="4775621"/>
          <a:ext cx="6089650" cy="79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defRPr cap="all"/>
          </a:pPr>
          <a:r>
            <a:rPr lang="en-US" sz="2600" b="0" i="0" kern="1200" dirty="0"/>
            <a:t>To make money [Get credit / rewards]</a:t>
          </a:r>
          <a:endParaRPr lang="en-US" sz="2600" kern="1200" dirty="0"/>
        </a:p>
      </dsp:txBody>
      <dsp:txXfrm>
        <a:off x="0" y="4775621"/>
        <a:ext cx="6089650" cy="7958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074836-BE95-AF48-8531-F8F65C754241}">
      <dsp:nvSpPr>
        <dsp:cNvPr id="0" name=""/>
        <dsp:cNvSpPr/>
      </dsp:nvSpPr>
      <dsp:spPr>
        <a:xfrm>
          <a:off x="0" y="39687"/>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100000"/>
            </a:lnSpc>
            <a:spcBef>
              <a:spcPct val="0"/>
            </a:spcBef>
            <a:spcAft>
              <a:spcPct val="35000"/>
            </a:spcAft>
            <a:buNone/>
          </a:pPr>
          <a:r>
            <a:rPr lang="en-US" sz="3600" b="0" i="0" kern="1200"/>
            <a:t>To share what I am like as a person</a:t>
          </a:r>
          <a:endParaRPr lang="en-US" sz="3600" kern="1200"/>
        </a:p>
      </dsp:txBody>
      <dsp:txXfrm>
        <a:off x="0" y="39687"/>
        <a:ext cx="3286125" cy="1971675"/>
      </dsp:txXfrm>
    </dsp:sp>
    <dsp:sp modelId="{6C2FE9D4-A6FA-744C-BF4B-D9EBD6CFA85B}">
      <dsp:nvSpPr>
        <dsp:cNvPr id="0" name=""/>
        <dsp:cNvSpPr/>
      </dsp:nvSpPr>
      <dsp:spPr>
        <a:xfrm>
          <a:off x="3614737" y="39687"/>
          <a:ext cx="3286125" cy="19716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100000"/>
            </a:lnSpc>
            <a:spcBef>
              <a:spcPct val="0"/>
            </a:spcBef>
            <a:spcAft>
              <a:spcPct val="35000"/>
            </a:spcAft>
            <a:buNone/>
          </a:pPr>
          <a:r>
            <a:rPr lang="en-US" sz="3600" b="0" i="0" kern="1200"/>
            <a:t>To gain self-knowledge</a:t>
          </a:r>
          <a:endParaRPr lang="en-US" sz="3600" kern="1200"/>
        </a:p>
      </dsp:txBody>
      <dsp:txXfrm>
        <a:off x="3614737" y="39687"/>
        <a:ext cx="3286125" cy="1971675"/>
      </dsp:txXfrm>
    </dsp:sp>
    <dsp:sp modelId="{9E943EC1-5E0F-BB4E-8652-DD93816F8BE4}">
      <dsp:nvSpPr>
        <dsp:cNvPr id="0" name=""/>
        <dsp:cNvSpPr/>
      </dsp:nvSpPr>
      <dsp:spPr>
        <a:xfrm>
          <a:off x="7229475" y="39687"/>
          <a:ext cx="3286125" cy="197167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100000"/>
            </a:lnSpc>
            <a:spcBef>
              <a:spcPct val="0"/>
            </a:spcBef>
            <a:spcAft>
              <a:spcPct val="35000"/>
            </a:spcAft>
            <a:buNone/>
          </a:pPr>
          <a:r>
            <a:rPr lang="en-US" sz="3600" b="0" i="0" kern="1200"/>
            <a:t>Enjoy doing interesting tasks</a:t>
          </a:r>
          <a:endParaRPr lang="en-US" sz="3600" kern="1200"/>
        </a:p>
      </dsp:txBody>
      <dsp:txXfrm>
        <a:off x="7229475" y="39687"/>
        <a:ext cx="3286125" cy="1971675"/>
      </dsp:txXfrm>
    </dsp:sp>
    <dsp:sp modelId="{08C652EA-FDA5-924B-9C21-3113CF1A28A8}">
      <dsp:nvSpPr>
        <dsp:cNvPr id="0" name=""/>
        <dsp:cNvSpPr/>
      </dsp:nvSpPr>
      <dsp:spPr>
        <a:xfrm>
          <a:off x="1807368" y="2339975"/>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100000"/>
            </a:lnSpc>
            <a:spcBef>
              <a:spcPct val="0"/>
            </a:spcBef>
            <a:spcAft>
              <a:spcPct val="35000"/>
            </a:spcAft>
            <a:buNone/>
          </a:pPr>
          <a:r>
            <a:rPr lang="en-US" sz="3600" b="0" i="0" kern="1200"/>
            <a:t>To share my thoughts and opinions</a:t>
          </a:r>
          <a:endParaRPr lang="en-US" sz="3600" kern="1200"/>
        </a:p>
      </dsp:txBody>
      <dsp:txXfrm>
        <a:off x="1807368" y="2339975"/>
        <a:ext cx="3286125" cy="1971675"/>
      </dsp:txXfrm>
    </dsp:sp>
    <dsp:sp modelId="{8FC51A57-7F0C-FE42-8650-6067E4CB6A01}">
      <dsp:nvSpPr>
        <dsp:cNvPr id="0" name=""/>
        <dsp:cNvSpPr/>
      </dsp:nvSpPr>
      <dsp:spPr>
        <a:xfrm>
          <a:off x="5422106" y="2339975"/>
          <a:ext cx="3286125" cy="197167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100000"/>
            </a:lnSpc>
            <a:spcBef>
              <a:spcPct val="0"/>
            </a:spcBef>
            <a:spcAft>
              <a:spcPct val="35000"/>
            </a:spcAft>
            <a:buNone/>
          </a:pPr>
          <a:r>
            <a:rPr lang="en-US" sz="3600" b="0" i="0" kern="1200"/>
            <a:t>To have fun</a:t>
          </a:r>
          <a:endParaRPr lang="en-US" sz="3600" kern="1200"/>
        </a:p>
      </dsp:txBody>
      <dsp:txXfrm>
        <a:off x="5422106" y="2339975"/>
        <a:ext cx="3286125" cy="19716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ACA7F-94DE-A547-9E9F-0AE678B0B349}">
      <dsp:nvSpPr>
        <dsp:cNvPr id="0" name=""/>
        <dsp:cNvSpPr/>
      </dsp:nvSpPr>
      <dsp:spPr>
        <a:xfrm>
          <a:off x="0" y="444429"/>
          <a:ext cx="10515600" cy="167075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b="0" i="0" kern="1200" dirty="0"/>
            <a:t>Undergraduates endorse “time-killing” less strongly than participants from other sources.</a:t>
          </a:r>
          <a:endParaRPr lang="en-US" sz="4200" kern="1200" dirty="0"/>
        </a:p>
      </dsp:txBody>
      <dsp:txXfrm>
        <a:off x="81560" y="525989"/>
        <a:ext cx="10352480" cy="1507639"/>
      </dsp:txXfrm>
    </dsp:sp>
    <dsp:sp modelId="{0AC2B09C-298D-194D-8BB6-C798A71B5556}">
      <dsp:nvSpPr>
        <dsp:cNvPr id="0" name=""/>
        <dsp:cNvSpPr/>
      </dsp:nvSpPr>
      <dsp:spPr>
        <a:xfrm>
          <a:off x="0" y="2236149"/>
          <a:ext cx="10515600" cy="167075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b="0" i="0" kern="1200" dirty="0" err="1"/>
            <a:t>MTurkers</a:t>
          </a:r>
          <a:r>
            <a:rPr lang="en-US" sz="4200" b="0" i="0" kern="1200" dirty="0"/>
            <a:t> endorse “time-killing” more strongly than Prolific participants.</a:t>
          </a:r>
          <a:endParaRPr lang="en-US" sz="4200" kern="1200" dirty="0"/>
        </a:p>
      </dsp:txBody>
      <dsp:txXfrm>
        <a:off x="81560" y="2317709"/>
        <a:ext cx="10352480" cy="15076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5D358-CC83-0B4E-BBB4-64CD23A63B0E}">
      <dsp:nvSpPr>
        <dsp:cNvPr id="0" name=""/>
        <dsp:cNvSpPr/>
      </dsp:nvSpPr>
      <dsp:spPr>
        <a:xfrm>
          <a:off x="1243" y="192221"/>
          <a:ext cx="4366184" cy="27725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1EA947-72AC-FB4D-ADC8-62EEFCB3B216}">
      <dsp:nvSpPr>
        <dsp:cNvPr id="0" name=""/>
        <dsp:cNvSpPr/>
      </dsp:nvSpPr>
      <dsp:spPr>
        <a:xfrm>
          <a:off x="486375" y="653096"/>
          <a:ext cx="4366184" cy="277252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b="0" i="0" kern="1200" dirty="0"/>
            <a:t>Tap participants </a:t>
          </a:r>
          <a:r>
            <a:rPr lang="en-US" sz="4100" b="0" i="0" kern="1200" dirty="0" err="1"/>
            <a:t>straightlined</a:t>
          </a:r>
          <a:r>
            <a:rPr lang="en-US" sz="4100" b="0" i="0" kern="1200" dirty="0"/>
            <a:t> the most.</a:t>
          </a:r>
          <a:endParaRPr lang="en-US" sz="4100" kern="1200" dirty="0"/>
        </a:p>
      </dsp:txBody>
      <dsp:txXfrm>
        <a:off x="567580" y="734301"/>
        <a:ext cx="4203774" cy="2610117"/>
      </dsp:txXfrm>
    </dsp:sp>
    <dsp:sp modelId="{5D99A503-BD0C-6346-ABF4-FF2BDDBD9275}">
      <dsp:nvSpPr>
        <dsp:cNvPr id="0" name=""/>
        <dsp:cNvSpPr/>
      </dsp:nvSpPr>
      <dsp:spPr>
        <a:xfrm>
          <a:off x="5337691" y="192221"/>
          <a:ext cx="4366184" cy="27725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CF9538-3539-E248-A9E7-5FD83135FEE5}">
      <dsp:nvSpPr>
        <dsp:cNvPr id="0" name=""/>
        <dsp:cNvSpPr/>
      </dsp:nvSpPr>
      <dsp:spPr>
        <a:xfrm>
          <a:off x="5822823" y="653096"/>
          <a:ext cx="4366184" cy="277252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b="0" i="0" kern="1200" dirty="0"/>
            <a:t>Prolific participants </a:t>
          </a:r>
          <a:r>
            <a:rPr lang="en-US" sz="4100" b="0" i="0" kern="1200" dirty="0" err="1"/>
            <a:t>straightlined</a:t>
          </a:r>
          <a:r>
            <a:rPr lang="en-US" sz="4100" b="0" i="0" kern="1200" dirty="0"/>
            <a:t> the least.</a:t>
          </a:r>
          <a:endParaRPr lang="en-US" sz="4100" kern="1200" dirty="0"/>
        </a:p>
      </dsp:txBody>
      <dsp:txXfrm>
        <a:off x="5904028" y="734301"/>
        <a:ext cx="4203774" cy="261011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1DED5-75F8-0648-9717-43F600B10FE8}">
      <dsp:nvSpPr>
        <dsp:cNvPr id="0" name=""/>
        <dsp:cNvSpPr/>
      </dsp:nvSpPr>
      <dsp:spPr>
        <a:xfrm>
          <a:off x="0" y="747703"/>
          <a:ext cx="2866008" cy="18199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C6F2D4-0BC2-7C4D-9128-AA1A89F5B8AC}">
      <dsp:nvSpPr>
        <dsp:cNvPr id="0" name=""/>
        <dsp:cNvSpPr/>
      </dsp:nvSpPr>
      <dsp:spPr>
        <a:xfrm>
          <a:off x="318445" y="1050226"/>
          <a:ext cx="2866008" cy="18199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dirty="0"/>
            <a:t>Tap inter-item correlations within scales were relatively low (on average).</a:t>
          </a:r>
          <a:endParaRPr lang="en-US" sz="2200" kern="1200" dirty="0"/>
        </a:p>
      </dsp:txBody>
      <dsp:txXfrm>
        <a:off x="371748" y="1103529"/>
        <a:ext cx="2759402" cy="1713309"/>
      </dsp:txXfrm>
    </dsp:sp>
    <dsp:sp modelId="{D893EDB6-2E9B-5D40-A165-1F9E785F40CB}">
      <dsp:nvSpPr>
        <dsp:cNvPr id="0" name=""/>
        <dsp:cNvSpPr/>
      </dsp:nvSpPr>
      <dsp:spPr>
        <a:xfrm>
          <a:off x="3502899" y="747703"/>
          <a:ext cx="2866008" cy="18199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E2C634-97BC-B544-8B20-02CBCB681DC2}">
      <dsp:nvSpPr>
        <dsp:cNvPr id="0" name=""/>
        <dsp:cNvSpPr/>
      </dsp:nvSpPr>
      <dsp:spPr>
        <a:xfrm>
          <a:off x="3821344" y="1050226"/>
          <a:ext cx="2866008" cy="18199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dirty="0"/>
            <a:t>Undergraduates inter-item correlations were surprisingly low.</a:t>
          </a:r>
          <a:endParaRPr lang="en-US" sz="2200" kern="1200" dirty="0"/>
        </a:p>
      </dsp:txBody>
      <dsp:txXfrm>
        <a:off x="3874647" y="1103529"/>
        <a:ext cx="2759402" cy="1713309"/>
      </dsp:txXfrm>
    </dsp:sp>
    <dsp:sp modelId="{E559C598-3515-AA4A-8041-4CB4B4A37055}">
      <dsp:nvSpPr>
        <dsp:cNvPr id="0" name=""/>
        <dsp:cNvSpPr/>
      </dsp:nvSpPr>
      <dsp:spPr>
        <a:xfrm>
          <a:off x="7005798" y="747703"/>
          <a:ext cx="2866008" cy="18199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5A706D-5F19-D14D-A3EB-DA8287E90D48}">
      <dsp:nvSpPr>
        <dsp:cNvPr id="0" name=""/>
        <dsp:cNvSpPr/>
      </dsp:nvSpPr>
      <dsp:spPr>
        <a:xfrm>
          <a:off x="7324243" y="1050226"/>
          <a:ext cx="2866008" cy="18199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dirty="0"/>
            <a:t>Low inter-item correlations explained between-source differences in reliability.</a:t>
          </a:r>
          <a:endParaRPr lang="en-US" sz="2200" kern="1200" dirty="0"/>
        </a:p>
      </dsp:txBody>
      <dsp:txXfrm>
        <a:off x="7377546" y="1103529"/>
        <a:ext cx="2759402" cy="1713309"/>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E9883-B152-FF48-93EA-BD0349CF8BF9}" type="datetimeFigureOut">
              <a:rPr lang="en-US" smtClean="0"/>
              <a:t>11/6/19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493BA0-F233-C147-9F46-9117D8157730}" type="slidenum">
              <a:rPr lang="en-US" smtClean="0"/>
              <a:t>‹#›</a:t>
            </a:fld>
            <a:endParaRPr lang="en-US"/>
          </a:p>
        </p:txBody>
      </p:sp>
    </p:spTree>
    <p:extLst>
      <p:ext uri="{BB962C8B-B14F-4D97-AF65-F5344CB8AC3E}">
        <p14:creationId xmlns:p14="http://schemas.microsoft.com/office/powerpoint/2010/main" val="814382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I’m Nick. For those who don’t know much or anything about me, I’m a 5</a:t>
            </a:r>
            <a:r>
              <a:rPr lang="en-US" baseline="30000" dirty="0"/>
              <a:t>th</a:t>
            </a:r>
            <a:r>
              <a:rPr lang="en-US" dirty="0"/>
              <a:t> year graduate student. I work with Josh Ackerman. For the most part, I study social perception from an evolutionary perspective. But today, I’m going to show you data from a project I’m working on with Todd Chan and Fred Conrad. We want to know about participants motivations to provide high quality data.</a:t>
            </a:r>
          </a:p>
        </p:txBody>
      </p:sp>
      <p:sp>
        <p:nvSpPr>
          <p:cNvPr id="4" name="Slide Number Placeholder 3"/>
          <p:cNvSpPr>
            <a:spLocks noGrp="1"/>
          </p:cNvSpPr>
          <p:nvPr>
            <p:ph type="sldNum" sz="quarter" idx="5"/>
          </p:nvPr>
        </p:nvSpPr>
        <p:spPr/>
        <p:txBody>
          <a:bodyPr/>
          <a:lstStyle/>
          <a:p>
            <a:fld id="{25493BA0-F233-C147-9F46-9117D8157730}" type="slidenum">
              <a:rPr lang="en-US" smtClean="0"/>
              <a:t>1</a:t>
            </a:fld>
            <a:endParaRPr lang="en-US"/>
          </a:p>
        </p:txBody>
      </p:sp>
    </p:spTree>
    <p:extLst>
      <p:ext uri="{BB962C8B-B14F-4D97-AF65-F5344CB8AC3E}">
        <p14:creationId xmlns:p14="http://schemas.microsoft.com/office/powerpoint/2010/main" val="1143642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Reasons other than payment and other than reputation or evaluation. We wondered whether some or many </a:t>
            </a:r>
            <a:r>
              <a:rPr lang="en-US" dirty="0" err="1"/>
              <a:t>Mturkers</a:t>
            </a:r>
            <a:r>
              <a:rPr lang="en-US" dirty="0"/>
              <a:t> are simply intrinsically motivated to give honest and thoughtful responses to questions.</a:t>
            </a:r>
          </a:p>
        </p:txBody>
      </p:sp>
      <p:sp>
        <p:nvSpPr>
          <p:cNvPr id="4" name="Slide Number Placeholder 3"/>
          <p:cNvSpPr>
            <a:spLocks noGrp="1"/>
          </p:cNvSpPr>
          <p:nvPr>
            <p:ph type="sldNum" sz="quarter" idx="5"/>
          </p:nvPr>
        </p:nvSpPr>
        <p:spPr/>
        <p:txBody>
          <a:bodyPr/>
          <a:lstStyle/>
          <a:p>
            <a:fld id="{25493BA0-F233-C147-9F46-9117D8157730}" type="slidenum">
              <a:rPr lang="en-US" smtClean="0"/>
              <a:t>10</a:t>
            </a:fld>
            <a:endParaRPr lang="en-US"/>
          </a:p>
        </p:txBody>
      </p:sp>
    </p:spTree>
    <p:extLst>
      <p:ext uri="{BB962C8B-B14F-4D97-AF65-F5344CB8AC3E}">
        <p14:creationId xmlns:p14="http://schemas.microsoft.com/office/powerpoint/2010/main" val="3069418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that, we wanted to know whether they’re more intrinsically motivated than participants from other convenience samples.</a:t>
            </a:r>
          </a:p>
        </p:txBody>
      </p:sp>
      <p:sp>
        <p:nvSpPr>
          <p:cNvPr id="4" name="Slide Number Placeholder 3"/>
          <p:cNvSpPr>
            <a:spLocks noGrp="1"/>
          </p:cNvSpPr>
          <p:nvPr>
            <p:ph type="sldNum" sz="quarter" idx="5"/>
          </p:nvPr>
        </p:nvSpPr>
        <p:spPr/>
        <p:txBody>
          <a:bodyPr/>
          <a:lstStyle/>
          <a:p>
            <a:fld id="{25493BA0-F233-C147-9F46-9117D8157730}" type="slidenum">
              <a:rPr lang="en-US" smtClean="0"/>
              <a:t>11</a:t>
            </a:fld>
            <a:endParaRPr lang="en-US"/>
          </a:p>
        </p:txBody>
      </p:sp>
    </p:spTree>
    <p:extLst>
      <p:ext uri="{BB962C8B-B14F-4D97-AF65-F5344CB8AC3E}">
        <p14:creationId xmlns:p14="http://schemas.microsoft.com/office/powerpoint/2010/main" val="1532089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designed a survey to measure data quality and gave it to four unique samples of people.</a:t>
            </a:r>
          </a:p>
        </p:txBody>
      </p:sp>
      <p:sp>
        <p:nvSpPr>
          <p:cNvPr id="4" name="Slide Number Placeholder 3"/>
          <p:cNvSpPr>
            <a:spLocks noGrp="1"/>
          </p:cNvSpPr>
          <p:nvPr>
            <p:ph type="sldNum" sz="quarter" idx="5"/>
          </p:nvPr>
        </p:nvSpPr>
        <p:spPr/>
        <p:txBody>
          <a:bodyPr/>
          <a:lstStyle/>
          <a:p>
            <a:fld id="{25493BA0-F233-C147-9F46-9117D8157730}" type="slidenum">
              <a:rPr lang="en-US" smtClean="0"/>
              <a:t>12</a:t>
            </a:fld>
            <a:endParaRPr lang="en-US"/>
          </a:p>
        </p:txBody>
      </p:sp>
    </p:spTree>
    <p:extLst>
      <p:ext uri="{BB962C8B-B14F-4D97-AF65-F5344CB8AC3E}">
        <p14:creationId xmlns:p14="http://schemas.microsoft.com/office/powerpoint/2010/main" val="365156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recruited our U.S. </a:t>
            </a:r>
            <a:r>
              <a:rPr lang="en-US" dirty="0" err="1"/>
              <a:t>MTurk</a:t>
            </a:r>
            <a:r>
              <a:rPr lang="en-US" dirty="0"/>
              <a:t> sample using Turk Prime, which is a third party website that makes collecting </a:t>
            </a:r>
            <a:r>
              <a:rPr lang="en-US" dirty="0" err="1"/>
              <a:t>MTurk</a:t>
            </a:r>
            <a:r>
              <a:rPr lang="en-US" dirty="0"/>
              <a:t> data more easily customizable. We paid them $1.50. We set field standard qualifications for how many tasks they've successfully completed. Finally, we collected responses in small batches so that the survey posting didn't fall further and further down the list of available </a:t>
            </a:r>
            <a:r>
              <a:rPr lang="en-US" dirty="0" err="1"/>
              <a:t>Mturk</a:t>
            </a:r>
            <a:r>
              <a:rPr lang="en-US" dirty="0"/>
              <a:t> tasks.</a:t>
            </a:r>
          </a:p>
        </p:txBody>
      </p:sp>
      <p:sp>
        <p:nvSpPr>
          <p:cNvPr id="4" name="Slide Number Placeholder 3"/>
          <p:cNvSpPr>
            <a:spLocks noGrp="1"/>
          </p:cNvSpPr>
          <p:nvPr>
            <p:ph type="sldNum" sz="quarter" idx="5"/>
          </p:nvPr>
        </p:nvSpPr>
        <p:spPr/>
        <p:txBody>
          <a:bodyPr/>
          <a:lstStyle/>
          <a:p>
            <a:fld id="{25493BA0-F233-C147-9F46-9117D8157730}" type="slidenum">
              <a:rPr lang="en-US" smtClean="0"/>
              <a:t>13</a:t>
            </a:fld>
            <a:endParaRPr lang="en-US"/>
          </a:p>
        </p:txBody>
      </p:sp>
    </p:spTree>
    <p:extLst>
      <p:ext uri="{BB962C8B-B14F-4D97-AF65-F5344CB8AC3E}">
        <p14:creationId xmlns:p14="http://schemas.microsoft.com/office/powerpoint/2010/main" val="3725459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collected undergraduates via our online subject pool. We gave them half a credit hour. A majority of participants had taken at least one subject pool survey before.</a:t>
            </a:r>
          </a:p>
        </p:txBody>
      </p:sp>
      <p:sp>
        <p:nvSpPr>
          <p:cNvPr id="4" name="Slide Number Placeholder 3"/>
          <p:cNvSpPr>
            <a:spLocks noGrp="1"/>
          </p:cNvSpPr>
          <p:nvPr>
            <p:ph type="sldNum" sz="quarter" idx="5"/>
          </p:nvPr>
        </p:nvSpPr>
        <p:spPr/>
        <p:txBody>
          <a:bodyPr/>
          <a:lstStyle/>
          <a:p>
            <a:fld id="{25493BA0-F233-C147-9F46-9117D8157730}" type="slidenum">
              <a:rPr lang="en-US" smtClean="0"/>
              <a:t>14</a:t>
            </a:fld>
            <a:endParaRPr lang="en-US"/>
          </a:p>
        </p:txBody>
      </p:sp>
    </p:spTree>
    <p:extLst>
      <p:ext uri="{BB962C8B-B14F-4D97-AF65-F5344CB8AC3E}">
        <p14:creationId xmlns:p14="http://schemas.microsoft.com/office/powerpoint/2010/main" val="2148181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t>
            </a:r>
            <a:r>
              <a:rPr lang="en-US" dirty="0" err="1"/>
              <a:t>kinda</a:t>
            </a:r>
            <a:r>
              <a:rPr lang="en-US" dirty="0"/>
              <a:t> lucked out and got to alpha test a nationally representative quota sample from Prolific. We paid them similarly to </a:t>
            </a:r>
            <a:r>
              <a:rPr lang="en-US" dirty="0" err="1"/>
              <a:t>Mturk</a:t>
            </a:r>
            <a:r>
              <a:rPr lang="en-US" dirty="0"/>
              <a:t>. Their method is pretty simple: the randomly sample within groups determined from U.S. population estimated from the U.S. Census Bureau.</a:t>
            </a:r>
          </a:p>
        </p:txBody>
      </p:sp>
      <p:sp>
        <p:nvSpPr>
          <p:cNvPr id="4" name="Slide Number Placeholder 3"/>
          <p:cNvSpPr>
            <a:spLocks noGrp="1"/>
          </p:cNvSpPr>
          <p:nvPr>
            <p:ph type="sldNum" sz="quarter" idx="5"/>
          </p:nvPr>
        </p:nvSpPr>
        <p:spPr/>
        <p:txBody>
          <a:bodyPr/>
          <a:lstStyle/>
          <a:p>
            <a:fld id="{25493BA0-F233-C147-9F46-9117D8157730}" type="slidenum">
              <a:rPr lang="en-US" smtClean="0"/>
              <a:t>15</a:t>
            </a:fld>
            <a:endParaRPr lang="en-US"/>
          </a:p>
        </p:txBody>
      </p:sp>
    </p:spTree>
    <p:extLst>
      <p:ext uri="{BB962C8B-B14F-4D97-AF65-F5344CB8AC3E}">
        <p14:creationId xmlns:p14="http://schemas.microsoft.com/office/powerpoint/2010/main" val="2683249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that looks like for a 400 person sample.</a:t>
            </a:r>
          </a:p>
        </p:txBody>
      </p:sp>
      <p:sp>
        <p:nvSpPr>
          <p:cNvPr id="4" name="Slide Number Placeholder 3"/>
          <p:cNvSpPr>
            <a:spLocks noGrp="1"/>
          </p:cNvSpPr>
          <p:nvPr>
            <p:ph type="sldNum" sz="quarter" idx="5"/>
          </p:nvPr>
        </p:nvSpPr>
        <p:spPr/>
        <p:txBody>
          <a:bodyPr/>
          <a:lstStyle/>
          <a:p>
            <a:fld id="{25493BA0-F233-C147-9F46-9117D8157730}" type="slidenum">
              <a:rPr lang="en-US" smtClean="0"/>
              <a:t>16</a:t>
            </a:fld>
            <a:endParaRPr lang="en-US"/>
          </a:p>
        </p:txBody>
      </p:sp>
    </p:spTree>
    <p:extLst>
      <p:ext uri="{BB962C8B-B14F-4D97-AF65-F5344CB8AC3E}">
        <p14:creationId xmlns:p14="http://schemas.microsoft.com/office/powerpoint/2010/main" val="197245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we recruited participants using tap research, which is a market research firm. They sample participants from online gaming applications. They convert our payment into online gaming currency, which they claim reduces fraud. Who knows.</a:t>
            </a:r>
          </a:p>
        </p:txBody>
      </p:sp>
      <p:sp>
        <p:nvSpPr>
          <p:cNvPr id="4" name="Slide Number Placeholder 3"/>
          <p:cNvSpPr>
            <a:spLocks noGrp="1"/>
          </p:cNvSpPr>
          <p:nvPr>
            <p:ph type="sldNum" sz="quarter" idx="5"/>
          </p:nvPr>
        </p:nvSpPr>
        <p:spPr/>
        <p:txBody>
          <a:bodyPr/>
          <a:lstStyle/>
          <a:p>
            <a:fld id="{25493BA0-F233-C147-9F46-9117D8157730}" type="slidenum">
              <a:rPr lang="en-US" smtClean="0"/>
              <a:t>17</a:t>
            </a:fld>
            <a:endParaRPr lang="en-US"/>
          </a:p>
        </p:txBody>
      </p:sp>
    </p:spTree>
    <p:extLst>
      <p:ext uri="{BB962C8B-B14F-4D97-AF65-F5344CB8AC3E}">
        <p14:creationId xmlns:p14="http://schemas.microsoft.com/office/powerpoint/2010/main" val="1930696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tried to collect approximately 400 people per sample source. Obviously, more people opened the survey than completed the survey. Tap research really surprised us in that they simply made our survey available to tons of people and then closed access to our survey after they could confirm ~ 400 people had completed it. But so many people had started already that we got nearly 100 completed surveys.</a:t>
            </a:r>
          </a:p>
        </p:txBody>
      </p:sp>
      <p:sp>
        <p:nvSpPr>
          <p:cNvPr id="4" name="Slide Number Placeholder 3"/>
          <p:cNvSpPr>
            <a:spLocks noGrp="1"/>
          </p:cNvSpPr>
          <p:nvPr>
            <p:ph type="sldNum" sz="quarter" idx="5"/>
          </p:nvPr>
        </p:nvSpPr>
        <p:spPr/>
        <p:txBody>
          <a:bodyPr/>
          <a:lstStyle/>
          <a:p>
            <a:fld id="{25493BA0-F233-C147-9F46-9117D8157730}" type="slidenum">
              <a:rPr lang="en-US" smtClean="0"/>
              <a:t>18</a:t>
            </a:fld>
            <a:endParaRPr lang="en-US"/>
          </a:p>
        </p:txBody>
      </p:sp>
    </p:spTree>
    <p:extLst>
      <p:ext uri="{BB962C8B-B14F-4D97-AF65-F5344CB8AC3E}">
        <p14:creationId xmlns:p14="http://schemas.microsoft.com/office/powerpoint/2010/main" val="76057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quickly showing you the time span of our data collection. Some folks might be aware of when the infamous </a:t>
            </a:r>
            <a:r>
              <a:rPr lang="en-US" dirty="0" err="1"/>
              <a:t>Mturk</a:t>
            </a:r>
            <a:r>
              <a:rPr lang="en-US" dirty="0"/>
              <a:t> bot scare occurred (summer 2018). Also, we took some time to collect undergraduates over the course of multiple semesters. Also, this time span doesn’t quite do justice to the period during which most data were collected. For example, most prolific data were collected in a few days, but some </a:t>
            </a:r>
            <a:r>
              <a:rPr lang="en-US" dirty="0" err="1"/>
              <a:t>particpants</a:t>
            </a:r>
            <a:r>
              <a:rPr lang="en-US" dirty="0"/>
              <a:t> randomly took the survey months later. We also collected like 20 undergraduates to meet our goal one semester way later.</a:t>
            </a:r>
            <a:br>
              <a:rPr lang="en-US" dirty="0"/>
            </a:br>
            <a:br>
              <a:rPr lang="en-US" dirty="0"/>
            </a:br>
            <a:r>
              <a:rPr lang="en-US" dirty="0"/>
              <a:t>I’m going to highlight up front that this is not an experiment. These groups are different in many ways.</a:t>
            </a:r>
          </a:p>
        </p:txBody>
      </p:sp>
      <p:sp>
        <p:nvSpPr>
          <p:cNvPr id="4" name="Slide Number Placeholder 3"/>
          <p:cNvSpPr>
            <a:spLocks noGrp="1"/>
          </p:cNvSpPr>
          <p:nvPr>
            <p:ph type="sldNum" sz="quarter" idx="5"/>
          </p:nvPr>
        </p:nvSpPr>
        <p:spPr/>
        <p:txBody>
          <a:bodyPr/>
          <a:lstStyle/>
          <a:p>
            <a:fld id="{25493BA0-F233-C147-9F46-9117D8157730}" type="slidenum">
              <a:rPr lang="en-US" smtClean="0"/>
              <a:t>19</a:t>
            </a:fld>
            <a:endParaRPr lang="en-US"/>
          </a:p>
        </p:txBody>
      </p:sp>
    </p:spTree>
    <p:extLst>
      <p:ext uri="{BB962C8B-B14F-4D97-AF65-F5344CB8AC3E}">
        <p14:creationId xmlns:p14="http://schemas.microsoft.com/office/powerpoint/2010/main" val="665002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Because researchers want high quality data. But what does high quality data even mean?</a:t>
            </a:r>
          </a:p>
        </p:txBody>
      </p:sp>
      <p:sp>
        <p:nvSpPr>
          <p:cNvPr id="4" name="Slide Number Placeholder 3"/>
          <p:cNvSpPr>
            <a:spLocks noGrp="1"/>
          </p:cNvSpPr>
          <p:nvPr>
            <p:ph type="sldNum" sz="quarter" idx="5"/>
          </p:nvPr>
        </p:nvSpPr>
        <p:spPr/>
        <p:txBody>
          <a:bodyPr/>
          <a:lstStyle/>
          <a:p>
            <a:fld id="{25493BA0-F233-C147-9F46-9117D8157730}" type="slidenum">
              <a:rPr lang="en-US" smtClean="0"/>
              <a:t>2</a:t>
            </a:fld>
            <a:endParaRPr lang="en-US"/>
          </a:p>
        </p:txBody>
      </p:sp>
    </p:spTree>
    <p:extLst>
      <p:ext uri="{BB962C8B-B14F-4D97-AF65-F5344CB8AC3E}">
        <p14:creationId xmlns:p14="http://schemas.microsoft.com/office/powerpoint/2010/main" val="358842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wanted to know how different each sample is from national estimates, so I compared group proportions to national estimates from the census bureau via Euclidian distance. All you need to know is that 0 means perfectly similar, and larger values mean less similar to the nation.</a:t>
            </a:r>
          </a:p>
        </p:txBody>
      </p:sp>
      <p:sp>
        <p:nvSpPr>
          <p:cNvPr id="4" name="Slide Number Placeholder 3"/>
          <p:cNvSpPr>
            <a:spLocks noGrp="1"/>
          </p:cNvSpPr>
          <p:nvPr>
            <p:ph type="sldNum" sz="quarter" idx="5"/>
          </p:nvPr>
        </p:nvSpPr>
        <p:spPr/>
        <p:txBody>
          <a:bodyPr/>
          <a:lstStyle/>
          <a:p>
            <a:fld id="{25493BA0-F233-C147-9F46-9117D8157730}" type="slidenum">
              <a:rPr lang="en-US" smtClean="0"/>
              <a:t>20</a:t>
            </a:fld>
            <a:endParaRPr lang="en-US"/>
          </a:p>
        </p:txBody>
      </p:sp>
    </p:spTree>
    <p:extLst>
      <p:ext uri="{BB962C8B-B14F-4D97-AF65-F5344CB8AC3E}">
        <p14:creationId xmlns:p14="http://schemas.microsoft.com/office/powerpoint/2010/main" val="3426371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expected, Prolific is closest to the nation based on age, gender, and ethnicity. Then </a:t>
            </a:r>
            <a:r>
              <a:rPr lang="en-US" dirty="0" err="1"/>
              <a:t>Mturk</a:t>
            </a:r>
            <a:r>
              <a:rPr lang="en-US" dirty="0"/>
              <a:t>, then Tap, and then undergraduates. So, keep in mind that any of these differences could explain differences we observe between samples.</a:t>
            </a:r>
          </a:p>
        </p:txBody>
      </p:sp>
      <p:sp>
        <p:nvSpPr>
          <p:cNvPr id="4" name="Slide Number Placeholder 3"/>
          <p:cNvSpPr>
            <a:spLocks noGrp="1"/>
          </p:cNvSpPr>
          <p:nvPr>
            <p:ph type="sldNum" sz="quarter" idx="5"/>
          </p:nvPr>
        </p:nvSpPr>
        <p:spPr/>
        <p:txBody>
          <a:bodyPr/>
          <a:lstStyle/>
          <a:p>
            <a:fld id="{25493BA0-F233-C147-9F46-9117D8157730}" type="slidenum">
              <a:rPr lang="en-US" smtClean="0"/>
              <a:t>21</a:t>
            </a:fld>
            <a:endParaRPr lang="en-US"/>
          </a:p>
        </p:txBody>
      </p:sp>
    </p:spTree>
    <p:extLst>
      <p:ext uri="{BB962C8B-B14F-4D97-AF65-F5344CB8AC3E}">
        <p14:creationId xmlns:p14="http://schemas.microsoft.com/office/powerpoint/2010/main" val="3348058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our survey design was simple. First, all participants reported their motivations to take surveys, but they were randomly assigned to answer these questions at the very beginning or the very end of the survey. Next, participants completed a series of measures and tasks. Then, they completed an essay writing task and a survey engagement scale. Finally, they completed demographics which unfortunately didn’t include education or income …</a:t>
            </a:r>
          </a:p>
        </p:txBody>
      </p:sp>
      <p:sp>
        <p:nvSpPr>
          <p:cNvPr id="4" name="Slide Number Placeholder 3"/>
          <p:cNvSpPr>
            <a:spLocks noGrp="1"/>
          </p:cNvSpPr>
          <p:nvPr>
            <p:ph type="sldNum" sz="quarter" idx="5"/>
          </p:nvPr>
        </p:nvSpPr>
        <p:spPr/>
        <p:txBody>
          <a:bodyPr/>
          <a:lstStyle/>
          <a:p>
            <a:fld id="{25493BA0-F233-C147-9F46-9117D8157730}" type="slidenum">
              <a:rPr lang="en-US" smtClean="0"/>
              <a:t>22</a:t>
            </a:fld>
            <a:endParaRPr lang="en-US"/>
          </a:p>
        </p:txBody>
      </p:sp>
    </p:spTree>
    <p:extLst>
      <p:ext uri="{BB962C8B-B14F-4D97-AF65-F5344CB8AC3E}">
        <p14:creationId xmlns:p14="http://schemas.microsoft.com/office/powerpoint/2010/main" val="2475780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terms of measures and tasks, participants completed a series of widely used scales: the big five inventory, need for cognition, social dominance orientation, and the adult attachment questionnaire. They also completed a ranking task in which we randomly flipped the order of the items in the list. The idea here is to test for primacy effects. Finally, participants completed 8 numeric estimates of common activities and items. The idea here is to count how often they give round estimates like 0, 5, 10, etc.</a:t>
            </a:r>
          </a:p>
        </p:txBody>
      </p:sp>
      <p:sp>
        <p:nvSpPr>
          <p:cNvPr id="4" name="Slide Number Placeholder 3"/>
          <p:cNvSpPr>
            <a:spLocks noGrp="1"/>
          </p:cNvSpPr>
          <p:nvPr>
            <p:ph type="sldNum" sz="quarter" idx="5"/>
          </p:nvPr>
        </p:nvSpPr>
        <p:spPr/>
        <p:txBody>
          <a:bodyPr/>
          <a:lstStyle/>
          <a:p>
            <a:fld id="{25493BA0-F233-C147-9F46-9117D8157730}" type="slidenum">
              <a:rPr lang="en-US" smtClean="0"/>
              <a:t>23</a:t>
            </a:fld>
            <a:endParaRPr lang="en-US"/>
          </a:p>
        </p:txBody>
      </p:sp>
    </p:spTree>
    <p:extLst>
      <p:ext uri="{BB962C8B-B14F-4D97-AF65-F5344CB8AC3E}">
        <p14:creationId xmlns:p14="http://schemas.microsoft.com/office/powerpoint/2010/main" val="1217187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alluded to this already, but we designed this survey to measure satisficing. The term really took off in the late 1950s, coinciding with Simon’s description here: “People solve everyday problems using incomplete information, producing solutions that are good enough to largely achieve their goals but not as good as if they used all the information available to them.”</a:t>
            </a:r>
          </a:p>
        </p:txBody>
      </p:sp>
      <p:sp>
        <p:nvSpPr>
          <p:cNvPr id="4" name="Slide Number Placeholder 3"/>
          <p:cNvSpPr>
            <a:spLocks noGrp="1"/>
          </p:cNvSpPr>
          <p:nvPr>
            <p:ph type="sldNum" sz="quarter" idx="5"/>
          </p:nvPr>
        </p:nvSpPr>
        <p:spPr/>
        <p:txBody>
          <a:bodyPr/>
          <a:lstStyle/>
          <a:p>
            <a:fld id="{25493BA0-F233-C147-9F46-9117D8157730}" type="slidenum">
              <a:rPr lang="en-US" smtClean="0"/>
              <a:t>24</a:t>
            </a:fld>
            <a:endParaRPr lang="en-US"/>
          </a:p>
        </p:txBody>
      </p:sp>
    </p:spTree>
    <p:extLst>
      <p:ext uri="{BB962C8B-B14F-4D97-AF65-F5344CB8AC3E}">
        <p14:creationId xmlns:p14="http://schemas.microsoft.com/office/powerpoint/2010/main" val="3568618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Krosnick pointed out that survey respondents do the same think: they give acceptable but non-optimal answers.</a:t>
            </a:r>
          </a:p>
        </p:txBody>
      </p:sp>
      <p:sp>
        <p:nvSpPr>
          <p:cNvPr id="4" name="Slide Number Placeholder 3"/>
          <p:cNvSpPr>
            <a:spLocks noGrp="1"/>
          </p:cNvSpPr>
          <p:nvPr>
            <p:ph type="sldNum" sz="quarter" idx="5"/>
          </p:nvPr>
        </p:nvSpPr>
        <p:spPr/>
        <p:txBody>
          <a:bodyPr/>
          <a:lstStyle/>
          <a:p>
            <a:fld id="{25493BA0-F233-C147-9F46-9117D8157730}" type="slidenum">
              <a:rPr lang="en-US" smtClean="0"/>
              <a:t>25</a:t>
            </a:fld>
            <a:endParaRPr lang="en-US"/>
          </a:p>
        </p:txBody>
      </p:sp>
    </p:spTree>
    <p:extLst>
      <p:ext uri="{BB962C8B-B14F-4D97-AF65-F5344CB8AC3E}">
        <p14:creationId xmlns:p14="http://schemas.microsoft.com/office/powerpoint/2010/main" val="3994221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satisficing measure is </a:t>
            </a:r>
            <a:r>
              <a:rPr lang="en-US" dirty="0" err="1"/>
              <a:t>straightlining</a:t>
            </a:r>
            <a:r>
              <a:rPr lang="en-US" dirty="0"/>
              <a:t>. We defined this very strictly: when participants gave the same response to every item within a scale. This means 60 items for BFI-2, 18 items for need for cognition, 16 items for SDO-7, and 17 items for the AAQ. All these scales have reverse scored items.</a:t>
            </a:r>
          </a:p>
        </p:txBody>
      </p:sp>
      <p:sp>
        <p:nvSpPr>
          <p:cNvPr id="4" name="Slide Number Placeholder 3"/>
          <p:cNvSpPr>
            <a:spLocks noGrp="1"/>
          </p:cNvSpPr>
          <p:nvPr>
            <p:ph type="sldNum" sz="quarter" idx="5"/>
          </p:nvPr>
        </p:nvSpPr>
        <p:spPr/>
        <p:txBody>
          <a:bodyPr/>
          <a:lstStyle/>
          <a:p>
            <a:fld id="{25493BA0-F233-C147-9F46-9117D8157730}" type="slidenum">
              <a:rPr lang="en-US" smtClean="0"/>
              <a:t>26</a:t>
            </a:fld>
            <a:endParaRPr lang="en-US"/>
          </a:p>
        </p:txBody>
      </p:sp>
    </p:spTree>
    <p:extLst>
      <p:ext uri="{BB962C8B-B14F-4D97-AF65-F5344CB8AC3E}">
        <p14:creationId xmlns:p14="http://schemas.microsoft.com/office/powerpoint/2010/main" val="4080552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said earlier, to measure rounding we counted how often participants have round numeric estimates for common activities and things. For example, how many apps to you currently have on your cell phone.</a:t>
            </a:r>
          </a:p>
        </p:txBody>
      </p:sp>
      <p:sp>
        <p:nvSpPr>
          <p:cNvPr id="4" name="Slide Number Placeholder 3"/>
          <p:cNvSpPr>
            <a:spLocks noGrp="1"/>
          </p:cNvSpPr>
          <p:nvPr>
            <p:ph type="sldNum" sz="quarter" idx="5"/>
          </p:nvPr>
        </p:nvSpPr>
        <p:spPr/>
        <p:txBody>
          <a:bodyPr/>
          <a:lstStyle/>
          <a:p>
            <a:fld id="{25493BA0-F233-C147-9F46-9117D8157730}" type="slidenum">
              <a:rPr lang="en-US" smtClean="0"/>
              <a:t>27</a:t>
            </a:fld>
            <a:endParaRPr lang="en-US"/>
          </a:p>
        </p:txBody>
      </p:sp>
    </p:spTree>
    <p:extLst>
      <p:ext uri="{BB962C8B-B14F-4D97-AF65-F5344CB8AC3E}">
        <p14:creationId xmlns:p14="http://schemas.microsoft.com/office/powerpoint/2010/main" val="1832515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the survey participants completed an essay writing task about a time they were betrayed.</a:t>
            </a:r>
          </a:p>
        </p:txBody>
      </p:sp>
      <p:sp>
        <p:nvSpPr>
          <p:cNvPr id="4" name="Slide Number Placeholder 3"/>
          <p:cNvSpPr>
            <a:spLocks noGrp="1"/>
          </p:cNvSpPr>
          <p:nvPr>
            <p:ph type="sldNum" sz="quarter" idx="5"/>
          </p:nvPr>
        </p:nvSpPr>
        <p:spPr/>
        <p:txBody>
          <a:bodyPr/>
          <a:lstStyle/>
          <a:p>
            <a:fld id="{25493BA0-F233-C147-9F46-9117D8157730}" type="slidenum">
              <a:rPr lang="en-US" smtClean="0"/>
              <a:t>28</a:t>
            </a:fld>
            <a:endParaRPr lang="en-US"/>
          </a:p>
        </p:txBody>
      </p:sp>
    </p:spTree>
    <p:extLst>
      <p:ext uri="{BB962C8B-B14F-4D97-AF65-F5344CB8AC3E}">
        <p14:creationId xmlns:p14="http://schemas.microsoft.com/office/powerpoint/2010/main" val="13177511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test primacy, we gave participants old General Social Survey questions about desired qualities in children. We randomly reversed the order to entice a primacy effect, in which we expected participants to list items near the top of the list.</a:t>
            </a:r>
          </a:p>
        </p:txBody>
      </p:sp>
      <p:sp>
        <p:nvSpPr>
          <p:cNvPr id="4" name="Slide Number Placeholder 3"/>
          <p:cNvSpPr>
            <a:spLocks noGrp="1"/>
          </p:cNvSpPr>
          <p:nvPr>
            <p:ph type="sldNum" sz="quarter" idx="5"/>
          </p:nvPr>
        </p:nvSpPr>
        <p:spPr/>
        <p:txBody>
          <a:bodyPr/>
          <a:lstStyle/>
          <a:p>
            <a:fld id="{25493BA0-F233-C147-9F46-9117D8157730}" type="slidenum">
              <a:rPr lang="en-US" smtClean="0"/>
              <a:t>29</a:t>
            </a:fld>
            <a:endParaRPr lang="en-US"/>
          </a:p>
        </p:txBody>
      </p:sp>
    </p:spTree>
    <p:extLst>
      <p:ext uri="{BB962C8B-B14F-4D97-AF65-F5344CB8AC3E}">
        <p14:creationId xmlns:p14="http://schemas.microsoft.com/office/powerpoint/2010/main" val="1399087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r>
              <a:rPr lang="en-US" sz="1200" dirty="0"/>
              <a:t>It's a little subjective, but typically what people mean is that their participants understood and followed instructions. Participants were engaged / gave thoughtful responses. Responses are interpretable. Patterns are reliable. You might have different criteria, so quality does not have a single definition but it is also not arbitrary. What’s more is that researchers don’t just want high quality data. They want data that allows them to generalize to some population of interest.</a:t>
            </a:r>
          </a:p>
          <a:p>
            <a:endParaRPr lang="en-US" dirty="0"/>
          </a:p>
        </p:txBody>
      </p:sp>
      <p:sp>
        <p:nvSpPr>
          <p:cNvPr id="4" name="Slide Number Placeholder 3"/>
          <p:cNvSpPr>
            <a:spLocks noGrp="1"/>
          </p:cNvSpPr>
          <p:nvPr>
            <p:ph type="sldNum" sz="quarter" idx="5"/>
          </p:nvPr>
        </p:nvSpPr>
        <p:spPr/>
        <p:txBody>
          <a:bodyPr/>
          <a:lstStyle/>
          <a:p>
            <a:fld id="{25493BA0-F233-C147-9F46-9117D8157730}" type="slidenum">
              <a:rPr lang="en-US" smtClean="0"/>
              <a:t>3</a:t>
            </a:fld>
            <a:endParaRPr lang="en-US"/>
          </a:p>
        </p:txBody>
      </p:sp>
    </p:spTree>
    <p:extLst>
      <p:ext uri="{BB962C8B-B14F-4D97-AF65-F5344CB8AC3E}">
        <p14:creationId xmlns:p14="http://schemas.microsoft.com/office/powerpoint/2010/main" val="10392676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measure speeding, we simply divided the total number of words across items by the milliseconds spent on their pages.</a:t>
            </a:r>
          </a:p>
        </p:txBody>
      </p:sp>
      <p:sp>
        <p:nvSpPr>
          <p:cNvPr id="4" name="Slide Number Placeholder 3"/>
          <p:cNvSpPr>
            <a:spLocks noGrp="1"/>
          </p:cNvSpPr>
          <p:nvPr>
            <p:ph type="sldNum" sz="quarter" idx="5"/>
          </p:nvPr>
        </p:nvSpPr>
        <p:spPr/>
        <p:txBody>
          <a:bodyPr/>
          <a:lstStyle/>
          <a:p>
            <a:fld id="{25493BA0-F233-C147-9F46-9117D8157730}" type="slidenum">
              <a:rPr lang="en-US" smtClean="0"/>
              <a:t>30</a:t>
            </a:fld>
            <a:endParaRPr lang="en-US"/>
          </a:p>
        </p:txBody>
      </p:sp>
    </p:spTree>
    <p:extLst>
      <p:ext uri="{BB962C8B-B14F-4D97-AF65-F5344CB8AC3E}">
        <p14:creationId xmlns:p14="http://schemas.microsoft.com/office/powerpoint/2010/main" val="3518338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counted to forms of missing data: questions seen but left unanswered and questions not seen (because they left the survey).</a:t>
            </a:r>
          </a:p>
        </p:txBody>
      </p:sp>
      <p:sp>
        <p:nvSpPr>
          <p:cNvPr id="4" name="Slide Number Placeholder 3"/>
          <p:cNvSpPr>
            <a:spLocks noGrp="1"/>
          </p:cNvSpPr>
          <p:nvPr>
            <p:ph type="sldNum" sz="quarter" idx="5"/>
          </p:nvPr>
        </p:nvSpPr>
        <p:spPr/>
        <p:txBody>
          <a:bodyPr/>
          <a:lstStyle/>
          <a:p>
            <a:fld id="{25493BA0-F233-C147-9F46-9117D8157730}" type="slidenum">
              <a:rPr lang="en-US" smtClean="0"/>
              <a:t>31</a:t>
            </a:fld>
            <a:endParaRPr lang="en-US"/>
          </a:p>
        </p:txBody>
      </p:sp>
    </p:spTree>
    <p:extLst>
      <p:ext uri="{BB962C8B-B14F-4D97-AF65-F5344CB8AC3E}">
        <p14:creationId xmlns:p14="http://schemas.microsoft.com/office/powerpoint/2010/main" val="39840130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measured reliability via the more intuitive average inter-item correlation and the more rigorous </a:t>
            </a:r>
            <a:r>
              <a:rPr lang="en-US" dirty="0" err="1"/>
              <a:t>mcdonalds</a:t>
            </a:r>
            <a:r>
              <a:rPr lang="en-US" dirty="0"/>
              <a:t> omega. </a:t>
            </a:r>
          </a:p>
        </p:txBody>
      </p:sp>
      <p:sp>
        <p:nvSpPr>
          <p:cNvPr id="4" name="Slide Number Placeholder 3"/>
          <p:cNvSpPr>
            <a:spLocks noGrp="1"/>
          </p:cNvSpPr>
          <p:nvPr>
            <p:ph type="sldNum" sz="quarter" idx="5"/>
          </p:nvPr>
        </p:nvSpPr>
        <p:spPr/>
        <p:txBody>
          <a:bodyPr/>
          <a:lstStyle/>
          <a:p>
            <a:fld id="{25493BA0-F233-C147-9F46-9117D8157730}" type="slidenum">
              <a:rPr lang="en-US" smtClean="0"/>
              <a:t>32</a:t>
            </a:fld>
            <a:endParaRPr lang="en-US"/>
          </a:p>
        </p:txBody>
      </p:sp>
    </p:spTree>
    <p:extLst>
      <p:ext uri="{BB962C8B-B14F-4D97-AF65-F5344CB8AC3E}">
        <p14:creationId xmlns:p14="http://schemas.microsoft.com/office/powerpoint/2010/main" val="6612544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all these, we set out to test whether </a:t>
            </a:r>
            <a:r>
              <a:rPr lang="en-US" dirty="0" err="1"/>
              <a:t>Mturkers</a:t>
            </a:r>
            <a:r>
              <a:rPr lang="en-US" dirty="0"/>
              <a:t> satisfice less than other convenience sample respondents? I should say we were originally interested in </a:t>
            </a:r>
            <a:r>
              <a:rPr lang="en-US" dirty="0" err="1"/>
              <a:t>Mturk</a:t>
            </a:r>
            <a:r>
              <a:rPr lang="en-US" dirty="0"/>
              <a:t> but the rest of these samples became just as interesting when considered among the entire group of samples.</a:t>
            </a:r>
          </a:p>
        </p:txBody>
      </p:sp>
      <p:sp>
        <p:nvSpPr>
          <p:cNvPr id="4" name="Slide Number Placeholder 3"/>
          <p:cNvSpPr>
            <a:spLocks noGrp="1"/>
          </p:cNvSpPr>
          <p:nvPr>
            <p:ph type="sldNum" sz="quarter" idx="5"/>
          </p:nvPr>
        </p:nvSpPr>
        <p:spPr/>
        <p:txBody>
          <a:bodyPr/>
          <a:lstStyle/>
          <a:p>
            <a:fld id="{25493BA0-F233-C147-9F46-9117D8157730}" type="slidenum">
              <a:rPr lang="en-US" smtClean="0"/>
              <a:t>33</a:t>
            </a:fld>
            <a:endParaRPr lang="en-US"/>
          </a:p>
        </p:txBody>
      </p:sp>
    </p:spTree>
    <p:extLst>
      <p:ext uri="{BB962C8B-B14F-4D97-AF65-F5344CB8AC3E}">
        <p14:creationId xmlns:p14="http://schemas.microsoft.com/office/powerpoint/2010/main" val="3485207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show you a lot of results, so to make things a little fun I’m going to refer to a score card throughout. Green checks mean high quality, yellow triangles mean  cause for concern (maybe), and red question marks mean hard to say / don’t know.</a:t>
            </a:r>
          </a:p>
        </p:txBody>
      </p:sp>
      <p:sp>
        <p:nvSpPr>
          <p:cNvPr id="4" name="Slide Number Placeholder 3"/>
          <p:cNvSpPr>
            <a:spLocks noGrp="1"/>
          </p:cNvSpPr>
          <p:nvPr>
            <p:ph type="sldNum" sz="quarter" idx="5"/>
          </p:nvPr>
        </p:nvSpPr>
        <p:spPr/>
        <p:txBody>
          <a:bodyPr/>
          <a:lstStyle/>
          <a:p>
            <a:fld id="{25493BA0-F233-C147-9F46-9117D8157730}" type="slidenum">
              <a:rPr lang="en-US" smtClean="0"/>
              <a:t>34</a:t>
            </a:fld>
            <a:endParaRPr lang="en-US"/>
          </a:p>
        </p:txBody>
      </p:sp>
    </p:spTree>
    <p:extLst>
      <p:ext uri="{BB962C8B-B14F-4D97-AF65-F5344CB8AC3E}">
        <p14:creationId xmlns:p14="http://schemas.microsoft.com/office/powerpoint/2010/main" val="9220362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score card. We’ll start off in complete uncertainty.</a:t>
            </a:r>
          </a:p>
        </p:txBody>
      </p:sp>
      <p:sp>
        <p:nvSpPr>
          <p:cNvPr id="4" name="Slide Number Placeholder 3"/>
          <p:cNvSpPr>
            <a:spLocks noGrp="1"/>
          </p:cNvSpPr>
          <p:nvPr>
            <p:ph type="sldNum" sz="quarter" idx="5"/>
          </p:nvPr>
        </p:nvSpPr>
        <p:spPr/>
        <p:txBody>
          <a:bodyPr/>
          <a:lstStyle/>
          <a:p>
            <a:fld id="{25493BA0-F233-C147-9F46-9117D8157730}" type="slidenum">
              <a:rPr lang="en-US" smtClean="0"/>
              <a:t>35</a:t>
            </a:fld>
            <a:endParaRPr lang="en-US"/>
          </a:p>
        </p:txBody>
      </p:sp>
    </p:spTree>
    <p:extLst>
      <p:ext uri="{BB962C8B-B14F-4D97-AF65-F5344CB8AC3E}">
        <p14:creationId xmlns:p14="http://schemas.microsoft.com/office/powerpoint/2010/main" val="676444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 we measured motivations to take surveys. These are adapted from the famous </a:t>
            </a:r>
            <a:r>
              <a:rPr lang="en-US" sz="1200" kern="1200" dirty="0" err="1">
                <a:solidFill>
                  <a:schemeClr val="tx1"/>
                </a:solidFill>
                <a:effectLst/>
                <a:latin typeface="+mn-lt"/>
                <a:ea typeface="+mn-ea"/>
                <a:cs typeface="+mn-cs"/>
              </a:rPr>
              <a:t>Buhrmester</a:t>
            </a:r>
            <a:r>
              <a:rPr lang="en-US" sz="1200" kern="1200" dirty="0">
                <a:solidFill>
                  <a:schemeClr val="tx1"/>
                </a:solidFill>
                <a:effectLst/>
                <a:latin typeface="+mn-lt"/>
                <a:ea typeface="+mn-ea"/>
                <a:cs typeface="+mn-cs"/>
              </a:rPr>
              <a:t> et al. </a:t>
            </a:r>
            <a:r>
              <a:rPr lang="en-US" sz="1200" kern="1200" dirty="0" err="1">
                <a:solidFill>
                  <a:schemeClr val="tx1"/>
                </a:solidFill>
                <a:effectLst/>
                <a:latin typeface="+mn-lt"/>
                <a:ea typeface="+mn-ea"/>
                <a:cs typeface="+mn-cs"/>
              </a:rPr>
              <a:t>Mturk</a:t>
            </a:r>
            <a:r>
              <a:rPr lang="en-US" sz="1200" kern="1200" dirty="0">
                <a:solidFill>
                  <a:schemeClr val="tx1"/>
                </a:solidFill>
                <a:effectLst/>
                <a:latin typeface="+mn-lt"/>
                <a:ea typeface="+mn-ea"/>
                <a:cs typeface="+mn-cs"/>
              </a:rPr>
              <a:t> paper from 2011. You might notice that some of these items seem to go together. I did to.</a:t>
            </a:r>
          </a:p>
          <a:p>
            <a:endParaRPr lang="en-US" dirty="0"/>
          </a:p>
        </p:txBody>
      </p:sp>
      <p:sp>
        <p:nvSpPr>
          <p:cNvPr id="4" name="Slide Number Placeholder 3"/>
          <p:cNvSpPr>
            <a:spLocks noGrp="1"/>
          </p:cNvSpPr>
          <p:nvPr>
            <p:ph type="sldNum" sz="quarter" idx="5"/>
          </p:nvPr>
        </p:nvSpPr>
        <p:spPr/>
        <p:txBody>
          <a:bodyPr/>
          <a:lstStyle/>
          <a:p>
            <a:fld id="{25493BA0-F233-C147-9F46-9117D8157730}" type="slidenum">
              <a:rPr lang="en-US" smtClean="0"/>
              <a:t>36</a:t>
            </a:fld>
            <a:endParaRPr lang="en-US"/>
          </a:p>
        </p:txBody>
      </p:sp>
    </p:spTree>
    <p:extLst>
      <p:ext uri="{BB962C8B-B14F-4D97-AF65-F5344CB8AC3E}">
        <p14:creationId xmlns:p14="http://schemas.microsoft.com/office/powerpoint/2010/main" val="2297750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averaged five that seemed to go together. But I didn’t just average them. I checked whether they make up a single-measure variable.</a:t>
            </a:r>
          </a:p>
        </p:txBody>
      </p:sp>
      <p:sp>
        <p:nvSpPr>
          <p:cNvPr id="4" name="Slide Number Placeholder 3"/>
          <p:cNvSpPr>
            <a:spLocks noGrp="1"/>
          </p:cNvSpPr>
          <p:nvPr>
            <p:ph type="sldNum" sz="quarter" idx="5"/>
          </p:nvPr>
        </p:nvSpPr>
        <p:spPr/>
        <p:txBody>
          <a:bodyPr/>
          <a:lstStyle/>
          <a:p>
            <a:fld id="{25493BA0-F233-C147-9F46-9117D8157730}" type="slidenum">
              <a:rPr lang="en-US" smtClean="0"/>
              <a:t>37</a:t>
            </a:fld>
            <a:endParaRPr lang="en-US"/>
          </a:p>
        </p:txBody>
      </p:sp>
    </p:spTree>
    <p:extLst>
      <p:ext uri="{BB962C8B-B14F-4D97-AF65-F5344CB8AC3E}">
        <p14:creationId xmlns:p14="http://schemas.microsoft.com/office/powerpoint/2010/main" val="6785089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fancy scree plots for factor analyses conduced on these items for prolific and </a:t>
            </a:r>
            <a:r>
              <a:rPr lang="en-US" dirty="0" err="1"/>
              <a:t>mturk</a:t>
            </a:r>
            <a:r>
              <a:rPr lang="en-US" dirty="0"/>
              <a:t>. As you can see, one eigen value explains the lions share of the variance.</a:t>
            </a:r>
          </a:p>
        </p:txBody>
      </p:sp>
      <p:sp>
        <p:nvSpPr>
          <p:cNvPr id="4" name="Slide Number Placeholder 3"/>
          <p:cNvSpPr>
            <a:spLocks noGrp="1"/>
          </p:cNvSpPr>
          <p:nvPr>
            <p:ph type="sldNum" sz="quarter" idx="5"/>
          </p:nvPr>
        </p:nvSpPr>
        <p:spPr/>
        <p:txBody>
          <a:bodyPr/>
          <a:lstStyle/>
          <a:p>
            <a:fld id="{25493BA0-F233-C147-9F46-9117D8157730}" type="slidenum">
              <a:rPr lang="en-US" smtClean="0"/>
              <a:t>38</a:t>
            </a:fld>
            <a:endParaRPr lang="en-US"/>
          </a:p>
        </p:txBody>
      </p:sp>
    </p:spTree>
    <p:extLst>
      <p:ext uri="{BB962C8B-B14F-4D97-AF65-F5344CB8AC3E}">
        <p14:creationId xmlns:p14="http://schemas.microsoft.com/office/powerpoint/2010/main" val="184359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scree plots are surprisingly similar across samples. Loadings are also comparable. All this suggests a single factor common across items and is consistent with a similar intrinsic motivation factor across samples.</a:t>
            </a:r>
          </a:p>
        </p:txBody>
      </p:sp>
      <p:sp>
        <p:nvSpPr>
          <p:cNvPr id="4" name="Slide Number Placeholder 3"/>
          <p:cNvSpPr>
            <a:spLocks noGrp="1"/>
          </p:cNvSpPr>
          <p:nvPr>
            <p:ph type="sldNum" sz="quarter" idx="5"/>
          </p:nvPr>
        </p:nvSpPr>
        <p:spPr/>
        <p:txBody>
          <a:bodyPr/>
          <a:lstStyle/>
          <a:p>
            <a:fld id="{25493BA0-F233-C147-9F46-9117D8157730}" type="slidenum">
              <a:rPr lang="en-US" smtClean="0"/>
              <a:t>39</a:t>
            </a:fld>
            <a:endParaRPr lang="en-US"/>
          </a:p>
        </p:txBody>
      </p:sp>
    </p:spTree>
    <p:extLst>
      <p:ext uri="{BB962C8B-B14F-4D97-AF65-F5344CB8AC3E}">
        <p14:creationId xmlns:p14="http://schemas.microsoft.com/office/powerpoint/2010/main" val="2317304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usually what that means is that they’re interested in explaining the psychology people. The problem for social psychologists in particular is that in many cases it’s hard to generalize about people from data collected from convenience samples.</a:t>
            </a:r>
          </a:p>
        </p:txBody>
      </p:sp>
      <p:sp>
        <p:nvSpPr>
          <p:cNvPr id="4" name="Slide Number Placeholder 3"/>
          <p:cNvSpPr>
            <a:spLocks noGrp="1"/>
          </p:cNvSpPr>
          <p:nvPr>
            <p:ph type="sldNum" sz="quarter" idx="5"/>
          </p:nvPr>
        </p:nvSpPr>
        <p:spPr/>
        <p:txBody>
          <a:bodyPr/>
          <a:lstStyle/>
          <a:p>
            <a:fld id="{25493BA0-F233-C147-9F46-9117D8157730}" type="slidenum">
              <a:rPr lang="en-US" smtClean="0"/>
              <a:t>4</a:t>
            </a:fld>
            <a:endParaRPr lang="en-US"/>
          </a:p>
        </p:txBody>
      </p:sp>
    </p:spTree>
    <p:extLst>
      <p:ext uri="{BB962C8B-B14F-4D97-AF65-F5344CB8AC3E}">
        <p14:creationId xmlns:p14="http://schemas.microsoft.com/office/powerpoint/2010/main" val="22383896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can meaningfully compare means across groups. Undergraduates report lower intrinsic motivations for taking surveys.</a:t>
            </a:r>
          </a:p>
        </p:txBody>
      </p:sp>
      <p:sp>
        <p:nvSpPr>
          <p:cNvPr id="4" name="Slide Number Placeholder 3"/>
          <p:cNvSpPr>
            <a:spLocks noGrp="1"/>
          </p:cNvSpPr>
          <p:nvPr>
            <p:ph type="sldNum" sz="quarter" idx="5"/>
          </p:nvPr>
        </p:nvSpPr>
        <p:spPr/>
        <p:txBody>
          <a:bodyPr/>
          <a:lstStyle/>
          <a:p>
            <a:fld id="{25493BA0-F233-C147-9F46-9117D8157730}" type="slidenum">
              <a:rPr lang="en-US" smtClean="0"/>
              <a:t>40</a:t>
            </a:fld>
            <a:endParaRPr lang="en-US"/>
          </a:p>
        </p:txBody>
      </p:sp>
    </p:spTree>
    <p:extLst>
      <p:ext uri="{BB962C8B-B14F-4D97-AF65-F5344CB8AC3E}">
        <p14:creationId xmlns:p14="http://schemas.microsoft.com/office/powerpoint/2010/main" val="7112831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slowly. </a:t>
            </a:r>
          </a:p>
        </p:txBody>
      </p:sp>
      <p:sp>
        <p:nvSpPr>
          <p:cNvPr id="4" name="Slide Number Placeholder 3"/>
          <p:cNvSpPr>
            <a:spLocks noGrp="1"/>
          </p:cNvSpPr>
          <p:nvPr>
            <p:ph type="sldNum" sz="quarter" idx="5"/>
          </p:nvPr>
        </p:nvSpPr>
        <p:spPr/>
        <p:txBody>
          <a:bodyPr/>
          <a:lstStyle/>
          <a:p>
            <a:fld id="{25493BA0-F233-C147-9F46-9117D8157730}" type="slidenum">
              <a:rPr lang="en-US" smtClean="0"/>
              <a:t>41</a:t>
            </a:fld>
            <a:endParaRPr lang="en-US"/>
          </a:p>
        </p:txBody>
      </p:sp>
    </p:spTree>
    <p:extLst>
      <p:ext uri="{BB962C8B-B14F-4D97-AF65-F5344CB8AC3E}">
        <p14:creationId xmlns:p14="http://schemas.microsoft.com/office/powerpoint/2010/main" val="36478915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I’m going to compare responses for the remaining motivation items. As you might expect, Undergraduates are more motivated by credit, and </a:t>
            </a:r>
            <a:r>
              <a:rPr lang="en-US" dirty="0" err="1"/>
              <a:t>MTurk</a:t>
            </a:r>
            <a:r>
              <a:rPr lang="en-US" dirty="0"/>
              <a:t> &amp; Prolific are similarly motivated by money.</a:t>
            </a:r>
          </a:p>
        </p:txBody>
      </p:sp>
      <p:sp>
        <p:nvSpPr>
          <p:cNvPr id="4" name="Slide Number Placeholder 3"/>
          <p:cNvSpPr>
            <a:spLocks noGrp="1"/>
          </p:cNvSpPr>
          <p:nvPr>
            <p:ph type="sldNum" sz="quarter" idx="5"/>
          </p:nvPr>
        </p:nvSpPr>
        <p:spPr/>
        <p:txBody>
          <a:bodyPr/>
          <a:lstStyle/>
          <a:p>
            <a:fld id="{25493BA0-F233-C147-9F46-9117D8157730}" type="slidenum">
              <a:rPr lang="en-US" smtClean="0"/>
              <a:t>42</a:t>
            </a:fld>
            <a:endParaRPr lang="en-US"/>
          </a:p>
        </p:txBody>
      </p:sp>
    </p:spTree>
    <p:extLst>
      <p:ext uri="{BB962C8B-B14F-4D97-AF65-F5344CB8AC3E}">
        <p14:creationId xmlns:p14="http://schemas.microsoft.com/office/powerpoint/2010/main" val="37124503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slowly.</a:t>
            </a:r>
          </a:p>
        </p:txBody>
      </p:sp>
      <p:sp>
        <p:nvSpPr>
          <p:cNvPr id="4" name="Slide Number Placeholder 3"/>
          <p:cNvSpPr>
            <a:spLocks noGrp="1"/>
          </p:cNvSpPr>
          <p:nvPr>
            <p:ph type="sldNum" sz="quarter" idx="5"/>
          </p:nvPr>
        </p:nvSpPr>
        <p:spPr/>
        <p:txBody>
          <a:bodyPr/>
          <a:lstStyle/>
          <a:p>
            <a:fld id="{25493BA0-F233-C147-9F46-9117D8157730}" type="slidenum">
              <a:rPr lang="en-US" smtClean="0"/>
              <a:t>43</a:t>
            </a:fld>
            <a:endParaRPr lang="en-US"/>
          </a:p>
        </p:txBody>
      </p:sp>
    </p:spTree>
    <p:extLst>
      <p:ext uri="{BB962C8B-B14F-4D97-AF65-F5344CB8AC3E}">
        <p14:creationId xmlns:p14="http://schemas.microsoft.com/office/powerpoint/2010/main" val="34396050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killing time item, Undergraduates endorse “time-killing” less strongly than participants from other sources, and </a:t>
            </a:r>
            <a:r>
              <a:rPr lang="en-US" dirty="0" err="1"/>
              <a:t>MTurkers</a:t>
            </a:r>
            <a:r>
              <a:rPr lang="en-US" dirty="0"/>
              <a:t> endorse “time-killing” more strongly than Prolific participants.</a:t>
            </a:r>
          </a:p>
          <a:p>
            <a:endParaRPr lang="en-US" dirty="0"/>
          </a:p>
          <a:p>
            <a:endParaRPr lang="en-US" dirty="0"/>
          </a:p>
        </p:txBody>
      </p:sp>
      <p:sp>
        <p:nvSpPr>
          <p:cNvPr id="4" name="Slide Number Placeholder 3"/>
          <p:cNvSpPr>
            <a:spLocks noGrp="1"/>
          </p:cNvSpPr>
          <p:nvPr>
            <p:ph type="sldNum" sz="quarter" idx="5"/>
          </p:nvPr>
        </p:nvSpPr>
        <p:spPr/>
        <p:txBody>
          <a:bodyPr/>
          <a:lstStyle/>
          <a:p>
            <a:fld id="{25493BA0-F233-C147-9F46-9117D8157730}" type="slidenum">
              <a:rPr lang="en-US" smtClean="0"/>
              <a:t>44</a:t>
            </a:fld>
            <a:endParaRPr lang="en-US"/>
          </a:p>
        </p:txBody>
      </p:sp>
    </p:spTree>
    <p:extLst>
      <p:ext uri="{BB962C8B-B14F-4D97-AF65-F5344CB8AC3E}">
        <p14:creationId xmlns:p14="http://schemas.microsoft.com/office/powerpoint/2010/main" val="6932653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gave undergraduates a concern triangle because they they score relatively low on intrinsic motivation and highly on extrinsic motivation. You might score things a little differently. I’m just doing it for fun for now but I’d love to hear your thoughts.</a:t>
            </a:r>
          </a:p>
        </p:txBody>
      </p:sp>
      <p:sp>
        <p:nvSpPr>
          <p:cNvPr id="4" name="Slide Number Placeholder 3"/>
          <p:cNvSpPr>
            <a:spLocks noGrp="1"/>
          </p:cNvSpPr>
          <p:nvPr>
            <p:ph type="sldNum" sz="quarter" idx="5"/>
          </p:nvPr>
        </p:nvSpPr>
        <p:spPr/>
        <p:txBody>
          <a:bodyPr/>
          <a:lstStyle/>
          <a:p>
            <a:fld id="{25493BA0-F233-C147-9F46-9117D8157730}" type="slidenum">
              <a:rPr lang="en-US" smtClean="0"/>
              <a:t>46</a:t>
            </a:fld>
            <a:endParaRPr lang="en-US"/>
          </a:p>
        </p:txBody>
      </p:sp>
    </p:spTree>
    <p:extLst>
      <p:ext uri="{BB962C8B-B14F-4D97-AF65-F5344CB8AC3E}">
        <p14:creationId xmlns:p14="http://schemas.microsoft.com/office/powerpoint/2010/main" val="12958572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comes </a:t>
            </a:r>
            <a:r>
              <a:rPr lang="en-US" dirty="0" err="1"/>
              <a:t>straightlinging</a:t>
            </a:r>
            <a:r>
              <a:rPr lang="en-US" dirty="0"/>
              <a:t>. Tap participants </a:t>
            </a:r>
            <a:r>
              <a:rPr lang="en-US" dirty="0" err="1"/>
              <a:t>straightlined</a:t>
            </a:r>
            <a:r>
              <a:rPr lang="en-US" dirty="0"/>
              <a:t> the most. Prolific participants </a:t>
            </a:r>
            <a:r>
              <a:rPr lang="en-US" dirty="0" err="1"/>
              <a:t>straightlined</a:t>
            </a:r>
            <a:r>
              <a:rPr lang="en-US" dirty="0"/>
              <a:t> the least.</a:t>
            </a:r>
          </a:p>
        </p:txBody>
      </p:sp>
      <p:sp>
        <p:nvSpPr>
          <p:cNvPr id="4" name="Slide Number Placeholder 3"/>
          <p:cNvSpPr>
            <a:spLocks noGrp="1"/>
          </p:cNvSpPr>
          <p:nvPr>
            <p:ph type="sldNum" sz="quarter" idx="5"/>
          </p:nvPr>
        </p:nvSpPr>
        <p:spPr/>
        <p:txBody>
          <a:bodyPr/>
          <a:lstStyle/>
          <a:p>
            <a:fld id="{25493BA0-F233-C147-9F46-9117D8157730}" type="slidenum">
              <a:rPr lang="en-US" smtClean="0"/>
              <a:t>47</a:t>
            </a:fld>
            <a:endParaRPr lang="en-US"/>
          </a:p>
        </p:txBody>
      </p:sp>
    </p:spTree>
    <p:extLst>
      <p:ext uri="{BB962C8B-B14F-4D97-AF65-F5344CB8AC3E}">
        <p14:creationId xmlns:p14="http://schemas.microsoft.com/office/powerpoint/2010/main" val="1906153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participants didn’t </a:t>
            </a:r>
            <a:r>
              <a:rPr lang="en-US" dirty="0" err="1"/>
              <a:t>straightline</a:t>
            </a:r>
            <a:r>
              <a:rPr lang="en-US" dirty="0"/>
              <a:t> at all. Slowly explain.</a:t>
            </a:r>
          </a:p>
        </p:txBody>
      </p:sp>
      <p:sp>
        <p:nvSpPr>
          <p:cNvPr id="4" name="Slide Number Placeholder 3"/>
          <p:cNvSpPr>
            <a:spLocks noGrp="1"/>
          </p:cNvSpPr>
          <p:nvPr>
            <p:ph type="sldNum" sz="quarter" idx="5"/>
          </p:nvPr>
        </p:nvSpPr>
        <p:spPr/>
        <p:txBody>
          <a:bodyPr/>
          <a:lstStyle/>
          <a:p>
            <a:fld id="{25493BA0-F233-C147-9F46-9117D8157730}" type="slidenum">
              <a:rPr lang="en-US" smtClean="0"/>
              <a:t>48</a:t>
            </a:fld>
            <a:endParaRPr lang="en-US"/>
          </a:p>
        </p:txBody>
      </p:sp>
    </p:spTree>
    <p:extLst>
      <p:ext uri="{BB962C8B-B14F-4D97-AF65-F5344CB8AC3E}">
        <p14:creationId xmlns:p14="http://schemas.microsoft.com/office/powerpoint/2010/main" val="15325371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Slowly explain.</a:t>
            </a:r>
          </a:p>
        </p:txBody>
      </p:sp>
      <p:sp>
        <p:nvSpPr>
          <p:cNvPr id="4" name="Slide Number Placeholder 3"/>
          <p:cNvSpPr>
            <a:spLocks noGrp="1"/>
          </p:cNvSpPr>
          <p:nvPr>
            <p:ph type="sldNum" sz="quarter" idx="5"/>
          </p:nvPr>
        </p:nvSpPr>
        <p:spPr/>
        <p:txBody>
          <a:bodyPr/>
          <a:lstStyle/>
          <a:p>
            <a:fld id="{25493BA0-F233-C147-9F46-9117D8157730}" type="slidenum">
              <a:rPr lang="en-US" smtClean="0"/>
              <a:t>49</a:t>
            </a:fld>
            <a:endParaRPr lang="en-US"/>
          </a:p>
        </p:txBody>
      </p:sp>
    </p:spTree>
    <p:extLst>
      <p:ext uri="{BB962C8B-B14F-4D97-AF65-F5344CB8AC3E}">
        <p14:creationId xmlns:p14="http://schemas.microsoft.com/office/powerpoint/2010/main" val="9493615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gave Prolific a green check and Tap a concerned triangle.</a:t>
            </a:r>
          </a:p>
        </p:txBody>
      </p:sp>
      <p:sp>
        <p:nvSpPr>
          <p:cNvPr id="4" name="Slide Number Placeholder 3"/>
          <p:cNvSpPr>
            <a:spLocks noGrp="1"/>
          </p:cNvSpPr>
          <p:nvPr>
            <p:ph type="sldNum" sz="quarter" idx="5"/>
          </p:nvPr>
        </p:nvSpPr>
        <p:spPr/>
        <p:txBody>
          <a:bodyPr/>
          <a:lstStyle/>
          <a:p>
            <a:fld id="{25493BA0-F233-C147-9F46-9117D8157730}" type="slidenum">
              <a:rPr lang="en-US" smtClean="0"/>
              <a:t>50</a:t>
            </a:fld>
            <a:endParaRPr lang="en-US"/>
          </a:p>
        </p:txBody>
      </p:sp>
    </p:spTree>
    <p:extLst>
      <p:ext uri="{BB962C8B-B14F-4D97-AF65-F5344CB8AC3E}">
        <p14:creationId xmlns:p14="http://schemas.microsoft.com/office/powerpoint/2010/main" val="1723767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their most convenient sample is pretty WEIRD.</a:t>
            </a:r>
          </a:p>
        </p:txBody>
      </p:sp>
      <p:sp>
        <p:nvSpPr>
          <p:cNvPr id="4" name="Slide Number Placeholder 3"/>
          <p:cNvSpPr>
            <a:spLocks noGrp="1"/>
          </p:cNvSpPr>
          <p:nvPr>
            <p:ph type="sldNum" sz="quarter" idx="5"/>
          </p:nvPr>
        </p:nvSpPr>
        <p:spPr/>
        <p:txBody>
          <a:bodyPr/>
          <a:lstStyle/>
          <a:p>
            <a:fld id="{25493BA0-F233-C147-9F46-9117D8157730}" type="slidenum">
              <a:rPr lang="en-US" smtClean="0"/>
              <a:t>5</a:t>
            </a:fld>
            <a:endParaRPr lang="en-US"/>
          </a:p>
        </p:txBody>
      </p:sp>
    </p:spTree>
    <p:extLst>
      <p:ext uri="{BB962C8B-B14F-4D97-AF65-F5344CB8AC3E}">
        <p14:creationId xmlns:p14="http://schemas.microsoft.com/office/powerpoint/2010/main" val="16738008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gave round, numeric estimates similarly across sources.</a:t>
            </a:r>
          </a:p>
        </p:txBody>
      </p:sp>
      <p:sp>
        <p:nvSpPr>
          <p:cNvPr id="4" name="Slide Number Placeholder 3"/>
          <p:cNvSpPr>
            <a:spLocks noGrp="1"/>
          </p:cNvSpPr>
          <p:nvPr>
            <p:ph type="sldNum" sz="quarter" idx="5"/>
          </p:nvPr>
        </p:nvSpPr>
        <p:spPr/>
        <p:txBody>
          <a:bodyPr/>
          <a:lstStyle/>
          <a:p>
            <a:fld id="{25493BA0-F233-C147-9F46-9117D8157730}" type="slidenum">
              <a:rPr lang="en-US" smtClean="0"/>
              <a:t>51</a:t>
            </a:fld>
            <a:endParaRPr lang="en-US"/>
          </a:p>
        </p:txBody>
      </p:sp>
    </p:spTree>
    <p:extLst>
      <p:ext uri="{BB962C8B-B14F-4D97-AF65-F5344CB8AC3E}">
        <p14:creationId xmlns:p14="http://schemas.microsoft.com/office/powerpoint/2010/main" val="37188197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slowly.</a:t>
            </a:r>
          </a:p>
        </p:txBody>
      </p:sp>
      <p:sp>
        <p:nvSpPr>
          <p:cNvPr id="4" name="Slide Number Placeholder 3"/>
          <p:cNvSpPr>
            <a:spLocks noGrp="1"/>
          </p:cNvSpPr>
          <p:nvPr>
            <p:ph type="sldNum" sz="quarter" idx="5"/>
          </p:nvPr>
        </p:nvSpPr>
        <p:spPr/>
        <p:txBody>
          <a:bodyPr/>
          <a:lstStyle/>
          <a:p>
            <a:fld id="{25493BA0-F233-C147-9F46-9117D8157730}" type="slidenum">
              <a:rPr lang="en-US" smtClean="0"/>
              <a:t>52</a:t>
            </a:fld>
            <a:endParaRPr lang="en-US"/>
          </a:p>
        </p:txBody>
      </p:sp>
    </p:spTree>
    <p:extLst>
      <p:ext uri="{BB962C8B-B14F-4D97-AF65-F5344CB8AC3E}">
        <p14:creationId xmlns:p14="http://schemas.microsoft.com/office/powerpoint/2010/main" val="31486583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checks all around!</a:t>
            </a:r>
          </a:p>
        </p:txBody>
      </p:sp>
      <p:sp>
        <p:nvSpPr>
          <p:cNvPr id="4" name="Slide Number Placeholder 3"/>
          <p:cNvSpPr>
            <a:spLocks noGrp="1"/>
          </p:cNvSpPr>
          <p:nvPr>
            <p:ph type="sldNum" sz="quarter" idx="5"/>
          </p:nvPr>
        </p:nvSpPr>
        <p:spPr/>
        <p:txBody>
          <a:bodyPr/>
          <a:lstStyle/>
          <a:p>
            <a:fld id="{25493BA0-F233-C147-9F46-9117D8157730}" type="slidenum">
              <a:rPr lang="en-US" smtClean="0"/>
              <a:t>53</a:t>
            </a:fld>
            <a:endParaRPr lang="en-US"/>
          </a:p>
        </p:txBody>
      </p:sp>
    </p:spTree>
    <p:extLst>
      <p:ext uri="{BB962C8B-B14F-4D97-AF65-F5344CB8AC3E}">
        <p14:creationId xmlns:p14="http://schemas.microsoft.com/office/powerpoint/2010/main" val="28449449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accent1"/>
                </a:solidFill>
              </a:rPr>
              <a:t>Tap participants wrote fewer words than participants from other sources.</a:t>
            </a:r>
          </a:p>
        </p:txBody>
      </p:sp>
      <p:sp>
        <p:nvSpPr>
          <p:cNvPr id="4" name="Slide Number Placeholder 3"/>
          <p:cNvSpPr>
            <a:spLocks noGrp="1"/>
          </p:cNvSpPr>
          <p:nvPr>
            <p:ph type="sldNum" sz="quarter" idx="5"/>
          </p:nvPr>
        </p:nvSpPr>
        <p:spPr/>
        <p:txBody>
          <a:bodyPr/>
          <a:lstStyle/>
          <a:p>
            <a:fld id="{25493BA0-F233-C147-9F46-9117D8157730}" type="slidenum">
              <a:rPr lang="en-US" smtClean="0"/>
              <a:t>54</a:t>
            </a:fld>
            <a:endParaRPr lang="en-US"/>
          </a:p>
        </p:txBody>
      </p:sp>
    </p:spTree>
    <p:extLst>
      <p:ext uri="{BB962C8B-B14F-4D97-AF65-F5344CB8AC3E}">
        <p14:creationId xmlns:p14="http://schemas.microsoft.com/office/powerpoint/2010/main" val="37206547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slowly. Typically wrote 50 words (not tap).</a:t>
            </a:r>
          </a:p>
        </p:txBody>
      </p:sp>
      <p:sp>
        <p:nvSpPr>
          <p:cNvPr id="4" name="Slide Number Placeholder 3"/>
          <p:cNvSpPr>
            <a:spLocks noGrp="1"/>
          </p:cNvSpPr>
          <p:nvPr>
            <p:ph type="sldNum" sz="quarter" idx="5"/>
          </p:nvPr>
        </p:nvSpPr>
        <p:spPr/>
        <p:txBody>
          <a:bodyPr/>
          <a:lstStyle/>
          <a:p>
            <a:fld id="{25493BA0-F233-C147-9F46-9117D8157730}" type="slidenum">
              <a:rPr lang="en-US" smtClean="0"/>
              <a:t>55</a:t>
            </a:fld>
            <a:endParaRPr lang="en-US"/>
          </a:p>
        </p:txBody>
      </p:sp>
    </p:spTree>
    <p:extLst>
      <p:ext uri="{BB962C8B-B14F-4D97-AF65-F5344CB8AC3E}">
        <p14:creationId xmlns:p14="http://schemas.microsoft.com/office/powerpoint/2010/main" val="14219466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slowly.</a:t>
            </a:r>
          </a:p>
        </p:txBody>
      </p:sp>
      <p:sp>
        <p:nvSpPr>
          <p:cNvPr id="4" name="Slide Number Placeholder 3"/>
          <p:cNvSpPr>
            <a:spLocks noGrp="1"/>
          </p:cNvSpPr>
          <p:nvPr>
            <p:ph type="sldNum" sz="quarter" idx="5"/>
          </p:nvPr>
        </p:nvSpPr>
        <p:spPr/>
        <p:txBody>
          <a:bodyPr/>
          <a:lstStyle/>
          <a:p>
            <a:fld id="{25493BA0-F233-C147-9F46-9117D8157730}" type="slidenum">
              <a:rPr lang="en-US" smtClean="0"/>
              <a:t>56</a:t>
            </a:fld>
            <a:endParaRPr lang="en-US"/>
          </a:p>
        </p:txBody>
      </p:sp>
    </p:spTree>
    <p:extLst>
      <p:ext uri="{BB962C8B-B14F-4D97-AF65-F5344CB8AC3E}">
        <p14:creationId xmlns:p14="http://schemas.microsoft.com/office/powerpoint/2010/main" val="34448903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giving tap a concerned triangle and Prolific a green check because so few word counts were ten or below.</a:t>
            </a:r>
          </a:p>
        </p:txBody>
      </p:sp>
      <p:sp>
        <p:nvSpPr>
          <p:cNvPr id="4" name="Slide Number Placeholder 3"/>
          <p:cNvSpPr>
            <a:spLocks noGrp="1"/>
          </p:cNvSpPr>
          <p:nvPr>
            <p:ph type="sldNum" sz="quarter" idx="5"/>
          </p:nvPr>
        </p:nvSpPr>
        <p:spPr/>
        <p:txBody>
          <a:bodyPr/>
          <a:lstStyle/>
          <a:p>
            <a:fld id="{25493BA0-F233-C147-9F46-9117D8157730}" type="slidenum">
              <a:rPr lang="en-US" smtClean="0"/>
              <a:t>57</a:t>
            </a:fld>
            <a:endParaRPr lang="en-US"/>
          </a:p>
        </p:txBody>
      </p:sp>
    </p:spTree>
    <p:extLst>
      <p:ext uri="{BB962C8B-B14F-4D97-AF65-F5344CB8AC3E}">
        <p14:creationId xmlns:p14="http://schemas.microsoft.com/office/powerpoint/2010/main" val="33726101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found no support for a primacy effect, probably because of them content.</a:t>
            </a:r>
          </a:p>
        </p:txBody>
      </p:sp>
      <p:sp>
        <p:nvSpPr>
          <p:cNvPr id="4" name="Slide Number Placeholder 3"/>
          <p:cNvSpPr>
            <a:spLocks noGrp="1"/>
          </p:cNvSpPr>
          <p:nvPr>
            <p:ph type="sldNum" sz="quarter" idx="5"/>
          </p:nvPr>
        </p:nvSpPr>
        <p:spPr/>
        <p:txBody>
          <a:bodyPr/>
          <a:lstStyle/>
          <a:p>
            <a:fld id="{25493BA0-F233-C147-9F46-9117D8157730}" type="slidenum">
              <a:rPr lang="en-US" smtClean="0"/>
              <a:t>58</a:t>
            </a:fld>
            <a:endParaRPr lang="en-US"/>
          </a:p>
        </p:txBody>
      </p:sp>
    </p:spTree>
    <p:extLst>
      <p:ext uri="{BB962C8B-B14F-4D97-AF65-F5344CB8AC3E}">
        <p14:creationId xmlns:p14="http://schemas.microsoft.com/office/powerpoint/2010/main" val="38600764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slowly.</a:t>
            </a:r>
          </a:p>
        </p:txBody>
      </p:sp>
      <p:sp>
        <p:nvSpPr>
          <p:cNvPr id="4" name="Slide Number Placeholder 3"/>
          <p:cNvSpPr>
            <a:spLocks noGrp="1"/>
          </p:cNvSpPr>
          <p:nvPr>
            <p:ph type="sldNum" sz="quarter" idx="5"/>
          </p:nvPr>
        </p:nvSpPr>
        <p:spPr/>
        <p:txBody>
          <a:bodyPr/>
          <a:lstStyle/>
          <a:p>
            <a:fld id="{25493BA0-F233-C147-9F46-9117D8157730}" type="slidenum">
              <a:rPr lang="en-US" smtClean="0"/>
              <a:t>59</a:t>
            </a:fld>
            <a:endParaRPr lang="en-US"/>
          </a:p>
        </p:txBody>
      </p:sp>
    </p:spTree>
    <p:extLst>
      <p:ext uri="{BB962C8B-B14F-4D97-AF65-F5344CB8AC3E}">
        <p14:creationId xmlns:p14="http://schemas.microsoft.com/office/powerpoint/2010/main" val="42503145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questions all around.</a:t>
            </a:r>
          </a:p>
        </p:txBody>
      </p:sp>
      <p:sp>
        <p:nvSpPr>
          <p:cNvPr id="4" name="Slide Number Placeholder 3"/>
          <p:cNvSpPr>
            <a:spLocks noGrp="1"/>
          </p:cNvSpPr>
          <p:nvPr>
            <p:ph type="sldNum" sz="quarter" idx="5"/>
          </p:nvPr>
        </p:nvSpPr>
        <p:spPr/>
        <p:txBody>
          <a:bodyPr/>
          <a:lstStyle/>
          <a:p>
            <a:fld id="{25493BA0-F233-C147-9F46-9117D8157730}" type="slidenum">
              <a:rPr lang="en-US" smtClean="0"/>
              <a:t>60</a:t>
            </a:fld>
            <a:endParaRPr lang="en-US"/>
          </a:p>
        </p:txBody>
      </p:sp>
    </p:spTree>
    <p:extLst>
      <p:ext uri="{BB962C8B-B14F-4D97-AF65-F5344CB8AC3E}">
        <p14:creationId xmlns:p14="http://schemas.microsoft.com/office/powerpoint/2010/main" val="669355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lucky for social psychologists, they can collect data cheaply and quickly from Amazon </a:t>
            </a:r>
            <a:r>
              <a:rPr lang="en-US" dirty="0" err="1"/>
              <a:t>Mturk</a:t>
            </a:r>
            <a:r>
              <a:rPr lang="en-US" dirty="0"/>
              <a:t>, whose participants are more diverse than undergraduates. To be sure, they are not representative of the U.S. and they certainty are not representative of people more broadly, but they can allow for more general conclusions about U.S. adults than undergraduates do. The problem is though is that …</a:t>
            </a:r>
          </a:p>
        </p:txBody>
      </p:sp>
      <p:sp>
        <p:nvSpPr>
          <p:cNvPr id="4" name="Slide Number Placeholder 3"/>
          <p:cNvSpPr>
            <a:spLocks noGrp="1"/>
          </p:cNvSpPr>
          <p:nvPr>
            <p:ph type="sldNum" sz="quarter" idx="5"/>
          </p:nvPr>
        </p:nvSpPr>
        <p:spPr/>
        <p:txBody>
          <a:bodyPr/>
          <a:lstStyle/>
          <a:p>
            <a:fld id="{25493BA0-F233-C147-9F46-9117D8157730}" type="slidenum">
              <a:rPr lang="en-US" smtClean="0"/>
              <a:t>6</a:t>
            </a:fld>
            <a:endParaRPr lang="en-US"/>
          </a:p>
        </p:txBody>
      </p:sp>
    </p:spTree>
    <p:extLst>
      <p:ext uri="{BB962C8B-B14F-4D97-AF65-F5344CB8AC3E}">
        <p14:creationId xmlns:p14="http://schemas.microsoft.com/office/powerpoint/2010/main" val="1248076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is milliseconds per word. Most participants completed these questions at a plausible reading speed.</a:t>
            </a:r>
          </a:p>
        </p:txBody>
      </p:sp>
      <p:sp>
        <p:nvSpPr>
          <p:cNvPr id="4" name="Slide Number Placeholder 3"/>
          <p:cNvSpPr>
            <a:spLocks noGrp="1"/>
          </p:cNvSpPr>
          <p:nvPr>
            <p:ph type="sldNum" sz="quarter" idx="5"/>
          </p:nvPr>
        </p:nvSpPr>
        <p:spPr/>
        <p:txBody>
          <a:bodyPr/>
          <a:lstStyle/>
          <a:p>
            <a:fld id="{25493BA0-F233-C147-9F46-9117D8157730}" type="slidenum">
              <a:rPr lang="en-US" smtClean="0"/>
              <a:t>61</a:t>
            </a:fld>
            <a:endParaRPr lang="en-US"/>
          </a:p>
        </p:txBody>
      </p:sp>
    </p:spTree>
    <p:extLst>
      <p:ext uri="{BB962C8B-B14F-4D97-AF65-F5344CB8AC3E}">
        <p14:creationId xmlns:p14="http://schemas.microsoft.com/office/powerpoint/2010/main" val="40043861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slowly.</a:t>
            </a:r>
          </a:p>
        </p:txBody>
      </p:sp>
      <p:sp>
        <p:nvSpPr>
          <p:cNvPr id="4" name="Slide Number Placeholder 3"/>
          <p:cNvSpPr>
            <a:spLocks noGrp="1"/>
          </p:cNvSpPr>
          <p:nvPr>
            <p:ph type="sldNum" sz="quarter" idx="5"/>
          </p:nvPr>
        </p:nvSpPr>
        <p:spPr/>
        <p:txBody>
          <a:bodyPr/>
          <a:lstStyle/>
          <a:p>
            <a:fld id="{25493BA0-F233-C147-9F46-9117D8157730}" type="slidenum">
              <a:rPr lang="en-US" smtClean="0"/>
              <a:t>62</a:t>
            </a:fld>
            <a:endParaRPr lang="en-US"/>
          </a:p>
        </p:txBody>
      </p:sp>
    </p:spTree>
    <p:extLst>
      <p:ext uri="{BB962C8B-B14F-4D97-AF65-F5344CB8AC3E}">
        <p14:creationId xmlns:p14="http://schemas.microsoft.com/office/powerpoint/2010/main" val="3580478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slowly.</a:t>
            </a:r>
          </a:p>
        </p:txBody>
      </p:sp>
      <p:sp>
        <p:nvSpPr>
          <p:cNvPr id="4" name="Slide Number Placeholder 3"/>
          <p:cNvSpPr>
            <a:spLocks noGrp="1"/>
          </p:cNvSpPr>
          <p:nvPr>
            <p:ph type="sldNum" sz="quarter" idx="5"/>
          </p:nvPr>
        </p:nvSpPr>
        <p:spPr/>
        <p:txBody>
          <a:bodyPr/>
          <a:lstStyle/>
          <a:p>
            <a:fld id="{25493BA0-F233-C147-9F46-9117D8157730}" type="slidenum">
              <a:rPr lang="en-US" smtClean="0"/>
              <a:t>63</a:t>
            </a:fld>
            <a:endParaRPr lang="en-US"/>
          </a:p>
        </p:txBody>
      </p:sp>
    </p:spTree>
    <p:extLst>
      <p:ext uri="{BB962C8B-B14F-4D97-AF65-F5344CB8AC3E}">
        <p14:creationId xmlns:p14="http://schemas.microsoft.com/office/powerpoint/2010/main" val="27656247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maybe unfair, but I’m giving </a:t>
            </a:r>
            <a:r>
              <a:rPr lang="en-US" dirty="0" err="1"/>
              <a:t>Mturk</a:t>
            </a:r>
            <a:r>
              <a:rPr lang="en-US" dirty="0"/>
              <a:t> a concerned triangle because so many participants completed their survey at such a breakneck base.</a:t>
            </a:r>
          </a:p>
        </p:txBody>
      </p:sp>
      <p:sp>
        <p:nvSpPr>
          <p:cNvPr id="4" name="Slide Number Placeholder 3"/>
          <p:cNvSpPr>
            <a:spLocks noGrp="1"/>
          </p:cNvSpPr>
          <p:nvPr>
            <p:ph type="sldNum" sz="quarter" idx="5"/>
          </p:nvPr>
        </p:nvSpPr>
        <p:spPr/>
        <p:txBody>
          <a:bodyPr/>
          <a:lstStyle/>
          <a:p>
            <a:fld id="{25493BA0-F233-C147-9F46-9117D8157730}" type="slidenum">
              <a:rPr lang="en-US" smtClean="0"/>
              <a:t>64</a:t>
            </a:fld>
            <a:endParaRPr lang="en-US"/>
          </a:p>
        </p:txBody>
      </p:sp>
    </p:spTree>
    <p:extLst>
      <p:ext uri="{BB962C8B-B14F-4D97-AF65-F5344CB8AC3E}">
        <p14:creationId xmlns:p14="http://schemas.microsoft.com/office/powerpoint/2010/main" val="25673079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slowly.</a:t>
            </a:r>
          </a:p>
        </p:txBody>
      </p:sp>
      <p:sp>
        <p:nvSpPr>
          <p:cNvPr id="4" name="Slide Number Placeholder 3"/>
          <p:cNvSpPr>
            <a:spLocks noGrp="1"/>
          </p:cNvSpPr>
          <p:nvPr>
            <p:ph type="sldNum" sz="quarter" idx="5"/>
          </p:nvPr>
        </p:nvSpPr>
        <p:spPr/>
        <p:txBody>
          <a:bodyPr/>
          <a:lstStyle/>
          <a:p>
            <a:fld id="{25493BA0-F233-C147-9F46-9117D8157730}" type="slidenum">
              <a:rPr lang="en-US" smtClean="0"/>
              <a:t>66</a:t>
            </a:fld>
            <a:endParaRPr lang="en-US"/>
          </a:p>
        </p:txBody>
      </p:sp>
    </p:spTree>
    <p:extLst>
      <p:ext uri="{BB962C8B-B14F-4D97-AF65-F5344CB8AC3E}">
        <p14:creationId xmlns:p14="http://schemas.microsoft.com/office/powerpoint/2010/main" val="20412592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slowly.</a:t>
            </a:r>
          </a:p>
        </p:txBody>
      </p:sp>
      <p:sp>
        <p:nvSpPr>
          <p:cNvPr id="4" name="Slide Number Placeholder 3"/>
          <p:cNvSpPr>
            <a:spLocks noGrp="1"/>
          </p:cNvSpPr>
          <p:nvPr>
            <p:ph type="sldNum" sz="quarter" idx="5"/>
          </p:nvPr>
        </p:nvSpPr>
        <p:spPr/>
        <p:txBody>
          <a:bodyPr/>
          <a:lstStyle/>
          <a:p>
            <a:fld id="{25493BA0-F233-C147-9F46-9117D8157730}" type="slidenum">
              <a:rPr lang="en-US" smtClean="0"/>
              <a:t>68</a:t>
            </a:fld>
            <a:endParaRPr lang="en-US"/>
          </a:p>
        </p:txBody>
      </p:sp>
    </p:spTree>
    <p:extLst>
      <p:ext uri="{BB962C8B-B14F-4D97-AF65-F5344CB8AC3E}">
        <p14:creationId xmlns:p14="http://schemas.microsoft.com/office/powerpoint/2010/main" val="15291520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Tap gets yet another concerned triangle. Prolific has posted some impressive non-missing data stats.</a:t>
            </a:r>
          </a:p>
        </p:txBody>
      </p:sp>
      <p:sp>
        <p:nvSpPr>
          <p:cNvPr id="4" name="Slide Number Placeholder 3"/>
          <p:cNvSpPr>
            <a:spLocks noGrp="1"/>
          </p:cNvSpPr>
          <p:nvPr>
            <p:ph type="sldNum" sz="quarter" idx="5"/>
          </p:nvPr>
        </p:nvSpPr>
        <p:spPr/>
        <p:txBody>
          <a:bodyPr/>
          <a:lstStyle/>
          <a:p>
            <a:fld id="{25493BA0-F233-C147-9F46-9117D8157730}" type="slidenum">
              <a:rPr lang="en-US" smtClean="0"/>
              <a:t>69</a:t>
            </a:fld>
            <a:endParaRPr lang="en-US"/>
          </a:p>
        </p:txBody>
      </p:sp>
    </p:spTree>
    <p:extLst>
      <p:ext uri="{BB962C8B-B14F-4D97-AF65-F5344CB8AC3E}">
        <p14:creationId xmlns:p14="http://schemas.microsoft.com/office/powerpoint/2010/main" val="10774076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slowly.</a:t>
            </a:r>
          </a:p>
        </p:txBody>
      </p:sp>
      <p:sp>
        <p:nvSpPr>
          <p:cNvPr id="4" name="Slide Number Placeholder 3"/>
          <p:cNvSpPr>
            <a:spLocks noGrp="1"/>
          </p:cNvSpPr>
          <p:nvPr>
            <p:ph type="sldNum" sz="quarter" idx="5"/>
          </p:nvPr>
        </p:nvSpPr>
        <p:spPr/>
        <p:txBody>
          <a:bodyPr/>
          <a:lstStyle/>
          <a:p>
            <a:fld id="{25493BA0-F233-C147-9F46-9117D8157730}" type="slidenum">
              <a:rPr lang="en-US" smtClean="0"/>
              <a:t>71</a:t>
            </a:fld>
            <a:endParaRPr lang="en-US"/>
          </a:p>
        </p:txBody>
      </p:sp>
    </p:spTree>
    <p:extLst>
      <p:ext uri="{BB962C8B-B14F-4D97-AF65-F5344CB8AC3E}">
        <p14:creationId xmlns:p14="http://schemas.microsoft.com/office/powerpoint/2010/main" val="35918917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slowly.</a:t>
            </a:r>
          </a:p>
        </p:txBody>
      </p:sp>
      <p:sp>
        <p:nvSpPr>
          <p:cNvPr id="4" name="Slide Number Placeholder 3"/>
          <p:cNvSpPr>
            <a:spLocks noGrp="1"/>
          </p:cNvSpPr>
          <p:nvPr>
            <p:ph type="sldNum" sz="quarter" idx="5"/>
          </p:nvPr>
        </p:nvSpPr>
        <p:spPr/>
        <p:txBody>
          <a:bodyPr/>
          <a:lstStyle/>
          <a:p>
            <a:fld id="{25493BA0-F233-C147-9F46-9117D8157730}" type="slidenum">
              <a:rPr lang="en-US" smtClean="0"/>
              <a:t>72</a:t>
            </a:fld>
            <a:endParaRPr lang="en-US"/>
          </a:p>
        </p:txBody>
      </p:sp>
    </p:spTree>
    <p:extLst>
      <p:ext uri="{BB962C8B-B14F-4D97-AF65-F5344CB8AC3E}">
        <p14:creationId xmlns:p14="http://schemas.microsoft.com/office/powerpoint/2010/main" val="27930518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slowly.</a:t>
            </a:r>
          </a:p>
        </p:txBody>
      </p:sp>
      <p:sp>
        <p:nvSpPr>
          <p:cNvPr id="4" name="Slide Number Placeholder 3"/>
          <p:cNvSpPr>
            <a:spLocks noGrp="1"/>
          </p:cNvSpPr>
          <p:nvPr>
            <p:ph type="sldNum" sz="quarter" idx="5"/>
          </p:nvPr>
        </p:nvSpPr>
        <p:spPr/>
        <p:txBody>
          <a:bodyPr/>
          <a:lstStyle/>
          <a:p>
            <a:fld id="{25493BA0-F233-C147-9F46-9117D8157730}" type="slidenum">
              <a:rPr lang="en-US" smtClean="0"/>
              <a:t>73</a:t>
            </a:fld>
            <a:endParaRPr lang="en-US"/>
          </a:p>
        </p:txBody>
      </p:sp>
    </p:spTree>
    <p:extLst>
      <p:ext uri="{BB962C8B-B14F-4D97-AF65-F5344CB8AC3E}">
        <p14:creationId xmlns:p14="http://schemas.microsoft.com/office/powerpoint/2010/main" val="3749780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r>
              <a:rPr lang="en-US" dirty="0"/>
              <a:t>Sometimes, </a:t>
            </a:r>
            <a:r>
              <a:rPr lang="en-US" dirty="0" err="1"/>
              <a:t>Mturk</a:t>
            </a:r>
            <a:r>
              <a:rPr lang="en-US" dirty="0"/>
              <a:t> data can be low quality. A concerning percentage of participants  fail language comprehension questions. Some </a:t>
            </a:r>
            <a:r>
              <a:rPr lang="en-US" dirty="0" err="1"/>
              <a:t>Mturkers</a:t>
            </a:r>
            <a:r>
              <a:rPr lang="en-US" dirty="0"/>
              <a:t> are inattentive and give uninterpretable responses. Many </a:t>
            </a:r>
            <a:r>
              <a:rPr lang="en-US" dirty="0" err="1"/>
              <a:t>Mturkers</a:t>
            </a:r>
            <a:r>
              <a:rPr lang="en-US" dirty="0"/>
              <a:t> are not naïve, which is fancy speak for ”they’re familiar with widely used experimental manipulations.” More recently,  reports suggest researchers we can’t always be sure who is responding and where from because participants are using VPNs from different countries. Despite these concerns, …</a:t>
            </a:r>
          </a:p>
          <a:p>
            <a:endParaRPr lang="en-US" dirty="0"/>
          </a:p>
        </p:txBody>
      </p:sp>
      <p:sp>
        <p:nvSpPr>
          <p:cNvPr id="4" name="Slide Number Placeholder 3"/>
          <p:cNvSpPr>
            <a:spLocks noGrp="1"/>
          </p:cNvSpPr>
          <p:nvPr>
            <p:ph type="sldNum" sz="quarter" idx="5"/>
          </p:nvPr>
        </p:nvSpPr>
        <p:spPr/>
        <p:txBody>
          <a:bodyPr/>
          <a:lstStyle/>
          <a:p>
            <a:fld id="{25493BA0-F233-C147-9F46-9117D8157730}" type="slidenum">
              <a:rPr lang="en-US" smtClean="0"/>
              <a:t>7</a:t>
            </a:fld>
            <a:endParaRPr lang="en-US"/>
          </a:p>
        </p:txBody>
      </p:sp>
    </p:spTree>
    <p:extLst>
      <p:ext uri="{BB962C8B-B14F-4D97-AF65-F5344CB8AC3E}">
        <p14:creationId xmlns:p14="http://schemas.microsoft.com/office/powerpoint/2010/main" val="29702105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slowly.</a:t>
            </a:r>
          </a:p>
        </p:txBody>
      </p:sp>
      <p:sp>
        <p:nvSpPr>
          <p:cNvPr id="4" name="Slide Number Placeholder 3"/>
          <p:cNvSpPr>
            <a:spLocks noGrp="1"/>
          </p:cNvSpPr>
          <p:nvPr>
            <p:ph type="sldNum" sz="quarter" idx="5"/>
          </p:nvPr>
        </p:nvSpPr>
        <p:spPr/>
        <p:txBody>
          <a:bodyPr/>
          <a:lstStyle/>
          <a:p>
            <a:fld id="{25493BA0-F233-C147-9F46-9117D8157730}" type="slidenum">
              <a:rPr lang="en-US" smtClean="0"/>
              <a:t>74</a:t>
            </a:fld>
            <a:endParaRPr lang="en-US"/>
          </a:p>
        </p:txBody>
      </p:sp>
    </p:spTree>
    <p:extLst>
      <p:ext uri="{BB962C8B-B14F-4D97-AF65-F5344CB8AC3E}">
        <p14:creationId xmlns:p14="http://schemas.microsoft.com/office/powerpoint/2010/main" val="11401279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Tap gets its final concerned triangle, and so do the undergraduates.</a:t>
            </a:r>
          </a:p>
        </p:txBody>
      </p:sp>
      <p:sp>
        <p:nvSpPr>
          <p:cNvPr id="4" name="Slide Number Placeholder 3"/>
          <p:cNvSpPr>
            <a:spLocks noGrp="1"/>
          </p:cNvSpPr>
          <p:nvPr>
            <p:ph type="sldNum" sz="quarter" idx="5"/>
          </p:nvPr>
        </p:nvSpPr>
        <p:spPr/>
        <p:txBody>
          <a:bodyPr/>
          <a:lstStyle/>
          <a:p>
            <a:fld id="{25493BA0-F233-C147-9F46-9117D8157730}" type="slidenum">
              <a:rPr lang="en-US" smtClean="0"/>
              <a:t>75</a:t>
            </a:fld>
            <a:endParaRPr lang="en-US"/>
          </a:p>
        </p:txBody>
      </p:sp>
    </p:spTree>
    <p:extLst>
      <p:ext uri="{BB962C8B-B14F-4D97-AF65-F5344CB8AC3E}">
        <p14:creationId xmlns:p14="http://schemas.microsoft.com/office/powerpoint/2010/main" val="8647657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493BA0-F233-C147-9F46-9117D8157730}" type="slidenum">
              <a:rPr lang="en-US" smtClean="0"/>
              <a:t>80</a:t>
            </a:fld>
            <a:endParaRPr lang="en-US"/>
          </a:p>
        </p:txBody>
      </p:sp>
    </p:spTree>
    <p:extLst>
      <p:ext uri="{BB962C8B-B14F-4D97-AF65-F5344CB8AC3E}">
        <p14:creationId xmlns:p14="http://schemas.microsoft.com/office/powerpoint/2010/main" val="33725715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493BA0-F233-C147-9F46-9117D8157730}" type="slidenum">
              <a:rPr lang="en-US" smtClean="0"/>
              <a:t>81</a:t>
            </a:fld>
            <a:endParaRPr lang="en-US"/>
          </a:p>
        </p:txBody>
      </p:sp>
    </p:spTree>
    <p:extLst>
      <p:ext uri="{BB962C8B-B14F-4D97-AF65-F5344CB8AC3E}">
        <p14:creationId xmlns:p14="http://schemas.microsoft.com/office/powerpoint/2010/main" val="38370498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493BA0-F233-C147-9F46-9117D8157730}" type="slidenum">
              <a:rPr lang="en-US" smtClean="0"/>
              <a:t>84</a:t>
            </a:fld>
            <a:endParaRPr lang="en-US"/>
          </a:p>
        </p:txBody>
      </p:sp>
    </p:spTree>
    <p:extLst>
      <p:ext uri="{BB962C8B-B14F-4D97-AF65-F5344CB8AC3E}">
        <p14:creationId xmlns:p14="http://schemas.microsoft.com/office/powerpoint/2010/main" val="37910595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493BA0-F233-C147-9F46-9117D8157730}" type="slidenum">
              <a:rPr lang="en-US" smtClean="0"/>
              <a:t>92</a:t>
            </a:fld>
            <a:endParaRPr lang="en-US"/>
          </a:p>
        </p:txBody>
      </p:sp>
    </p:spTree>
    <p:extLst>
      <p:ext uri="{BB962C8B-B14F-4D97-AF65-F5344CB8AC3E}">
        <p14:creationId xmlns:p14="http://schemas.microsoft.com/office/powerpoint/2010/main" val="3765904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Mturk</a:t>
            </a:r>
            <a:r>
              <a:rPr lang="en-US" dirty="0"/>
              <a:t> data can be high quality. Researchers can replicate the psychometrics of widely used scales as well as classic/well-known psychological findings. What’s more, </a:t>
            </a:r>
            <a:r>
              <a:rPr lang="en-US" dirty="0" err="1"/>
              <a:t>Mturkers</a:t>
            </a:r>
            <a:r>
              <a:rPr lang="en-US" dirty="0"/>
              <a:t> will often share rich responses to open-ended questions.</a:t>
            </a:r>
          </a:p>
        </p:txBody>
      </p:sp>
      <p:sp>
        <p:nvSpPr>
          <p:cNvPr id="4" name="Slide Number Placeholder 3"/>
          <p:cNvSpPr>
            <a:spLocks noGrp="1"/>
          </p:cNvSpPr>
          <p:nvPr>
            <p:ph type="sldNum" sz="quarter" idx="5"/>
          </p:nvPr>
        </p:nvSpPr>
        <p:spPr/>
        <p:txBody>
          <a:bodyPr/>
          <a:lstStyle/>
          <a:p>
            <a:fld id="{25493BA0-F233-C147-9F46-9117D8157730}" type="slidenum">
              <a:rPr lang="en-US" smtClean="0"/>
              <a:t>8</a:t>
            </a:fld>
            <a:endParaRPr lang="en-US"/>
          </a:p>
        </p:txBody>
      </p:sp>
    </p:spTree>
    <p:extLst>
      <p:ext uri="{BB962C8B-B14F-4D97-AF65-F5344CB8AC3E}">
        <p14:creationId xmlns:p14="http://schemas.microsoft.com/office/powerpoint/2010/main" val="3205461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a good reasons to expect </a:t>
            </a:r>
            <a:r>
              <a:rPr lang="en-US" dirty="0" err="1"/>
              <a:t>Mturkers</a:t>
            </a:r>
            <a:r>
              <a:rPr lang="en-US" dirty="0"/>
              <a:t> to provide good data. First, maybe they’ll give you better data if you pay them more. I wrote this bullet before I reviewed this and it turns out there is no evidence for this. But, they do care about their reputation as people who adequately complete the tasks you give them. In fact, </a:t>
            </a:r>
            <a:r>
              <a:rPr lang="en-US" dirty="0" err="1"/>
              <a:t>Mturkers</a:t>
            </a:r>
            <a:r>
              <a:rPr lang="en-US" dirty="0"/>
              <a:t> gain access to studies based on their history of completing tasks and having them approved by task requesters. And third, many </a:t>
            </a:r>
            <a:r>
              <a:rPr lang="en-US" dirty="0" err="1"/>
              <a:t>Mturkers</a:t>
            </a:r>
            <a:r>
              <a:rPr lang="en-US" dirty="0"/>
              <a:t> have taken quite a few surveys and so they have a good sense of how to answers questions about themselves and what’s expected from them. You might call many of them professional survey takers. But there may be other reasons why </a:t>
            </a:r>
            <a:r>
              <a:rPr lang="en-US" dirty="0" err="1"/>
              <a:t>Mturkers</a:t>
            </a:r>
            <a:r>
              <a:rPr lang="en-US" dirty="0"/>
              <a:t> provide good data. </a:t>
            </a:r>
          </a:p>
        </p:txBody>
      </p:sp>
      <p:sp>
        <p:nvSpPr>
          <p:cNvPr id="4" name="Slide Number Placeholder 3"/>
          <p:cNvSpPr>
            <a:spLocks noGrp="1"/>
          </p:cNvSpPr>
          <p:nvPr>
            <p:ph type="sldNum" sz="quarter" idx="5"/>
          </p:nvPr>
        </p:nvSpPr>
        <p:spPr/>
        <p:txBody>
          <a:bodyPr/>
          <a:lstStyle/>
          <a:p>
            <a:fld id="{25493BA0-F233-C147-9F46-9117D8157730}" type="slidenum">
              <a:rPr lang="en-US" smtClean="0"/>
              <a:t>9</a:t>
            </a:fld>
            <a:endParaRPr lang="en-US"/>
          </a:p>
        </p:txBody>
      </p:sp>
    </p:spTree>
    <p:extLst>
      <p:ext uri="{BB962C8B-B14F-4D97-AF65-F5344CB8AC3E}">
        <p14:creationId xmlns:p14="http://schemas.microsoft.com/office/powerpoint/2010/main" val="215785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27926AD-EB47-A142-9BE5-B704022C0114}"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66FEF-4907-0149-ADDB-739776E952A1}" type="slidenum">
              <a:rPr lang="en-US" smtClean="0"/>
              <a:t>‹#›</a:t>
            </a:fld>
            <a:endParaRPr lang="en-US"/>
          </a:p>
        </p:txBody>
      </p:sp>
    </p:spTree>
    <p:extLst>
      <p:ext uri="{BB962C8B-B14F-4D97-AF65-F5344CB8AC3E}">
        <p14:creationId xmlns:p14="http://schemas.microsoft.com/office/powerpoint/2010/main" val="4083659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7926AD-EB47-A142-9BE5-B704022C0114}"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66FEF-4907-0149-ADDB-739776E952A1}" type="slidenum">
              <a:rPr lang="en-US" smtClean="0"/>
              <a:t>‹#›</a:t>
            </a:fld>
            <a:endParaRPr lang="en-US"/>
          </a:p>
        </p:txBody>
      </p:sp>
    </p:spTree>
    <p:extLst>
      <p:ext uri="{BB962C8B-B14F-4D97-AF65-F5344CB8AC3E}">
        <p14:creationId xmlns:p14="http://schemas.microsoft.com/office/powerpoint/2010/main" val="206913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7926AD-EB47-A142-9BE5-B704022C0114}"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66FEF-4907-0149-ADDB-739776E952A1}" type="slidenum">
              <a:rPr lang="en-US" smtClean="0"/>
              <a:t>‹#›</a:t>
            </a:fld>
            <a:endParaRPr lang="en-US"/>
          </a:p>
        </p:txBody>
      </p:sp>
    </p:spTree>
    <p:extLst>
      <p:ext uri="{BB962C8B-B14F-4D97-AF65-F5344CB8AC3E}">
        <p14:creationId xmlns:p14="http://schemas.microsoft.com/office/powerpoint/2010/main" val="644945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7926AD-EB47-A142-9BE5-B704022C0114}"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66FEF-4907-0149-ADDB-739776E952A1}" type="slidenum">
              <a:rPr lang="en-US" smtClean="0"/>
              <a:t>‹#›</a:t>
            </a:fld>
            <a:endParaRPr lang="en-US"/>
          </a:p>
        </p:txBody>
      </p:sp>
    </p:spTree>
    <p:extLst>
      <p:ext uri="{BB962C8B-B14F-4D97-AF65-F5344CB8AC3E}">
        <p14:creationId xmlns:p14="http://schemas.microsoft.com/office/powerpoint/2010/main" val="2190615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7926AD-EB47-A142-9BE5-B704022C0114}"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66FEF-4907-0149-ADDB-739776E952A1}" type="slidenum">
              <a:rPr lang="en-US" smtClean="0"/>
              <a:t>‹#›</a:t>
            </a:fld>
            <a:endParaRPr lang="en-US"/>
          </a:p>
        </p:txBody>
      </p:sp>
    </p:spTree>
    <p:extLst>
      <p:ext uri="{BB962C8B-B14F-4D97-AF65-F5344CB8AC3E}">
        <p14:creationId xmlns:p14="http://schemas.microsoft.com/office/powerpoint/2010/main" val="1849644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7926AD-EB47-A142-9BE5-B704022C0114}" type="datetimeFigureOut">
              <a:rPr lang="en-US" smtClean="0"/>
              <a:t>11/6/19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066FEF-4907-0149-ADDB-739776E952A1}" type="slidenum">
              <a:rPr lang="en-US" smtClean="0"/>
              <a:t>‹#›</a:t>
            </a:fld>
            <a:endParaRPr lang="en-US"/>
          </a:p>
        </p:txBody>
      </p:sp>
    </p:spTree>
    <p:extLst>
      <p:ext uri="{BB962C8B-B14F-4D97-AF65-F5344CB8AC3E}">
        <p14:creationId xmlns:p14="http://schemas.microsoft.com/office/powerpoint/2010/main" val="459758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7926AD-EB47-A142-9BE5-B704022C0114}" type="datetimeFigureOut">
              <a:rPr lang="en-US" smtClean="0"/>
              <a:t>11/6/19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066FEF-4907-0149-ADDB-739776E952A1}" type="slidenum">
              <a:rPr lang="en-US" smtClean="0"/>
              <a:t>‹#›</a:t>
            </a:fld>
            <a:endParaRPr lang="en-US"/>
          </a:p>
        </p:txBody>
      </p:sp>
    </p:spTree>
    <p:extLst>
      <p:ext uri="{BB962C8B-B14F-4D97-AF65-F5344CB8AC3E}">
        <p14:creationId xmlns:p14="http://schemas.microsoft.com/office/powerpoint/2010/main" val="100664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27926AD-EB47-A142-9BE5-B704022C0114}" type="datetimeFigureOut">
              <a:rPr lang="en-US" smtClean="0"/>
              <a:t>11/6/19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066FEF-4907-0149-ADDB-739776E952A1}" type="slidenum">
              <a:rPr lang="en-US" smtClean="0"/>
              <a:t>‹#›</a:t>
            </a:fld>
            <a:endParaRPr lang="en-US"/>
          </a:p>
        </p:txBody>
      </p:sp>
    </p:spTree>
    <p:extLst>
      <p:ext uri="{BB962C8B-B14F-4D97-AF65-F5344CB8AC3E}">
        <p14:creationId xmlns:p14="http://schemas.microsoft.com/office/powerpoint/2010/main" val="1445681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926AD-EB47-A142-9BE5-B704022C0114}" type="datetimeFigureOut">
              <a:rPr lang="en-US" smtClean="0"/>
              <a:t>11/6/19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066FEF-4907-0149-ADDB-739776E952A1}" type="slidenum">
              <a:rPr lang="en-US" smtClean="0"/>
              <a:t>‹#›</a:t>
            </a:fld>
            <a:endParaRPr lang="en-US"/>
          </a:p>
        </p:txBody>
      </p:sp>
    </p:spTree>
    <p:extLst>
      <p:ext uri="{BB962C8B-B14F-4D97-AF65-F5344CB8AC3E}">
        <p14:creationId xmlns:p14="http://schemas.microsoft.com/office/powerpoint/2010/main" val="735265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7926AD-EB47-A142-9BE5-B704022C0114}" type="datetimeFigureOut">
              <a:rPr lang="en-US" smtClean="0"/>
              <a:t>11/6/19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066FEF-4907-0149-ADDB-739776E952A1}" type="slidenum">
              <a:rPr lang="en-US" smtClean="0"/>
              <a:t>‹#›</a:t>
            </a:fld>
            <a:endParaRPr lang="en-US"/>
          </a:p>
        </p:txBody>
      </p:sp>
    </p:spTree>
    <p:extLst>
      <p:ext uri="{BB962C8B-B14F-4D97-AF65-F5344CB8AC3E}">
        <p14:creationId xmlns:p14="http://schemas.microsoft.com/office/powerpoint/2010/main" val="754581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7926AD-EB47-A142-9BE5-B704022C0114}" type="datetimeFigureOut">
              <a:rPr lang="en-US" smtClean="0"/>
              <a:t>11/6/19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066FEF-4907-0149-ADDB-739776E952A1}" type="slidenum">
              <a:rPr lang="en-US" smtClean="0"/>
              <a:t>‹#›</a:t>
            </a:fld>
            <a:endParaRPr lang="en-US"/>
          </a:p>
        </p:txBody>
      </p:sp>
    </p:spTree>
    <p:extLst>
      <p:ext uri="{BB962C8B-B14F-4D97-AF65-F5344CB8AC3E}">
        <p14:creationId xmlns:p14="http://schemas.microsoft.com/office/powerpoint/2010/main" val="3665726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Gill Sans MT" panose="020B0502020104020203" pitchFamily="34" charset="77"/>
              </a:defRPr>
            </a:lvl1pPr>
          </a:lstStyle>
          <a:p>
            <a:fld id="{E27926AD-EB47-A142-9BE5-B704022C0114}" type="datetimeFigureOut">
              <a:rPr lang="en-US" smtClean="0"/>
              <a:pPr/>
              <a:t>11/6/19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ill Sans MT" panose="020B0502020104020203" pitchFamily="34" charset="77"/>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Gill Sans MT" panose="020B0502020104020203" pitchFamily="34" charset="77"/>
              </a:defRPr>
            </a:lvl1pPr>
          </a:lstStyle>
          <a:p>
            <a:fld id="{5A066FEF-4907-0149-ADDB-739776E952A1}" type="slidenum">
              <a:rPr lang="en-US" smtClean="0"/>
              <a:pPr/>
              <a:t>‹#›</a:t>
            </a:fld>
            <a:endParaRPr lang="en-US" dirty="0"/>
          </a:p>
        </p:txBody>
      </p:sp>
    </p:spTree>
    <p:extLst>
      <p:ext uri="{BB962C8B-B14F-4D97-AF65-F5344CB8AC3E}">
        <p14:creationId xmlns:p14="http://schemas.microsoft.com/office/powerpoint/2010/main" val="372350027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0" i="0" kern="1200">
          <a:solidFill>
            <a:schemeClr val="tx1"/>
          </a:solidFill>
          <a:latin typeface="Gill Sans MT" panose="020B050202010402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tiff"/><Relationship Id="rId5" Type="http://schemas.openxmlformats.org/officeDocument/2006/relationships/image" Target="../media/image2.tiff"/><Relationship Id="rId4" Type="http://schemas.openxmlformats.org/officeDocument/2006/relationships/image" Target="../media/image3.tiff"/></Relationships>
</file>

<file path=ppt/slides/_rels/slide1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6.svg"/></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9.svg"/></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77.svg"/></Relationships>
</file>

<file path=ppt/slides/_rels/slide8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image" Target="../media/image79.tif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2.svg"/></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nickmichalak.com/" TargetMode="External"/><Relationship Id="rId1" Type="http://schemas.openxmlformats.org/officeDocument/2006/relationships/slideLayout" Target="../slideLayouts/slideLayout6.xml"/><Relationship Id="rId4" Type="http://schemas.openxmlformats.org/officeDocument/2006/relationships/image" Target="../media/image84.svg"/></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0.svg"/></Relationships>
</file>

<file path=ppt/slides/_rels/slide9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13">
            <a:extLst>
              <a:ext uri="{FF2B5EF4-FFF2-40B4-BE49-F238E27FC236}">
                <a16:creationId xmlns:a16="http://schemas.microsoft.com/office/drawing/2014/main" id="{80A4B931-B7F0-403E-9F40-8A4054A04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12192000" cy="6858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
            <a:extLst>
              <a:ext uri="{FF2B5EF4-FFF2-40B4-BE49-F238E27FC236}">
                <a16:creationId xmlns:a16="http://schemas.microsoft.com/office/drawing/2014/main" id="{4CEAF602-346E-4A18-BDCE-F489E035C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4">
            <a:extLst>
              <a:ext uri="{FF2B5EF4-FFF2-40B4-BE49-F238E27FC236}">
                <a16:creationId xmlns:a16="http://schemas.microsoft.com/office/drawing/2014/main" id="{F74A1337-596D-453E-B873-BCF1760EE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5C8FFA94-D0BB-EF40-81D3-519EE8788193}"/>
              </a:ext>
            </a:extLst>
          </p:cNvPr>
          <p:cNvSpPr>
            <a:spLocks noGrp="1"/>
          </p:cNvSpPr>
          <p:nvPr>
            <p:ph type="ctrTitle"/>
          </p:nvPr>
        </p:nvSpPr>
        <p:spPr>
          <a:xfrm>
            <a:off x="804672" y="2787860"/>
            <a:ext cx="4948428" cy="2651200"/>
          </a:xfrm>
        </p:spPr>
        <p:txBody>
          <a:bodyPr anchor="t">
            <a:normAutofit/>
          </a:bodyPr>
          <a:lstStyle/>
          <a:p>
            <a:pPr algn="l"/>
            <a:r>
              <a:rPr lang="en-US" sz="3800" dirty="0"/>
              <a:t>Are online survey participants motivated to provide high-quality data (and do they)?</a:t>
            </a:r>
          </a:p>
        </p:txBody>
      </p:sp>
      <p:sp>
        <p:nvSpPr>
          <p:cNvPr id="3" name="Subtitle 2">
            <a:extLst>
              <a:ext uri="{FF2B5EF4-FFF2-40B4-BE49-F238E27FC236}">
                <a16:creationId xmlns:a16="http://schemas.microsoft.com/office/drawing/2014/main" id="{22EE4FB8-6DA7-E24C-B193-2DE3C5E22780}"/>
              </a:ext>
            </a:extLst>
          </p:cNvPr>
          <p:cNvSpPr>
            <a:spLocks noGrp="1"/>
          </p:cNvSpPr>
          <p:nvPr>
            <p:ph type="subTitle" idx="1"/>
          </p:nvPr>
        </p:nvSpPr>
        <p:spPr>
          <a:xfrm>
            <a:off x="804672" y="1300450"/>
            <a:ext cx="4167376" cy="1155525"/>
          </a:xfrm>
        </p:spPr>
        <p:txBody>
          <a:bodyPr anchor="b">
            <a:normAutofit lnSpcReduction="10000"/>
          </a:bodyPr>
          <a:lstStyle/>
          <a:p>
            <a:pPr algn="l"/>
            <a:r>
              <a:rPr lang="en-US" b="1" dirty="0">
                <a:solidFill>
                  <a:schemeClr val="accent1"/>
                </a:solidFill>
              </a:rPr>
              <a:t>Nick Michalak</a:t>
            </a:r>
          </a:p>
          <a:p>
            <a:pPr algn="l"/>
            <a:r>
              <a:rPr lang="en-US" sz="2000" dirty="0"/>
              <a:t>Todd Chan</a:t>
            </a:r>
          </a:p>
          <a:p>
            <a:pPr algn="l"/>
            <a:r>
              <a:rPr lang="en-US" sz="2000" dirty="0"/>
              <a:t>Fred Conrad, PhD</a:t>
            </a:r>
          </a:p>
        </p:txBody>
      </p:sp>
      <p:pic>
        <p:nvPicPr>
          <p:cNvPr id="5" name="Picture 4">
            <a:extLst>
              <a:ext uri="{FF2B5EF4-FFF2-40B4-BE49-F238E27FC236}">
                <a16:creationId xmlns:a16="http://schemas.microsoft.com/office/drawing/2014/main" id="{7BB92773-7404-B746-85D6-5A1C461CBCA6}"/>
              </a:ext>
            </a:extLst>
          </p:cNvPr>
          <p:cNvPicPr>
            <a:picLocks noChangeAspect="1"/>
          </p:cNvPicPr>
          <p:nvPr/>
        </p:nvPicPr>
        <p:blipFill>
          <a:blip r:embed="rId3"/>
          <a:stretch>
            <a:fillRect/>
          </a:stretch>
        </p:blipFill>
        <p:spPr>
          <a:xfrm>
            <a:off x="7248711" y="397591"/>
            <a:ext cx="4621557" cy="1236266"/>
          </a:xfrm>
          <a:prstGeom prst="rect">
            <a:avLst/>
          </a:prstGeom>
        </p:spPr>
      </p:pic>
      <p:pic>
        <p:nvPicPr>
          <p:cNvPr id="9" name="Picture 8">
            <a:extLst>
              <a:ext uri="{FF2B5EF4-FFF2-40B4-BE49-F238E27FC236}">
                <a16:creationId xmlns:a16="http://schemas.microsoft.com/office/drawing/2014/main" id="{8673CEDF-C8A4-C74B-B9F3-DB16AC023C86}"/>
              </a:ext>
            </a:extLst>
          </p:cNvPr>
          <p:cNvPicPr>
            <a:picLocks noChangeAspect="1"/>
          </p:cNvPicPr>
          <p:nvPr/>
        </p:nvPicPr>
        <p:blipFill>
          <a:blip r:embed="rId4"/>
          <a:stretch>
            <a:fillRect/>
          </a:stretch>
        </p:blipFill>
        <p:spPr>
          <a:xfrm>
            <a:off x="8313596" y="1870584"/>
            <a:ext cx="3070174" cy="1388013"/>
          </a:xfrm>
          <a:prstGeom prst="rect">
            <a:avLst/>
          </a:prstGeom>
        </p:spPr>
      </p:pic>
      <p:pic>
        <p:nvPicPr>
          <p:cNvPr id="4" name="Picture 3">
            <a:extLst>
              <a:ext uri="{FF2B5EF4-FFF2-40B4-BE49-F238E27FC236}">
                <a16:creationId xmlns:a16="http://schemas.microsoft.com/office/drawing/2014/main" id="{4DA89808-0677-BC41-AAB6-2F8ECF116DA4}"/>
              </a:ext>
            </a:extLst>
          </p:cNvPr>
          <p:cNvPicPr>
            <a:picLocks noChangeAspect="1"/>
          </p:cNvPicPr>
          <p:nvPr/>
        </p:nvPicPr>
        <p:blipFill rotWithShape="1">
          <a:blip r:embed="rId5"/>
          <a:srcRect l="14952" t="31588" r="12413" b="29301"/>
          <a:stretch/>
        </p:blipFill>
        <p:spPr>
          <a:xfrm>
            <a:off x="8990086" y="3419454"/>
            <a:ext cx="2577749" cy="1388013"/>
          </a:xfrm>
          <a:prstGeom prst="rect">
            <a:avLst/>
          </a:prstGeom>
        </p:spPr>
      </p:pic>
      <p:pic>
        <p:nvPicPr>
          <p:cNvPr id="6" name="Picture 5">
            <a:extLst>
              <a:ext uri="{FF2B5EF4-FFF2-40B4-BE49-F238E27FC236}">
                <a16:creationId xmlns:a16="http://schemas.microsoft.com/office/drawing/2014/main" id="{F38DA429-1B67-6041-BA2F-46E557F7350E}"/>
              </a:ext>
            </a:extLst>
          </p:cNvPr>
          <p:cNvPicPr>
            <a:picLocks noChangeAspect="1"/>
          </p:cNvPicPr>
          <p:nvPr/>
        </p:nvPicPr>
        <p:blipFill>
          <a:blip r:embed="rId6"/>
          <a:stretch>
            <a:fillRect/>
          </a:stretch>
        </p:blipFill>
        <p:spPr>
          <a:xfrm>
            <a:off x="9945586" y="4968316"/>
            <a:ext cx="1388004" cy="1388004"/>
          </a:xfrm>
          <a:prstGeom prst="rect">
            <a:avLst/>
          </a:prstGeom>
        </p:spPr>
      </p:pic>
    </p:spTree>
    <p:extLst>
      <p:ext uri="{BB962C8B-B14F-4D97-AF65-F5344CB8AC3E}">
        <p14:creationId xmlns:p14="http://schemas.microsoft.com/office/powerpoint/2010/main" val="1788699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77"/>
            </a:endParaRPr>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77"/>
            </a:endParaRPr>
          </a:p>
        </p:txBody>
      </p:sp>
      <p:sp>
        <p:nvSpPr>
          <p:cNvPr id="2" name="Title 1">
            <a:extLst>
              <a:ext uri="{FF2B5EF4-FFF2-40B4-BE49-F238E27FC236}">
                <a16:creationId xmlns:a16="http://schemas.microsoft.com/office/drawing/2014/main" id="{3779DDFC-1E57-9147-A722-43EFB8B4D4F6}"/>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400" kern="1200" dirty="0">
                <a:solidFill>
                  <a:schemeClr val="tx1"/>
                </a:solidFill>
              </a:rPr>
              <a:t>Are </a:t>
            </a:r>
            <a:r>
              <a:rPr lang="en-US" sz="5400" kern="1200" dirty="0" err="1">
                <a:solidFill>
                  <a:schemeClr val="tx1"/>
                </a:solidFill>
              </a:rPr>
              <a:t>MTurk</a:t>
            </a:r>
            <a:r>
              <a:rPr lang="en-US" sz="5400" dirty="0" err="1"/>
              <a:t>ers</a:t>
            </a:r>
            <a:r>
              <a:rPr lang="en-US" sz="5400" dirty="0"/>
              <a:t> </a:t>
            </a:r>
            <a:r>
              <a:rPr lang="en-US" sz="5400" kern="1200" dirty="0">
                <a:solidFill>
                  <a:schemeClr val="tx1"/>
                </a:solidFill>
              </a:rPr>
              <a:t>motivated to provide high quality data for reasons other than payment?</a:t>
            </a:r>
          </a:p>
        </p:txBody>
      </p:sp>
      <p:sp>
        <p:nvSpPr>
          <p:cNvPr id="3" name="Content Placeholder 2">
            <a:extLst>
              <a:ext uri="{FF2B5EF4-FFF2-40B4-BE49-F238E27FC236}">
                <a16:creationId xmlns:a16="http://schemas.microsoft.com/office/drawing/2014/main" id="{DFFE991A-C745-3341-9592-7879C120F611}"/>
              </a:ext>
            </a:extLst>
          </p:cNvPr>
          <p:cNvSpPr>
            <a:spLocks noGrp="1"/>
          </p:cNvSpPr>
          <p:nvPr>
            <p:ph idx="1"/>
          </p:nvPr>
        </p:nvSpPr>
        <p:spPr>
          <a:xfrm>
            <a:off x="1524000" y="4256436"/>
            <a:ext cx="9144000" cy="1600818"/>
          </a:xfrm>
        </p:spPr>
        <p:txBody>
          <a:bodyPr vert="horz" lIns="91440" tIns="45720" rIns="91440" bIns="45720" rtlCol="0">
            <a:normAutofit/>
          </a:bodyPr>
          <a:lstStyle/>
          <a:p>
            <a:pPr marL="0" indent="0" algn="ctr">
              <a:buNone/>
            </a:pPr>
            <a:r>
              <a:rPr lang="en-US" sz="3600" b="1" kern="1200" dirty="0" err="1">
                <a:solidFill>
                  <a:schemeClr val="accent1"/>
                </a:solidFill>
              </a:rPr>
              <a:t>MTurkers</a:t>
            </a:r>
            <a:r>
              <a:rPr lang="en-US" sz="3600" b="1" kern="1200" dirty="0">
                <a:solidFill>
                  <a:schemeClr val="accent1"/>
                </a:solidFill>
              </a:rPr>
              <a:t> may be intrinsically motivated to respond honestly and thoughtfully.</a:t>
            </a:r>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772F27B-4C2C-E34D-98ED-472DA7406578}"/>
              </a:ext>
            </a:extLst>
          </p:cNvPr>
          <p:cNvSpPr txBox="1"/>
          <p:nvPr/>
        </p:nvSpPr>
        <p:spPr>
          <a:xfrm>
            <a:off x="9612711" y="6055778"/>
            <a:ext cx="2110578" cy="369332"/>
          </a:xfrm>
          <a:prstGeom prst="rect">
            <a:avLst/>
          </a:prstGeom>
          <a:noFill/>
        </p:spPr>
        <p:txBody>
          <a:bodyPr wrap="none" rtlCol="0">
            <a:spAutoFit/>
          </a:bodyPr>
          <a:lstStyle/>
          <a:p>
            <a:r>
              <a:rPr lang="en-US" b="1" dirty="0">
                <a:solidFill>
                  <a:schemeClr val="accent5"/>
                </a:solidFill>
                <a:latin typeface="Gill Sans MT" panose="020B0502020104020203" pitchFamily="34" charset="77"/>
              </a:rPr>
              <a:t>Ryan &amp; Deci, 2000</a:t>
            </a:r>
          </a:p>
        </p:txBody>
      </p:sp>
    </p:spTree>
    <p:extLst>
      <p:ext uri="{BB962C8B-B14F-4D97-AF65-F5344CB8AC3E}">
        <p14:creationId xmlns:p14="http://schemas.microsoft.com/office/powerpoint/2010/main" val="3380687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06DBFFC-39B2-F44F-8363-05DFC0761350}"/>
              </a:ext>
            </a:extLst>
          </p:cNvPr>
          <p:cNvSpPr>
            <a:spLocks noGrp="1"/>
          </p:cNvSpPr>
          <p:nvPr>
            <p:ph type="title"/>
          </p:nvPr>
        </p:nvSpPr>
        <p:spPr>
          <a:xfrm>
            <a:off x="2555631" y="1441938"/>
            <a:ext cx="7080738" cy="3974124"/>
          </a:xfrm>
        </p:spPr>
        <p:txBody>
          <a:bodyPr>
            <a:normAutofit/>
          </a:bodyPr>
          <a:lstStyle/>
          <a:p>
            <a:pPr algn="ctr"/>
            <a:r>
              <a:rPr lang="en-US" sz="4600" dirty="0">
                <a:solidFill>
                  <a:schemeClr val="bg1">
                    <a:lumMod val="95000"/>
                    <a:lumOff val="5000"/>
                  </a:schemeClr>
                </a:solidFill>
              </a:rPr>
              <a:t>Are </a:t>
            </a:r>
            <a:r>
              <a:rPr lang="en-US" sz="4600" dirty="0" err="1">
                <a:solidFill>
                  <a:schemeClr val="bg1">
                    <a:lumMod val="95000"/>
                    <a:lumOff val="5000"/>
                  </a:schemeClr>
                </a:solidFill>
              </a:rPr>
              <a:t>MTurkers</a:t>
            </a:r>
            <a:r>
              <a:rPr lang="en-US" sz="4600" dirty="0">
                <a:solidFill>
                  <a:schemeClr val="bg1">
                    <a:lumMod val="95000"/>
                    <a:lumOff val="5000"/>
                  </a:schemeClr>
                </a:solidFill>
              </a:rPr>
              <a:t> </a:t>
            </a:r>
            <a:r>
              <a:rPr lang="en-US" sz="4600" b="1" i="1" u="sng" dirty="0">
                <a:solidFill>
                  <a:schemeClr val="bg1">
                    <a:lumMod val="95000"/>
                    <a:lumOff val="5000"/>
                  </a:schemeClr>
                </a:solidFill>
              </a:rPr>
              <a:t>more</a:t>
            </a:r>
            <a:r>
              <a:rPr lang="en-US" sz="4600" dirty="0">
                <a:solidFill>
                  <a:schemeClr val="bg1">
                    <a:lumMod val="95000"/>
                    <a:lumOff val="5000"/>
                  </a:schemeClr>
                </a:solidFill>
              </a:rPr>
              <a:t> intrinsically motivated to provide high quality data compared to participants from other kinds of samples?</a:t>
            </a:r>
          </a:p>
        </p:txBody>
      </p:sp>
    </p:spTree>
    <p:extLst>
      <p:ext uri="{BB962C8B-B14F-4D97-AF65-F5344CB8AC3E}">
        <p14:creationId xmlns:p14="http://schemas.microsoft.com/office/powerpoint/2010/main" val="962257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F57EC2-1981-EB4C-B7F1-08F91DBB9D53}"/>
              </a:ext>
            </a:extLst>
          </p:cNvPr>
          <p:cNvSpPr>
            <a:spLocks noGrp="1"/>
          </p:cNvSpPr>
          <p:nvPr>
            <p:ph type="title"/>
          </p:nvPr>
        </p:nvSpPr>
        <p:spPr>
          <a:xfrm>
            <a:off x="1600200" y="4269282"/>
            <a:ext cx="8991600" cy="1264762"/>
          </a:xfrm>
          <a:solidFill>
            <a:srgbClr val="FFFFFF"/>
          </a:solidFill>
          <a:ln w="38100">
            <a:solidFill>
              <a:srgbClr val="404040"/>
            </a:solidFill>
            <a:miter lim="800000"/>
          </a:ln>
        </p:spPr>
        <p:txBody>
          <a:bodyPr vert="horz" lIns="91440" tIns="45720" rIns="91440" bIns="45720" rtlCol="0" anchor="ctr">
            <a:normAutofit/>
          </a:bodyPr>
          <a:lstStyle/>
          <a:p>
            <a:pPr algn="ctr"/>
            <a:r>
              <a:rPr lang="en-US" sz="3100" b="1" kern="1200" dirty="0">
                <a:solidFill>
                  <a:srgbClr val="404040"/>
                </a:solidFill>
                <a:latin typeface="+mj-lt"/>
                <a:ea typeface="+mj-ea"/>
                <a:cs typeface="+mj-cs"/>
              </a:rPr>
              <a:t>We designed a survey to measure data quality and gave it to four unique samples of people.</a:t>
            </a:r>
          </a:p>
        </p:txBody>
      </p:sp>
      <p:pic>
        <p:nvPicPr>
          <p:cNvPr id="7" name="Picture 6" descr="A stop sign&#10;&#10;Description automatically generated">
            <a:extLst>
              <a:ext uri="{FF2B5EF4-FFF2-40B4-BE49-F238E27FC236}">
                <a16:creationId xmlns:a16="http://schemas.microsoft.com/office/drawing/2014/main" id="{FADA3CA6-6729-D445-AF5B-3AAF03B5345E}"/>
              </a:ext>
            </a:extLst>
          </p:cNvPr>
          <p:cNvPicPr>
            <a:picLocks noChangeAspect="1"/>
          </p:cNvPicPr>
          <p:nvPr/>
        </p:nvPicPr>
        <p:blipFill>
          <a:blip r:embed="rId3"/>
          <a:stretch>
            <a:fillRect/>
          </a:stretch>
        </p:blipFill>
        <p:spPr>
          <a:xfrm>
            <a:off x="692912" y="948064"/>
            <a:ext cx="2580894" cy="2580894"/>
          </a:xfrm>
          <a:prstGeom prst="rect">
            <a:avLst/>
          </a:prstGeom>
        </p:spPr>
      </p:pic>
      <p:pic>
        <p:nvPicPr>
          <p:cNvPr id="6" name="Picture 5" descr="A close up of a logo&#10;&#10;Description automatically generated">
            <a:extLst>
              <a:ext uri="{FF2B5EF4-FFF2-40B4-BE49-F238E27FC236}">
                <a16:creationId xmlns:a16="http://schemas.microsoft.com/office/drawing/2014/main" id="{683CA40F-EF27-EB40-8CE9-07470EB6A9CB}"/>
              </a:ext>
            </a:extLst>
          </p:cNvPr>
          <p:cNvPicPr>
            <a:picLocks noChangeAspect="1"/>
          </p:cNvPicPr>
          <p:nvPr/>
        </p:nvPicPr>
        <p:blipFill rotWithShape="1">
          <a:blip r:embed="rId4"/>
          <a:srcRect l="14952" t="31588" r="12413" b="29301"/>
          <a:stretch/>
        </p:blipFill>
        <p:spPr>
          <a:xfrm>
            <a:off x="3434672" y="1543658"/>
            <a:ext cx="2580895" cy="1389706"/>
          </a:xfrm>
          <a:prstGeom prst="rect">
            <a:avLst/>
          </a:prstGeom>
        </p:spPr>
      </p:pic>
      <p:pic>
        <p:nvPicPr>
          <p:cNvPr id="5" name="Picture 4">
            <a:extLst>
              <a:ext uri="{FF2B5EF4-FFF2-40B4-BE49-F238E27FC236}">
                <a16:creationId xmlns:a16="http://schemas.microsoft.com/office/drawing/2014/main" id="{89B50E4E-F531-AF45-BCD8-4D1A6C05E699}"/>
              </a:ext>
            </a:extLst>
          </p:cNvPr>
          <p:cNvPicPr>
            <a:picLocks noChangeAspect="1"/>
          </p:cNvPicPr>
          <p:nvPr/>
        </p:nvPicPr>
        <p:blipFill>
          <a:blip r:embed="rId5"/>
          <a:stretch>
            <a:fillRect/>
          </a:stretch>
        </p:blipFill>
        <p:spPr>
          <a:xfrm>
            <a:off x="6176433" y="1655106"/>
            <a:ext cx="2580895" cy="1166811"/>
          </a:xfrm>
          <a:prstGeom prst="rect">
            <a:avLst/>
          </a:prstGeom>
        </p:spPr>
      </p:pic>
      <p:pic>
        <p:nvPicPr>
          <p:cNvPr id="4" name="Picture 3">
            <a:extLst>
              <a:ext uri="{FF2B5EF4-FFF2-40B4-BE49-F238E27FC236}">
                <a16:creationId xmlns:a16="http://schemas.microsoft.com/office/drawing/2014/main" id="{2F7ABCE8-5AA1-5649-A7DB-20BEAB2BB9E2}"/>
              </a:ext>
            </a:extLst>
          </p:cNvPr>
          <p:cNvPicPr>
            <a:picLocks noChangeAspect="1"/>
          </p:cNvPicPr>
          <p:nvPr/>
        </p:nvPicPr>
        <p:blipFill>
          <a:blip r:embed="rId6"/>
          <a:stretch>
            <a:fillRect/>
          </a:stretch>
        </p:blipFill>
        <p:spPr>
          <a:xfrm>
            <a:off x="8918193" y="1893317"/>
            <a:ext cx="2580895" cy="690389"/>
          </a:xfrm>
          <a:prstGeom prst="rect">
            <a:avLst/>
          </a:prstGeom>
        </p:spPr>
      </p:pic>
    </p:spTree>
    <p:extLst>
      <p:ext uri="{BB962C8B-B14F-4D97-AF65-F5344CB8AC3E}">
        <p14:creationId xmlns:p14="http://schemas.microsoft.com/office/powerpoint/2010/main" val="1693589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88E0-82A2-7A4A-BAE2-79EF67A67D79}"/>
              </a:ext>
            </a:extLst>
          </p:cNvPr>
          <p:cNvSpPr>
            <a:spLocks noGrp="1"/>
          </p:cNvSpPr>
          <p:nvPr>
            <p:ph type="title"/>
          </p:nvPr>
        </p:nvSpPr>
        <p:spPr>
          <a:xfrm>
            <a:off x="762001" y="803325"/>
            <a:ext cx="5314536" cy="1325563"/>
          </a:xfrm>
        </p:spPr>
        <p:txBody>
          <a:bodyPr>
            <a:normAutofit/>
          </a:bodyPr>
          <a:lstStyle/>
          <a:p>
            <a:r>
              <a:rPr lang="en-US" sz="4400" dirty="0">
                <a:solidFill>
                  <a:schemeClr val="accent6"/>
                </a:solidFill>
              </a:rPr>
              <a:t>Amazon Mechanical Turk / Turk Prime</a:t>
            </a:r>
          </a:p>
        </p:txBody>
      </p:sp>
      <p:sp>
        <p:nvSpPr>
          <p:cNvPr id="3" name="Content Placeholder 2">
            <a:extLst>
              <a:ext uri="{FF2B5EF4-FFF2-40B4-BE49-F238E27FC236}">
                <a16:creationId xmlns:a16="http://schemas.microsoft.com/office/drawing/2014/main" id="{60648140-D811-F744-9411-1B82864922A1}"/>
              </a:ext>
            </a:extLst>
          </p:cNvPr>
          <p:cNvSpPr>
            <a:spLocks noGrp="1"/>
          </p:cNvSpPr>
          <p:nvPr>
            <p:ph idx="1"/>
          </p:nvPr>
        </p:nvSpPr>
        <p:spPr>
          <a:xfrm>
            <a:off x="762000" y="2279018"/>
            <a:ext cx="5314543" cy="4443058"/>
          </a:xfrm>
        </p:spPr>
        <p:txBody>
          <a:bodyPr anchor="t">
            <a:normAutofit/>
          </a:bodyPr>
          <a:lstStyle/>
          <a:p>
            <a:pPr marL="0" indent="0">
              <a:lnSpc>
                <a:spcPct val="150000"/>
              </a:lnSpc>
              <a:buNone/>
            </a:pPr>
            <a:r>
              <a:rPr lang="en-US" sz="2400" dirty="0"/>
              <a:t>Titled  </a:t>
            </a:r>
            <a:r>
              <a:rPr lang="en-US" sz="2400" b="1" dirty="0">
                <a:solidFill>
                  <a:schemeClr val="accent1"/>
                </a:solidFill>
              </a:rPr>
              <a:t>“Lifestyles and personality”</a:t>
            </a:r>
          </a:p>
          <a:p>
            <a:pPr marL="0" indent="0">
              <a:lnSpc>
                <a:spcPct val="150000"/>
              </a:lnSpc>
              <a:buNone/>
            </a:pPr>
            <a:r>
              <a:rPr lang="en-US" sz="2400" dirty="0"/>
              <a:t>Paid </a:t>
            </a:r>
            <a:r>
              <a:rPr lang="en-US" sz="2400" b="1" dirty="0">
                <a:solidFill>
                  <a:schemeClr val="accent1"/>
                </a:solidFill>
              </a:rPr>
              <a:t>$1.50</a:t>
            </a:r>
          </a:p>
          <a:p>
            <a:pPr marL="0" indent="0">
              <a:lnSpc>
                <a:spcPct val="150000"/>
              </a:lnSpc>
              <a:buNone/>
            </a:pPr>
            <a:r>
              <a:rPr lang="en-US" sz="2400" dirty="0"/>
              <a:t>≥ </a:t>
            </a:r>
            <a:r>
              <a:rPr lang="en-US" sz="2400" b="1" dirty="0">
                <a:solidFill>
                  <a:schemeClr val="accent3"/>
                </a:solidFill>
              </a:rPr>
              <a:t>95% approval </a:t>
            </a:r>
            <a:r>
              <a:rPr lang="en-US" sz="2400" dirty="0"/>
              <a:t>and ≥ </a:t>
            </a:r>
            <a:r>
              <a:rPr lang="en-US" sz="2400" b="1" dirty="0">
                <a:solidFill>
                  <a:schemeClr val="accent3"/>
                </a:solidFill>
              </a:rPr>
              <a:t>100 completed HITs</a:t>
            </a:r>
          </a:p>
          <a:p>
            <a:pPr marL="0" indent="0">
              <a:lnSpc>
                <a:spcPct val="150000"/>
              </a:lnSpc>
              <a:buNone/>
            </a:pPr>
            <a:r>
              <a:rPr lang="en-US" sz="2400" dirty="0"/>
              <a:t>Located in the U.S.</a:t>
            </a:r>
          </a:p>
          <a:p>
            <a:pPr marL="0" indent="0">
              <a:lnSpc>
                <a:spcPct val="150000"/>
              </a:lnSpc>
              <a:buNone/>
            </a:pPr>
            <a:r>
              <a:rPr lang="en-US" sz="2400" dirty="0"/>
              <a:t>“Micro-batched “</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logo&#10;&#10;Description automatically generated">
            <a:extLst>
              <a:ext uri="{FF2B5EF4-FFF2-40B4-BE49-F238E27FC236}">
                <a16:creationId xmlns:a16="http://schemas.microsoft.com/office/drawing/2014/main" id="{B82B0746-7182-9645-B093-A04B7D84111C}"/>
              </a:ext>
            </a:extLst>
          </p:cNvPr>
          <p:cNvPicPr>
            <a:picLocks noChangeAspect="1"/>
          </p:cNvPicPr>
          <p:nvPr/>
        </p:nvPicPr>
        <p:blipFill rotWithShape="1">
          <a:blip r:embed="rId3"/>
          <a:srcRect l="14952" t="31588" r="12413" b="29301"/>
          <a:stretch/>
        </p:blipFill>
        <p:spPr>
          <a:xfrm>
            <a:off x="7884057" y="1519189"/>
            <a:ext cx="3796790" cy="2044416"/>
          </a:xfrm>
          <a:prstGeom prst="rect">
            <a:avLst/>
          </a:prstGeom>
        </p:spPr>
      </p:pic>
      <p:sp>
        <p:nvSpPr>
          <p:cNvPr id="7" name="TextBox 6">
            <a:extLst>
              <a:ext uri="{FF2B5EF4-FFF2-40B4-BE49-F238E27FC236}">
                <a16:creationId xmlns:a16="http://schemas.microsoft.com/office/drawing/2014/main" id="{DA0FBDFE-2109-7149-8B2D-841A626C85C1}"/>
              </a:ext>
            </a:extLst>
          </p:cNvPr>
          <p:cNvSpPr txBox="1"/>
          <p:nvPr/>
        </p:nvSpPr>
        <p:spPr>
          <a:xfrm>
            <a:off x="7884057" y="6272081"/>
            <a:ext cx="4072846" cy="369332"/>
          </a:xfrm>
          <a:prstGeom prst="rect">
            <a:avLst/>
          </a:prstGeom>
          <a:noFill/>
        </p:spPr>
        <p:txBody>
          <a:bodyPr wrap="none" rtlCol="0">
            <a:spAutoFit/>
          </a:bodyPr>
          <a:lstStyle/>
          <a:p>
            <a:r>
              <a:rPr lang="en-US" b="1" dirty="0" err="1">
                <a:solidFill>
                  <a:schemeClr val="accent5"/>
                </a:solidFill>
                <a:latin typeface="Gill Sans MT" panose="020B0502020104020203" pitchFamily="34" charset="77"/>
              </a:rPr>
              <a:t>Litman</a:t>
            </a:r>
            <a:r>
              <a:rPr lang="en-US" b="1" dirty="0">
                <a:solidFill>
                  <a:schemeClr val="accent5"/>
                </a:solidFill>
                <a:latin typeface="Gill Sans MT" panose="020B0502020104020203" pitchFamily="34" charset="77"/>
              </a:rPr>
              <a:t> et al., 2015; </a:t>
            </a:r>
            <a:r>
              <a:rPr lang="en-US" b="1" dirty="0" err="1">
                <a:solidFill>
                  <a:schemeClr val="accent5"/>
                </a:solidFill>
                <a:latin typeface="Gill Sans MT" panose="020B0502020104020203" pitchFamily="34" charset="77"/>
              </a:rPr>
              <a:t>www.mturk.com</a:t>
            </a:r>
            <a:endParaRPr lang="en-US" b="1" dirty="0">
              <a:solidFill>
                <a:schemeClr val="accent5"/>
              </a:solidFill>
              <a:latin typeface="Gill Sans MT" panose="020B0502020104020203" pitchFamily="34" charset="77"/>
            </a:endParaRPr>
          </a:p>
        </p:txBody>
      </p:sp>
    </p:spTree>
    <p:extLst>
      <p:ext uri="{BB962C8B-B14F-4D97-AF65-F5344CB8AC3E}">
        <p14:creationId xmlns:p14="http://schemas.microsoft.com/office/powerpoint/2010/main" val="4041640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EA0C3AC-2A72-484B-B07D-F2CC519F1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6">
            <a:extLst>
              <a:ext uri="{FF2B5EF4-FFF2-40B4-BE49-F238E27FC236}">
                <a16:creationId xmlns:a16="http://schemas.microsoft.com/office/drawing/2014/main" id="{986477EF-3991-4D07-9F11-9E887C340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0" y="4672012"/>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chemeClr val="tx1">
              <a:lumMod val="85000"/>
              <a:lumOff val="15000"/>
            </a:schemeClr>
          </a:solid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45588E0-82A2-7A4A-BAE2-79EF67A67D79}"/>
              </a:ext>
            </a:extLst>
          </p:cNvPr>
          <p:cNvSpPr>
            <a:spLocks noGrp="1"/>
          </p:cNvSpPr>
          <p:nvPr>
            <p:ph type="title"/>
          </p:nvPr>
        </p:nvSpPr>
        <p:spPr>
          <a:xfrm>
            <a:off x="810000" y="5270243"/>
            <a:ext cx="10571998" cy="970450"/>
          </a:xfrm>
        </p:spPr>
        <p:txBody>
          <a:bodyPr>
            <a:normAutofit/>
          </a:bodyPr>
          <a:lstStyle/>
          <a:p>
            <a:r>
              <a:rPr lang="en-US" sz="3100">
                <a:solidFill>
                  <a:schemeClr val="bg1"/>
                </a:solidFill>
              </a:rPr>
              <a:t>University of Michigan Introductory Psychology Subject Pool (Online)</a:t>
            </a:r>
          </a:p>
        </p:txBody>
      </p:sp>
      <p:sp>
        <p:nvSpPr>
          <p:cNvPr id="17" name="Rounded Rectangle 17">
            <a:extLst>
              <a:ext uri="{FF2B5EF4-FFF2-40B4-BE49-F238E27FC236}">
                <a16:creationId xmlns:a16="http://schemas.microsoft.com/office/drawing/2014/main" id="{A23F8109-B0C1-4D0F-A1B4-C89C9AD70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414" y="995376"/>
            <a:ext cx="4604307" cy="3096358"/>
          </a:xfrm>
          <a:prstGeom prst="roundRect">
            <a:avLst>
              <a:gd name="adj" fmla="val 3513"/>
            </a:avLst>
          </a:prstGeom>
          <a:solidFill>
            <a:schemeClr val="bg1"/>
          </a:solidFill>
          <a:ln>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554A1EE-BF00-0B40-BA24-18CAE168BDD4}"/>
              </a:ext>
            </a:extLst>
          </p:cNvPr>
          <p:cNvPicPr>
            <a:picLocks noChangeAspect="1"/>
          </p:cNvPicPr>
          <p:nvPr/>
        </p:nvPicPr>
        <p:blipFill>
          <a:blip r:embed="rId3"/>
          <a:stretch>
            <a:fillRect/>
          </a:stretch>
        </p:blipFill>
        <p:spPr>
          <a:xfrm>
            <a:off x="1076879" y="1605146"/>
            <a:ext cx="4151376" cy="1876819"/>
          </a:xfrm>
          <a:prstGeom prst="rect">
            <a:avLst/>
          </a:prstGeom>
        </p:spPr>
      </p:pic>
      <p:sp>
        <p:nvSpPr>
          <p:cNvPr id="3" name="Content Placeholder 2">
            <a:extLst>
              <a:ext uri="{FF2B5EF4-FFF2-40B4-BE49-F238E27FC236}">
                <a16:creationId xmlns:a16="http://schemas.microsoft.com/office/drawing/2014/main" id="{3C53AD0F-0205-9647-B616-78CDC8755384}"/>
              </a:ext>
            </a:extLst>
          </p:cNvPr>
          <p:cNvSpPr>
            <a:spLocks noGrp="1"/>
          </p:cNvSpPr>
          <p:nvPr>
            <p:ph idx="1"/>
          </p:nvPr>
        </p:nvSpPr>
        <p:spPr>
          <a:xfrm>
            <a:off x="6096000" y="995376"/>
            <a:ext cx="5277285" cy="3560700"/>
          </a:xfrm>
          <a:effectLst/>
        </p:spPr>
        <p:txBody>
          <a:bodyPr anchor="ctr">
            <a:normAutofit lnSpcReduction="10000"/>
          </a:bodyPr>
          <a:lstStyle/>
          <a:p>
            <a:pPr marL="0" indent="0">
              <a:buNone/>
            </a:pPr>
            <a:r>
              <a:rPr lang="en-US" sz="2400" dirty="0"/>
              <a:t>Completed survey online for </a:t>
            </a:r>
            <a:r>
              <a:rPr lang="en-US" sz="2400" b="1" dirty="0">
                <a:solidFill>
                  <a:schemeClr val="accent1"/>
                </a:solidFill>
              </a:rPr>
              <a:t>0.50 credit hours</a:t>
            </a:r>
          </a:p>
          <a:p>
            <a:pPr marL="0" indent="0">
              <a:buNone/>
            </a:pPr>
            <a:endParaRPr lang="en-US" sz="2400" dirty="0"/>
          </a:p>
          <a:p>
            <a:pPr marL="0" indent="0">
              <a:buNone/>
            </a:pPr>
            <a:r>
              <a:rPr lang="en-US" sz="2400" b="1" dirty="0">
                <a:solidFill>
                  <a:schemeClr val="accent3"/>
                </a:solidFill>
              </a:rPr>
              <a:t>64% </a:t>
            </a:r>
            <a:r>
              <a:rPr lang="en-US" sz="2400" dirty="0"/>
              <a:t>of all undergraduates reported having taken a Subject Pool survey before (</a:t>
            </a:r>
            <a:r>
              <a:rPr lang="en-US" sz="2400" b="1" dirty="0">
                <a:solidFill>
                  <a:schemeClr val="accent3"/>
                </a:solidFill>
              </a:rPr>
              <a:t>32%</a:t>
            </a:r>
            <a:r>
              <a:rPr lang="en-US" sz="2400" b="1" dirty="0"/>
              <a:t> </a:t>
            </a:r>
            <a:r>
              <a:rPr lang="en-US" sz="2400" dirty="0"/>
              <a:t>reported this was their Subject Pool first survey)</a:t>
            </a:r>
          </a:p>
          <a:p>
            <a:pPr marL="0" indent="0">
              <a:buNone/>
            </a:pPr>
            <a:endParaRPr lang="en-US" sz="2400" dirty="0"/>
          </a:p>
          <a:p>
            <a:pPr marL="0" indent="0">
              <a:buNone/>
            </a:pPr>
            <a:r>
              <a:rPr lang="en-US" sz="2400" b="1" dirty="0">
                <a:solidFill>
                  <a:schemeClr val="accent3"/>
                </a:solidFill>
              </a:rPr>
              <a:t>52% </a:t>
            </a:r>
            <a:r>
              <a:rPr lang="en-US" sz="2400" dirty="0"/>
              <a:t>reported this was their second Subject Pool survey (</a:t>
            </a:r>
            <a:r>
              <a:rPr lang="en-US" sz="2400" b="1" dirty="0">
                <a:solidFill>
                  <a:schemeClr val="accent3"/>
                </a:solidFill>
              </a:rPr>
              <a:t>20%</a:t>
            </a:r>
            <a:r>
              <a:rPr lang="en-US" sz="2400" b="1" dirty="0"/>
              <a:t> </a:t>
            </a:r>
            <a:r>
              <a:rPr lang="en-US" sz="2400" dirty="0"/>
              <a:t>their third)</a:t>
            </a:r>
          </a:p>
          <a:p>
            <a:pPr marL="0" indent="0">
              <a:buNone/>
            </a:pPr>
            <a:endParaRPr lang="en-US" sz="2400" dirty="0"/>
          </a:p>
        </p:txBody>
      </p:sp>
      <p:sp>
        <p:nvSpPr>
          <p:cNvPr id="19" name="Title 3">
            <a:extLst>
              <a:ext uri="{FF2B5EF4-FFF2-40B4-BE49-F238E27FC236}">
                <a16:creationId xmlns:a16="http://schemas.microsoft.com/office/drawing/2014/main" id="{EDA40B90-E281-4108-8CC2-959D5F9507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000" y="5154307"/>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56356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88E0-82A2-7A4A-BAE2-79EF67A67D79}"/>
              </a:ext>
            </a:extLst>
          </p:cNvPr>
          <p:cNvSpPr>
            <a:spLocks noGrp="1"/>
          </p:cNvSpPr>
          <p:nvPr>
            <p:ph type="title"/>
          </p:nvPr>
        </p:nvSpPr>
        <p:spPr>
          <a:xfrm>
            <a:off x="1136428" y="627564"/>
            <a:ext cx="7474172" cy="1325563"/>
          </a:xfrm>
        </p:spPr>
        <p:txBody>
          <a:bodyPr>
            <a:normAutofit/>
          </a:bodyPr>
          <a:lstStyle/>
          <a:p>
            <a:r>
              <a:rPr lang="en-US" sz="4400" dirty="0"/>
              <a:t>Prolific Academic</a:t>
            </a:r>
            <a:br>
              <a:rPr lang="en-US" sz="4400" dirty="0"/>
            </a:br>
            <a:r>
              <a:rPr lang="en-US" sz="4400" dirty="0"/>
              <a:t>(U.S. Representative)</a:t>
            </a:r>
          </a:p>
        </p:txBody>
      </p:sp>
      <p:sp>
        <p:nvSpPr>
          <p:cNvPr id="3" name="Content Placeholder 2">
            <a:extLst>
              <a:ext uri="{FF2B5EF4-FFF2-40B4-BE49-F238E27FC236}">
                <a16:creationId xmlns:a16="http://schemas.microsoft.com/office/drawing/2014/main" id="{7E778A96-4484-9B44-B7BB-EBE453DE6834}"/>
              </a:ext>
            </a:extLst>
          </p:cNvPr>
          <p:cNvSpPr>
            <a:spLocks noGrp="1"/>
          </p:cNvSpPr>
          <p:nvPr>
            <p:ph idx="1"/>
          </p:nvPr>
        </p:nvSpPr>
        <p:spPr>
          <a:xfrm>
            <a:off x="1136429" y="2358913"/>
            <a:ext cx="6467867" cy="3369873"/>
          </a:xfrm>
        </p:spPr>
        <p:txBody>
          <a:bodyPr anchor="ctr">
            <a:normAutofit/>
          </a:bodyPr>
          <a:lstStyle/>
          <a:p>
            <a:pPr marL="0" indent="0">
              <a:lnSpc>
                <a:spcPct val="100000"/>
              </a:lnSpc>
              <a:buNone/>
            </a:pPr>
            <a:r>
              <a:rPr lang="en-US" dirty="0"/>
              <a:t>Titled </a:t>
            </a:r>
            <a:r>
              <a:rPr lang="en-US" b="1" dirty="0">
                <a:solidFill>
                  <a:schemeClr val="accent3"/>
                </a:solidFill>
              </a:rPr>
              <a:t>“Motivation and Personality”</a:t>
            </a:r>
          </a:p>
          <a:p>
            <a:pPr marL="0" indent="0">
              <a:lnSpc>
                <a:spcPct val="100000"/>
              </a:lnSpc>
              <a:buNone/>
            </a:pPr>
            <a:endParaRPr lang="en-US" b="1" dirty="0">
              <a:solidFill>
                <a:schemeClr val="accent3"/>
              </a:solidFill>
            </a:endParaRPr>
          </a:p>
          <a:p>
            <a:pPr marL="0" indent="0">
              <a:lnSpc>
                <a:spcPct val="100000"/>
              </a:lnSpc>
              <a:buNone/>
            </a:pPr>
            <a:r>
              <a:rPr lang="en-US" dirty="0"/>
              <a:t>Paid </a:t>
            </a:r>
            <a:r>
              <a:rPr lang="en-US" b="1" dirty="0">
                <a:solidFill>
                  <a:schemeClr val="accent3"/>
                </a:solidFill>
              </a:rPr>
              <a:t>€1.25 </a:t>
            </a:r>
            <a:r>
              <a:rPr lang="en-US" dirty="0"/>
              <a:t>(~ </a:t>
            </a:r>
            <a:r>
              <a:rPr lang="en-US" b="1" dirty="0">
                <a:solidFill>
                  <a:schemeClr val="accent3"/>
                </a:solidFill>
              </a:rPr>
              <a:t>$1.40</a:t>
            </a:r>
            <a:r>
              <a:rPr lang="en-US" dirty="0"/>
              <a:t>)</a:t>
            </a:r>
          </a:p>
          <a:p>
            <a:pPr marL="0" indent="0">
              <a:lnSpc>
                <a:spcPct val="100000"/>
              </a:lnSpc>
              <a:buNone/>
            </a:pPr>
            <a:endParaRPr lang="en-US" dirty="0"/>
          </a:p>
          <a:p>
            <a:pPr marL="0" indent="0">
              <a:lnSpc>
                <a:spcPct val="100000"/>
              </a:lnSpc>
              <a:buNone/>
            </a:pPr>
            <a:r>
              <a:rPr lang="en-US" dirty="0"/>
              <a:t>Quota sample cross-stratified by Age, Gender, and Race (50 subgroups)</a:t>
            </a:r>
          </a:p>
          <a:p>
            <a:pPr marL="0" indent="0">
              <a:lnSpc>
                <a:spcPct val="100000"/>
              </a:lnSpc>
              <a:buNone/>
            </a:pPr>
            <a:endParaRPr lang="en-US" sz="3200" dirty="0"/>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556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2C8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31384E7-9026-0A49-BC8F-9F51DB4435D1}"/>
              </a:ext>
            </a:extLst>
          </p:cNvPr>
          <p:cNvPicPr>
            <a:picLocks noChangeAspect="1"/>
          </p:cNvPicPr>
          <p:nvPr/>
        </p:nvPicPr>
        <p:blipFill>
          <a:blip r:embed="rId3"/>
          <a:stretch>
            <a:fillRect/>
          </a:stretch>
        </p:blipFill>
        <p:spPr>
          <a:xfrm>
            <a:off x="9254442" y="3233446"/>
            <a:ext cx="1462088" cy="391108"/>
          </a:xfrm>
          <a:prstGeom prst="rect">
            <a:avLst/>
          </a:prstGeom>
        </p:spPr>
      </p:pic>
      <p:sp>
        <p:nvSpPr>
          <p:cNvPr id="8" name="TextBox 7">
            <a:extLst>
              <a:ext uri="{FF2B5EF4-FFF2-40B4-BE49-F238E27FC236}">
                <a16:creationId xmlns:a16="http://schemas.microsoft.com/office/drawing/2014/main" id="{BF7B94D4-0A9A-2748-A4F7-0880474AAE5E}"/>
              </a:ext>
            </a:extLst>
          </p:cNvPr>
          <p:cNvSpPr txBox="1"/>
          <p:nvPr/>
        </p:nvSpPr>
        <p:spPr>
          <a:xfrm>
            <a:off x="1136428" y="6093533"/>
            <a:ext cx="1835182" cy="369332"/>
          </a:xfrm>
          <a:prstGeom prst="rect">
            <a:avLst/>
          </a:prstGeom>
          <a:noFill/>
        </p:spPr>
        <p:txBody>
          <a:bodyPr wrap="none" rtlCol="0">
            <a:spAutoFit/>
          </a:bodyPr>
          <a:lstStyle/>
          <a:p>
            <a:r>
              <a:rPr lang="en-US" b="1" dirty="0" err="1">
                <a:solidFill>
                  <a:schemeClr val="accent5"/>
                </a:solidFill>
                <a:latin typeface="Gill Sans MT" panose="020B0502020104020203" pitchFamily="34" charset="77"/>
              </a:rPr>
              <a:t>www.prolific.co</a:t>
            </a:r>
            <a:endParaRPr lang="en-US" b="1" dirty="0">
              <a:solidFill>
                <a:schemeClr val="accent5"/>
              </a:solidFill>
              <a:latin typeface="Gill Sans MT" panose="020B0502020104020203" pitchFamily="34" charset="77"/>
            </a:endParaRPr>
          </a:p>
        </p:txBody>
      </p:sp>
    </p:spTree>
    <p:extLst>
      <p:ext uri="{BB962C8B-B14F-4D97-AF65-F5344CB8AC3E}">
        <p14:creationId xmlns:p14="http://schemas.microsoft.com/office/powerpoint/2010/main" val="3768920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4AD9C18-7334-9642-9C33-16068CB25B5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Stratification Table</a:t>
            </a:r>
          </a:p>
        </p:txBody>
      </p:sp>
      <p:graphicFrame>
        <p:nvGraphicFramePr>
          <p:cNvPr id="11" name="Content Placeholder 10">
            <a:extLst>
              <a:ext uri="{FF2B5EF4-FFF2-40B4-BE49-F238E27FC236}">
                <a16:creationId xmlns:a16="http://schemas.microsoft.com/office/drawing/2014/main" id="{5B27FF57-5B43-4F4C-806F-22682C4562A5}"/>
              </a:ext>
            </a:extLst>
          </p:cNvPr>
          <p:cNvGraphicFramePr>
            <a:graphicFrameLocks noGrp="1"/>
          </p:cNvGraphicFramePr>
          <p:nvPr>
            <p:ph idx="1"/>
            <p:extLst>
              <p:ext uri="{D42A27DB-BD31-4B8C-83A1-F6EECF244321}">
                <p14:modId xmlns:p14="http://schemas.microsoft.com/office/powerpoint/2010/main" val="2861929929"/>
              </p:ext>
            </p:extLst>
          </p:nvPr>
        </p:nvGraphicFramePr>
        <p:xfrm>
          <a:off x="4636992" y="961812"/>
          <a:ext cx="5991416" cy="4930991"/>
        </p:xfrm>
        <a:graphic>
          <a:graphicData uri="http://schemas.openxmlformats.org/drawingml/2006/table">
            <a:tbl>
              <a:tblPr firstRow="1" bandRow="1">
                <a:tableStyleId>{8EC20E35-A176-4012-BC5E-935CFFF8708E}</a:tableStyleId>
              </a:tblPr>
              <a:tblGrid>
                <a:gridCol w="1881695">
                  <a:extLst>
                    <a:ext uri="{9D8B030D-6E8A-4147-A177-3AD203B41FA5}">
                      <a16:colId xmlns:a16="http://schemas.microsoft.com/office/drawing/2014/main" val="2776520618"/>
                    </a:ext>
                  </a:extLst>
                </a:gridCol>
                <a:gridCol w="2038493">
                  <a:extLst>
                    <a:ext uri="{9D8B030D-6E8A-4147-A177-3AD203B41FA5}">
                      <a16:colId xmlns:a16="http://schemas.microsoft.com/office/drawing/2014/main" val="337313836"/>
                    </a:ext>
                  </a:extLst>
                </a:gridCol>
                <a:gridCol w="2071228">
                  <a:extLst>
                    <a:ext uri="{9D8B030D-6E8A-4147-A177-3AD203B41FA5}">
                      <a16:colId xmlns:a16="http://schemas.microsoft.com/office/drawing/2014/main" val="1784189609"/>
                    </a:ext>
                  </a:extLst>
                </a:gridCol>
              </a:tblGrid>
              <a:tr h="379307">
                <a:tc>
                  <a:txBody>
                    <a:bodyPr/>
                    <a:lstStyle/>
                    <a:p>
                      <a:pPr algn="l" fontAlgn="b"/>
                      <a:r>
                        <a:rPr lang="en-US" sz="2100" u="none" strike="noStrike">
                          <a:effectLst/>
                        </a:rPr>
                        <a:t>Category</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Desired N</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Desired %</a:t>
                      </a:r>
                      <a:endParaRPr lang="en-US" sz="2100" b="0" i="0" u="none" strike="noStrike">
                        <a:solidFill>
                          <a:srgbClr val="000000"/>
                        </a:solidFill>
                        <a:effectLst/>
                        <a:latin typeface="Calibri" panose="020F0502020204030204" pitchFamily="34" charset="0"/>
                      </a:endParaRPr>
                    </a:p>
                  </a:txBody>
                  <a:tcPr marL="16757" marR="16757" marT="16757" marB="0" anchor="ctr"/>
                </a:tc>
                <a:extLst>
                  <a:ext uri="{0D108BD9-81ED-4DB2-BD59-A6C34878D82A}">
                    <a16:rowId xmlns:a16="http://schemas.microsoft.com/office/drawing/2014/main" val="4097368680"/>
                  </a:ext>
                </a:extLst>
              </a:tr>
              <a:tr h="379307">
                <a:tc>
                  <a:txBody>
                    <a:bodyPr/>
                    <a:lstStyle/>
                    <a:p>
                      <a:pPr algn="l" fontAlgn="b"/>
                      <a:r>
                        <a:rPr lang="en-US" sz="2100" u="none" strike="noStrike">
                          <a:effectLst/>
                        </a:rPr>
                        <a:t>Female</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153</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51.0%</a:t>
                      </a:r>
                      <a:endParaRPr lang="en-US" sz="2100" b="0" i="0" u="none" strike="noStrike">
                        <a:solidFill>
                          <a:srgbClr val="000000"/>
                        </a:solidFill>
                        <a:effectLst/>
                        <a:latin typeface="Calibri" panose="020F0502020204030204" pitchFamily="34" charset="0"/>
                      </a:endParaRPr>
                    </a:p>
                  </a:txBody>
                  <a:tcPr marL="16757" marR="16757" marT="16757" marB="0" anchor="ctr"/>
                </a:tc>
                <a:extLst>
                  <a:ext uri="{0D108BD9-81ED-4DB2-BD59-A6C34878D82A}">
                    <a16:rowId xmlns:a16="http://schemas.microsoft.com/office/drawing/2014/main" val="3839533083"/>
                  </a:ext>
                </a:extLst>
              </a:tr>
              <a:tr h="379307">
                <a:tc>
                  <a:txBody>
                    <a:bodyPr/>
                    <a:lstStyle/>
                    <a:p>
                      <a:pPr algn="l" fontAlgn="b"/>
                      <a:r>
                        <a:rPr lang="en-US" sz="2100" u="none" strike="noStrike">
                          <a:effectLst/>
                        </a:rPr>
                        <a:t>Male</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147</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49.0%</a:t>
                      </a:r>
                      <a:endParaRPr lang="en-US" sz="2100" b="0" i="0" u="none" strike="noStrike">
                        <a:solidFill>
                          <a:srgbClr val="000000"/>
                        </a:solidFill>
                        <a:effectLst/>
                        <a:latin typeface="Calibri" panose="020F0502020204030204" pitchFamily="34" charset="0"/>
                      </a:endParaRPr>
                    </a:p>
                  </a:txBody>
                  <a:tcPr marL="16757" marR="16757" marT="16757" marB="0" anchor="ctr"/>
                </a:tc>
                <a:extLst>
                  <a:ext uri="{0D108BD9-81ED-4DB2-BD59-A6C34878D82A}">
                    <a16:rowId xmlns:a16="http://schemas.microsoft.com/office/drawing/2014/main" val="2750400764"/>
                  </a:ext>
                </a:extLst>
              </a:tr>
              <a:tr h="379307">
                <a:tc>
                  <a:txBody>
                    <a:bodyPr/>
                    <a:lstStyle/>
                    <a:p>
                      <a:pPr algn="l" fontAlgn="b"/>
                      <a:r>
                        <a:rPr lang="en-US" sz="2100" u="none" strike="noStrike">
                          <a:effectLst/>
                        </a:rPr>
                        <a:t>18-27</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55</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26.1%</a:t>
                      </a:r>
                      <a:endParaRPr lang="en-US" sz="2100" b="0" i="0" u="none" strike="noStrike">
                        <a:solidFill>
                          <a:srgbClr val="000000"/>
                        </a:solidFill>
                        <a:effectLst/>
                        <a:latin typeface="Calibri" panose="020F0502020204030204" pitchFamily="34" charset="0"/>
                      </a:endParaRPr>
                    </a:p>
                  </a:txBody>
                  <a:tcPr marL="16757" marR="16757" marT="16757" marB="0" anchor="ctr"/>
                </a:tc>
                <a:extLst>
                  <a:ext uri="{0D108BD9-81ED-4DB2-BD59-A6C34878D82A}">
                    <a16:rowId xmlns:a16="http://schemas.microsoft.com/office/drawing/2014/main" val="2946692972"/>
                  </a:ext>
                </a:extLst>
              </a:tr>
              <a:tr h="379307">
                <a:tc>
                  <a:txBody>
                    <a:bodyPr/>
                    <a:lstStyle/>
                    <a:p>
                      <a:pPr algn="l" fontAlgn="b"/>
                      <a:r>
                        <a:rPr lang="en-US" sz="2100" u="none" strike="noStrike">
                          <a:effectLst/>
                        </a:rPr>
                        <a:t>28-37</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55</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26.1%</a:t>
                      </a:r>
                      <a:endParaRPr lang="en-US" sz="2100" b="0" i="0" u="none" strike="noStrike">
                        <a:solidFill>
                          <a:srgbClr val="000000"/>
                        </a:solidFill>
                        <a:effectLst/>
                        <a:latin typeface="Calibri" panose="020F0502020204030204" pitchFamily="34" charset="0"/>
                      </a:endParaRPr>
                    </a:p>
                  </a:txBody>
                  <a:tcPr marL="16757" marR="16757" marT="16757" marB="0" anchor="ctr"/>
                </a:tc>
                <a:extLst>
                  <a:ext uri="{0D108BD9-81ED-4DB2-BD59-A6C34878D82A}">
                    <a16:rowId xmlns:a16="http://schemas.microsoft.com/office/drawing/2014/main" val="3952310531"/>
                  </a:ext>
                </a:extLst>
              </a:tr>
              <a:tr h="379307">
                <a:tc>
                  <a:txBody>
                    <a:bodyPr/>
                    <a:lstStyle/>
                    <a:p>
                      <a:pPr algn="l" fontAlgn="b"/>
                      <a:r>
                        <a:rPr lang="en-US" sz="2100" u="none" strike="noStrike">
                          <a:effectLst/>
                        </a:rPr>
                        <a:t>38-47</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49</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23.2%</a:t>
                      </a:r>
                      <a:endParaRPr lang="en-US" sz="2100" b="0" i="0" u="none" strike="noStrike">
                        <a:solidFill>
                          <a:srgbClr val="000000"/>
                        </a:solidFill>
                        <a:effectLst/>
                        <a:latin typeface="Calibri" panose="020F0502020204030204" pitchFamily="34" charset="0"/>
                      </a:endParaRPr>
                    </a:p>
                  </a:txBody>
                  <a:tcPr marL="16757" marR="16757" marT="16757" marB="0" anchor="ctr"/>
                </a:tc>
                <a:extLst>
                  <a:ext uri="{0D108BD9-81ED-4DB2-BD59-A6C34878D82A}">
                    <a16:rowId xmlns:a16="http://schemas.microsoft.com/office/drawing/2014/main" val="1869938548"/>
                  </a:ext>
                </a:extLst>
              </a:tr>
              <a:tr h="379307">
                <a:tc>
                  <a:txBody>
                    <a:bodyPr/>
                    <a:lstStyle/>
                    <a:p>
                      <a:pPr algn="l" fontAlgn="b"/>
                      <a:r>
                        <a:rPr lang="en-US" sz="2100" u="none" strike="noStrike">
                          <a:effectLst/>
                        </a:rPr>
                        <a:t>48-57</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52</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24.6%</a:t>
                      </a:r>
                      <a:endParaRPr lang="en-US" sz="2100" b="0" i="0" u="none" strike="noStrike">
                        <a:solidFill>
                          <a:srgbClr val="000000"/>
                        </a:solidFill>
                        <a:effectLst/>
                        <a:latin typeface="Calibri" panose="020F0502020204030204" pitchFamily="34" charset="0"/>
                      </a:endParaRPr>
                    </a:p>
                  </a:txBody>
                  <a:tcPr marL="16757" marR="16757" marT="16757" marB="0" anchor="ctr"/>
                </a:tc>
                <a:extLst>
                  <a:ext uri="{0D108BD9-81ED-4DB2-BD59-A6C34878D82A}">
                    <a16:rowId xmlns:a16="http://schemas.microsoft.com/office/drawing/2014/main" val="1064897420"/>
                  </a:ext>
                </a:extLst>
              </a:tr>
              <a:tr h="379307">
                <a:tc>
                  <a:txBody>
                    <a:bodyPr/>
                    <a:lstStyle/>
                    <a:p>
                      <a:pPr algn="l" fontAlgn="b"/>
                      <a:r>
                        <a:rPr lang="en-US" sz="2100" u="none" strike="noStrike">
                          <a:effectLst/>
                        </a:rPr>
                        <a:t>58+</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89</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42.2%</a:t>
                      </a:r>
                      <a:endParaRPr lang="en-US" sz="2100" b="0" i="0" u="none" strike="noStrike">
                        <a:solidFill>
                          <a:srgbClr val="000000"/>
                        </a:solidFill>
                        <a:effectLst/>
                        <a:latin typeface="Calibri" panose="020F0502020204030204" pitchFamily="34" charset="0"/>
                      </a:endParaRPr>
                    </a:p>
                  </a:txBody>
                  <a:tcPr marL="16757" marR="16757" marT="16757" marB="0" anchor="ctr"/>
                </a:tc>
                <a:extLst>
                  <a:ext uri="{0D108BD9-81ED-4DB2-BD59-A6C34878D82A}">
                    <a16:rowId xmlns:a16="http://schemas.microsoft.com/office/drawing/2014/main" val="2918825952"/>
                  </a:ext>
                </a:extLst>
              </a:tr>
              <a:tr h="379307">
                <a:tc>
                  <a:txBody>
                    <a:bodyPr/>
                    <a:lstStyle/>
                    <a:p>
                      <a:pPr algn="l" fontAlgn="b"/>
                      <a:r>
                        <a:rPr lang="en-US" sz="2100" u="none" strike="noStrike">
                          <a:effectLst/>
                        </a:rPr>
                        <a:t>Asian</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25</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8.3%</a:t>
                      </a:r>
                      <a:endParaRPr lang="en-US" sz="2100" b="0" i="0" u="none" strike="noStrike">
                        <a:solidFill>
                          <a:srgbClr val="000000"/>
                        </a:solidFill>
                        <a:effectLst/>
                        <a:latin typeface="Calibri" panose="020F0502020204030204" pitchFamily="34" charset="0"/>
                      </a:endParaRPr>
                    </a:p>
                  </a:txBody>
                  <a:tcPr marL="16757" marR="16757" marT="16757" marB="0" anchor="ctr"/>
                </a:tc>
                <a:extLst>
                  <a:ext uri="{0D108BD9-81ED-4DB2-BD59-A6C34878D82A}">
                    <a16:rowId xmlns:a16="http://schemas.microsoft.com/office/drawing/2014/main" val="3815630398"/>
                  </a:ext>
                </a:extLst>
              </a:tr>
              <a:tr h="379307">
                <a:tc>
                  <a:txBody>
                    <a:bodyPr/>
                    <a:lstStyle/>
                    <a:p>
                      <a:pPr algn="l" fontAlgn="b"/>
                      <a:r>
                        <a:rPr lang="en-US" sz="2100" u="none" strike="noStrike">
                          <a:effectLst/>
                        </a:rPr>
                        <a:t>Black</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45</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15.0%</a:t>
                      </a:r>
                      <a:endParaRPr lang="en-US" sz="2100" b="0" i="0" u="none" strike="noStrike">
                        <a:solidFill>
                          <a:srgbClr val="000000"/>
                        </a:solidFill>
                        <a:effectLst/>
                        <a:latin typeface="Calibri" panose="020F0502020204030204" pitchFamily="34" charset="0"/>
                      </a:endParaRPr>
                    </a:p>
                  </a:txBody>
                  <a:tcPr marL="16757" marR="16757" marT="16757" marB="0" anchor="ctr"/>
                </a:tc>
                <a:extLst>
                  <a:ext uri="{0D108BD9-81ED-4DB2-BD59-A6C34878D82A}">
                    <a16:rowId xmlns:a16="http://schemas.microsoft.com/office/drawing/2014/main" val="3991395656"/>
                  </a:ext>
                </a:extLst>
              </a:tr>
              <a:tr h="379307">
                <a:tc>
                  <a:txBody>
                    <a:bodyPr/>
                    <a:lstStyle/>
                    <a:p>
                      <a:pPr algn="l" fontAlgn="b"/>
                      <a:r>
                        <a:rPr lang="en-US" sz="2100" u="none" strike="noStrike">
                          <a:effectLst/>
                        </a:rPr>
                        <a:t>Mixed</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15</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5.0%</a:t>
                      </a:r>
                      <a:endParaRPr lang="en-US" sz="2100" b="0" i="0" u="none" strike="noStrike">
                        <a:solidFill>
                          <a:srgbClr val="000000"/>
                        </a:solidFill>
                        <a:effectLst/>
                        <a:latin typeface="Calibri" panose="020F0502020204030204" pitchFamily="34" charset="0"/>
                      </a:endParaRPr>
                    </a:p>
                  </a:txBody>
                  <a:tcPr marL="16757" marR="16757" marT="16757" marB="0" anchor="ctr"/>
                </a:tc>
                <a:extLst>
                  <a:ext uri="{0D108BD9-81ED-4DB2-BD59-A6C34878D82A}">
                    <a16:rowId xmlns:a16="http://schemas.microsoft.com/office/drawing/2014/main" val="1187972481"/>
                  </a:ext>
                </a:extLst>
              </a:tr>
              <a:tr h="379307">
                <a:tc>
                  <a:txBody>
                    <a:bodyPr/>
                    <a:lstStyle/>
                    <a:p>
                      <a:pPr algn="l" fontAlgn="b"/>
                      <a:r>
                        <a:rPr lang="en-US" sz="2100" u="none" strike="noStrike">
                          <a:effectLst/>
                        </a:rPr>
                        <a:t>Other</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10</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3.3%</a:t>
                      </a:r>
                      <a:endParaRPr lang="en-US" sz="2100" b="0" i="0" u="none" strike="noStrike">
                        <a:solidFill>
                          <a:srgbClr val="000000"/>
                        </a:solidFill>
                        <a:effectLst/>
                        <a:latin typeface="Calibri" panose="020F0502020204030204" pitchFamily="34" charset="0"/>
                      </a:endParaRPr>
                    </a:p>
                  </a:txBody>
                  <a:tcPr marL="16757" marR="16757" marT="16757" marB="0" anchor="ctr"/>
                </a:tc>
                <a:extLst>
                  <a:ext uri="{0D108BD9-81ED-4DB2-BD59-A6C34878D82A}">
                    <a16:rowId xmlns:a16="http://schemas.microsoft.com/office/drawing/2014/main" val="1589155415"/>
                  </a:ext>
                </a:extLst>
              </a:tr>
              <a:tr h="379307">
                <a:tc>
                  <a:txBody>
                    <a:bodyPr/>
                    <a:lstStyle/>
                    <a:p>
                      <a:pPr algn="l" fontAlgn="b"/>
                      <a:r>
                        <a:rPr lang="en-US" sz="2100" u="none" strike="noStrike">
                          <a:effectLst/>
                        </a:rPr>
                        <a:t>White</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205</a:t>
                      </a:r>
                      <a:endParaRPr lang="en-US" sz="2100" b="0" i="0" u="none" strike="noStrike">
                        <a:solidFill>
                          <a:srgbClr val="000000"/>
                        </a:solidFill>
                        <a:effectLst/>
                        <a:latin typeface="Calibri" panose="020F0502020204030204" pitchFamily="34" charset="0"/>
                      </a:endParaRPr>
                    </a:p>
                  </a:txBody>
                  <a:tcPr marL="16757" marR="16757" marT="16757" marB="0" anchor="ctr"/>
                </a:tc>
                <a:tc>
                  <a:txBody>
                    <a:bodyPr/>
                    <a:lstStyle/>
                    <a:p>
                      <a:pPr algn="ctr" fontAlgn="b"/>
                      <a:r>
                        <a:rPr lang="en-US" sz="2100" u="none" strike="noStrike">
                          <a:effectLst/>
                        </a:rPr>
                        <a:t>68.3%</a:t>
                      </a:r>
                      <a:endParaRPr lang="en-US" sz="2100" b="0" i="0" u="none" strike="noStrike">
                        <a:solidFill>
                          <a:srgbClr val="000000"/>
                        </a:solidFill>
                        <a:effectLst/>
                        <a:latin typeface="Calibri" panose="020F0502020204030204" pitchFamily="34" charset="0"/>
                      </a:endParaRPr>
                    </a:p>
                  </a:txBody>
                  <a:tcPr marL="16757" marR="16757" marT="16757" marB="0" anchor="ctr"/>
                </a:tc>
                <a:extLst>
                  <a:ext uri="{0D108BD9-81ED-4DB2-BD59-A6C34878D82A}">
                    <a16:rowId xmlns:a16="http://schemas.microsoft.com/office/drawing/2014/main" val="2905155331"/>
                  </a:ext>
                </a:extLst>
              </a:tr>
            </a:tbl>
          </a:graphicData>
        </a:graphic>
      </p:graphicFrame>
      <p:sp>
        <p:nvSpPr>
          <p:cNvPr id="25" name="TextBox 24">
            <a:extLst>
              <a:ext uri="{FF2B5EF4-FFF2-40B4-BE49-F238E27FC236}">
                <a16:creationId xmlns:a16="http://schemas.microsoft.com/office/drawing/2014/main" id="{63419319-CA42-B947-935B-36E57C68513E}"/>
              </a:ext>
            </a:extLst>
          </p:cNvPr>
          <p:cNvSpPr txBox="1"/>
          <p:nvPr/>
        </p:nvSpPr>
        <p:spPr>
          <a:xfrm>
            <a:off x="4542433" y="6006069"/>
            <a:ext cx="3458191" cy="369332"/>
          </a:xfrm>
          <a:prstGeom prst="rect">
            <a:avLst/>
          </a:prstGeom>
          <a:noFill/>
        </p:spPr>
        <p:txBody>
          <a:bodyPr wrap="none" rtlCol="0">
            <a:spAutoFit/>
          </a:bodyPr>
          <a:lstStyle/>
          <a:p>
            <a:r>
              <a:rPr lang="en-US" b="1" dirty="0">
                <a:solidFill>
                  <a:schemeClr val="accent5"/>
                </a:solidFill>
                <a:latin typeface="Gill Sans MT" panose="020B0502020104020203" pitchFamily="34" charset="77"/>
              </a:rPr>
              <a:t>Based on U.S. Census Bureau</a:t>
            </a:r>
          </a:p>
        </p:txBody>
      </p:sp>
    </p:spTree>
    <p:extLst>
      <p:ext uri="{BB962C8B-B14F-4D97-AF65-F5344CB8AC3E}">
        <p14:creationId xmlns:p14="http://schemas.microsoft.com/office/powerpoint/2010/main" val="74682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88E0-82A2-7A4A-BAE2-79EF67A67D79}"/>
              </a:ext>
            </a:extLst>
          </p:cNvPr>
          <p:cNvSpPr>
            <a:spLocks noGrp="1"/>
          </p:cNvSpPr>
          <p:nvPr>
            <p:ph type="title"/>
          </p:nvPr>
        </p:nvSpPr>
        <p:spPr>
          <a:xfrm>
            <a:off x="960100" y="978102"/>
            <a:ext cx="10588434" cy="1062644"/>
          </a:xfrm>
        </p:spPr>
        <p:txBody>
          <a:bodyPr anchor="b">
            <a:normAutofit/>
          </a:bodyPr>
          <a:lstStyle/>
          <a:p>
            <a:r>
              <a:rPr lang="en-US" sz="4400"/>
              <a:t>Tap Research</a:t>
            </a:r>
          </a:p>
        </p:txBody>
      </p:sp>
      <p:cxnSp>
        <p:nvCxnSpPr>
          <p:cNvPr id="9" name="Straight Connector 8">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stop sign&#10;&#10;Description automatically generated">
            <a:extLst>
              <a:ext uri="{FF2B5EF4-FFF2-40B4-BE49-F238E27FC236}">
                <a16:creationId xmlns:a16="http://schemas.microsoft.com/office/drawing/2014/main" id="{EFE5E477-FA91-6344-838D-7608BCF2E770}"/>
              </a:ext>
            </a:extLst>
          </p:cNvPr>
          <p:cNvPicPr>
            <a:picLocks noChangeAspect="1"/>
          </p:cNvPicPr>
          <p:nvPr/>
        </p:nvPicPr>
        <p:blipFill>
          <a:blip r:embed="rId3"/>
          <a:stretch>
            <a:fillRect/>
          </a:stretch>
        </p:blipFill>
        <p:spPr>
          <a:xfrm>
            <a:off x="1333206" y="2811104"/>
            <a:ext cx="2928114" cy="2928114"/>
          </a:xfrm>
          <a:prstGeom prst="rect">
            <a:avLst/>
          </a:prstGeom>
        </p:spPr>
      </p:pic>
      <p:sp>
        <p:nvSpPr>
          <p:cNvPr id="3" name="Content Placeholder 2">
            <a:extLst>
              <a:ext uri="{FF2B5EF4-FFF2-40B4-BE49-F238E27FC236}">
                <a16:creationId xmlns:a16="http://schemas.microsoft.com/office/drawing/2014/main" id="{88968D38-8212-6744-BB84-4699EB7C9C15}"/>
              </a:ext>
            </a:extLst>
          </p:cNvPr>
          <p:cNvSpPr>
            <a:spLocks noGrp="1"/>
          </p:cNvSpPr>
          <p:nvPr>
            <p:ph idx="1"/>
          </p:nvPr>
        </p:nvSpPr>
        <p:spPr>
          <a:xfrm>
            <a:off x="4955354" y="2682433"/>
            <a:ext cx="6282169" cy="3215749"/>
          </a:xfrm>
        </p:spPr>
        <p:txBody>
          <a:bodyPr>
            <a:normAutofit fontScale="92500" lnSpcReduction="20000"/>
          </a:bodyPr>
          <a:lstStyle/>
          <a:p>
            <a:pPr marL="0" indent="0">
              <a:buNone/>
            </a:pPr>
            <a:r>
              <a:rPr lang="en-US" sz="3200" dirty="0"/>
              <a:t>Recruited via desktop and mobile apps and games</a:t>
            </a:r>
          </a:p>
          <a:p>
            <a:pPr marL="0" indent="0">
              <a:buNone/>
            </a:pPr>
            <a:endParaRPr lang="en-US" sz="3200" dirty="0"/>
          </a:p>
          <a:p>
            <a:pPr marL="0" indent="0">
              <a:buNone/>
            </a:pPr>
            <a:r>
              <a:rPr lang="en-US" sz="3200" dirty="0"/>
              <a:t>We set no restrictions on who from their sample could participate</a:t>
            </a:r>
          </a:p>
          <a:p>
            <a:pPr marL="0" indent="0">
              <a:buNone/>
            </a:pPr>
            <a:endParaRPr lang="en-US" sz="3200" dirty="0"/>
          </a:p>
          <a:p>
            <a:pPr marL="0" indent="0">
              <a:buNone/>
            </a:pPr>
            <a:r>
              <a:rPr lang="en-US" sz="3200" dirty="0"/>
              <a:t>Receive virtual credit for their app equivalent to our payment (paid </a:t>
            </a:r>
            <a:r>
              <a:rPr lang="en-US" sz="3200" b="1" dirty="0">
                <a:solidFill>
                  <a:schemeClr val="accent5"/>
                </a:solidFill>
              </a:rPr>
              <a:t>$1.00</a:t>
            </a:r>
            <a:r>
              <a:rPr lang="en-US" sz="3200" dirty="0"/>
              <a:t>)</a:t>
            </a:r>
          </a:p>
          <a:p>
            <a:pPr marL="0" indent="0">
              <a:buNone/>
            </a:pPr>
            <a:endParaRPr lang="en-US" sz="3200" dirty="0"/>
          </a:p>
        </p:txBody>
      </p:sp>
      <p:sp>
        <p:nvSpPr>
          <p:cNvPr id="6" name="TextBox 5">
            <a:extLst>
              <a:ext uri="{FF2B5EF4-FFF2-40B4-BE49-F238E27FC236}">
                <a16:creationId xmlns:a16="http://schemas.microsoft.com/office/drawing/2014/main" id="{BA40C7EF-316E-5A48-8BCA-15E83A9545C1}"/>
              </a:ext>
            </a:extLst>
          </p:cNvPr>
          <p:cNvSpPr txBox="1"/>
          <p:nvPr/>
        </p:nvSpPr>
        <p:spPr>
          <a:xfrm>
            <a:off x="1333206" y="6100618"/>
            <a:ext cx="2577116" cy="369332"/>
          </a:xfrm>
          <a:prstGeom prst="rect">
            <a:avLst/>
          </a:prstGeom>
          <a:noFill/>
        </p:spPr>
        <p:txBody>
          <a:bodyPr wrap="none" rtlCol="0">
            <a:spAutoFit/>
          </a:bodyPr>
          <a:lstStyle/>
          <a:p>
            <a:r>
              <a:rPr lang="en-US" b="1" dirty="0" err="1">
                <a:solidFill>
                  <a:schemeClr val="accent5"/>
                </a:solidFill>
                <a:latin typeface="Gill Sans MT" panose="020B0502020104020203" pitchFamily="34" charset="77"/>
              </a:rPr>
              <a:t>www.tapresearch.com</a:t>
            </a:r>
            <a:endParaRPr lang="en-US" b="1" dirty="0">
              <a:solidFill>
                <a:schemeClr val="accent5"/>
              </a:solidFill>
              <a:latin typeface="Gill Sans MT" panose="020B0502020104020203" pitchFamily="34" charset="77"/>
            </a:endParaRPr>
          </a:p>
        </p:txBody>
      </p:sp>
    </p:spTree>
    <p:extLst>
      <p:ext uri="{BB962C8B-B14F-4D97-AF65-F5344CB8AC3E}">
        <p14:creationId xmlns:p14="http://schemas.microsoft.com/office/powerpoint/2010/main" val="1739912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481200-3BB2-4CA3-9D54-1077F6F76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77"/>
            </a:endParaRPr>
          </a:p>
        </p:txBody>
      </p:sp>
      <p:sp>
        <p:nvSpPr>
          <p:cNvPr id="2" name="Title 1">
            <a:extLst>
              <a:ext uri="{FF2B5EF4-FFF2-40B4-BE49-F238E27FC236}">
                <a16:creationId xmlns:a16="http://schemas.microsoft.com/office/drawing/2014/main" id="{A746B8E8-DF10-4148-BC4D-B783D0E9DADA}"/>
              </a:ext>
            </a:extLst>
          </p:cNvPr>
          <p:cNvSpPr>
            <a:spLocks noGrp="1"/>
          </p:cNvSpPr>
          <p:nvPr>
            <p:ph type="title"/>
          </p:nvPr>
        </p:nvSpPr>
        <p:spPr>
          <a:xfrm>
            <a:off x="8199459" y="642938"/>
            <a:ext cx="3670808" cy="5502264"/>
          </a:xfrm>
        </p:spPr>
        <p:txBody>
          <a:bodyPr>
            <a:normAutofit/>
          </a:bodyPr>
          <a:lstStyle/>
          <a:p>
            <a:r>
              <a:rPr lang="en-US" sz="4400">
                <a:solidFill>
                  <a:srgbClr val="FFFFFF"/>
                </a:solidFill>
              </a:rPr>
              <a:t>Sample Sizes</a:t>
            </a:r>
          </a:p>
        </p:txBody>
      </p:sp>
      <p:graphicFrame>
        <p:nvGraphicFramePr>
          <p:cNvPr id="4" name="Content Placeholder 3">
            <a:extLst>
              <a:ext uri="{FF2B5EF4-FFF2-40B4-BE49-F238E27FC236}">
                <a16:creationId xmlns:a16="http://schemas.microsoft.com/office/drawing/2014/main" id="{55F874A3-AEF4-9848-B7D0-507877B19E83}"/>
              </a:ext>
            </a:extLst>
          </p:cNvPr>
          <p:cNvGraphicFramePr>
            <a:graphicFrameLocks noGrp="1"/>
          </p:cNvGraphicFramePr>
          <p:nvPr>
            <p:ph idx="1"/>
            <p:extLst>
              <p:ext uri="{D42A27DB-BD31-4B8C-83A1-F6EECF244321}">
                <p14:modId xmlns:p14="http://schemas.microsoft.com/office/powerpoint/2010/main" val="3514882791"/>
              </p:ext>
            </p:extLst>
          </p:nvPr>
        </p:nvGraphicFramePr>
        <p:xfrm>
          <a:off x="642938" y="1505494"/>
          <a:ext cx="6269039" cy="3847014"/>
        </p:xfrm>
        <a:graphic>
          <a:graphicData uri="http://schemas.openxmlformats.org/drawingml/2006/table">
            <a:tbl>
              <a:tblPr firstRow="1" bandRow="1">
                <a:noFill/>
                <a:tableStyleId>{5C22544A-7EE6-4342-B048-85BDC9FD1C3A}</a:tableStyleId>
              </a:tblPr>
              <a:tblGrid>
                <a:gridCol w="2278057">
                  <a:extLst>
                    <a:ext uri="{9D8B030D-6E8A-4147-A177-3AD203B41FA5}">
                      <a16:colId xmlns:a16="http://schemas.microsoft.com/office/drawing/2014/main" val="2162529741"/>
                    </a:ext>
                  </a:extLst>
                </a:gridCol>
                <a:gridCol w="1233704">
                  <a:extLst>
                    <a:ext uri="{9D8B030D-6E8A-4147-A177-3AD203B41FA5}">
                      <a16:colId xmlns:a16="http://schemas.microsoft.com/office/drawing/2014/main" val="3708498798"/>
                    </a:ext>
                  </a:extLst>
                </a:gridCol>
                <a:gridCol w="1378639">
                  <a:extLst>
                    <a:ext uri="{9D8B030D-6E8A-4147-A177-3AD203B41FA5}">
                      <a16:colId xmlns:a16="http://schemas.microsoft.com/office/drawing/2014/main" val="3698606783"/>
                    </a:ext>
                  </a:extLst>
                </a:gridCol>
                <a:gridCol w="1378639">
                  <a:extLst>
                    <a:ext uri="{9D8B030D-6E8A-4147-A177-3AD203B41FA5}">
                      <a16:colId xmlns:a16="http://schemas.microsoft.com/office/drawing/2014/main" val="337072080"/>
                    </a:ext>
                  </a:extLst>
                </a:gridCol>
              </a:tblGrid>
              <a:tr h="1306554">
                <a:tc>
                  <a:txBody>
                    <a:bodyPr/>
                    <a:lstStyle/>
                    <a:p>
                      <a:pPr algn="l" fontAlgn="b"/>
                      <a:r>
                        <a:rPr lang="en-US" sz="2200" b="1" u="none" strike="noStrike" dirty="0">
                          <a:solidFill>
                            <a:schemeClr val="tx1">
                              <a:lumMod val="75000"/>
                              <a:lumOff val="25000"/>
                            </a:schemeClr>
                          </a:solidFill>
                          <a:effectLst/>
                        </a:rPr>
                        <a:t>Sample</a:t>
                      </a:r>
                      <a:endParaRPr lang="en-US" sz="2200" b="1" i="0" u="none" strike="noStrike" dirty="0">
                        <a:solidFill>
                          <a:schemeClr val="tx1">
                            <a:lumMod val="75000"/>
                            <a:lumOff val="25000"/>
                          </a:schemeClr>
                        </a:solidFill>
                        <a:effectLst/>
                        <a:latin typeface="Calibri" panose="020F0502020204030204" pitchFamily="34" charset="0"/>
                      </a:endParaRPr>
                    </a:p>
                  </a:txBody>
                  <a:tcPr marL="262772" marR="13686" marT="131386" marB="131386" anchor="ctr">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ctr" fontAlgn="b"/>
                      <a:r>
                        <a:rPr lang="en-US" sz="2200" b="1" u="none" strike="noStrike">
                          <a:solidFill>
                            <a:schemeClr val="tx1">
                              <a:lumMod val="75000"/>
                              <a:lumOff val="25000"/>
                            </a:schemeClr>
                          </a:solidFill>
                          <a:effectLst/>
                        </a:rPr>
                        <a:t>Total Cases</a:t>
                      </a:r>
                      <a:endParaRPr lang="en-US" sz="2200" b="1" i="0" u="none" strike="noStrike">
                        <a:solidFill>
                          <a:schemeClr val="tx1">
                            <a:lumMod val="75000"/>
                            <a:lumOff val="25000"/>
                          </a:schemeClr>
                        </a:solidFill>
                        <a:effectLst/>
                        <a:latin typeface="Calibri" panose="020F0502020204030204" pitchFamily="34" charset="0"/>
                      </a:endParaRPr>
                    </a:p>
                  </a:txBody>
                  <a:tcPr marL="262772" marR="13686" marT="131386" marB="131386" anchor="ctr">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ctr" fontAlgn="b"/>
                      <a:r>
                        <a:rPr lang="en-US" sz="2200" b="1" u="none" strike="noStrike">
                          <a:solidFill>
                            <a:schemeClr val="tx1">
                              <a:lumMod val="75000"/>
                              <a:lumOff val="25000"/>
                            </a:schemeClr>
                          </a:solidFill>
                          <a:effectLst/>
                        </a:rPr>
                        <a:t>Finished Cases</a:t>
                      </a:r>
                      <a:endParaRPr lang="en-US" sz="2200" b="1" i="0" u="none" strike="noStrike">
                        <a:solidFill>
                          <a:schemeClr val="tx1">
                            <a:lumMod val="75000"/>
                            <a:lumOff val="25000"/>
                          </a:schemeClr>
                        </a:solidFill>
                        <a:effectLst/>
                        <a:latin typeface="Calibri" panose="020F0502020204030204" pitchFamily="34" charset="0"/>
                      </a:endParaRPr>
                    </a:p>
                  </a:txBody>
                  <a:tcPr marL="262772" marR="13686" marT="131386" marB="131386" anchor="ctr">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ctr" fontAlgn="b"/>
                      <a:r>
                        <a:rPr lang="en-US" sz="2200" b="1" u="none" strike="noStrike">
                          <a:solidFill>
                            <a:schemeClr val="tx1">
                              <a:lumMod val="75000"/>
                              <a:lumOff val="25000"/>
                            </a:schemeClr>
                          </a:solidFill>
                          <a:effectLst/>
                        </a:rPr>
                        <a:t>Finished Cases %</a:t>
                      </a:r>
                      <a:endParaRPr lang="en-US" sz="2200" b="1" i="0" u="none" strike="noStrike">
                        <a:solidFill>
                          <a:schemeClr val="tx1">
                            <a:lumMod val="75000"/>
                            <a:lumOff val="25000"/>
                          </a:schemeClr>
                        </a:solidFill>
                        <a:effectLst/>
                        <a:latin typeface="Calibri" panose="020F0502020204030204" pitchFamily="34" charset="0"/>
                      </a:endParaRPr>
                    </a:p>
                  </a:txBody>
                  <a:tcPr marL="262772" marR="13686" marT="131386" marB="131386" anchor="ctr">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2438926008"/>
                  </a:ext>
                </a:extLst>
              </a:tr>
              <a:tr h="635115">
                <a:tc>
                  <a:txBody>
                    <a:bodyPr/>
                    <a:lstStyle/>
                    <a:p>
                      <a:pPr algn="l" fontAlgn="b"/>
                      <a:r>
                        <a:rPr lang="en-US" sz="2200" u="none" strike="noStrike" dirty="0">
                          <a:solidFill>
                            <a:schemeClr val="tx1">
                              <a:lumMod val="75000"/>
                              <a:lumOff val="25000"/>
                            </a:schemeClr>
                          </a:solidFill>
                          <a:effectLst/>
                        </a:rPr>
                        <a:t>Undergraduate</a:t>
                      </a:r>
                      <a:endParaRPr lang="en-US" sz="2200" b="0" i="0" u="none" strike="noStrike" dirty="0">
                        <a:solidFill>
                          <a:schemeClr val="tx1">
                            <a:lumMod val="75000"/>
                            <a:lumOff val="25000"/>
                          </a:schemeClr>
                        </a:solidFill>
                        <a:effectLst/>
                        <a:latin typeface="Calibri" panose="020F0502020204030204" pitchFamily="34" charset="0"/>
                      </a:endParaRPr>
                    </a:p>
                  </a:txBody>
                  <a:tcPr marL="262772" marR="13686" marT="131386" marB="131386"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ctr" fontAlgn="b"/>
                      <a:r>
                        <a:rPr lang="en-US" sz="2200" u="none" strike="noStrike" dirty="0">
                          <a:solidFill>
                            <a:schemeClr val="tx1">
                              <a:lumMod val="75000"/>
                              <a:lumOff val="25000"/>
                            </a:schemeClr>
                          </a:solidFill>
                          <a:effectLst/>
                        </a:rPr>
                        <a:t>460</a:t>
                      </a:r>
                      <a:endParaRPr lang="en-US" sz="2200" b="0" i="0" u="none" strike="noStrike" dirty="0">
                        <a:solidFill>
                          <a:schemeClr val="tx1">
                            <a:lumMod val="75000"/>
                            <a:lumOff val="25000"/>
                          </a:schemeClr>
                        </a:solidFill>
                        <a:effectLst/>
                        <a:latin typeface="Calibri" panose="020F0502020204030204" pitchFamily="34" charset="0"/>
                      </a:endParaRPr>
                    </a:p>
                  </a:txBody>
                  <a:tcPr marL="262772" marR="13686" marT="131386" marB="131386"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ctr" fontAlgn="b"/>
                      <a:r>
                        <a:rPr lang="en-US" sz="2200" u="none" strike="noStrike">
                          <a:solidFill>
                            <a:schemeClr val="tx1">
                              <a:lumMod val="75000"/>
                              <a:lumOff val="25000"/>
                            </a:schemeClr>
                          </a:solidFill>
                          <a:effectLst/>
                        </a:rPr>
                        <a:t>396</a:t>
                      </a:r>
                      <a:endParaRPr lang="en-US" sz="2200" b="0" i="0" u="none" strike="noStrike">
                        <a:solidFill>
                          <a:schemeClr val="tx1">
                            <a:lumMod val="75000"/>
                            <a:lumOff val="25000"/>
                          </a:schemeClr>
                        </a:solidFill>
                        <a:effectLst/>
                        <a:latin typeface="Calibri" panose="020F0502020204030204" pitchFamily="34" charset="0"/>
                      </a:endParaRPr>
                    </a:p>
                  </a:txBody>
                  <a:tcPr marL="262772" marR="13686" marT="131386" marB="131386"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ctr" fontAlgn="b"/>
                      <a:r>
                        <a:rPr lang="en-US" sz="2200" u="none" strike="noStrike">
                          <a:solidFill>
                            <a:schemeClr val="tx1">
                              <a:lumMod val="75000"/>
                              <a:lumOff val="25000"/>
                            </a:schemeClr>
                          </a:solidFill>
                          <a:effectLst/>
                        </a:rPr>
                        <a:t>86%</a:t>
                      </a:r>
                      <a:endParaRPr lang="en-US" sz="2200" b="0" i="0" u="none" strike="noStrike">
                        <a:solidFill>
                          <a:schemeClr val="tx1">
                            <a:lumMod val="75000"/>
                            <a:lumOff val="25000"/>
                          </a:schemeClr>
                        </a:solidFill>
                        <a:effectLst/>
                        <a:latin typeface="Calibri" panose="020F0502020204030204" pitchFamily="34" charset="0"/>
                      </a:endParaRPr>
                    </a:p>
                  </a:txBody>
                  <a:tcPr marL="262772" marR="13686" marT="131386" marB="131386"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2770808357"/>
                  </a:ext>
                </a:extLst>
              </a:tr>
              <a:tr h="635115">
                <a:tc>
                  <a:txBody>
                    <a:bodyPr/>
                    <a:lstStyle/>
                    <a:p>
                      <a:pPr algn="l" fontAlgn="b"/>
                      <a:r>
                        <a:rPr lang="en-US" sz="2200" u="none" strike="noStrike" dirty="0" err="1">
                          <a:solidFill>
                            <a:schemeClr val="tx1">
                              <a:lumMod val="75000"/>
                              <a:lumOff val="25000"/>
                            </a:schemeClr>
                          </a:solidFill>
                          <a:effectLst/>
                        </a:rPr>
                        <a:t>MTurk</a:t>
                      </a:r>
                      <a:endParaRPr lang="en-US" sz="2200" b="0" i="0" u="none" strike="noStrike" dirty="0">
                        <a:solidFill>
                          <a:schemeClr val="tx1">
                            <a:lumMod val="75000"/>
                            <a:lumOff val="25000"/>
                          </a:schemeClr>
                        </a:solidFill>
                        <a:effectLst/>
                        <a:latin typeface="Calibri" panose="020F0502020204030204" pitchFamily="34" charset="0"/>
                      </a:endParaRPr>
                    </a:p>
                  </a:txBody>
                  <a:tcPr marL="262772" marR="13686" marT="131386" marB="131386"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ctr" fontAlgn="b"/>
                      <a:r>
                        <a:rPr lang="en-US" sz="2200" u="none" strike="noStrike" dirty="0">
                          <a:solidFill>
                            <a:schemeClr val="tx1">
                              <a:lumMod val="75000"/>
                              <a:lumOff val="25000"/>
                            </a:schemeClr>
                          </a:solidFill>
                          <a:effectLst/>
                        </a:rPr>
                        <a:t>550</a:t>
                      </a:r>
                      <a:endParaRPr lang="en-US" sz="2200" b="0" i="0" u="none" strike="noStrike" dirty="0">
                        <a:solidFill>
                          <a:schemeClr val="tx1">
                            <a:lumMod val="75000"/>
                            <a:lumOff val="25000"/>
                          </a:schemeClr>
                        </a:solidFill>
                        <a:effectLst/>
                        <a:latin typeface="Calibri" panose="020F0502020204030204" pitchFamily="34" charset="0"/>
                      </a:endParaRPr>
                    </a:p>
                  </a:txBody>
                  <a:tcPr marL="262772" marR="13686" marT="131386" marB="131386"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ctr" fontAlgn="b"/>
                      <a:r>
                        <a:rPr lang="en-US" sz="2200" u="none" strike="noStrike" dirty="0">
                          <a:solidFill>
                            <a:schemeClr val="tx1">
                              <a:lumMod val="75000"/>
                              <a:lumOff val="25000"/>
                            </a:schemeClr>
                          </a:solidFill>
                          <a:effectLst/>
                        </a:rPr>
                        <a:t>427</a:t>
                      </a:r>
                      <a:endParaRPr lang="en-US" sz="2200" b="0" i="0" u="none" strike="noStrike" dirty="0">
                        <a:solidFill>
                          <a:schemeClr val="tx1">
                            <a:lumMod val="75000"/>
                            <a:lumOff val="25000"/>
                          </a:schemeClr>
                        </a:solidFill>
                        <a:effectLst/>
                        <a:latin typeface="Calibri" panose="020F0502020204030204" pitchFamily="34" charset="0"/>
                      </a:endParaRPr>
                    </a:p>
                  </a:txBody>
                  <a:tcPr marL="262772" marR="13686" marT="131386" marB="131386"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ctr" fontAlgn="b"/>
                      <a:r>
                        <a:rPr lang="en-US" sz="2200" u="none" strike="noStrike">
                          <a:solidFill>
                            <a:schemeClr val="tx1">
                              <a:lumMod val="75000"/>
                              <a:lumOff val="25000"/>
                            </a:schemeClr>
                          </a:solidFill>
                          <a:effectLst/>
                        </a:rPr>
                        <a:t>78%</a:t>
                      </a:r>
                      <a:endParaRPr lang="en-US" sz="2200" b="0" i="0" u="none" strike="noStrike">
                        <a:solidFill>
                          <a:schemeClr val="tx1">
                            <a:lumMod val="75000"/>
                            <a:lumOff val="25000"/>
                          </a:schemeClr>
                        </a:solidFill>
                        <a:effectLst/>
                        <a:latin typeface="Calibri" panose="020F0502020204030204" pitchFamily="34" charset="0"/>
                      </a:endParaRPr>
                    </a:p>
                  </a:txBody>
                  <a:tcPr marL="262772" marR="13686" marT="131386" marB="131386"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1142604566"/>
                  </a:ext>
                </a:extLst>
              </a:tr>
              <a:tr h="635115">
                <a:tc>
                  <a:txBody>
                    <a:bodyPr/>
                    <a:lstStyle/>
                    <a:p>
                      <a:pPr algn="l" fontAlgn="b"/>
                      <a:r>
                        <a:rPr lang="en-US" sz="2200" u="none" strike="noStrike" dirty="0">
                          <a:solidFill>
                            <a:schemeClr val="tx1">
                              <a:lumMod val="75000"/>
                              <a:lumOff val="25000"/>
                            </a:schemeClr>
                          </a:solidFill>
                          <a:effectLst/>
                        </a:rPr>
                        <a:t>Prolific</a:t>
                      </a:r>
                      <a:endParaRPr lang="en-US" sz="2200" b="0" i="0" u="none" strike="noStrike" dirty="0">
                        <a:solidFill>
                          <a:schemeClr val="tx1">
                            <a:lumMod val="75000"/>
                            <a:lumOff val="25000"/>
                          </a:schemeClr>
                        </a:solidFill>
                        <a:effectLst/>
                        <a:latin typeface="Calibri" panose="020F0502020204030204" pitchFamily="34" charset="0"/>
                      </a:endParaRPr>
                    </a:p>
                  </a:txBody>
                  <a:tcPr marL="262772" marR="13686" marT="131386" marB="131386"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ctr" fontAlgn="b"/>
                      <a:r>
                        <a:rPr lang="en-US" sz="2200" u="none" strike="noStrike">
                          <a:solidFill>
                            <a:schemeClr val="tx1">
                              <a:lumMod val="75000"/>
                              <a:lumOff val="25000"/>
                            </a:schemeClr>
                          </a:solidFill>
                          <a:effectLst/>
                        </a:rPr>
                        <a:t>458</a:t>
                      </a:r>
                      <a:endParaRPr lang="en-US" sz="2200" b="0" i="0" u="none" strike="noStrike">
                        <a:solidFill>
                          <a:schemeClr val="tx1">
                            <a:lumMod val="75000"/>
                            <a:lumOff val="25000"/>
                          </a:schemeClr>
                        </a:solidFill>
                        <a:effectLst/>
                        <a:latin typeface="Calibri" panose="020F0502020204030204" pitchFamily="34" charset="0"/>
                      </a:endParaRPr>
                    </a:p>
                  </a:txBody>
                  <a:tcPr marL="262772" marR="13686" marT="131386" marB="131386"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ctr" fontAlgn="b"/>
                      <a:r>
                        <a:rPr lang="en-US" sz="2200" u="none" strike="noStrike" dirty="0">
                          <a:solidFill>
                            <a:schemeClr val="tx1">
                              <a:lumMod val="75000"/>
                              <a:lumOff val="25000"/>
                            </a:schemeClr>
                          </a:solidFill>
                          <a:effectLst/>
                        </a:rPr>
                        <a:t>416</a:t>
                      </a:r>
                      <a:endParaRPr lang="en-US" sz="2200" b="0" i="0" u="none" strike="noStrike" dirty="0">
                        <a:solidFill>
                          <a:schemeClr val="tx1">
                            <a:lumMod val="75000"/>
                            <a:lumOff val="25000"/>
                          </a:schemeClr>
                        </a:solidFill>
                        <a:effectLst/>
                        <a:latin typeface="Calibri" panose="020F0502020204030204" pitchFamily="34" charset="0"/>
                      </a:endParaRPr>
                    </a:p>
                  </a:txBody>
                  <a:tcPr marL="262772" marR="13686" marT="131386" marB="131386"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ctr" fontAlgn="b"/>
                      <a:r>
                        <a:rPr lang="en-US" sz="2200" u="none" strike="noStrike" dirty="0">
                          <a:solidFill>
                            <a:schemeClr val="tx1">
                              <a:lumMod val="75000"/>
                              <a:lumOff val="25000"/>
                            </a:schemeClr>
                          </a:solidFill>
                          <a:effectLst/>
                        </a:rPr>
                        <a:t>91%</a:t>
                      </a:r>
                      <a:endParaRPr lang="en-US" sz="2200" b="0" i="0" u="none" strike="noStrike" dirty="0">
                        <a:solidFill>
                          <a:schemeClr val="tx1">
                            <a:lumMod val="75000"/>
                            <a:lumOff val="25000"/>
                          </a:schemeClr>
                        </a:solidFill>
                        <a:effectLst/>
                        <a:latin typeface="Calibri" panose="020F0502020204030204" pitchFamily="34" charset="0"/>
                      </a:endParaRPr>
                    </a:p>
                  </a:txBody>
                  <a:tcPr marL="262772" marR="13686" marT="131386" marB="131386"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3783345293"/>
                  </a:ext>
                </a:extLst>
              </a:tr>
              <a:tr h="635115">
                <a:tc>
                  <a:txBody>
                    <a:bodyPr/>
                    <a:lstStyle/>
                    <a:p>
                      <a:pPr algn="l" fontAlgn="b"/>
                      <a:r>
                        <a:rPr lang="en-US" sz="2200" u="none" strike="noStrike" dirty="0">
                          <a:solidFill>
                            <a:schemeClr val="tx1">
                              <a:lumMod val="75000"/>
                              <a:lumOff val="25000"/>
                            </a:schemeClr>
                          </a:solidFill>
                          <a:effectLst/>
                        </a:rPr>
                        <a:t>Tap</a:t>
                      </a:r>
                      <a:endParaRPr lang="en-US" sz="2200" b="0" i="0" u="none" strike="noStrike" dirty="0">
                        <a:solidFill>
                          <a:schemeClr val="tx1">
                            <a:lumMod val="75000"/>
                            <a:lumOff val="25000"/>
                          </a:schemeClr>
                        </a:solidFill>
                        <a:effectLst/>
                        <a:latin typeface="Calibri" panose="020F0502020204030204" pitchFamily="34" charset="0"/>
                      </a:endParaRPr>
                    </a:p>
                  </a:txBody>
                  <a:tcPr marL="262772" marR="13686" marT="131386" marB="131386"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pPr algn="ctr" fontAlgn="b"/>
                      <a:r>
                        <a:rPr lang="en-US" sz="2200" u="none" strike="noStrike" dirty="0">
                          <a:solidFill>
                            <a:schemeClr val="tx1">
                              <a:lumMod val="75000"/>
                              <a:lumOff val="25000"/>
                            </a:schemeClr>
                          </a:solidFill>
                          <a:effectLst/>
                        </a:rPr>
                        <a:t>1563</a:t>
                      </a:r>
                      <a:endParaRPr lang="en-US" sz="2200" b="0" i="0" u="none" strike="noStrike" dirty="0">
                        <a:solidFill>
                          <a:schemeClr val="tx1">
                            <a:lumMod val="75000"/>
                            <a:lumOff val="25000"/>
                          </a:schemeClr>
                        </a:solidFill>
                        <a:effectLst/>
                        <a:latin typeface="Calibri" panose="020F0502020204030204" pitchFamily="34" charset="0"/>
                      </a:endParaRPr>
                    </a:p>
                  </a:txBody>
                  <a:tcPr marL="262772" marR="13686" marT="131386" marB="131386"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pPr algn="ctr" fontAlgn="b"/>
                      <a:r>
                        <a:rPr lang="en-US" sz="2200" u="none" strike="noStrike" dirty="0">
                          <a:solidFill>
                            <a:schemeClr val="tx1">
                              <a:lumMod val="75000"/>
                              <a:lumOff val="25000"/>
                            </a:schemeClr>
                          </a:solidFill>
                          <a:effectLst/>
                        </a:rPr>
                        <a:t>997</a:t>
                      </a:r>
                      <a:endParaRPr lang="en-US" sz="2200" b="0" i="0" u="none" strike="noStrike" dirty="0">
                        <a:solidFill>
                          <a:schemeClr val="tx1">
                            <a:lumMod val="75000"/>
                            <a:lumOff val="25000"/>
                          </a:schemeClr>
                        </a:solidFill>
                        <a:effectLst/>
                        <a:latin typeface="Calibri" panose="020F0502020204030204" pitchFamily="34" charset="0"/>
                      </a:endParaRPr>
                    </a:p>
                  </a:txBody>
                  <a:tcPr marL="262772" marR="13686" marT="131386" marB="131386"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solidFill>
                      <a:schemeClr val="accent6"/>
                    </a:solidFill>
                  </a:tcPr>
                </a:tc>
                <a:tc>
                  <a:txBody>
                    <a:bodyPr/>
                    <a:lstStyle/>
                    <a:p>
                      <a:pPr algn="ctr" fontAlgn="b"/>
                      <a:r>
                        <a:rPr lang="en-US" sz="2200" u="none" strike="noStrike" dirty="0">
                          <a:solidFill>
                            <a:schemeClr val="tx1">
                              <a:lumMod val="75000"/>
                              <a:lumOff val="25000"/>
                            </a:schemeClr>
                          </a:solidFill>
                          <a:effectLst/>
                        </a:rPr>
                        <a:t>64%</a:t>
                      </a:r>
                      <a:endParaRPr lang="en-US" sz="2200" b="0" i="0" u="none" strike="noStrike" dirty="0">
                        <a:solidFill>
                          <a:schemeClr val="tx1">
                            <a:lumMod val="75000"/>
                            <a:lumOff val="25000"/>
                          </a:schemeClr>
                        </a:solidFill>
                        <a:effectLst/>
                        <a:latin typeface="Calibri" panose="020F0502020204030204" pitchFamily="34" charset="0"/>
                      </a:endParaRPr>
                    </a:p>
                  </a:txBody>
                  <a:tcPr marL="262772" marR="13686" marT="131386" marB="131386"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extLst>
                  <a:ext uri="{0D108BD9-81ED-4DB2-BD59-A6C34878D82A}">
                    <a16:rowId xmlns:a16="http://schemas.microsoft.com/office/drawing/2014/main" val="2230522836"/>
                  </a:ext>
                </a:extLst>
              </a:tr>
            </a:tbl>
          </a:graphicData>
        </a:graphic>
      </p:graphicFrame>
    </p:spTree>
    <p:extLst>
      <p:ext uri="{BB962C8B-B14F-4D97-AF65-F5344CB8AC3E}">
        <p14:creationId xmlns:p14="http://schemas.microsoft.com/office/powerpoint/2010/main" val="156838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EB7662-A89F-2D44-90A2-2C3B23D2283C}"/>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dirty="0">
                <a:solidFill>
                  <a:srgbClr val="FFFFFF"/>
                </a:solidFill>
              </a:rPr>
              <a:t>Data Collection</a:t>
            </a:r>
          </a:p>
        </p:txBody>
      </p:sp>
      <p:cxnSp>
        <p:nvCxnSpPr>
          <p:cNvPr id="60" name="Straight Connector 5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graphicFrame>
        <p:nvGraphicFramePr>
          <p:cNvPr id="32" name="Content Placeholder 3">
            <a:extLst>
              <a:ext uri="{FF2B5EF4-FFF2-40B4-BE49-F238E27FC236}">
                <a16:creationId xmlns:a16="http://schemas.microsoft.com/office/drawing/2014/main" id="{F50BCFD2-E625-974F-AB1B-4FDE17BB6EAD}"/>
              </a:ext>
            </a:extLst>
          </p:cNvPr>
          <p:cNvGraphicFramePr>
            <a:graphicFrameLocks noGrp="1"/>
          </p:cNvGraphicFramePr>
          <p:nvPr>
            <p:ph idx="1"/>
            <p:extLst>
              <p:ext uri="{D42A27DB-BD31-4B8C-83A1-F6EECF244321}">
                <p14:modId xmlns:p14="http://schemas.microsoft.com/office/powerpoint/2010/main" val="1012593795"/>
              </p:ext>
            </p:extLst>
          </p:nvPr>
        </p:nvGraphicFramePr>
        <p:xfrm>
          <a:off x="320040" y="2682857"/>
          <a:ext cx="11496823" cy="3651750"/>
        </p:xfrm>
        <a:graphic>
          <a:graphicData uri="http://schemas.openxmlformats.org/drawingml/2006/table">
            <a:tbl>
              <a:tblPr firstRow="1" bandRow="1">
                <a:noFill/>
                <a:tableStyleId>{8799B23B-EC83-4686-B30A-512413B5E67A}</a:tableStyleId>
              </a:tblPr>
              <a:tblGrid>
                <a:gridCol w="2668251">
                  <a:extLst>
                    <a:ext uri="{9D8B030D-6E8A-4147-A177-3AD203B41FA5}">
                      <a16:colId xmlns:a16="http://schemas.microsoft.com/office/drawing/2014/main" val="4158242206"/>
                    </a:ext>
                  </a:extLst>
                </a:gridCol>
                <a:gridCol w="3342770">
                  <a:extLst>
                    <a:ext uri="{9D8B030D-6E8A-4147-A177-3AD203B41FA5}">
                      <a16:colId xmlns:a16="http://schemas.microsoft.com/office/drawing/2014/main" val="848510876"/>
                    </a:ext>
                  </a:extLst>
                </a:gridCol>
                <a:gridCol w="3342770">
                  <a:extLst>
                    <a:ext uri="{9D8B030D-6E8A-4147-A177-3AD203B41FA5}">
                      <a16:colId xmlns:a16="http://schemas.microsoft.com/office/drawing/2014/main" val="1206344402"/>
                    </a:ext>
                  </a:extLst>
                </a:gridCol>
                <a:gridCol w="2143032">
                  <a:extLst>
                    <a:ext uri="{9D8B030D-6E8A-4147-A177-3AD203B41FA5}">
                      <a16:colId xmlns:a16="http://schemas.microsoft.com/office/drawing/2014/main" val="539074548"/>
                    </a:ext>
                  </a:extLst>
                </a:gridCol>
              </a:tblGrid>
              <a:tr h="730350">
                <a:tc>
                  <a:txBody>
                    <a:bodyPr/>
                    <a:lstStyle/>
                    <a:p>
                      <a:pPr algn="l" fontAlgn="b"/>
                      <a:r>
                        <a:rPr lang="en-US" sz="2500" b="1" u="none" strike="noStrike">
                          <a:solidFill>
                            <a:schemeClr val="tx1">
                              <a:lumMod val="75000"/>
                              <a:lumOff val="25000"/>
                            </a:schemeClr>
                          </a:solidFill>
                          <a:effectLst/>
                          <a:latin typeface="Gill Sans MT" panose="020B0502020104020203" pitchFamily="34" charset="77"/>
                        </a:rPr>
                        <a:t>Sample</a:t>
                      </a:r>
                      <a:endParaRPr lang="en-US" sz="2500" b="1" i="0" u="none" strike="noStrike">
                        <a:solidFill>
                          <a:schemeClr val="tx1">
                            <a:lumMod val="75000"/>
                            <a:lumOff val="25000"/>
                          </a:schemeClr>
                        </a:solidFill>
                        <a:effectLst/>
                        <a:latin typeface="Gill Sans MT" panose="020B0502020104020203" pitchFamily="34" charset="77"/>
                      </a:endParaRPr>
                    </a:p>
                  </a:txBody>
                  <a:tcPr marL="307133" marR="33095" marT="153566" marB="153566" anchor="ctr">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l" fontAlgn="b"/>
                      <a:r>
                        <a:rPr lang="en-US" sz="2500" b="1" u="none" strike="noStrike">
                          <a:solidFill>
                            <a:schemeClr val="tx1">
                              <a:lumMod val="75000"/>
                              <a:lumOff val="25000"/>
                            </a:schemeClr>
                          </a:solidFill>
                          <a:effectLst/>
                          <a:latin typeface="Gill Sans MT" panose="020B0502020104020203" pitchFamily="34" charset="77"/>
                        </a:rPr>
                        <a:t>Start Date</a:t>
                      </a:r>
                      <a:endParaRPr lang="en-US" sz="2500" b="1" i="0" u="none" strike="noStrike">
                        <a:solidFill>
                          <a:schemeClr val="tx1">
                            <a:lumMod val="75000"/>
                            <a:lumOff val="25000"/>
                          </a:schemeClr>
                        </a:solidFill>
                        <a:effectLst/>
                        <a:latin typeface="Gill Sans MT" panose="020B0502020104020203" pitchFamily="34" charset="77"/>
                      </a:endParaRPr>
                    </a:p>
                  </a:txBody>
                  <a:tcPr marL="307133" marR="33095" marT="153566" marB="153566" anchor="ctr">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l" fontAlgn="b"/>
                      <a:r>
                        <a:rPr lang="en-US" sz="2500" b="1" u="none" strike="noStrike">
                          <a:solidFill>
                            <a:schemeClr val="tx1">
                              <a:lumMod val="75000"/>
                              <a:lumOff val="25000"/>
                            </a:schemeClr>
                          </a:solidFill>
                          <a:effectLst/>
                          <a:latin typeface="Gill Sans MT" panose="020B0502020104020203" pitchFamily="34" charset="77"/>
                        </a:rPr>
                        <a:t>End Date</a:t>
                      </a:r>
                      <a:endParaRPr lang="en-US" sz="2500" b="1" i="0" u="none" strike="noStrike">
                        <a:solidFill>
                          <a:schemeClr val="tx1">
                            <a:lumMod val="75000"/>
                            <a:lumOff val="25000"/>
                          </a:schemeClr>
                        </a:solidFill>
                        <a:effectLst/>
                        <a:latin typeface="Gill Sans MT" panose="020B0502020104020203" pitchFamily="34" charset="77"/>
                      </a:endParaRPr>
                    </a:p>
                  </a:txBody>
                  <a:tcPr marL="307133" marR="33095" marT="153566" marB="153566" anchor="ctr">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ctr" fontAlgn="b"/>
                      <a:r>
                        <a:rPr lang="en-US" sz="2500" b="1" u="none" strike="noStrike">
                          <a:solidFill>
                            <a:schemeClr val="tx1">
                              <a:lumMod val="75000"/>
                              <a:lumOff val="25000"/>
                            </a:schemeClr>
                          </a:solidFill>
                          <a:effectLst/>
                          <a:latin typeface="Gill Sans MT" panose="020B0502020104020203" pitchFamily="34" charset="77"/>
                        </a:rPr>
                        <a:t>Time Span</a:t>
                      </a:r>
                      <a:endParaRPr lang="en-US" sz="2500" b="1" i="0" u="none" strike="noStrike">
                        <a:solidFill>
                          <a:schemeClr val="tx1">
                            <a:lumMod val="75000"/>
                            <a:lumOff val="25000"/>
                          </a:schemeClr>
                        </a:solidFill>
                        <a:effectLst/>
                        <a:latin typeface="Gill Sans MT" panose="020B0502020104020203" pitchFamily="34" charset="77"/>
                      </a:endParaRPr>
                    </a:p>
                  </a:txBody>
                  <a:tcPr marL="307133" marR="33095" marT="153566" marB="153566" anchor="ctr">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2092708268"/>
                  </a:ext>
                </a:extLst>
              </a:tr>
              <a:tr h="730350">
                <a:tc>
                  <a:txBody>
                    <a:bodyPr/>
                    <a:lstStyle/>
                    <a:p>
                      <a:pPr algn="l" fontAlgn="b"/>
                      <a:r>
                        <a:rPr lang="en-US" sz="2500" u="none" strike="noStrike">
                          <a:solidFill>
                            <a:schemeClr val="tx1">
                              <a:lumMod val="75000"/>
                              <a:lumOff val="25000"/>
                            </a:schemeClr>
                          </a:solidFill>
                          <a:effectLst/>
                          <a:latin typeface="Gill Sans MT" panose="020B0502020104020203" pitchFamily="34" charset="77"/>
                        </a:rPr>
                        <a:t>Undergraduate</a:t>
                      </a:r>
                      <a:endParaRPr lang="en-US" sz="2500" b="0" i="0" u="none" strike="noStrike">
                        <a:solidFill>
                          <a:schemeClr val="tx1">
                            <a:lumMod val="75000"/>
                            <a:lumOff val="25000"/>
                          </a:schemeClr>
                        </a:solidFill>
                        <a:effectLst/>
                        <a:latin typeface="Gill Sans MT" panose="020B0502020104020203" pitchFamily="34" charset="77"/>
                      </a:endParaRPr>
                    </a:p>
                  </a:txBody>
                  <a:tcPr marL="307133" marR="33095" marT="153566" marB="153566"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fontAlgn="b"/>
                      <a:r>
                        <a:rPr lang="en-US" sz="2500" u="none" strike="noStrike">
                          <a:solidFill>
                            <a:schemeClr val="tx1">
                              <a:lumMod val="75000"/>
                              <a:lumOff val="25000"/>
                            </a:schemeClr>
                          </a:solidFill>
                          <a:effectLst/>
                          <a:latin typeface="Gill Sans MT" panose="020B0502020104020203" pitchFamily="34" charset="77"/>
                        </a:rPr>
                        <a:t>October 4, 2017</a:t>
                      </a:r>
                      <a:endParaRPr lang="en-US" sz="2500" b="0" i="0" u="none" strike="noStrike">
                        <a:solidFill>
                          <a:schemeClr val="tx1">
                            <a:lumMod val="75000"/>
                            <a:lumOff val="25000"/>
                          </a:schemeClr>
                        </a:solidFill>
                        <a:effectLst/>
                        <a:latin typeface="Gill Sans MT" panose="020B0502020104020203" pitchFamily="34" charset="77"/>
                      </a:endParaRPr>
                    </a:p>
                  </a:txBody>
                  <a:tcPr marL="307133" marR="33095" marT="153566" marB="153566"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fontAlgn="b"/>
                      <a:r>
                        <a:rPr lang="en-US" sz="2500" u="none" strike="noStrike">
                          <a:solidFill>
                            <a:schemeClr val="tx1">
                              <a:lumMod val="75000"/>
                              <a:lumOff val="25000"/>
                            </a:schemeClr>
                          </a:solidFill>
                          <a:effectLst/>
                          <a:latin typeface="Gill Sans MT" panose="020B0502020104020203" pitchFamily="34" charset="77"/>
                        </a:rPr>
                        <a:t>February 1, 2019</a:t>
                      </a:r>
                      <a:endParaRPr lang="en-US" sz="2500" b="0" i="0" u="none" strike="noStrike">
                        <a:solidFill>
                          <a:schemeClr val="tx1">
                            <a:lumMod val="75000"/>
                            <a:lumOff val="25000"/>
                          </a:schemeClr>
                        </a:solidFill>
                        <a:effectLst/>
                        <a:latin typeface="Gill Sans MT" panose="020B0502020104020203" pitchFamily="34" charset="77"/>
                      </a:endParaRPr>
                    </a:p>
                  </a:txBody>
                  <a:tcPr marL="307133" marR="33095" marT="153566" marB="153566"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ctr" fontAlgn="b"/>
                      <a:r>
                        <a:rPr lang="en-US" sz="2500" u="none" strike="noStrike">
                          <a:solidFill>
                            <a:schemeClr val="tx1">
                              <a:lumMod val="75000"/>
                              <a:lumOff val="25000"/>
                            </a:schemeClr>
                          </a:solidFill>
                          <a:effectLst/>
                          <a:latin typeface="Gill Sans MT" panose="020B0502020104020203" pitchFamily="34" charset="77"/>
                        </a:rPr>
                        <a:t>485 Days</a:t>
                      </a:r>
                      <a:endParaRPr lang="en-US" sz="2500" b="0" i="0" u="none" strike="noStrike">
                        <a:solidFill>
                          <a:schemeClr val="tx1">
                            <a:lumMod val="75000"/>
                            <a:lumOff val="25000"/>
                          </a:schemeClr>
                        </a:solidFill>
                        <a:effectLst/>
                        <a:latin typeface="Gill Sans MT" panose="020B0502020104020203" pitchFamily="34" charset="77"/>
                      </a:endParaRPr>
                    </a:p>
                  </a:txBody>
                  <a:tcPr marL="307133" marR="33095" marT="153566" marB="153566"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3438914646"/>
                  </a:ext>
                </a:extLst>
              </a:tr>
              <a:tr h="730350">
                <a:tc>
                  <a:txBody>
                    <a:bodyPr/>
                    <a:lstStyle/>
                    <a:p>
                      <a:pPr algn="l" fontAlgn="b"/>
                      <a:r>
                        <a:rPr lang="en-US" sz="2500" u="none" strike="noStrike">
                          <a:solidFill>
                            <a:schemeClr val="tx1">
                              <a:lumMod val="75000"/>
                              <a:lumOff val="25000"/>
                            </a:schemeClr>
                          </a:solidFill>
                          <a:effectLst/>
                          <a:latin typeface="Gill Sans MT" panose="020B0502020104020203" pitchFamily="34" charset="77"/>
                        </a:rPr>
                        <a:t>MTurk</a:t>
                      </a:r>
                      <a:endParaRPr lang="en-US" sz="2500" b="0" i="0" u="none" strike="noStrike">
                        <a:solidFill>
                          <a:schemeClr val="tx1">
                            <a:lumMod val="75000"/>
                            <a:lumOff val="25000"/>
                          </a:schemeClr>
                        </a:solidFill>
                        <a:effectLst/>
                        <a:latin typeface="Gill Sans MT" panose="020B0502020104020203" pitchFamily="34" charset="77"/>
                      </a:endParaRPr>
                    </a:p>
                  </a:txBody>
                  <a:tcPr marL="307133" marR="33095" marT="153566" marB="153566"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fontAlgn="b"/>
                      <a:r>
                        <a:rPr lang="en-US" sz="2500" u="none" strike="noStrike" dirty="0">
                          <a:solidFill>
                            <a:schemeClr val="tx1">
                              <a:lumMod val="75000"/>
                              <a:lumOff val="25000"/>
                            </a:schemeClr>
                          </a:solidFill>
                          <a:effectLst/>
                          <a:latin typeface="Gill Sans MT" panose="020B0502020104020203" pitchFamily="34" charset="77"/>
                        </a:rPr>
                        <a:t>June 8, 2017</a:t>
                      </a:r>
                      <a:endParaRPr lang="en-US" sz="2500" b="0" i="0" u="none" strike="noStrike" dirty="0">
                        <a:solidFill>
                          <a:schemeClr val="tx1">
                            <a:lumMod val="75000"/>
                            <a:lumOff val="25000"/>
                          </a:schemeClr>
                        </a:solidFill>
                        <a:effectLst/>
                        <a:latin typeface="Gill Sans MT" panose="020B0502020104020203" pitchFamily="34" charset="77"/>
                      </a:endParaRPr>
                    </a:p>
                  </a:txBody>
                  <a:tcPr marL="307133" marR="33095" marT="153566" marB="153566"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fontAlgn="b"/>
                      <a:r>
                        <a:rPr lang="en-US" sz="2500" u="none" strike="noStrike">
                          <a:solidFill>
                            <a:schemeClr val="tx1">
                              <a:lumMod val="75000"/>
                              <a:lumOff val="25000"/>
                            </a:schemeClr>
                          </a:solidFill>
                          <a:effectLst/>
                          <a:latin typeface="Gill Sans MT" panose="020B0502020104020203" pitchFamily="34" charset="77"/>
                        </a:rPr>
                        <a:t>June 13, 2017</a:t>
                      </a:r>
                      <a:endParaRPr lang="en-US" sz="2500" b="0" i="0" u="none" strike="noStrike">
                        <a:solidFill>
                          <a:schemeClr val="tx1">
                            <a:lumMod val="75000"/>
                            <a:lumOff val="25000"/>
                          </a:schemeClr>
                        </a:solidFill>
                        <a:effectLst/>
                        <a:latin typeface="Gill Sans MT" panose="020B0502020104020203" pitchFamily="34" charset="77"/>
                      </a:endParaRPr>
                    </a:p>
                  </a:txBody>
                  <a:tcPr marL="307133" marR="33095" marT="153566" marB="153566"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ctr" fontAlgn="b"/>
                      <a:r>
                        <a:rPr lang="en-US" sz="2500" u="none" strike="noStrike">
                          <a:solidFill>
                            <a:schemeClr val="tx1">
                              <a:lumMod val="75000"/>
                              <a:lumOff val="25000"/>
                            </a:schemeClr>
                          </a:solidFill>
                          <a:effectLst/>
                          <a:latin typeface="Gill Sans MT" panose="020B0502020104020203" pitchFamily="34" charset="77"/>
                        </a:rPr>
                        <a:t>5 Days</a:t>
                      </a:r>
                      <a:endParaRPr lang="en-US" sz="2500" b="0" i="0" u="none" strike="noStrike">
                        <a:solidFill>
                          <a:schemeClr val="tx1">
                            <a:lumMod val="75000"/>
                            <a:lumOff val="25000"/>
                          </a:schemeClr>
                        </a:solidFill>
                        <a:effectLst/>
                        <a:latin typeface="Gill Sans MT" panose="020B0502020104020203" pitchFamily="34" charset="77"/>
                      </a:endParaRPr>
                    </a:p>
                  </a:txBody>
                  <a:tcPr marL="307133" marR="33095" marT="153566" marB="153566"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1944033267"/>
                  </a:ext>
                </a:extLst>
              </a:tr>
              <a:tr h="730350">
                <a:tc>
                  <a:txBody>
                    <a:bodyPr/>
                    <a:lstStyle/>
                    <a:p>
                      <a:pPr algn="l" fontAlgn="b"/>
                      <a:r>
                        <a:rPr lang="en-US" sz="2500" u="none" strike="noStrike">
                          <a:solidFill>
                            <a:schemeClr val="tx1">
                              <a:lumMod val="75000"/>
                              <a:lumOff val="25000"/>
                            </a:schemeClr>
                          </a:solidFill>
                          <a:effectLst/>
                          <a:latin typeface="Gill Sans MT" panose="020B0502020104020203" pitchFamily="34" charset="77"/>
                        </a:rPr>
                        <a:t>Prolific</a:t>
                      </a:r>
                      <a:endParaRPr lang="en-US" sz="2500" b="0" i="0" u="none" strike="noStrike">
                        <a:solidFill>
                          <a:schemeClr val="tx1">
                            <a:lumMod val="75000"/>
                            <a:lumOff val="25000"/>
                          </a:schemeClr>
                        </a:solidFill>
                        <a:effectLst/>
                        <a:latin typeface="Gill Sans MT" panose="020B0502020104020203" pitchFamily="34" charset="77"/>
                      </a:endParaRPr>
                    </a:p>
                  </a:txBody>
                  <a:tcPr marL="307133" marR="33095" marT="153566" marB="153566"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fontAlgn="b"/>
                      <a:r>
                        <a:rPr lang="en-US" sz="2500" u="none" strike="noStrike">
                          <a:solidFill>
                            <a:schemeClr val="tx1">
                              <a:lumMod val="75000"/>
                              <a:lumOff val="25000"/>
                            </a:schemeClr>
                          </a:solidFill>
                          <a:effectLst/>
                          <a:latin typeface="Gill Sans MT" panose="020B0502020104020203" pitchFamily="34" charset="77"/>
                        </a:rPr>
                        <a:t>March 13, 2019</a:t>
                      </a:r>
                      <a:endParaRPr lang="en-US" sz="2500" b="0" i="0" u="none" strike="noStrike">
                        <a:solidFill>
                          <a:schemeClr val="tx1">
                            <a:lumMod val="75000"/>
                            <a:lumOff val="25000"/>
                          </a:schemeClr>
                        </a:solidFill>
                        <a:effectLst/>
                        <a:latin typeface="Gill Sans MT" panose="020B0502020104020203" pitchFamily="34" charset="77"/>
                      </a:endParaRPr>
                    </a:p>
                  </a:txBody>
                  <a:tcPr marL="307133" marR="33095" marT="153566" marB="153566"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fontAlgn="b"/>
                      <a:r>
                        <a:rPr lang="en-US" sz="2500" u="none" strike="noStrike">
                          <a:solidFill>
                            <a:schemeClr val="tx1">
                              <a:lumMod val="75000"/>
                              <a:lumOff val="25000"/>
                            </a:schemeClr>
                          </a:solidFill>
                          <a:effectLst/>
                          <a:latin typeface="Gill Sans MT" panose="020B0502020104020203" pitchFamily="34" charset="77"/>
                        </a:rPr>
                        <a:t>May 16, 2019</a:t>
                      </a:r>
                      <a:endParaRPr lang="en-US" sz="2500" b="0" i="0" u="none" strike="noStrike">
                        <a:solidFill>
                          <a:schemeClr val="tx1">
                            <a:lumMod val="75000"/>
                            <a:lumOff val="25000"/>
                          </a:schemeClr>
                        </a:solidFill>
                        <a:effectLst/>
                        <a:latin typeface="Gill Sans MT" panose="020B0502020104020203" pitchFamily="34" charset="77"/>
                      </a:endParaRPr>
                    </a:p>
                  </a:txBody>
                  <a:tcPr marL="307133" marR="33095" marT="153566" marB="153566"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ctr" fontAlgn="b"/>
                      <a:r>
                        <a:rPr lang="en-US" sz="2500" u="none" strike="noStrike">
                          <a:solidFill>
                            <a:schemeClr val="tx1">
                              <a:lumMod val="75000"/>
                              <a:lumOff val="25000"/>
                            </a:schemeClr>
                          </a:solidFill>
                          <a:effectLst/>
                          <a:latin typeface="Gill Sans MT" panose="020B0502020104020203" pitchFamily="34" charset="77"/>
                        </a:rPr>
                        <a:t>64 Days</a:t>
                      </a:r>
                      <a:endParaRPr lang="en-US" sz="2500" b="0" i="0" u="none" strike="noStrike">
                        <a:solidFill>
                          <a:schemeClr val="tx1">
                            <a:lumMod val="75000"/>
                            <a:lumOff val="25000"/>
                          </a:schemeClr>
                        </a:solidFill>
                        <a:effectLst/>
                        <a:latin typeface="Gill Sans MT" panose="020B0502020104020203" pitchFamily="34" charset="77"/>
                      </a:endParaRPr>
                    </a:p>
                  </a:txBody>
                  <a:tcPr marL="307133" marR="33095" marT="153566" marB="153566"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2222514004"/>
                  </a:ext>
                </a:extLst>
              </a:tr>
              <a:tr h="730350">
                <a:tc>
                  <a:txBody>
                    <a:bodyPr/>
                    <a:lstStyle/>
                    <a:p>
                      <a:pPr algn="l" fontAlgn="b"/>
                      <a:r>
                        <a:rPr lang="en-US" sz="2500" u="none" strike="noStrike">
                          <a:solidFill>
                            <a:schemeClr val="tx1">
                              <a:lumMod val="75000"/>
                              <a:lumOff val="25000"/>
                            </a:schemeClr>
                          </a:solidFill>
                          <a:effectLst/>
                          <a:latin typeface="Gill Sans MT" panose="020B0502020104020203" pitchFamily="34" charset="77"/>
                        </a:rPr>
                        <a:t>Tap</a:t>
                      </a:r>
                      <a:endParaRPr lang="en-US" sz="2500" b="0" i="0" u="none" strike="noStrike">
                        <a:solidFill>
                          <a:schemeClr val="tx1">
                            <a:lumMod val="75000"/>
                            <a:lumOff val="25000"/>
                          </a:schemeClr>
                        </a:solidFill>
                        <a:effectLst/>
                        <a:latin typeface="Gill Sans MT" panose="020B0502020104020203" pitchFamily="34" charset="77"/>
                      </a:endParaRPr>
                    </a:p>
                  </a:txBody>
                  <a:tcPr marL="307133" marR="33095" marT="153566" marB="153566"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pPr algn="l" fontAlgn="b"/>
                      <a:r>
                        <a:rPr lang="en-US" sz="2500" u="none" strike="noStrike">
                          <a:solidFill>
                            <a:schemeClr val="tx1">
                              <a:lumMod val="75000"/>
                              <a:lumOff val="25000"/>
                            </a:schemeClr>
                          </a:solidFill>
                          <a:effectLst/>
                          <a:latin typeface="Gill Sans MT" panose="020B0502020104020203" pitchFamily="34" charset="77"/>
                        </a:rPr>
                        <a:t>November 27, 2018</a:t>
                      </a:r>
                      <a:endParaRPr lang="en-US" sz="2500" b="0" i="0" u="none" strike="noStrike">
                        <a:solidFill>
                          <a:schemeClr val="tx1">
                            <a:lumMod val="75000"/>
                            <a:lumOff val="25000"/>
                          </a:schemeClr>
                        </a:solidFill>
                        <a:effectLst/>
                        <a:latin typeface="Gill Sans MT" panose="020B0502020104020203" pitchFamily="34" charset="77"/>
                      </a:endParaRPr>
                    </a:p>
                  </a:txBody>
                  <a:tcPr marL="307133" marR="33095" marT="153566" marB="153566"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pPr algn="l" fontAlgn="b"/>
                      <a:r>
                        <a:rPr lang="en-US" sz="2500" u="none" strike="noStrike">
                          <a:solidFill>
                            <a:schemeClr val="tx1">
                              <a:lumMod val="75000"/>
                              <a:lumOff val="25000"/>
                            </a:schemeClr>
                          </a:solidFill>
                          <a:effectLst/>
                          <a:latin typeface="Gill Sans MT" panose="020B0502020104020203" pitchFamily="34" charset="77"/>
                        </a:rPr>
                        <a:t>November 29, 2018</a:t>
                      </a:r>
                      <a:endParaRPr lang="en-US" sz="2500" b="0" i="0" u="none" strike="noStrike">
                        <a:solidFill>
                          <a:schemeClr val="tx1">
                            <a:lumMod val="75000"/>
                            <a:lumOff val="25000"/>
                          </a:schemeClr>
                        </a:solidFill>
                        <a:effectLst/>
                        <a:latin typeface="Gill Sans MT" panose="020B0502020104020203" pitchFamily="34" charset="77"/>
                      </a:endParaRPr>
                    </a:p>
                  </a:txBody>
                  <a:tcPr marL="307133" marR="33095" marT="153566" marB="153566"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pPr algn="ctr" fontAlgn="b"/>
                      <a:r>
                        <a:rPr lang="en-US" sz="2500" u="none" strike="noStrike" dirty="0">
                          <a:solidFill>
                            <a:schemeClr val="tx1">
                              <a:lumMod val="75000"/>
                              <a:lumOff val="25000"/>
                            </a:schemeClr>
                          </a:solidFill>
                          <a:effectLst/>
                          <a:latin typeface="Gill Sans MT" panose="020B0502020104020203" pitchFamily="34" charset="77"/>
                        </a:rPr>
                        <a:t>2 Days</a:t>
                      </a:r>
                      <a:endParaRPr lang="en-US" sz="2500" b="0" i="0" u="none" strike="noStrike" dirty="0">
                        <a:solidFill>
                          <a:schemeClr val="tx1">
                            <a:lumMod val="75000"/>
                            <a:lumOff val="25000"/>
                          </a:schemeClr>
                        </a:solidFill>
                        <a:effectLst/>
                        <a:latin typeface="Gill Sans MT" panose="020B0502020104020203" pitchFamily="34" charset="77"/>
                      </a:endParaRPr>
                    </a:p>
                  </a:txBody>
                  <a:tcPr marL="307133" marR="33095" marT="153566" marB="153566" anchor="ctr">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extLst>
                  <a:ext uri="{0D108BD9-81ED-4DB2-BD59-A6C34878D82A}">
                    <a16:rowId xmlns:a16="http://schemas.microsoft.com/office/drawing/2014/main" val="3356854352"/>
                  </a:ext>
                </a:extLst>
              </a:tr>
            </a:tbl>
          </a:graphicData>
        </a:graphic>
      </p:graphicFrame>
    </p:spTree>
    <p:extLst>
      <p:ext uri="{BB962C8B-B14F-4D97-AF65-F5344CB8AC3E}">
        <p14:creationId xmlns:p14="http://schemas.microsoft.com/office/powerpoint/2010/main" val="2724035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66D839-4C11-D746-97ED-DCA113C554DD}"/>
              </a:ext>
            </a:extLst>
          </p:cNvPr>
          <p:cNvSpPr>
            <a:spLocks noGrp="1"/>
          </p:cNvSpPr>
          <p:nvPr>
            <p:ph type="title"/>
          </p:nvPr>
        </p:nvSpPr>
        <p:spPr>
          <a:xfrm>
            <a:off x="1028700" y="190501"/>
            <a:ext cx="2886075" cy="2486024"/>
          </a:xfrm>
          <a:noFill/>
        </p:spPr>
        <p:txBody>
          <a:bodyPr anchor="ctr">
            <a:normAutofit/>
          </a:bodyPr>
          <a:lstStyle/>
          <a:p>
            <a:pPr algn="ctr"/>
            <a:r>
              <a:rPr lang="en-US" sz="3600" dirty="0">
                <a:solidFill>
                  <a:schemeClr val="bg1"/>
                </a:solidFill>
              </a:rPr>
              <a:t>Researchers want high quality data.</a:t>
            </a:r>
          </a:p>
        </p:txBody>
      </p:sp>
    </p:spTree>
    <p:extLst>
      <p:ext uri="{BB962C8B-B14F-4D97-AF65-F5344CB8AC3E}">
        <p14:creationId xmlns:p14="http://schemas.microsoft.com/office/powerpoint/2010/main" val="196829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7214E2-CE5A-3149-ABD2-9D0A064A1F29}"/>
              </a:ext>
            </a:extLst>
          </p:cNvPr>
          <p:cNvSpPr>
            <a:spLocks noGrp="1"/>
          </p:cNvSpPr>
          <p:nvPr>
            <p:ph type="title"/>
          </p:nvPr>
        </p:nvSpPr>
        <p:spPr>
          <a:xfrm>
            <a:off x="838200" y="963877"/>
            <a:ext cx="3494362" cy="4930246"/>
          </a:xfrm>
        </p:spPr>
        <p:txBody>
          <a:bodyPr>
            <a:normAutofit/>
          </a:bodyPr>
          <a:lstStyle/>
          <a:p>
            <a:pPr algn="r"/>
            <a:r>
              <a:rPr lang="en-US" sz="4000" dirty="0">
                <a:solidFill>
                  <a:schemeClr val="accent1"/>
                </a:solidFill>
              </a:rPr>
              <a:t>Compare Sample  Demographics to National Estimates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E4437BD-3E91-2043-8712-5E0FAAC22B3E}"/>
                  </a:ext>
                </a:extLst>
              </p:cNvPr>
              <p:cNvSpPr>
                <a:spLocks noGrp="1"/>
              </p:cNvSpPr>
              <p:nvPr>
                <p:ph idx="1"/>
              </p:nvPr>
            </p:nvSpPr>
            <p:spPr>
              <a:xfrm>
                <a:off x="4976031" y="963877"/>
                <a:ext cx="6377769" cy="4930246"/>
              </a:xfrm>
            </p:spPr>
            <p:txBody>
              <a:bodyPr anchor="ctr">
                <a:noAutofit/>
              </a:bodyPr>
              <a:lstStyle/>
              <a:p>
                <a:pPr marL="0" indent="0">
                  <a:buNone/>
                </a:pPr>
                <a14:m>
                  <m:oMathPara xmlns:m="http://schemas.openxmlformats.org/officeDocument/2006/math">
                    <m:oMathParaPr>
                      <m:jc m:val="centerGroup"/>
                    </m:oMathParaPr>
                    <m:oMath xmlns:m="http://schemas.openxmlformats.org/officeDocument/2006/math">
                      <m:rad>
                        <m:radPr>
                          <m:degHide m:val="on"/>
                          <m:ctrlPr>
                            <a:rPr lang="en-US" sz="3200" i="1">
                              <a:latin typeface="Cambria Math" panose="02040503050406030204" pitchFamily="18" charset="0"/>
                            </a:rPr>
                          </m:ctrlPr>
                        </m:radPr>
                        <m:deg/>
                        <m:e>
                          <m:nary>
                            <m:naryPr>
                              <m:chr m:val="∑"/>
                              <m:subHide m:val="on"/>
                              <m:supHide m:val="on"/>
                              <m:ctrlPr>
                                <a:rPr lang="en-US" sz="3200" i="1">
                                  <a:latin typeface="Cambria Math" panose="02040503050406030204" pitchFamily="18" charset="0"/>
                                </a:rPr>
                              </m:ctrlPr>
                            </m:naryPr>
                            <m:sub/>
                            <m:sup/>
                            <m:e>
                              <m:sSup>
                                <m:sSupPr>
                                  <m:ctrlPr>
                                    <a:rPr lang="en-US" sz="3200" i="1">
                                      <a:latin typeface="Cambria Math" panose="02040503050406030204" pitchFamily="18" charset="0"/>
                                    </a:rPr>
                                  </m:ctrlPr>
                                </m:sSupPr>
                                <m:e>
                                  <m:d>
                                    <m:dPr>
                                      <m:ctrlPr>
                                        <a:rPr lang="en-US" sz="3200" i="1">
                                          <a:latin typeface="Cambria Math" panose="02040503050406030204" pitchFamily="18" charset="0"/>
                                        </a:rPr>
                                      </m:ctrlPr>
                                    </m:dPr>
                                    <m:e>
                                      <m:r>
                                        <a:rPr lang="en-US" sz="3200" b="0" i="1">
                                          <a:latin typeface="Cambria Math" panose="02040503050406030204" pitchFamily="18" charset="0"/>
                                        </a:rPr>
                                        <m:t>𝑁𝑎𝑡𝑖𝑜𝑛𝑎𝑙</m:t>
                                      </m:r>
                                      <m:r>
                                        <a:rPr lang="en-US" sz="3200" b="0" i="1">
                                          <a:latin typeface="Cambria Math" panose="02040503050406030204" pitchFamily="18" charset="0"/>
                                        </a:rPr>
                                        <m:t> % −</m:t>
                                      </m:r>
                                      <m:r>
                                        <a:rPr lang="en-US" sz="3200" b="0" i="1">
                                          <a:latin typeface="Cambria Math" panose="02040503050406030204" pitchFamily="18" charset="0"/>
                                        </a:rPr>
                                        <m:t>𝑆𝑎𝑚𝑝𝑙𝑒</m:t>
                                      </m:r>
                                      <m:r>
                                        <a:rPr lang="en-US" sz="3200" b="0" i="1">
                                          <a:latin typeface="Cambria Math" panose="02040503050406030204" pitchFamily="18" charset="0"/>
                                        </a:rPr>
                                        <m:t> %</m:t>
                                      </m:r>
                                    </m:e>
                                  </m:d>
                                </m:e>
                                <m:sup>
                                  <m:r>
                                    <a:rPr lang="en-US" sz="3200" b="0" i="1">
                                      <a:latin typeface="Cambria Math" panose="02040503050406030204" pitchFamily="18" charset="0"/>
                                    </a:rPr>
                                    <m:t>2</m:t>
                                  </m:r>
                                </m:sup>
                              </m:sSup>
                            </m:e>
                          </m:nary>
                        </m:e>
                      </m:rad>
                    </m:oMath>
                  </m:oMathPara>
                </a14:m>
                <a:endParaRPr lang="en-US" sz="3200" dirty="0"/>
              </a:p>
            </p:txBody>
          </p:sp>
        </mc:Choice>
        <mc:Fallback xmlns="">
          <p:sp>
            <p:nvSpPr>
              <p:cNvPr id="3" name="Content Placeholder 2">
                <a:extLst>
                  <a:ext uri="{FF2B5EF4-FFF2-40B4-BE49-F238E27FC236}">
                    <a16:creationId xmlns:a16="http://schemas.microsoft.com/office/drawing/2014/main" id="{7E4437BD-3E91-2043-8712-5E0FAAC22B3E}"/>
                  </a:ext>
                </a:extLst>
              </p:cNvPr>
              <p:cNvSpPr>
                <a:spLocks noGrp="1" noRot="1" noChangeAspect="1" noMove="1" noResize="1" noEditPoints="1" noAdjustHandles="1" noChangeArrowheads="1" noChangeShapeType="1" noTextEdit="1"/>
              </p:cNvSpPr>
              <p:nvPr>
                <p:ph idx="1"/>
              </p:nvPr>
            </p:nvSpPr>
            <p:spPr>
              <a:xfrm>
                <a:off x="4976031" y="963877"/>
                <a:ext cx="6377769" cy="4930246"/>
              </a:xfrm>
              <a:blipFill>
                <a:blip r:embed="rId3"/>
                <a:stretch>
                  <a:fillRect l="-15109" b="-1208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E9E86C0C-C74D-E642-BF34-E1E5FECD5E1A}"/>
              </a:ext>
            </a:extLst>
          </p:cNvPr>
          <p:cNvSpPr txBox="1"/>
          <p:nvPr/>
        </p:nvSpPr>
        <p:spPr>
          <a:xfrm>
            <a:off x="6512219" y="4800600"/>
            <a:ext cx="3305392" cy="461665"/>
          </a:xfrm>
          <a:prstGeom prst="rect">
            <a:avLst/>
          </a:prstGeom>
          <a:noFill/>
        </p:spPr>
        <p:txBody>
          <a:bodyPr wrap="none" rtlCol="0">
            <a:spAutoFit/>
          </a:bodyPr>
          <a:lstStyle/>
          <a:p>
            <a:r>
              <a:rPr lang="en-US" sz="2400" b="1" dirty="0">
                <a:latin typeface="Gill Sans MT" panose="020B0502020104020203" pitchFamily="34" charset="77"/>
              </a:rPr>
              <a:t>0% = </a:t>
            </a:r>
            <a:r>
              <a:rPr lang="en-US" sz="2400" b="1" dirty="0">
                <a:solidFill>
                  <a:srgbClr val="B16690"/>
                </a:solidFill>
                <a:latin typeface="Gill Sans MT" panose="020B0502020104020203" pitchFamily="34" charset="77"/>
              </a:rPr>
              <a:t>Perfectly Similar</a:t>
            </a:r>
          </a:p>
        </p:txBody>
      </p:sp>
    </p:spTree>
    <p:extLst>
      <p:ext uri="{BB962C8B-B14F-4D97-AF65-F5344CB8AC3E}">
        <p14:creationId xmlns:p14="http://schemas.microsoft.com/office/powerpoint/2010/main" val="1933617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 name="Picture 20" descr="A screenshot of a cell phone&#10;&#10;Description automatically generated">
            <a:extLst>
              <a:ext uri="{FF2B5EF4-FFF2-40B4-BE49-F238E27FC236}">
                <a16:creationId xmlns:a16="http://schemas.microsoft.com/office/drawing/2014/main" id="{7E16F7E8-B7A3-5A45-BDDB-3340B4BA9537}"/>
              </a:ext>
            </a:extLst>
          </p:cNvPr>
          <p:cNvPicPr>
            <a:picLocks noChangeAspect="1"/>
          </p:cNvPicPr>
          <p:nvPr/>
        </p:nvPicPr>
        <p:blipFill>
          <a:blip r:embed="rId3"/>
          <a:stretch>
            <a:fillRect/>
          </a:stretch>
        </p:blipFill>
        <p:spPr>
          <a:xfrm>
            <a:off x="203200" y="1008909"/>
            <a:ext cx="11785601" cy="2651760"/>
          </a:xfrm>
          <a:prstGeom prst="rect">
            <a:avLst/>
          </a:prstGeom>
        </p:spPr>
      </p:pic>
      <p:sp>
        <p:nvSpPr>
          <p:cNvPr id="41" name="Rectangle 33">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38ACA6-FE5F-024E-B9DC-A6AF52A2AF60}"/>
              </a:ext>
            </a:extLst>
          </p:cNvPr>
          <p:cNvSpPr>
            <a:spLocks noGrp="1"/>
          </p:cNvSpPr>
          <p:nvPr>
            <p:ph type="title"/>
          </p:nvPr>
        </p:nvSpPr>
        <p:spPr>
          <a:xfrm>
            <a:off x="1600200" y="4269282"/>
            <a:ext cx="8991600" cy="1264762"/>
          </a:xfrm>
          <a:solidFill>
            <a:srgbClr val="FFFFFF"/>
          </a:solidFill>
          <a:ln w="38100">
            <a:solidFill>
              <a:srgbClr val="404040"/>
            </a:solidFill>
            <a:miter lim="800000"/>
          </a:ln>
        </p:spPr>
        <p:txBody>
          <a:bodyPr vert="horz" lIns="91440" tIns="45720" rIns="91440" bIns="45720" rtlCol="0" anchor="ctr">
            <a:normAutofit/>
          </a:bodyPr>
          <a:lstStyle/>
          <a:p>
            <a:pPr algn="ctr"/>
            <a:r>
              <a:rPr lang="en-US" sz="4000" kern="1200" dirty="0">
                <a:solidFill>
                  <a:srgbClr val="404040"/>
                </a:solidFill>
              </a:rPr>
              <a:t>Compare Demographics to the U.S. Census Bureau</a:t>
            </a:r>
          </a:p>
        </p:txBody>
      </p:sp>
      <p:sp>
        <p:nvSpPr>
          <p:cNvPr id="3" name="TextBox 2">
            <a:extLst>
              <a:ext uri="{FF2B5EF4-FFF2-40B4-BE49-F238E27FC236}">
                <a16:creationId xmlns:a16="http://schemas.microsoft.com/office/drawing/2014/main" id="{EC8F368A-B21B-FD4A-8CDD-03CB934ACA67}"/>
              </a:ext>
            </a:extLst>
          </p:cNvPr>
          <p:cNvSpPr txBox="1"/>
          <p:nvPr/>
        </p:nvSpPr>
        <p:spPr>
          <a:xfrm>
            <a:off x="6096000" y="6289590"/>
            <a:ext cx="5893023" cy="369332"/>
          </a:xfrm>
          <a:prstGeom prst="rect">
            <a:avLst/>
          </a:prstGeom>
          <a:noFill/>
        </p:spPr>
        <p:txBody>
          <a:bodyPr wrap="none" rtlCol="0">
            <a:spAutoFit/>
          </a:bodyPr>
          <a:lstStyle/>
          <a:p>
            <a:r>
              <a:rPr lang="en-US" b="1" dirty="0">
                <a:solidFill>
                  <a:schemeClr val="accent5"/>
                </a:solidFill>
                <a:latin typeface="Gill Sans MT" panose="020B0502020104020203" pitchFamily="34" charset="77"/>
              </a:rPr>
              <a:t>https://</a:t>
            </a:r>
            <a:r>
              <a:rPr lang="en-US" b="1" dirty="0" err="1">
                <a:solidFill>
                  <a:schemeClr val="accent5"/>
                </a:solidFill>
                <a:latin typeface="Gill Sans MT" panose="020B0502020104020203" pitchFamily="34" charset="77"/>
              </a:rPr>
              <a:t>www.census.gov</a:t>
            </a:r>
            <a:r>
              <a:rPr lang="en-US" b="1" dirty="0">
                <a:solidFill>
                  <a:schemeClr val="accent5"/>
                </a:solidFill>
                <a:latin typeface="Gill Sans MT" panose="020B0502020104020203" pitchFamily="34" charset="77"/>
              </a:rPr>
              <a:t>/</a:t>
            </a:r>
            <a:r>
              <a:rPr lang="en-US" b="1" dirty="0" err="1">
                <a:solidFill>
                  <a:schemeClr val="accent5"/>
                </a:solidFill>
                <a:latin typeface="Gill Sans MT" panose="020B0502020104020203" pitchFamily="34" charset="77"/>
              </a:rPr>
              <a:t>quickfacts</a:t>
            </a:r>
            <a:r>
              <a:rPr lang="en-US" b="1" dirty="0">
                <a:solidFill>
                  <a:schemeClr val="accent5"/>
                </a:solidFill>
                <a:latin typeface="Gill Sans MT" panose="020B0502020104020203" pitchFamily="34" charset="77"/>
              </a:rPr>
              <a:t>/fact/dashboard/US/</a:t>
            </a:r>
          </a:p>
        </p:txBody>
      </p:sp>
    </p:spTree>
    <p:extLst>
      <p:ext uri="{BB962C8B-B14F-4D97-AF65-F5344CB8AC3E}">
        <p14:creationId xmlns:p14="http://schemas.microsoft.com/office/powerpoint/2010/main" val="3980077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42AA5-E54A-8F4F-A7D2-E868F932709F}"/>
              </a:ext>
            </a:extLst>
          </p:cNvPr>
          <p:cNvSpPr>
            <a:spLocks noGrp="1"/>
          </p:cNvSpPr>
          <p:nvPr>
            <p:ph type="title"/>
          </p:nvPr>
        </p:nvSpPr>
        <p:spPr>
          <a:xfrm>
            <a:off x="838200" y="713232"/>
            <a:ext cx="3374136" cy="5504688"/>
          </a:xfrm>
        </p:spPr>
        <p:txBody>
          <a:bodyPr>
            <a:normAutofit/>
          </a:bodyPr>
          <a:lstStyle/>
          <a:p>
            <a:r>
              <a:rPr lang="en-US" sz="4400"/>
              <a:t>Survey Design</a:t>
            </a:r>
          </a:p>
        </p:txBody>
      </p:sp>
      <p:graphicFrame>
        <p:nvGraphicFramePr>
          <p:cNvPr id="12" name="Content Placeholder 2">
            <a:extLst>
              <a:ext uri="{FF2B5EF4-FFF2-40B4-BE49-F238E27FC236}">
                <a16:creationId xmlns:a16="http://schemas.microsoft.com/office/drawing/2014/main" id="{BFF10582-5CFC-4E29-BE77-4F7086E8D732}"/>
              </a:ext>
            </a:extLst>
          </p:cNvPr>
          <p:cNvGraphicFramePr>
            <a:graphicFrameLocks noGrp="1"/>
          </p:cNvGraphicFramePr>
          <p:nvPr>
            <p:ph idx="1"/>
            <p:extLst>
              <p:ext uri="{D42A27DB-BD31-4B8C-83A1-F6EECF244321}">
                <p14:modId xmlns:p14="http://schemas.microsoft.com/office/powerpoint/2010/main" val="249158042"/>
              </p:ext>
            </p:extLst>
          </p:nvPr>
        </p:nvGraphicFramePr>
        <p:xfrm>
          <a:off x="5093208" y="71323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420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graphicEl>
                                              <a:dgm id="{48527512-D232-224C-9316-2C75B6E90E74}"/>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graphicEl>
                                              <a:dgm id="{E3F71B92-2F05-9C48-97A7-00B9451A745F}"/>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graphicEl>
                                              <a:dgm id="{A1E092A7-A5C8-EA4B-8D3F-353F32728551}"/>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graphicEl>
                                              <a:dgm id="{559EF54E-CA0C-BB40-BAFE-B31DB95A9E3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graphicEl>
                                              <a:dgm id="{ADA2BBDC-3A2C-1841-963E-A4C2393787A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graphicEl>
                                              <a:dgm id="{FF87FC78-407E-EC43-B30F-C73737513393}"/>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graphicEl>
                                              <a:dgm id="{AA2C53EC-4914-EA48-842E-D3ED8E9CF3E5}"/>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graphicEl>
                                              <a:dgm id="{C4FB4FD6-6644-C642-AA58-5C125A375356}"/>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graphicEl>
                                              <a:dgm id="{96F2AB03-F845-D74B-8477-F3C540AB157E}"/>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graphicEl>
                                              <a:dgm id="{B9FF9674-84BF-B540-B439-48701328907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lvl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4F209C-C20E-4FA7-B241-1EF4F8D19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E4564234-45B0-4ED8-A9E2-199C00173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2192000" cy="5166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C942B6-CD75-DE42-A591-4890BACDCAA1}"/>
              </a:ext>
            </a:extLst>
          </p:cNvPr>
          <p:cNvSpPr>
            <a:spLocks noGrp="1"/>
          </p:cNvSpPr>
          <p:nvPr>
            <p:ph type="title"/>
          </p:nvPr>
        </p:nvSpPr>
        <p:spPr>
          <a:xfrm>
            <a:off x="838200" y="365125"/>
            <a:ext cx="10515600" cy="1325563"/>
          </a:xfrm>
        </p:spPr>
        <p:txBody>
          <a:bodyPr>
            <a:normAutofit/>
          </a:bodyPr>
          <a:lstStyle/>
          <a:p>
            <a:r>
              <a:rPr lang="en-US" sz="4400" dirty="0">
                <a:solidFill>
                  <a:schemeClr val="bg1">
                    <a:lumMod val="95000"/>
                    <a:lumOff val="5000"/>
                  </a:schemeClr>
                </a:solidFill>
              </a:rPr>
              <a:t>Measures and Tasks (Random Order)</a:t>
            </a:r>
          </a:p>
        </p:txBody>
      </p:sp>
      <p:sp>
        <p:nvSpPr>
          <p:cNvPr id="3" name="Content Placeholder 2">
            <a:extLst>
              <a:ext uri="{FF2B5EF4-FFF2-40B4-BE49-F238E27FC236}">
                <a16:creationId xmlns:a16="http://schemas.microsoft.com/office/drawing/2014/main" id="{4514594B-33BE-9D4D-BC65-08429F43C8A4}"/>
              </a:ext>
            </a:extLst>
          </p:cNvPr>
          <p:cNvSpPr>
            <a:spLocks noGrp="1"/>
          </p:cNvSpPr>
          <p:nvPr>
            <p:ph idx="1"/>
          </p:nvPr>
        </p:nvSpPr>
        <p:spPr>
          <a:xfrm>
            <a:off x="838200" y="2015406"/>
            <a:ext cx="10515600" cy="4065986"/>
          </a:xfrm>
        </p:spPr>
        <p:txBody>
          <a:bodyPr anchor="ctr">
            <a:normAutofit/>
          </a:bodyPr>
          <a:lstStyle/>
          <a:p>
            <a:pPr marL="0" indent="0">
              <a:buNone/>
            </a:pPr>
            <a:r>
              <a:rPr lang="en-US" sz="3200" dirty="0"/>
              <a:t>Big Five Inventory-2</a:t>
            </a:r>
          </a:p>
          <a:p>
            <a:pPr marL="0" indent="0">
              <a:buNone/>
            </a:pPr>
            <a:r>
              <a:rPr lang="en-US" sz="3200" dirty="0"/>
              <a:t>Need for Cognition</a:t>
            </a:r>
          </a:p>
          <a:p>
            <a:pPr marL="0" indent="0">
              <a:buNone/>
            </a:pPr>
            <a:r>
              <a:rPr lang="en-US" sz="3200" dirty="0"/>
              <a:t>Social Dominance Orientation-7</a:t>
            </a:r>
          </a:p>
          <a:p>
            <a:pPr marL="0" indent="0">
              <a:buNone/>
            </a:pPr>
            <a:r>
              <a:rPr lang="en-US" sz="3200" dirty="0"/>
              <a:t>Adult Attachment Questionnaire</a:t>
            </a:r>
          </a:p>
          <a:p>
            <a:pPr marL="0" indent="0">
              <a:buNone/>
            </a:pPr>
            <a:r>
              <a:rPr lang="en-US" sz="3200" dirty="0"/>
              <a:t>Rank desired qualities in a child (Randomized List Order)</a:t>
            </a:r>
          </a:p>
          <a:p>
            <a:pPr marL="0" indent="0">
              <a:buNone/>
            </a:pPr>
            <a:r>
              <a:rPr lang="en-US" sz="3200" dirty="0"/>
              <a:t>Numeric estimates of common activities and items</a:t>
            </a:r>
          </a:p>
        </p:txBody>
      </p:sp>
      <p:sp>
        <p:nvSpPr>
          <p:cNvPr id="7" name="TextBox 6">
            <a:extLst>
              <a:ext uri="{FF2B5EF4-FFF2-40B4-BE49-F238E27FC236}">
                <a16:creationId xmlns:a16="http://schemas.microsoft.com/office/drawing/2014/main" id="{E7B0BD26-6B63-A849-87C3-67E976361437}"/>
              </a:ext>
            </a:extLst>
          </p:cNvPr>
          <p:cNvSpPr txBox="1"/>
          <p:nvPr/>
        </p:nvSpPr>
        <p:spPr>
          <a:xfrm>
            <a:off x="838200" y="5885482"/>
            <a:ext cx="8544697" cy="646331"/>
          </a:xfrm>
          <a:prstGeom prst="rect">
            <a:avLst/>
          </a:prstGeom>
          <a:noFill/>
        </p:spPr>
        <p:txBody>
          <a:bodyPr wrap="square" rtlCol="0">
            <a:spAutoFit/>
          </a:bodyPr>
          <a:lstStyle/>
          <a:p>
            <a:r>
              <a:rPr lang="en-US" b="1" dirty="0">
                <a:solidFill>
                  <a:schemeClr val="accent5"/>
                </a:solidFill>
                <a:latin typeface="Gill Sans MT" panose="020B0502020104020203" pitchFamily="34" charset="77"/>
              </a:rPr>
              <a:t>Cacioppo, Petty, &amp; Feng, 1984; Ho et al., 2015; Krosnick &amp; Alwin, 1987; Schober, Conrad, et al., 2015; Simpson, </a:t>
            </a:r>
            <a:r>
              <a:rPr lang="en-US" b="1" dirty="0" err="1">
                <a:solidFill>
                  <a:schemeClr val="accent5"/>
                </a:solidFill>
                <a:latin typeface="Gill Sans MT" panose="020B0502020104020203" pitchFamily="34" charset="77"/>
              </a:rPr>
              <a:t>Rholes</a:t>
            </a:r>
            <a:r>
              <a:rPr lang="en-US" b="1" dirty="0">
                <a:solidFill>
                  <a:schemeClr val="accent5"/>
                </a:solidFill>
                <a:latin typeface="Gill Sans MT" panose="020B0502020104020203" pitchFamily="34" charset="77"/>
              </a:rPr>
              <a:t>, &amp; Phillips, 1996; Soto &amp; John, 2017</a:t>
            </a:r>
          </a:p>
        </p:txBody>
      </p:sp>
    </p:spTree>
    <p:extLst>
      <p:ext uri="{BB962C8B-B14F-4D97-AF65-F5344CB8AC3E}">
        <p14:creationId xmlns:p14="http://schemas.microsoft.com/office/powerpoint/2010/main" val="1389166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9EFCB7-352F-A247-B61A-F80848F6A23B}"/>
              </a:ext>
            </a:extLst>
          </p:cNvPr>
          <p:cNvSpPr>
            <a:spLocks noGrp="1"/>
          </p:cNvSpPr>
          <p:nvPr>
            <p:ph type="title"/>
          </p:nvPr>
        </p:nvSpPr>
        <p:spPr>
          <a:xfrm>
            <a:off x="838200" y="963877"/>
            <a:ext cx="3494362" cy="4930246"/>
          </a:xfrm>
        </p:spPr>
        <p:txBody>
          <a:bodyPr>
            <a:normAutofit/>
          </a:bodyPr>
          <a:lstStyle/>
          <a:p>
            <a:pPr algn="r"/>
            <a:r>
              <a:rPr lang="en-US" sz="4400" dirty="0">
                <a:solidFill>
                  <a:schemeClr val="accent1"/>
                </a:solidFill>
              </a:rPr>
              <a:t>Satisficing</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B272FB6-A5CF-B54E-B7C4-F76D4FB7A1F6}"/>
              </a:ext>
            </a:extLst>
          </p:cNvPr>
          <p:cNvSpPr>
            <a:spLocks noGrp="1"/>
          </p:cNvSpPr>
          <p:nvPr>
            <p:ph idx="1"/>
          </p:nvPr>
        </p:nvSpPr>
        <p:spPr>
          <a:xfrm>
            <a:off x="4976031" y="963877"/>
            <a:ext cx="6377769" cy="4930246"/>
          </a:xfrm>
        </p:spPr>
        <p:txBody>
          <a:bodyPr anchor="ctr">
            <a:normAutofit/>
          </a:bodyPr>
          <a:lstStyle/>
          <a:p>
            <a:pPr marL="0" indent="0">
              <a:buNone/>
            </a:pPr>
            <a:r>
              <a:rPr lang="en-US" sz="3600" i="1" dirty="0"/>
              <a:t>People solve everyday problems using incomplete information, producing solutions that are good enough to largely achieve their goals but not as good as if they used all the information available to them.</a:t>
            </a:r>
          </a:p>
        </p:txBody>
      </p:sp>
      <p:sp>
        <p:nvSpPr>
          <p:cNvPr id="6" name="TextBox 5">
            <a:extLst>
              <a:ext uri="{FF2B5EF4-FFF2-40B4-BE49-F238E27FC236}">
                <a16:creationId xmlns:a16="http://schemas.microsoft.com/office/drawing/2014/main" id="{D281E1AA-CB49-9A4D-8F91-CD8C242ED3AE}"/>
              </a:ext>
            </a:extLst>
          </p:cNvPr>
          <p:cNvSpPr txBox="1"/>
          <p:nvPr/>
        </p:nvSpPr>
        <p:spPr>
          <a:xfrm>
            <a:off x="8209670" y="6031375"/>
            <a:ext cx="3144130" cy="369332"/>
          </a:xfrm>
          <a:prstGeom prst="rect">
            <a:avLst/>
          </a:prstGeom>
          <a:noFill/>
        </p:spPr>
        <p:txBody>
          <a:bodyPr wrap="none" rtlCol="0">
            <a:spAutoFit/>
          </a:bodyPr>
          <a:lstStyle/>
          <a:p>
            <a:r>
              <a:rPr lang="en-US" b="1" dirty="0">
                <a:solidFill>
                  <a:schemeClr val="accent5"/>
                </a:solidFill>
                <a:latin typeface="Gill Sans MT" panose="020B0502020104020203" pitchFamily="34" charset="77"/>
              </a:rPr>
              <a:t>Krosnick, 1991; Simon, 1956</a:t>
            </a:r>
          </a:p>
        </p:txBody>
      </p:sp>
    </p:spTree>
    <p:extLst>
      <p:ext uri="{BB962C8B-B14F-4D97-AF65-F5344CB8AC3E}">
        <p14:creationId xmlns:p14="http://schemas.microsoft.com/office/powerpoint/2010/main" val="345693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9EFCB7-352F-A247-B61A-F80848F6A23B}"/>
              </a:ext>
            </a:extLst>
          </p:cNvPr>
          <p:cNvSpPr>
            <a:spLocks noGrp="1"/>
          </p:cNvSpPr>
          <p:nvPr>
            <p:ph type="title"/>
          </p:nvPr>
        </p:nvSpPr>
        <p:spPr>
          <a:xfrm>
            <a:off x="838200" y="963877"/>
            <a:ext cx="3494362" cy="4930246"/>
          </a:xfrm>
        </p:spPr>
        <p:txBody>
          <a:bodyPr>
            <a:normAutofit/>
          </a:bodyPr>
          <a:lstStyle/>
          <a:p>
            <a:pPr algn="r"/>
            <a:r>
              <a:rPr lang="en-US" sz="4400" dirty="0">
                <a:solidFill>
                  <a:schemeClr val="accent1"/>
                </a:solidFill>
              </a:rPr>
              <a:t>Satisficing</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B272FB6-A5CF-B54E-B7C4-F76D4FB7A1F6}"/>
              </a:ext>
            </a:extLst>
          </p:cNvPr>
          <p:cNvSpPr>
            <a:spLocks noGrp="1"/>
          </p:cNvSpPr>
          <p:nvPr>
            <p:ph idx="1"/>
          </p:nvPr>
        </p:nvSpPr>
        <p:spPr>
          <a:xfrm>
            <a:off x="4976031" y="963877"/>
            <a:ext cx="6377769" cy="4930246"/>
          </a:xfrm>
        </p:spPr>
        <p:txBody>
          <a:bodyPr anchor="ctr">
            <a:normAutofit/>
          </a:bodyPr>
          <a:lstStyle/>
          <a:p>
            <a:pPr marL="0" indent="0">
              <a:buNone/>
            </a:pPr>
            <a:r>
              <a:rPr lang="en-US" sz="3600" dirty="0"/>
              <a:t>People take shortcuts in surveys.</a:t>
            </a:r>
          </a:p>
        </p:txBody>
      </p:sp>
      <p:sp>
        <p:nvSpPr>
          <p:cNvPr id="7" name="TextBox 6">
            <a:extLst>
              <a:ext uri="{FF2B5EF4-FFF2-40B4-BE49-F238E27FC236}">
                <a16:creationId xmlns:a16="http://schemas.microsoft.com/office/drawing/2014/main" id="{BC4CD5EF-230B-9F45-8F25-0DFB8912F287}"/>
              </a:ext>
            </a:extLst>
          </p:cNvPr>
          <p:cNvSpPr txBox="1"/>
          <p:nvPr/>
        </p:nvSpPr>
        <p:spPr>
          <a:xfrm>
            <a:off x="8209670" y="6031375"/>
            <a:ext cx="3144130" cy="369332"/>
          </a:xfrm>
          <a:prstGeom prst="rect">
            <a:avLst/>
          </a:prstGeom>
          <a:noFill/>
        </p:spPr>
        <p:txBody>
          <a:bodyPr wrap="none" rtlCol="0">
            <a:spAutoFit/>
          </a:bodyPr>
          <a:lstStyle/>
          <a:p>
            <a:r>
              <a:rPr lang="en-US" b="1" dirty="0">
                <a:solidFill>
                  <a:schemeClr val="accent5"/>
                </a:solidFill>
                <a:latin typeface="Gill Sans MT" panose="020B0502020104020203" pitchFamily="34" charset="77"/>
              </a:rPr>
              <a:t>Krosnick, 1991; Simon, 1956</a:t>
            </a:r>
          </a:p>
        </p:txBody>
      </p:sp>
    </p:spTree>
    <p:extLst>
      <p:ext uri="{BB962C8B-B14F-4D97-AF65-F5344CB8AC3E}">
        <p14:creationId xmlns:p14="http://schemas.microsoft.com/office/powerpoint/2010/main" val="741977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BE189-E19C-FD48-B06E-74B5724770BC}"/>
              </a:ext>
            </a:extLst>
          </p:cNvPr>
          <p:cNvSpPr>
            <a:spLocks noGrp="1"/>
          </p:cNvSpPr>
          <p:nvPr>
            <p:ph type="title"/>
          </p:nvPr>
        </p:nvSpPr>
        <p:spPr>
          <a:xfrm>
            <a:off x="960100" y="978102"/>
            <a:ext cx="10588434" cy="1062644"/>
          </a:xfrm>
        </p:spPr>
        <p:txBody>
          <a:bodyPr anchor="b">
            <a:normAutofit/>
          </a:bodyPr>
          <a:lstStyle/>
          <a:p>
            <a:r>
              <a:rPr lang="en-US" sz="4400" err="1"/>
              <a:t>Straightlineing</a:t>
            </a:r>
            <a:endParaRPr lang="en-US" sz="4400"/>
          </a:p>
        </p:txBody>
      </p:sp>
      <p:cxnSp>
        <p:nvCxnSpPr>
          <p:cNvPr id="10" name="Straight Connector 9">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 name="Graphic 6" descr="Questionnaire">
            <a:extLst>
              <a:ext uri="{FF2B5EF4-FFF2-40B4-BE49-F238E27FC236}">
                <a16:creationId xmlns:a16="http://schemas.microsoft.com/office/drawing/2014/main" id="{143C9A09-08E9-4F2E-BAA6-18348C2A81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3206" y="2811104"/>
            <a:ext cx="2928114" cy="2928114"/>
          </a:xfrm>
          <a:prstGeom prst="rect">
            <a:avLst/>
          </a:prstGeom>
        </p:spPr>
      </p:pic>
      <p:sp>
        <p:nvSpPr>
          <p:cNvPr id="3" name="Content Placeholder 2">
            <a:extLst>
              <a:ext uri="{FF2B5EF4-FFF2-40B4-BE49-F238E27FC236}">
                <a16:creationId xmlns:a16="http://schemas.microsoft.com/office/drawing/2014/main" id="{ECCDD947-118B-3E46-AB88-CE785489D0D6}"/>
              </a:ext>
            </a:extLst>
          </p:cNvPr>
          <p:cNvSpPr>
            <a:spLocks noGrp="1"/>
          </p:cNvSpPr>
          <p:nvPr>
            <p:ph idx="1"/>
          </p:nvPr>
        </p:nvSpPr>
        <p:spPr>
          <a:xfrm>
            <a:off x="4955354" y="2682433"/>
            <a:ext cx="6282169" cy="3215749"/>
          </a:xfrm>
        </p:spPr>
        <p:txBody>
          <a:bodyPr>
            <a:noAutofit/>
          </a:bodyPr>
          <a:lstStyle/>
          <a:p>
            <a:pPr marL="0" indent="0">
              <a:buNone/>
            </a:pPr>
            <a:r>
              <a:rPr lang="en-US" sz="2700" dirty="0"/>
              <a:t>One </a:t>
            </a:r>
            <a:r>
              <a:rPr lang="en-US" sz="2700" dirty="0" err="1"/>
              <a:t>Straightline</a:t>
            </a:r>
            <a:r>
              <a:rPr lang="en-US" sz="2700" dirty="0"/>
              <a:t> = </a:t>
            </a:r>
            <a:r>
              <a:rPr lang="en-US" sz="2700" dirty="0">
                <a:solidFill>
                  <a:schemeClr val="accent5"/>
                </a:solidFill>
              </a:rPr>
              <a:t>S</a:t>
            </a:r>
            <a:r>
              <a:rPr lang="en-US" sz="2700" b="1" dirty="0">
                <a:solidFill>
                  <a:schemeClr val="accent5"/>
                </a:solidFill>
              </a:rPr>
              <a:t>ame response </a:t>
            </a:r>
            <a:r>
              <a:rPr lang="en-US" sz="2700" dirty="0"/>
              <a:t>to </a:t>
            </a:r>
            <a:r>
              <a:rPr lang="en-US" sz="2700" b="1" dirty="0">
                <a:solidFill>
                  <a:schemeClr val="accent5"/>
                </a:solidFill>
              </a:rPr>
              <a:t>every item </a:t>
            </a:r>
            <a:r>
              <a:rPr lang="en-US" sz="2700" dirty="0"/>
              <a:t>within a scale</a:t>
            </a:r>
          </a:p>
          <a:p>
            <a:pPr marL="0" indent="0">
              <a:buNone/>
            </a:pPr>
            <a:endParaRPr lang="en-US" sz="2700" dirty="0"/>
          </a:p>
          <a:p>
            <a:pPr marL="0" indent="0">
              <a:buNone/>
            </a:pPr>
            <a:r>
              <a:rPr lang="en-US" sz="2700" dirty="0"/>
              <a:t>Big Five Inventory-2: </a:t>
            </a:r>
            <a:r>
              <a:rPr lang="en-US" sz="2700" b="1" dirty="0">
                <a:solidFill>
                  <a:schemeClr val="accent1"/>
                </a:solidFill>
              </a:rPr>
              <a:t>60 items</a:t>
            </a:r>
          </a:p>
          <a:p>
            <a:pPr marL="0" indent="0">
              <a:buNone/>
            </a:pPr>
            <a:r>
              <a:rPr lang="en-US" sz="2700" dirty="0"/>
              <a:t>Need for Cognition: </a:t>
            </a:r>
            <a:r>
              <a:rPr lang="en-US" sz="2700" b="1" dirty="0">
                <a:solidFill>
                  <a:schemeClr val="accent1"/>
                </a:solidFill>
              </a:rPr>
              <a:t>18 items</a:t>
            </a:r>
          </a:p>
          <a:p>
            <a:pPr marL="0" indent="0">
              <a:buNone/>
            </a:pPr>
            <a:r>
              <a:rPr lang="en-US" sz="2700" dirty="0"/>
              <a:t>Social Dominance Orientation-7: </a:t>
            </a:r>
            <a:r>
              <a:rPr lang="en-US" sz="2700" b="1" dirty="0">
                <a:solidFill>
                  <a:schemeClr val="accent1"/>
                </a:solidFill>
              </a:rPr>
              <a:t>16 items</a:t>
            </a:r>
          </a:p>
          <a:p>
            <a:pPr marL="0" indent="0">
              <a:buNone/>
            </a:pPr>
            <a:r>
              <a:rPr lang="en-US" sz="2700" dirty="0"/>
              <a:t>Adult Attachment Questionnaire: </a:t>
            </a:r>
            <a:r>
              <a:rPr lang="en-US" sz="2700" b="1" dirty="0">
                <a:solidFill>
                  <a:schemeClr val="accent1"/>
                </a:solidFill>
              </a:rPr>
              <a:t>17 items</a:t>
            </a:r>
          </a:p>
        </p:txBody>
      </p:sp>
    </p:spTree>
    <p:extLst>
      <p:ext uri="{BB962C8B-B14F-4D97-AF65-F5344CB8AC3E}">
        <p14:creationId xmlns:p14="http://schemas.microsoft.com/office/powerpoint/2010/main" val="2765933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3C96E-0E49-504A-9137-0C212B336CA2}"/>
              </a:ext>
            </a:extLst>
          </p:cNvPr>
          <p:cNvSpPr>
            <a:spLocks noGrp="1"/>
          </p:cNvSpPr>
          <p:nvPr>
            <p:ph type="title"/>
          </p:nvPr>
        </p:nvSpPr>
        <p:spPr>
          <a:xfrm>
            <a:off x="838200" y="713232"/>
            <a:ext cx="3374136" cy="5504688"/>
          </a:xfrm>
        </p:spPr>
        <p:txBody>
          <a:bodyPr>
            <a:normAutofit/>
          </a:bodyPr>
          <a:lstStyle/>
          <a:p>
            <a:r>
              <a:rPr lang="en-US" sz="4400" dirty="0"/>
              <a:t>Round Numeric Estimates</a:t>
            </a:r>
          </a:p>
        </p:txBody>
      </p:sp>
      <p:graphicFrame>
        <p:nvGraphicFramePr>
          <p:cNvPr id="5" name="Content Placeholder 2">
            <a:extLst>
              <a:ext uri="{FF2B5EF4-FFF2-40B4-BE49-F238E27FC236}">
                <a16:creationId xmlns:a16="http://schemas.microsoft.com/office/drawing/2014/main" id="{85563118-DFDF-4B71-B3C4-672140FBE3C8}"/>
              </a:ext>
            </a:extLst>
          </p:cNvPr>
          <p:cNvGraphicFramePr>
            <a:graphicFrameLocks noGrp="1"/>
          </p:cNvGraphicFramePr>
          <p:nvPr>
            <p:ph idx="1"/>
            <p:extLst>
              <p:ext uri="{D42A27DB-BD31-4B8C-83A1-F6EECF244321}">
                <p14:modId xmlns:p14="http://schemas.microsoft.com/office/powerpoint/2010/main" val="1410851795"/>
              </p:ext>
            </p:extLst>
          </p:nvPr>
        </p:nvGraphicFramePr>
        <p:xfrm>
          <a:off x="5093208" y="71323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6822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14F50C-D1C6-0545-8E5A-94B6BB39F9C2}"/>
              </a:ext>
            </a:extLst>
          </p:cNvPr>
          <p:cNvSpPr>
            <a:spLocks noGrp="1"/>
          </p:cNvSpPr>
          <p:nvPr>
            <p:ph type="title"/>
          </p:nvPr>
        </p:nvSpPr>
        <p:spPr>
          <a:xfrm>
            <a:off x="838200" y="631825"/>
            <a:ext cx="10515600" cy="1325563"/>
          </a:xfrm>
        </p:spPr>
        <p:txBody>
          <a:bodyPr>
            <a:normAutofit/>
          </a:bodyPr>
          <a:lstStyle/>
          <a:p>
            <a:r>
              <a:rPr lang="en-US" sz="4400" dirty="0">
                <a:solidFill>
                  <a:schemeClr val="accent4"/>
                </a:solidFill>
              </a:rPr>
              <a:t>Open Response Word Count</a:t>
            </a:r>
          </a:p>
        </p:txBody>
      </p:sp>
      <p:sp>
        <p:nvSpPr>
          <p:cNvPr id="3" name="Content Placeholder 2">
            <a:extLst>
              <a:ext uri="{FF2B5EF4-FFF2-40B4-BE49-F238E27FC236}">
                <a16:creationId xmlns:a16="http://schemas.microsoft.com/office/drawing/2014/main" id="{8470D2BF-7E8B-3742-A170-0EC341CC1CDE}"/>
              </a:ext>
            </a:extLst>
          </p:cNvPr>
          <p:cNvSpPr>
            <a:spLocks noGrp="1"/>
          </p:cNvSpPr>
          <p:nvPr>
            <p:ph idx="1"/>
          </p:nvPr>
        </p:nvSpPr>
        <p:spPr>
          <a:xfrm>
            <a:off x="838200" y="2057400"/>
            <a:ext cx="10515600" cy="3871762"/>
          </a:xfrm>
        </p:spPr>
        <p:txBody>
          <a:bodyPr>
            <a:normAutofit/>
          </a:bodyPr>
          <a:lstStyle/>
          <a:p>
            <a:pPr marL="0" indent="0">
              <a:buNone/>
            </a:pPr>
            <a:r>
              <a:rPr lang="en-US" sz="2200" dirty="0"/>
              <a:t>Please think about a time where you were betrayed by someone or a group of people (e.g., friends, family, coworkers, partners).</a:t>
            </a:r>
          </a:p>
          <a:p>
            <a:pPr marL="0" indent="0">
              <a:buNone/>
            </a:pPr>
            <a:endParaRPr lang="en-US" sz="2200" dirty="0"/>
          </a:p>
          <a:p>
            <a:pPr marL="0" indent="0">
              <a:buNone/>
            </a:pPr>
            <a:r>
              <a:rPr lang="en-US" sz="2200" dirty="0"/>
              <a:t>If you have many instances, please pick one that is especially memorable or recent.</a:t>
            </a:r>
          </a:p>
          <a:p>
            <a:pPr marL="0" indent="0">
              <a:buNone/>
            </a:pPr>
            <a:endParaRPr lang="en-US" sz="2200" dirty="0"/>
          </a:p>
          <a:p>
            <a:pPr marL="0" indent="0">
              <a:buNone/>
            </a:pPr>
            <a:r>
              <a:rPr lang="en-US" sz="2200" dirty="0"/>
              <a:t>When you have an event in mind, please click to continue.</a:t>
            </a:r>
          </a:p>
          <a:p>
            <a:pPr marL="0" indent="0">
              <a:buNone/>
            </a:pPr>
            <a:endParaRPr lang="en-US" sz="2200" dirty="0"/>
          </a:p>
          <a:p>
            <a:pPr marL="0" indent="0">
              <a:buNone/>
            </a:pPr>
            <a:r>
              <a:rPr lang="en-US" sz="2200" dirty="0"/>
              <a:t>Please tell us what happened and the circumstances surrounding what happened. Then, tell us what you thought and felt about what happened. Please identify other people involved using only their initials.</a:t>
            </a:r>
          </a:p>
        </p:txBody>
      </p:sp>
    </p:spTree>
    <p:extLst>
      <p:ext uri="{BB962C8B-B14F-4D97-AF65-F5344CB8AC3E}">
        <p14:creationId xmlns:p14="http://schemas.microsoft.com/office/powerpoint/2010/main" val="3195365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EDA006-FE88-5A40-8E4F-F18E71AD6A2F}"/>
              </a:ext>
            </a:extLst>
          </p:cNvPr>
          <p:cNvSpPr>
            <a:spLocks noGrp="1"/>
          </p:cNvSpPr>
          <p:nvPr>
            <p:ph type="title"/>
          </p:nvPr>
        </p:nvSpPr>
        <p:spPr>
          <a:xfrm>
            <a:off x="838200" y="1412488"/>
            <a:ext cx="2899189" cy="4363844"/>
          </a:xfrm>
        </p:spPr>
        <p:txBody>
          <a:bodyPr anchor="t">
            <a:normAutofit fontScale="90000"/>
          </a:bodyPr>
          <a:lstStyle/>
          <a:p>
            <a:r>
              <a:rPr lang="en-US" sz="3400" b="1" dirty="0">
                <a:solidFill>
                  <a:schemeClr val="accent1"/>
                </a:solidFill>
              </a:rPr>
              <a:t>Primacy</a:t>
            </a:r>
            <a:br>
              <a:rPr lang="en-US" sz="3400" dirty="0">
                <a:solidFill>
                  <a:srgbClr val="FFFFFF"/>
                </a:solidFill>
              </a:rPr>
            </a:br>
            <a:br>
              <a:rPr lang="en-US" sz="3400" dirty="0">
                <a:solidFill>
                  <a:srgbClr val="FFFFFF"/>
                </a:solidFill>
              </a:rPr>
            </a:br>
            <a:r>
              <a:rPr lang="en-US" sz="3400" dirty="0">
                <a:solidFill>
                  <a:srgbClr val="FFFFFF"/>
                </a:solidFill>
              </a:rPr>
              <a:t>The qualities listed above may all be important, but which three would you say are the most</a:t>
            </a:r>
            <a:br>
              <a:rPr lang="en-US" sz="3400" dirty="0">
                <a:solidFill>
                  <a:srgbClr val="FFFFFF"/>
                </a:solidFill>
              </a:rPr>
            </a:br>
            <a:r>
              <a:rPr lang="en-US" sz="3400" dirty="0">
                <a:solidFill>
                  <a:srgbClr val="FFFFFF"/>
                </a:solidFill>
              </a:rPr>
              <a:t>desirable for a child to have?</a:t>
            </a:r>
          </a:p>
        </p:txBody>
      </p:sp>
      <p:sp>
        <p:nvSpPr>
          <p:cNvPr id="10" name="Content Placeholder 9">
            <a:extLst>
              <a:ext uri="{FF2B5EF4-FFF2-40B4-BE49-F238E27FC236}">
                <a16:creationId xmlns:a16="http://schemas.microsoft.com/office/drawing/2014/main" id="{F215C606-0194-0448-B80B-421EDC66864B}"/>
              </a:ext>
            </a:extLst>
          </p:cNvPr>
          <p:cNvSpPr>
            <a:spLocks noGrp="1"/>
          </p:cNvSpPr>
          <p:nvPr>
            <p:ph sz="half" idx="1"/>
          </p:nvPr>
        </p:nvSpPr>
        <p:spPr>
          <a:xfrm>
            <a:off x="4380856" y="747132"/>
            <a:ext cx="3427283" cy="4363844"/>
          </a:xfrm>
        </p:spPr>
        <p:txBody>
          <a:bodyPr>
            <a:noAutofit/>
          </a:bodyPr>
          <a:lstStyle/>
          <a:p>
            <a:pPr marL="342900" indent="-342900">
              <a:buFont typeface="+mj-lt"/>
              <a:buAutoNum type="arabicPeriod"/>
            </a:pPr>
            <a:r>
              <a:rPr lang="en-US" sz="1800" b="1" dirty="0">
                <a:solidFill>
                  <a:schemeClr val="accent1"/>
                </a:solidFill>
              </a:rPr>
              <a:t>has good manners</a:t>
            </a:r>
          </a:p>
          <a:p>
            <a:pPr marL="342900" indent="-342900">
              <a:buFont typeface="+mj-lt"/>
              <a:buAutoNum type="arabicPeriod"/>
            </a:pPr>
            <a:r>
              <a:rPr lang="en-US" sz="1800" b="1" dirty="0">
                <a:solidFill>
                  <a:schemeClr val="accent1"/>
                </a:solidFill>
              </a:rPr>
              <a:t>tries hard to succeed</a:t>
            </a:r>
          </a:p>
          <a:p>
            <a:pPr marL="342900" indent="-342900">
              <a:buFont typeface="+mj-lt"/>
              <a:buAutoNum type="arabicPeriod"/>
            </a:pPr>
            <a:r>
              <a:rPr lang="en-US" sz="1800" b="1" dirty="0">
                <a:solidFill>
                  <a:schemeClr val="accent1"/>
                </a:solidFill>
              </a:rPr>
              <a:t>is honest</a:t>
            </a:r>
          </a:p>
          <a:p>
            <a:pPr marL="342900" indent="-342900">
              <a:buFont typeface="+mj-lt"/>
              <a:buAutoNum type="arabicPeriod"/>
            </a:pPr>
            <a:r>
              <a:rPr lang="en-US" sz="1800" dirty="0"/>
              <a:t>is neat and clean</a:t>
            </a:r>
          </a:p>
          <a:p>
            <a:pPr marL="342900" indent="-342900">
              <a:buFont typeface="+mj-lt"/>
              <a:buAutoNum type="arabicPeriod"/>
            </a:pPr>
            <a:r>
              <a:rPr lang="en-US" sz="1800" dirty="0"/>
              <a:t>has good sense and sound judgment</a:t>
            </a:r>
          </a:p>
          <a:p>
            <a:pPr marL="342900" indent="-342900">
              <a:buFont typeface="+mj-lt"/>
              <a:buAutoNum type="arabicPeriod"/>
            </a:pPr>
            <a:r>
              <a:rPr lang="en-US" sz="1800" dirty="0"/>
              <a:t>has self-control</a:t>
            </a:r>
          </a:p>
          <a:p>
            <a:pPr marL="342900" indent="-342900">
              <a:buFont typeface="+mj-lt"/>
              <a:buAutoNum type="arabicPeriod"/>
            </a:pPr>
            <a:r>
              <a:rPr lang="en-US" sz="1800" dirty="0"/>
              <a:t>he acts like a boy or she acts like a girl</a:t>
            </a:r>
          </a:p>
          <a:p>
            <a:pPr marL="342900" indent="-342900">
              <a:buFont typeface="+mj-lt"/>
              <a:buAutoNum type="arabicPeriod"/>
            </a:pPr>
            <a:r>
              <a:rPr lang="en-US" sz="1800" dirty="0"/>
              <a:t>gets along well with other children</a:t>
            </a:r>
          </a:p>
          <a:p>
            <a:pPr marL="342900" indent="-342900">
              <a:buFont typeface="+mj-lt"/>
              <a:buAutoNum type="arabicPeriod"/>
            </a:pPr>
            <a:r>
              <a:rPr lang="en-US" sz="1800" dirty="0"/>
              <a:t>obeys his parents well</a:t>
            </a:r>
          </a:p>
          <a:p>
            <a:pPr marL="342900" indent="-342900">
              <a:buFont typeface="+mj-lt"/>
              <a:buAutoNum type="arabicPeriod"/>
            </a:pPr>
            <a:r>
              <a:rPr lang="en-US" sz="1800" dirty="0"/>
              <a:t>is responsible</a:t>
            </a:r>
          </a:p>
          <a:p>
            <a:pPr marL="342900" indent="-342900">
              <a:buFont typeface="+mj-lt"/>
              <a:buAutoNum type="arabicPeriod"/>
            </a:pPr>
            <a:r>
              <a:rPr lang="en-US" sz="1800" dirty="0"/>
              <a:t>is considerate of others</a:t>
            </a:r>
          </a:p>
          <a:p>
            <a:pPr marL="342900" indent="-342900">
              <a:buFont typeface="+mj-lt"/>
              <a:buAutoNum type="arabicPeriod"/>
            </a:pPr>
            <a:r>
              <a:rPr lang="en-US" sz="1800" dirty="0"/>
              <a:t>is interested in how and why things happen</a:t>
            </a:r>
          </a:p>
          <a:p>
            <a:pPr marL="342900" indent="-342900">
              <a:buFont typeface="+mj-lt"/>
              <a:buAutoNum type="arabicPeriod"/>
            </a:pPr>
            <a:r>
              <a:rPr lang="en-US" sz="1800" dirty="0"/>
              <a:t>is a good student</a:t>
            </a:r>
          </a:p>
          <a:p>
            <a:pPr marL="342900" indent="-342900">
              <a:buFont typeface="+mj-lt"/>
              <a:buAutoNum type="arabicPeriod"/>
            </a:pPr>
            <a:endParaRPr lang="en-US" sz="1800" dirty="0"/>
          </a:p>
        </p:txBody>
      </p:sp>
      <p:cxnSp>
        <p:nvCxnSpPr>
          <p:cNvPr id="31" name="Straight Connector 27">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FD142503-459E-1142-8727-75ED0B917F42}"/>
              </a:ext>
            </a:extLst>
          </p:cNvPr>
          <p:cNvSpPr>
            <a:spLocks noGrp="1"/>
          </p:cNvSpPr>
          <p:nvPr>
            <p:ph sz="half" idx="2"/>
          </p:nvPr>
        </p:nvSpPr>
        <p:spPr>
          <a:xfrm>
            <a:off x="8451605" y="747132"/>
            <a:ext cx="3427281" cy="4363844"/>
          </a:xfrm>
        </p:spPr>
        <p:txBody>
          <a:bodyPr>
            <a:noAutofit/>
          </a:bodyPr>
          <a:lstStyle/>
          <a:p>
            <a:pPr marL="342900" indent="-342900">
              <a:buFont typeface="+mj-lt"/>
              <a:buAutoNum type="arabicPeriod"/>
            </a:pPr>
            <a:r>
              <a:rPr lang="en-US" sz="1800" dirty="0"/>
              <a:t>is a good student</a:t>
            </a:r>
          </a:p>
          <a:p>
            <a:pPr marL="342900" indent="-342900">
              <a:buFont typeface="+mj-lt"/>
              <a:buAutoNum type="arabicPeriod"/>
            </a:pPr>
            <a:r>
              <a:rPr lang="en-US" sz="1800" dirty="0"/>
              <a:t>is interested in how and why things happen</a:t>
            </a:r>
          </a:p>
          <a:p>
            <a:pPr marL="342900" indent="-342900">
              <a:buFont typeface="+mj-lt"/>
              <a:buAutoNum type="arabicPeriod"/>
            </a:pPr>
            <a:r>
              <a:rPr lang="en-US" sz="1800" dirty="0"/>
              <a:t>is considerate of others</a:t>
            </a:r>
          </a:p>
          <a:p>
            <a:pPr marL="342900" indent="-342900">
              <a:buFont typeface="+mj-lt"/>
              <a:buAutoNum type="arabicPeriod"/>
            </a:pPr>
            <a:r>
              <a:rPr lang="en-US" sz="1800" dirty="0"/>
              <a:t>is responsible</a:t>
            </a:r>
          </a:p>
          <a:p>
            <a:pPr marL="342900" indent="-342900">
              <a:buFont typeface="+mj-lt"/>
              <a:buAutoNum type="arabicPeriod"/>
            </a:pPr>
            <a:r>
              <a:rPr lang="en-US" sz="1800" dirty="0"/>
              <a:t>obeys his parents well</a:t>
            </a:r>
          </a:p>
          <a:p>
            <a:pPr marL="342900" indent="-342900">
              <a:buFont typeface="+mj-lt"/>
              <a:buAutoNum type="arabicPeriod"/>
            </a:pPr>
            <a:r>
              <a:rPr lang="en-US" sz="1800" dirty="0"/>
              <a:t>gets along well with other children</a:t>
            </a:r>
          </a:p>
          <a:p>
            <a:pPr marL="342900" indent="-342900">
              <a:buFont typeface="+mj-lt"/>
              <a:buAutoNum type="arabicPeriod"/>
            </a:pPr>
            <a:r>
              <a:rPr lang="en-US" sz="1800" dirty="0"/>
              <a:t>he acts like a boy or she acts like a girl</a:t>
            </a:r>
          </a:p>
          <a:p>
            <a:pPr marL="342900" indent="-342900">
              <a:buFont typeface="+mj-lt"/>
              <a:buAutoNum type="arabicPeriod"/>
            </a:pPr>
            <a:r>
              <a:rPr lang="en-US" sz="1800" dirty="0"/>
              <a:t>has self-control</a:t>
            </a:r>
          </a:p>
          <a:p>
            <a:pPr marL="342900" indent="-342900">
              <a:buFont typeface="+mj-lt"/>
              <a:buAutoNum type="arabicPeriod"/>
            </a:pPr>
            <a:r>
              <a:rPr lang="en-US" sz="1800" dirty="0"/>
              <a:t>has good sense and sound judgment</a:t>
            </a:r>
          </a:p>
          <a:p>
            <a:pPr marL="342900" indent="-342900">
              <a:buFont typeface="+mj-lt"/>
              <a:buAutoNum type="arabicPeriod"/>
            </a:pPr>
            <a:r>
              <a:rPr lang="en-US" sz="1800" dirty="0"/>
              <a:t>is neat and clean</a:t>
            </a:r>
          </a:p>
          <a:p>
            <a:pPr marL="342900" indent="-342900">
              <a:buFont typeface="+mj-lt"/>
              <a:buAutoNum type="arabicPeriod"/>
            </a:pPr>
            <a:r>
              <a:rPr lang="en-US" sz="1800" b="1" dirty="0">
                <a:solidFill>
                  <a:schemeClr val="accent1"/>
                </a:solidFill>
              </a:rPr>
              <a:t>is honest</a:t>
            </a:r>
          </a:p>
          <a:p>
            <a:pPr marL="342900" indent="-342900">
              <a:buFont typeface="+mj-lt"/>
              <a:buAutoNum type="arabicPeriod"/>
            </a:pPr>
            <a:r>
              <a:rPr lang="en-US" sz="1800" b="1" dirty="0">
                <a:solidFill>
                  <a:schemeClr val="accent1"/>
                </a:solidFill>
              </a:rPr>
              <a:t>tries hard to succeed</a:t>
            </a:r>
          </a:p>
          <a:p>
            <a:pPr marL="342900" indent="-342900">
              <a:buFont typeface="+mj-lt"/>
              <a:buAutoNum type="arabicPeriod"/>
            </a:pPr>
            <a:r>
              <a:rPr lang="en-US" sz="1800" b="1" dirty="0">
                <a:solidFill>
                  <a:schemeClr val="accent1"/>
                </a:solidFill>
              </a:rPr>
              <a:t>has good manners</a:t>
            </a:r>
          </a:p>
        </p:txBody>
      </p:sp>
    </p:spTree>
    <p:extLst>
      <p:ext uri="{BB962C8B-B14F-4D97-AF65-F5344CB8AC3E}">
        <p14:creationId xmlns:p14="http://schemas.microsoft.com/office/powerpoint/2010/main" val="3317936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ED1BE-2A73-0546-82BA-BC10F494D330}"/>
              </a:ext>
            </a:extLst>
          </p:cNvPr>
          <p:cNvSpPr>
            <a:spLocks noGrp="1"/>
          </p:cNvSpPr>
          <p:nvPr>
            <p:ph type="title"/>
          </p:nvPr>
        </p:nvSpPr>
        <p:spPr>
          <a:xfrm>
            <a:off x="762001" y="803325"/>
            <a:ext cx="5314536" cy="1325563"/>
          </a:xfrm>
        </p:spPr>
        <p:txBody>
          <a:bodyPr>
            <a:normAutofit/>
          </a:bodyPr>
          <a:lstStyle/>
          <a:p>
            <a:r>
              <a:rPr lang="en-US" sz="4400" dirty="0">
                <a:solidFill>
                  <a:schemeClr val="accent1"/>
                </a:solidFill>
              </a:rPr>
              <a:t>What makes data high quality?</a:t>
            </a:r>
          </a:p>
        </p:txBody>
      </p:sp>
      <p:sp>
        <p:nvSpPr>
          <p:cNvPr id="21" name="Content Placeholder 2">
            <a:extLst>
              <a:ext uri="{FF2B5EF4-FFF2-40B4-BE49-F238E27FC236}">
                <a16:creationId xmlns:a16="http://schemas.microsoft.com/office/drawing/2014/main" id="{AEF23E17-08BC-204B-90D4-8540736AD7E2}"/>
              </a:ext>
            </a:extLst>
          </p:cNvPr>
          <p:cNvSpPr>
            <a:spLocks noGrp="1"/>
          </p:cNvSpPr>
          <p:nvPr>
            <p:ph idx="1"/>
          </p:nvPr>
        </p:nvSpPr>
        <p:spPr>
          <a:xfrm>
            <a:off x="762000" y="2279017"/>
            <a:ext cx="5314543" cy="3775657"/>
          </a:xfrm>
        </p:spPr>
        <p:txBody>
          <a:bodyPr anchor="t">
            <a:noAutofit/>
          </a:bodyPr>
          <a:lstStyle/>
          <a:p>
            <a:pPr marL="0" indent="0" fontAlgn="base">
              <a:buNone/>
            </a:pPr>
            <a:r>
              <a:rPr lang="en-US" sz="2400" dirty="0"/>
              <a:t>Participants understand and follow instructions.</a:t>
            </a:r>
          </a:p>
          <a:p>
            <a:pPr marL="0" indent="0" fontAlgn="base">
              <a:buNone/>
            </a:pPr>
            <a:endParaRPr lang="en-US" sz="2400" dirty="0"/>
          </a:p>
          <a:p>
            <a:pPr marL="0" indent="0" fontAlgn="base">
              <a:buNone/>
            </a:pPr>
            <a:r>
              <a:rPr lang="en-US" sz="2400" dirty="0"/>
              <a:t>Participants are engaged / give thoughtful responses.</a:t>
            </a:r>
          </a:p>
          <a:p>
            <a:pPr marL="0" indent="0" fontAlgn="base">
              <a:buNone/>
            </a:pPr>
            <a:endParaRPr lang="en-US" sz="2400" dirty="0"/>
          </a:p>
          <a:p>
            <a:pPr marL="0" indent="0" fontAlgn="base">
              <a:buNone/>
            </a:pPr>
            <a:r>
              <a:rPr lang="en-US" sz="2400" dirty="0"/>
              <a:t>Responses are interpretable.</a:t>
            </a:r>
          </a:p>
          <a:p>
            <a:pPr marL="0" indent="0" fontAlgn="base">
              <a:buNone/>
            </a:pPr>
            <a:endParaRPr lang="en-US" sz="2400" dirty="0"/>
          </a:p>
          <a:p>
            <a:pPr marL="0" indent="0" fontAlgn="base">
              <a:buNone/>
            </a:pPr>
            <a:r>
              <a:rPr lang="en-US" sz="2400" dirty="0"/>
              <a:t>Patterns are reliable.</a:t>
            </a:r>
          </a:p>
          <a:p>
            <a:pPr marL="0" indent="0">
              <a:buNone/>
            </a:pPr>
            <a:endParaRPr lang="en-US" sz="24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Users">
            <a:extLst>
              <a:ext uri="{FF2B5EF4-FFF2-40B4-BE49-F238E27FC236}">
                <a16:creationId xmlns:a16="http://schemas.microsoft.com/office/drawing/2014/main" id="{C2CBF565-93E6-4837-ABDE-D63D32A35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84057" y="643002"/>
            <a:ext cx="3796790" cy="3796790"/>
          </a:xfrm>
          <a:prstGeom prst="rect">
            <a:avLst/>
          </a:prstGeom>
        </p:spPr>
      </p:pic>
    </p:spTree>
    <p:extLst>
      <p:ext uri="{BB962C8B-B14F-4D97-AF65-F5344CB8AC3E}">
        <p14:creationId xmlns:p14="http://schemas.microsoft.com/office/powerpoint/2010/main" val="50302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3A15C-D64B-0749-AA41-CA84B3A32897}"/>
              </a:ext>
            </a:extLst>
          </p:cNvPr>
          <p:cNvSpPr>
            <a:spLocks noGrp="1"/>
          </p:cNvSpPr>
          <p:nvPr>
            <p:ph type="title"/>
          </p:nvPr>
        </p:nvSpPr>
        <p:spPr>
          <a:xfrm>
            <a:off x="1571811" y="1573586"/>
            <a:ext cx="9122584" cy="1325563"/>
          </a:xfrm>
        </p:spPr>
        <p:txBody>
          <a:bodyPr>
            <a:normAutofit/>
          </a:bodyPr>
          <a:lstStyle/>
          <a:p>
            <a:r>
              <a:rPr lang="en-US" sz="4400" dirty="0"/>
              <a:t>Speeding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4E278A7-C631-7E4C-8AA1-E686161221E3}"/>
                  </a:ext>
                </a:extLst>
              </p:cNvPr>
              <p:cNvSpPr>
                <a:spLocks noGrp="1"/>
              </p:cNvSpPr>
              <p:nvPr>
                <p:ph idx="1"/>
              </p:nvPr>
            </p:nvSpPr>
            <p:spPr>
              <a:xfrm>
                <a:off x="1571811" y="3060017"/>
                <a:ext cx="6066118" cy="2438546"/>
              </a:xfrm>
            </p:spPr>
            <p:txBody>
              <a:bodyPr>
                <a:noAutofit/>
              </a:bodyPr>
              <a:lstStyle/>
              <a:p>
                <a:pPr marL="0" indent="0">
                  <a:buNone/>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a:latin typeface="Cambria Math" panose="02040503050406030204" pitchFamily="18" charset="0"/>
                            </a:rPr>
                            <m:t>𝑇𝑜𝑡𝑎𝑙</m:t>
                          </m:r>
                          <m:r>
                            <a:rPr lang="en-US" sz="3200" b="0" i="1">
                              <a:latin typeface="Cambria Math" panose="02040503050406030204" pitchFamily="18" charset="0"/>
                            </a:rPr>
                            <m:t> </m:t>
                          </m:r>
                          <m:r>
                            <a:rPr lang="en-US" sz="3200" b="0" i="1" smtClean="0">
                              <a:latin typeface="Cambria Math" panose="02040503050406030204" pitchFamily="18" charset="0"/>
                            </a:rPr>
                            <m:t>𝑛</m:t>
                          </m:r>
                          <m:r>
                            <a:rPr lang="en-US" sz="3200" b="0" i="1">
                              <a:latin typeface="Cambria Math" panose="02040503050406030204" pitchFamily="18" charset="0"/>
                            </a:rPr>
                            <m:t>𝑢𝑚𝑏𝑒𝑟</m:t>
                          </m:r>
                          <m:r>
                            <a:rPr lang="en-US" sz="3200" b="0" i="1">
                              <a:latin typeface="Cambria Math" panose="02040503050406030204" pitchFamily="18" charset="0"/>
                            </a:rPr>
                            <m:t> </m:t>
                          </m:r>
                          <m:r>
                            <a:rPr lang="en-US" sz="3200" b="0" i="1">
                              <a:latin typeface="Cambria Math" panose="02040503050406030204" pitchFamily="18" charset="0"/>
                            </a:rPr>
                            <m:t>𝑜𝑓</m:t>
                          </m:r>
                          <m:r>
                            <a:rPr lang="en-US" sz="3200" b="0" i="1">
                              <a:latin typeface="Cambria Math" panose="02040503050406030204" pitchFamily="18" charset="0"/>
                            </a:rPr>
                            <m:t> </m:t>
                          </m:r>
                          <m:r>
                            <a:rPr lang="en-US" sz="3200" b="0" i="1" smtClean="0">
                              <a:latin typeface="Cambria Math" panose="02040503050406030204" pitchFamily="18" charset="0"/>
                            </a:rPr>
                            <m:t>𝑤</m:t>
                          </m:r>
                          <m:r>
                            <a:rPr lang="en-US" sz="3200" b="0" i="1">
                              <a:latin typeface="Cambria Math" panose="02040503050406030204" pitchFamily="18" charset="0"/>
                            </a:rPr>
                            <m:t>𝑜𝑟𝑑𝑠</m:t>
                          </m:r>
                          <m:r>
                            <a:rPr lang="en-US" sz="3200" b="0" i="1">
                              <a:latin typeface="Cambria Math" panose="02040503050406030204" pitchFamily="18" charset="0"/>
                            </a:rPr>
                            <m:t> </m:t>
                          </m:r>
                          <m:r>
                            <a:rPr lang="en-US" sz="3200" b="0" i="1" smtClean="0">
                              <a:latin typeface="Cambria Math" panose="02040503050406030204" pitchFamily="18" charset="0"/>
                            </a:rPr>
                            <m:t>𝑎𝑐𝑟𝑜𝑠𝑠</m:t>
                          </m:r>
                          <m:r>
                            <a:rPr lang="en-US" sz="3200" b="0" i="1">
                              <a:latin typeface="Cambria Math" panose="02040503050406030204" pitchFamily="18" charset="0"/>
                            </a:rPr>
                            <m:t> </m:t>
                          </m:r>
                          <m:r>
                            <a:rPr lang="en-US" sz="3200" b="0" i="1" smtClean="0">
                              <a:latin typeface="Cambria Math" panose="02040503050406030204" pitchFamily="18" charset="0"/>
                            </a:rPr>
                            <m:t>𝑖</m:t>
                          </m:r>
                          <m:r>
                            <a:rPr lang="en-US" sz="3200" b="0" i="1">
                              <a:latin typeface="Cambria Math" panose="02040503050406030204" pitchFamily="18" charset="0"/>
                            </a:rPr>
                            <m:t>𝑡𝑒𝑚𝑠</m:t>
                          </m:r>
                        </m:num>
                        <m:den>
                          <m:r>
                            <a:rPr lang="en-US" sz="3200" b="0" i="1">
                              <a:latin typeface="Cambria Math" panose="02040503050406030204" pitchFamily="18" charset="0"/>
                            </a:rPr>
                            <m:t>𝑀𝑖𝑙𝑙𝑖𝑠𝑒𝑐𝑜𝑛𝑑𝑠</m:t>
                          </m:r>
                          <m:r>
                            <a:rPr lang="en-US" sz="3200" b="0" i="1">
                              <a:latin typeface="Cambria Math" panose="02040503050406030204" pitchFamily="18" charset="0"/>
                            </a:rPr>
                            <m:t> </m:t>
                          </m:r>
                          <m:r>
                            <a:rPr lang="en-US" sz="3200" b="0" i="1" smtClean="0">
                              <a:latin typeface="Cambria Math" panose="02040503050406030204" pitchFamily="18" charset="0"/>
                            </a:rPr>
                            <m:t>𝑎𝑐𝑟𝑜𝑠𝑠</m:t>
                          </m:r>
                          <m:r>
                            <a:rPr lang="en-US" sz="3200" b="0" i="1" smtClean="0">
                              <a:latin typeface="Cambria Math" panose="02040503050406030204" pitchFamily="18" charset="0"/>
                            </a:rPr>
                            <m:t> </m:t>
                          </m:r>
                          <m:r>
                            <a:rPr lang="en-US" sz="3200" b="0" i="1" smtClean="0">
                              <a:latin typeface="Cambria Math" panose="02040503050406030204" pitchFamily="18" charset="0"/>
                            </a:rPr>
                            <m:t>𝑖𝑡𝑒𝑚</m:t>
                          </m:r>
                          <m:r>
                            <a:rPr lang="en-US" sz="3200" b="0" i="1">
                              <a:latin typeface="Cambria Math" panose="02040503050406030204" pitchFamily="18" charset="0"/>
                            </a:rPr>
                            <m:t> </m:t>
                          </m:r>
                          <m:r>
                            <a:rPr lang="en-US" sz="3200" b="0" i="1" smtClean="0">
                              <a:latin typeface="Cambria Math" panose="02040503050406030204" pitchFamily="18" charset="0"/>
                            </a:rPr>
                            <m:t>𝑝</m:t>
                          </m:r>
                          <m:r>
                            <a:rPr lang="en-US" sz="3200" b="0" i="1">
                              <a:latin typeface="Cambria Math" panose="02040503050406030204" pitchFamily="18" charset="0"/>
                            </a:rPr>
                            <m:t>𝑎𝑔𝑒</m:t>
                          </m:r>
                          <m:r>
                            <a:rPr lang="en-US" sz="3200" b="0" i="1" smtClean="0">
                              <a:latin typeface="Cambria Math" panose="02040503050406030204" pitchFamily="18" charset="0"/>
                            </a:rPr>
                            <m:t>𝑠</m:t>
                          </m:r>
                        </m:den>
                      </m:f>
                    </m:oMath>
                  </m:oMathPara>
                </a14:m>
                <a:endParaRPr lang="en-US" sz="3200" dirty="0"/>
              </a:p>
            </p:txBody>
          </p:sp>
        </mc:Choice>
        <mc:Fallback xmlns="">
          <p:sp>
            <p:nvSpPr>
              <p:cNvPr id="3" name="Content Placeholder 2">
                <a:extLst>
                  <a:ext uri="{FF2B5EF4-FFF2-40B4-BE49-F238E27FC236}">
                    <a16:creationId xmlns:a16="http://schemas.microsoft.com/office/drawing/2014/main" id="{24E278A7-C631-7E4C-8AA1-E686161221E3}"/>
                  </a:ext>
                </a:extLst>
              </p:cNvPr>
              <p:cNvSpPr>
                <a:spLocks noGrp="1" noRot="1" noChangeAspect="1" noMove="1" noResize="1" noEditPoints="1" noAdjustHandles="1" noChangeArrowheads="1" noChangeShapeType="1" noTextEdit="1"/>
              </p:cNvSpPr>
              <p:nvPr>
                <p:ph idx="1"/>
              </p:nvPr>
            </p:nvSpPr>
            <p:spPr>
              <a:xfrm>
                <a:off x="1571811" y="3060017"/>
                <a:ext cx="6066118" cy="2438546"/>
              </a:xfrm>
              <a:blipFill>
                <a:blip r:embed="rId3"/>
                <a:stretch>
                  <a:fillRect l="-837" t="-4145" r="-13598"/>
                </a:stretch>
              </a:blipFill>
            </p:spPr>
            <p:txBody>
              <a:bodyPr/>
              <a:lstStyle/>
              <a:p>
                <a:r>
                  <a:rPr lang="en-US">
                    <a:noFill/>
                  </a:rPr>
                  <a:t> </a:t>
                </a:r>
              </a:p>
            </p:txBody>
          </p:sp>
        </mc:Fallback>
      </mc:AlternateContent>
      <p:sp>
        <p:nvSpPr>
          <p:cNvPr id="10"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12"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5" name="Graphic 4" descr="Stopwatch">
            <a:extLst>
              <a:ext uri="{FF2B5EF4-FFF2-40B4-BE49-F238E27FC236}">
                <a16:creationId xmlns:a16="http://schemas.microsoft.com/office/drawing/2014/main" id="{F94860E4-E6E3-214E-83E7-3444CDBE1E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25899" y="3191551"/>
            <a:ext cx="2194559" cy="2194559"/>
          </a:xfrm>
          <a:prstGeom prst="rect">
            <a:avLst/>
          </a:prstGeom>
        </p:spPr>
      </p:pic>
    </p:spTree>
    <p:extLst>
      <p:ext uri="{BB962C8B-B14F-4D97-AF65-F5344CB8AC3E}">
        <p14:creationId xmlns:p14="http://schemas.microsoft.com/office/powerpoint/2010/main" val="3825887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A0C3AC-2A72-484B-B07D-F2CC519F1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6">
            <a:extLst>
              <a:ext uri="{FF2B5EF4-FFF2-40B4-BE49-F238E27FC236}">
                <a16:creationId xmlns:a16="http://schemas.microsoft.com/office/drawing/2014/main" id="{986477EF-3991-4D07-9F11-9E887C340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0" y="4672012"/>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chemeClr val="tx1">
              <a:lumMod val="85000"/>
              <a:lumOff val="15000"/>
            </a:scheme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A2369C0-4A04-E548-99B2-D4A3EBD8BAEF}"/>
              </a:ext>
            </a:extLst>
          </p:cNvPr>
          <p:cNvSpPr>
            <a:spLocks noGrp="1"/>
          </p:cNvSpPr>
          <p:nvPr>
            <p:ph type="title"/>
          </p:nvPr>
        </p:nvSpPr>
        <p:spPr>
          <a:xfrm>
            <a:off x="810000" y="5270243"/>
            <a:ext cx="10571998" cy="970450"/>
          </a:xfrm>
        </p:spPr>
        <p:txBody>
          <a:bodyPr>
            <a:normAutofit/>
          </a:bodyPr>
          <a:lstStyle/>
          <a:p>
            <a:r>
              <a:rPr lang="en-US" sz="4400">
                <a:solidFill>
                  <a:schemeClr val="bg1"/>
                </a:solidFill>
              </a:rPr>
              <a:t>Missing Data</a:t>
            </a:r>
          </a:p>
        </p:txBody>
      </p:sp>
      <p:sp>
        <p:nvSpPr>
          <p:cNvPr id="14" name="Rounded Rectangle 17">
            <a:extLst>
              <a:ext uri="{FF2B5EF4-FFF2-40B4-BE49-F238E27FC236}">
                <a16:creationId xmlns:a16="http://schemas.microsoft.com/office/drawing/2014/main" id="{A23F8109-B0C1-4D0F-A1B4-C89C9AD70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414" y="995376"/>
            <a:ext cx="3217333" cy="3096358"/>
          </a:xfrm>
          <a:prstGeom prst="roundRect">
            <a:avLst>
              <a:gd name="adj" fmla="val 3513"/>
            </a:avLst>
          </a:prstGeom>
          <a:solidFill>
            <a:schemeClr val="bg1"/>
          </a:solidFill>
          <a:ln>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Scales of justice">
            <a:extLst>
              <a:ext uri="{FF2B5EF4-FFF2-40B4-BE49-F238E27FC236}">
                <a16:creationId xmlns:a16="http://schemas.microsoft.com/office/drawing/2014/main" id="{47555648-4D6D-E044-85AA-A5E8145A91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9500" y="1223976"/>
            <a:ext cx="2639159" cy="2639159"/>
          </a:xfrm>
          <a:prstGeom prst="rect">
            <a:avLst/>
          </a:prstGeom>
        </p:spPr>
      </p:pic>
      <p:sp>
        <p:nvSpPr>
          <p:cNvPr id="3" name="Content Placeholder 2">
            <a:extLst>
              <a:ext uri="{FF2B5EF4-FFF2-40B4-BE49-F238E27FC236}">
                <a16:creationId xmlns:a16="http://schemas.microsoft.com/office/drawing/2014/main" id="{65EC59B6-C669-A44C-BC3F-0B3BF74FB3E1}"/>
              </a:ext>
            </a:extLst>
          </p:cNvPr>
          <p:cNvSpPr>
            <a:spLocks noGrp="1"/>
          </p:cNvSpPr>
          <p:nvPr>
            <p:ph idx="1"/>
          </p:nvPr>
        </p:nvSpPr>
        <p:spPr>
          <a:xfrm>
            <a:off x="4654294" y="995376"/>
            <a:ext cx="6718991" cy="3217334"/>
          </a:xfrm>
          <a:effectLst/>
        </p:spPr>
        <p:txBody>
          <a:bodyPr anchor="ctr">
            <a:normAutofit/>
          </a:bodyPr>
          <a:lstStyle/>
          <a:p>
            <a:pPr marL="0" indent="0">
              <a:buNone/>
            </a:pPr>
            <a:r>
              <a:rPr lang="en-US" sz="2800" dirty="0"/>
              <a:t>Count # of questions seen but left unanswered</a:t>
            </a:r>
          </a:p>
          <a:p>
            <a:pPr marL="0" indent="0">
              <a:buNone/>
            </a:pPr>
            <a:endParaRPr lang="en-US" sz="2800" dirty="0"/>
          </a:p>
          <a:p>
            <a:pPr marL="0" indent="0">
              <a:buNone/>
            </a:pPr>
            <a:r>
              <a:rPr lang="en-US" sz="2800" dirty="0"/>
              <a:t>Count # of questions not seen</a:t>
            </a:r>
          </a:p>
          <a:p>
            <a:pPr marL="0" indent="0">
              <a:buNone/>
            </a:pPr>
            <a:r>
              <a:rPr lang="en-US" dirty="0"/>
              <a:t>(</a:t>
            </a:r>
            <a:r>
              <a:rPr lang="en-US" dirty="0">
                <a:solidFill>
                  <a:schemeClr val="accent5"/>
                </a:solidFill>
              </a:rPr>
              <a:t>because they left the survey</a:t>
            </a:r>
            <a:r>
              <a:rPr lang="en-US" dirty="0"/>
              <a:t>)</a:t>
            </a:r>
            <a:endParaRPr lang="en-US" sz="2800" dirty="0"/>
          </a:p>
        </p:txBody>
      </p:sp>
      <p:sp>
        <p:nvSpPr>
          <p:cNvPr id="16" name="Title 3">
            <a:extLst>
              <a:ext uri="{FF2B5EF4-FFF2-40B4-BE49-F238E27FC236}">
                <a16:creationId xmlns:a16="http://schemas.microsoft.com/office/drawing/2014/main" id="{EDA40B90-E281-4108-8CC2-959D5F9507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000" y="5154307"/>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835787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BB015B5-4A87-4EA6-8B82-41210F3BE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72000"/>
            <a:ext cx="12191998" cy="2285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6EC712-A8A9-9D4B-9325-CE11BDF92334}"/>
              </a:ext>
            </a:extLst>
          </p:cNvPr>
          <p:cNvSpPr>
            <a:spLocks noGrp="1"/>
          </p:cNvSpPr>
          <p:nvPr>
            <p:ph type="title"/>
          </p:nvPr>
        </p:nvSpPr>
        <p:spPr>
          <a:xfrm>
            <a:off x="840509" y="4747491"/>
            <a:ext cx="9400770" cy="1273806"/>
          </a:xfrm>
        </p:spPr>
        <p:txBody>
          <a:bodyPr anchor="b">
            <a:normAutofit/>
          </a:bodyPr>
          <a:lstStyle/>
          <a:p>
            <a:r>
              <a:rPr lang="en-US" sz="4400">
                <a:solidFill>
                  <a:schemeClr val="bg1"/>
                </a:solidFill>
              </a:rPr>
              <a:t>Reliability</a:t>
            </a:r>
          </a:p>
        </p:txBody>
      </p:sp>
      <p:sp>
        <p:nvSpPr>
          <p:cNvPr id="3" name="Content Placeholder 2">
            <a:extLst>
              <a:ext uri="{FF2B5EF4-FFF2-40B4-BE49-F238E27FC236}">
                <a16:creationId xmlns:a16="http://schemas.microsoft.com/office/drawing/2014/main" id="{9EB4D6C2-EC97-EE43-AC96-1834B1DD1B47}"/>
              </a:ext>
            </a:extLst>
          </p:cNvPr>
          <p:cNvSpPr>
            <a:spLocks noGrp="1"/>
          </p:cNvSpPr>
          <p:nvPr>
            <p:ph idx="1"/>
          </p:nvPr>
        </p:nvSpPr>
        <p:spPr>
          <a:xfrm>
            <a:off x="895082" y="981797"/>
            <a:ext cx="4879185" cy="3113446"/>
          </a:xfrm>
        </p:spPr>
        <p:txBody>
          <a:bodyPr anchor="ctr">
            <a:normAutofit/>
          </a:bodyPr>
          <a:lstStyle/>
          <a:p>
            <a:pPr marL="0" indent="0">
              <a:buNone/>
            </a:pPr>
            <a:r>
              <a:rPr lang="en-US" sz="2400" b="1" dirty="0">
                <a:solidFill>
                  <a:schemeClr val="accent1"/>
                </a:solidFill>
              </a:rPr>
              <a:t>Average inter-item correlation </a:t>
            </a:r>
            <a:r>
              <a:rPr lang="en-US" sz="2400" dirty="0"/>
              <a:t>within a theoretically unidimensional scale</a:t>
            </a:r>
          </a:p>
          <a:p>
            <a:pPr marL="0" indent="0">
              <a:buNone/>
            </a:pPr>
            <a:endParaRPr lang="en-US" sz="2400" dirty="0"/>
          </a:p>
          <a:p>
            <a:pPr marL="0" indent="0">
              <a:buNone/>
            </a:pPr>
            <a:r>
              <a:rPr lang="en-US" sz="2400" b="1" dirty="0">
                <a:solidFill>
                  <a:schemeClr val="accent1"/>
                </a:solidFill>
              </a:rPr>
              <a:t>McDonald’s Omega</a:t>
            </a:r>
          </a:p>
          <a:p>
            <a:pPr marL="0" indent="0">
              <a:buNone/>
            </a:pPr>
            <a:r>
              <a:rPr lang="en-US" sz="2400" dirty="0"/>
              <a:t>Ratio of correlation explained by general factor: correlations observed</a:t>
            </a:r>
          </a:p>
        </p:txBody>
      </p:sp>
      <p:pic>
        <p:nvPicPr>
          <p:cNvPr id="5" name="Graphic 4" descr="Venn diagram">
            <a:extLst>
              <a:ext uri="{FF2B5EF4-FFF2-40B4-BE49-F238E27FC236}">
                <a16:creationId xmlns:a16="http://schemas.microsoft.com/office/drawing/2014/main" id="{1810CE13-9A9F-3843-B069-8DA83C4F85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5722" y="1223254"/>
            <a:ext cx="2715477" cy="2715477"/>
          </a:xfrm>
          <a:prstGeom prst="rect">
            <a:avLst/>
          </a:prstGeom>
        </p:spPr>
      </p:pic>
      <p:sp>
        <p:nvSpPr>
          <p:cNvPr id="12" name="Freeform 6">
            <a:extLst>
              <a:ext uri="{FF2B5EF4-FFF2-40B4-BE49-F238E27FC236}">
                <a16:creationId xmlns:a16="http://schemas.microsoft.com/office/drawing/2014/main" id="{3C34EE6D-3EF3-46CE-B8E1-B95710DC9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20214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solidFill>
          <a:ln w="0">
            <a:noFill/>
            <a:prstDash val="solid"/>
            <a:round/>
            <a:headEnd/>
            <a:tailEnd/>
          </a:ln>
        </p:spPr>
      </p:sp>
      <p:cxnSp>
        <p:nvCxnSpPr>
          <p:cNvPr id="14" name="Straight Connector 13">
            <a:extLst>
              <a:ext uri="{FF2B5EF4-FFF2-40B4-BE49-F238E27FC236}">
                <a16:creationId xmlns:a16="http://schemas.microsoft.com/office/drawing/2014/main" id="{4F8C9297-DB30-4147-8E63-D99C33793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6199730"/>
            <a:ext cx="10241280" cy="602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2DED2BA-2D07-834A-AD08-00134989F5D2}"/>
              </a:ext>
            </a:extLst>
          </p:cNvPr>
          <p:cNvSpPr txBox="1"/>
          <p:nvPr/>
        </p:nvSpPr>
        <p:spPr>
          <a:xfrm>
            <a:off x="895082" y="4046915"/>
            <a:ext cx="2448697" cy="369332"/>
          </a:xfrm>
          <a:prstGeom prst="rect">
            <a:avLst/>
          </a:prstGeom>
          <a:noFill/>
        </p:spPr>
        <p:txBody>
          <a:bodyPr wrap="square" rtlCol="0">
            <a:spAutoFit/>
          </a:bodyPr>
          <a:lstStyle/>
          <a:p>
            <a:r>
              <a:rPr lang="en-US" b="1" dirty="0" err="1">
                <a:solidFill>
                  <a:schemeClr val="accent5"/>
                </a:solidFill>
                <a:latin typeface="Gill Sans MT" panose="020B0502020104020203" pitchFamily="34" charset="77"/>
              </a:rPr>
              <a:t>Zinbarg</a:t>
            </a:r>
            <a:r>
              <a:rPr lang="en-US" b="1" dirty="0">
                <a:solidFill>
                  <a:schemeClr val="accent5"/>
                </a:solidFill>
                <a:latin typeface="Gill Sans MT" panose="020B0502020104020203" pitchFamily="34" charset="77"/>
              </a:rPr>
              <a:t> et al., 2005</a:t>
            </a:r>
          </a:p>
        </p:txBody>
      </p:sp>
    </p:spTree>
    <p:extLst>
      <p:ext uri="{BB962C8B-B14F-4D97-AF65-F5344CB8AC3E}">
        <p14:creationId xmlns:p14="http://schemas.microsoft.com/office/powerpoint/2010/main" val="2885671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A06F34-1D35-234F-A0C2-0DBEE78A9020}"/>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rPr>
              <a:t>Do </a:t>
            </a:r>
            <a:r>
              <a:rPr lang="en-US" sz="5800" kern="1200" dirty="0" err="1">
                <a:solidFill>
                  <a:schemeClr val="tx1"/>
                </a:solidFill>
              </a:rPr>
              <a:t>MTurkers</a:t>
            </a:r>
            <a:r>
              <a:rPr lang="en-US" sz="5800" kern="1200" dirty="0">
                <a:solidFill>
                  <a:schemeClr val="tx1"/>
                </a:solidFill>
              </a:rPr>
              <a:t> satisfice less than other convenience sample respondents?</a:t>
            </a: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401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082B34-F243-2243-9EC1-4463FFF7B67D}"/>
              </a:ext>
            </a:extLst>
          </p:cNvPr>
          <p:cNvSpPr>
            <a:spLocks noGrp="1"/>
          </p:cNvSpPr>
          <p:nvPr>
            <p:ph type="title"/>
          </p:nvPr>
        </p:nvSpPr>
        <p:spPr>
          <a:xfrm>
            <a:off x="838200" y="963877"/>
            <a:ext cx="3494362" cy="4930246"/>
          </a:xfrm>
        </p:spPr>
        <p:txBody>
          <a:bodyPr>
            <a:normAutofit/>
          </a:bodyPr>
          <a:lstStyle/>
          <a:p>
            <a:pPr algn="r"/>
            <a:r>
              <a:rPr lang="en-US" sz="4400" dirty="0">
                <a:solidFill>
                  <a:schemeClr val="accent1"/>
                </a:solidFill>
              </a:rPr>
              <a:t>Score Card</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B1BBB7B-34DB-9149-A93F-DF2BADEF7BF1}"/>
              </a:ext>
            </a:extLst>
          </p:cNvPr>
          <p:cNvSpPr>
            <a:spLocks noGrp="1"/>
          </p:cNvSpPr>
          <p:nvPr>
            <p:ph idx="1"/>
          </p:nvPr>
        </p:nvSpPr>
        <p:spPr>
          <a:xfrm>
            <a:off x="4976031" y="963877"/>
            <a:ext cx="6377769" cy="4930246"/>
          </a:xfrm>
        </p:spPr>
        <p:txBody>
          <a:bodyPr anchor="ctr">
            <a:normAutofit/>
          </a:bodyPr>
          <a:lstStyle/>
          <a:p>
            <a:pPr marL="0" indent="0">
              <a:buNone/>
            </a:pPr>
            <a:r>
              <a:rPr lang="en-US" sz="3600" dirty="0"/>
              <a:t>✅ Quality Data</a:t>
            </a:r>
          </a:p>
          <a:p>
            <a:pPr marL="0" indent="0">
              <a:buNone/>
            </a:pPr>
            <a:endParaRPr lang="en-US" sz="3600" dirty="0"/>
          </a:p>
          <a:p>
            <a:pPr marL="0" indent="0">
              <a:buNone/>
            </a:pPr>
            <a:r>
              <a:rPr lang="en-US" sz="3600" dirty="0"/>
              <a:t>⚠️ Cause for Concern (Maybe)</a:t>
            </a:r>
          </a:p>
          <a:p>
            <a:pPr marL="0" indent="0">
              <a:buNone/>
            </a:pPr>
            <a:endParaRPr lang="en-US" sz="3600" dirty="0"/>
          </a:p>
          <a:p>
            <a:pPr marL="0" indent="0">
              <a:buNone/>
            </a:pPr>
            <a:r>
              <a:rPr lang="en-US" sz="3600" dirty="0"/>
              <a:t>❓Hard to Say / Don’t Know</a:t>
            </a:r>
          </a:p>
        </p:txBody>
      </p:sp>
    </p:spTree>
    <p:extLst>
      <p:ext uri="{BB962C8B-B14F-4D97-AF65-F5344CB8AC3E}">
        <p14:creationId xmlns:p14="http://schemas.microsoft.com/office/powerpoint/2010/main" val="2363603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77"/>
            </a:endParaRPr>
          </a:p>
        </p:txBody>
      </p:sp>
      <p:sp>
        <p:nvSpPr>
          <p:cNvPr id="2" name="Title 1">
            <a:extLst>
              <a:ext uri="{FF2B5EF4-FFF2-40B4-BE49-F238E27FC236}">
                <a16:creationId xmlns:a16="http://schemas.microsoft.com/office/drawing/2014/main" id="{72AA0B9A-8000-804E-885B-9CAC6E9D04EF}"/>
              </a:ext>
            </a:extLst>
          </p:cNvPr>
          <p:cNvSpPr>
            <a:spLocks noGrp="1"/>
          </p:cNvSpPr>
          <p:nvPr>
            <p:ph type="title"/>
          </p:nvPr>
        </p:nvSpPr>
        <p:spPr>
          <a:xfrm>
            <a:off x="1028700" y="1967266"/>
            <a:ext cx="2628900" cy="2547257"/>
          </a:xfrm>
          <a:prstGeom prst="ellipse">
            <a:avLst/>
          </a:prstGeom>
          <a:noFill/>
        </p:spPr>
        <p:txBody>
          <a:bodyPr vert="horz" lIns="91440" tIns="45720" rIns="91440" bIns="45720" rtlCol="0" anchor="ctr">
            <a:normAutofit/>
          </a:bodyPr>
          <a:lstStyle/>
          <a:p>
            <a:pPr algn="ctr"/>
            <a:r>
              <a:rPr lang="en-US" sz="3600" kern="1200">
                <a:solidFill>
                  <a:srgbClr val="FFFFFF"/>
                </a:solidFill>
              </a:rPr>
              <a:t>Score Card</a:t>
            </a:r>
          </a:p>
        </p:txBody>
      </p:sp>
      <p:graphicFrame>
        <p:nvGraphicFramePr>
          <p:cNvPr id="6" name="Content Placeholder 5">
            <a:extLst>
              <a:ext uri="{FF2B5EF4-FFF2-40B4-BE49-F238E27FC236}">
                <a16:creationId xmlns:a16="http://schemas.microsoft.com/office/drawing/2014/main" id="{C5EA2749-DD04-1740-897C-B21A7D280111}"/>
              </a:ext>
            </a:extLst>
          </p:cNvPr>
          <p:cNvGraphicFramePr>
            <a:graphicFrameLocks noGrp="1"/>
          </p:cNvGraphicFramePr>
          <p:nvPr>
            <p:ph idx="1"/>
            <p:extLst>
              <p:ext uri="{D42A27DB-BD31-4B8C-83A1-F6EECF244321}">
                <p14:modId xmlns:p14="http://schemas.microsoft.com/office/powerpoint/2010/main" val="3324363002"/>
              </p:ext>
            </p:extLst>
          </p:nvPr>
        </p:nvGraphicFramePr>
        <p:xfrm>
          <a:off x="4777316" y="672983"/>
          <a:ext cx="6780703" cy="5509710"/>
        </p:xfrm>
        <a:graphic>
          <a:graphicData uri="http://schemas.openxmlformats.org/drawingml/2006/table">
            <a:tbl>
              <a:tblPr firstRow="1" bandRow="1">
                <a:tableStyleId>{9D7B26C5-4107-4FEC-AEDC-1716B250A1EF}</a:tableStyleId>
              </a:tblPr>
              <a:tblGrid>
                <a:gridCol w="2136467">
                  <a:extLst>
                    <a:ext uri="{9D8B030D-6E8A-4147-A177-3AD203B41FA5}">
                      <a16:colId xmlns:a16="http://schemas.microsoft.com/office/drawing/2014/main" val="3880417415"/>
                    </a:ext>
                  </a:extLst>
                </a:gridCol>
                <a:gridCol w="1862703">
                  <a:extLst>
                    <a:ext uri="{9D8B030D-6E8A-4147-A177-3AD203B41FA5}">
                      <a16:colId xmlns:a16="http://schemas.microsoft.com/office/drawing/2014/main" val="4006520670"/>
                    </a:ext>
                  </a:extLst>
                </a:gridCol>
                <a:gridCol w="986867">
                  <a:extLst>
                    <a:ext uri="{9D8B030D-6E8A-4147-A177-3AD203B41FA5}">
                      <a16:colId xmlns:a16="http://schemas.microsoft.com/office/drawing/2014/main" val="3788359617"/>
                    </a:ext>
                  </a:extLst>
                </a:gridCol>
                <a:gridCol w="1068422">
                  <a:extLst>
                    <a:ext uri="{9D8B030D-6E8A-4147-A177-3AD203B41FA5}">
                      <a16:colId xmlns:a16="http://schemas.microsoft.com/office/drawing/2014/main" val="1819919470"/>
                    </a:ext>
                  </a:extLst>
                </a:gridCol>
                <a:gridCol w="726244">
                  <a:extLst>
                    <a:ext uri="{9D8B030D-6E8A-4147-A177-3AD203B41FA5}">
                      <a16:colId xmlns:a16="http://schemas.microsoft.com/office/drawing/2014/main" val="2901959599"/>
                    </a:ext>
                  </a:extLst>
                </a:gridCol>
              </a:tblGrid>
              <a:tr h="499266">
                <a:tc>
                  <a:txBody>
                    <a:bodyPr/>
                    <a:lstStyle/>
                    <a:p>
                      <a:pPr algn="l" fontAlgn="b"/>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1" u="none" strike="noStrike">
                          <a:solidFill>
                            <a:schemeClr val="tx1">
                              <a:lumMod val="75000"/>
                              <a:lumOff val="25000"/>
                            </a:schemeClr>
                          </a:solidFill>
                          <a:effectLst/>
                        </a:rPr>
                        <a:t>Undergraduate</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1" u="none" strike="noStrike" err="1">
                          <a:solidFill>
                            <a:schemeClr val="tx1">
                              <a:lumMod val="75000"/>
                              <a:lumOff val="25000"/>
                            </a:schemeClr>
                          </a:solidFill>
                          <a:effectLst/>
                        </a:rPr>
                        <a:t>MTurk</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1" u="none" strike="noStrike">
                          <a:solidFill>
                            <a:schemeClr val="tx1">
                              <a:lumMod val="75000"/>
                              <a:lumOff val="25000"/>
                            </a:schemeClr>
                          </a:solidFill>
                          <a:effectLst/>
                        </a:rPr>
                        <a:t>Prolific</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1" u="none" strike="noStrike">
                          <a:solidFill>
                            <a:schemeClr val="tx1">
                              <a:lumMod val="75000"/>
                              <a:lumOff val="25000"/>
                            </a:schemeClr>
                          </a:solidFill>
                          <a:effectLst/>
                        </a:rPr>
                        <a:t>Tap</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extLst>
                  <a:ext uri="{0D108BD9-81ED-4DB2-BD59-A6C34878D82A}">
                    <a16:rowId xmlns:a16="http://schemas.microsoft.com/office/drawing/2014/main" val="1784402360"/>
                  </a:ext>
                </a:extLst>
              </a:tr>
              <a:tr h="757791">
                <a:tc>
                  <a:txBody>
                    <a:bodyPr/>
                    <a:lstStyle/>
                    <a:p>
                      <a:pPr algn="l" fontAlgn="b"/>
                      <a:r>
                        <a:rPr lang="en-US" sz="1700" b="1" u="none" strike="noStrike">
                          <a:solidFill>
                            <a:schemeClr val="tx1">
                              <a:lumMod val="75000"/>
                              <a:lumOff val="25000"/>
                            </a:schemeClr>
                          </a:solidFill>
                          <a:effectLst/>
                        </a:rPr>
                        <a:t>Intrinsic Motivation</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1198060650"/>
                  </a:ext>
                </a:extLst>
              </a:tr>
              <a:tr h="757791">
                <a:tc>
                  <a:txBody>
                    <a:bodyPr/>
                    <a:lstStyle/>
                    <a:p>
                      <a:pPr algn="l" fontAlgn="b"/>
                      <a:r>
                        <a:rPr lang="en-US" sz="1700" b="1" u="none" strike="noStrike">
                          <a:solidFill>
                            <a:schemeClr val="tx1">
                              <a:lumMod val="75000"/>
                              <a:lumOff val="25000"/>
                            </a:schemeClr>
                          </a:solidFill>
                          <a:effectLst/>
                        </a:rPr>
                        <a:t>Extrinsic Motivation</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3900828546"/>
                  </a:ext>
                </a:extLst>
              </a:tr>
              <a:tr h="499266">
                <a:tc>
                  <a:txBody>
                    <a:bodyPr/>
                    <a:lstStyle/>
                    <a:p>
                      <a:pPr algn="l" fontAlgn="b"/>
                      <a:r>
                        <a:rPr lang="en-US" sz="1700" b="1" u="none" strike="noStrike" err="1">
                          <a:solidFill>
                            <a:schemeClr val="tx1">
                              <a:lumMod val="75000"/>
                              <a:lumOff val="25000"/>
                            </a:schemeClr>
                          </a:solidFill>
                          <a:effectLst/>
                        </a:rPr>
                        <a:t>Straightlineing</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2083019862"/>
                  </a:ext>
                </a:extLst>
              </a:tr>
              <a:tr h="499266">
                <a:tc>
                  <a:txBody>
                    <a:bodyPr/>
                    <a:lstStyle/>
                    <a:p>
                      <a:pPr algn="l" fontAlgn="b"/>
                      <a:r>
                        <a:rPr lang="en-US" sz="1700" b="1" u="none" strike="noStrike">
                          <a:solidFill>
                            <a:schemeClr val="tx1">
                              <a:lumMod val="75000"/>
                              <a:lumOff val="25000"/>
                            </a:schemeClr>
                          </a:solidFill>
                          <a:effectLst/>
                        </a:rPr>
                        <a:t>Rounding</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153264824"/>
                  </a:ext>
                </a:extLst>
              </a:tr>
              <a:tr h="499266">
                <a:tc>
                  <a:txBody>
                    <a:bodyPr/>
                    <a:lstStyle/>
                    <a:p>
                      <a:pPr algn="l" fontAlgn="b"/>
                      <a:r>
                        <a:rPr lang="en-US" sz="1700" b="1" u="none" strike="noStrike">
                          <a:solidFill>
                            <a:schemeClr val="tx1">
                              <a:lumMod val="75000"/>
                              <a:lumOff val="25000"/>
                            </a:schemeClr>
                          </a:solidFill>
                          <a:effectLst/>
                        </a:rPr>
                        <a:t>Word Count</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3122939205"/>
                  </a:ext>
                </a:extLst>
              </a:tr>
              <a:tr h="499266">
                <a:tc>
                  <a:txBody>
                    <a:bodyPr/>
                    <a:lstStyle/>
                    <a:p>
                      <a:pPr algn="l" fontAlgn="b"/>
                      <a:r>
                        <a:rPr lang="en-US" sz="1700" b="1" u="none" strike="noStrike">
                          <a:solidFill>
                            <a:schemeClr val="tx1">
                              <a:lumMod val="75000"/>
                              <a:lumOff val="25000"/>
                            </a:schemeClr>
                          </a:solidFill>
                          <a:effectLst/>
                        </a:rPr>
                        <a:t>Primacy</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4092485044"/>
                  </a:ext>
                </a:extLst>
              </a:tr>
              <a:tr h="499266">
                <a:tc>
                  <a:txBody>
                    <a:bodyPr/>
                    <a:lstStyle/>
                    <a:p>
                      <a:pPr algn="l" fontAlgn="b"/>
                      <a:r>
                        <a:rPr lang="en-US" sz="1700" b="1" u="none" strike="noStrike">
                          <a:solidFill>
                            <a:schemeClr val="tx1">
                              <a:lumMod val="75000"/>
                              <a:lumOff val="25000"/>
                            </a:schemeClr>
                          </a:solidFill>
                          <a:effectLst/>
                        </a:rPr>
                        <a:t>Speeding</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381407667"/>
                  </a:ext>
                </a:extLst>
              </a:tr>
              <a:tr h="499266">
                <a:tc>
                  <a:txBody>
                    <a:bodyPr/>
                    <a:lstStyle/>
                    <a:p>
                      <a:pPr algn="l" fontAlgn="b"/>
                      <a:r>
                        <a:rPr lang="en-US" sz="1700" b="1" u="none" strike="noStrike">
                          <a:solidFill>
                            <a:schemeClr val="tx1">
                              <a:lumMod val="75000"/>
                              <a:lumOff val="25000"/>
                            </a:schemeClr>
                          </a:solidFill>
                          <a:effectLst/>
                        </a:rPr>
                        <a:t>Missing Data</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622453610"/>
                  </a:ext>
                </a:extLst>
              </a:tr>
              <a:tr h="499266">
                <a:tc>
                  <a:txBody>
                    <a:bodyPr/>
                    <a:lstStyle/>
                    <a:p>
                      <a:pPr algn="l" fontAlgn="b"/>
                      <a:r>
                        <a:rPr lang="en-US" sz="1700" b="1" u="none" strike="noStrike">
                          <a:solidFill>
                            <a:schemeClr val="tx1">
                              <a:lumMod val="75000"/>
                              <a:lumOff val="25000"/>
                            </a:schemeClr>
                          </a:solidFill>
                          <a:effectLst/>
                        </a:rPr>
                        <a:t>Reliability</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1932335683"/>
                  </a:ext>
                </a:extLst>
              </a:tr>
            </a:tbl>
          </a:graphicData>
        </a:graphic>
      </p:graphicFrame>
    </p:spTree>
    <p:extLst>
      <p:ext uri="{BB962C8B-B14F-4D97-AF65-F5344CB8AC3E}">
        <p14:creationId xmlns:p14="http://schemas.microsoft.com/office/powerpoint/2010/main" val="3682046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ndParaRPr>
          </a:p>
        </p:txBody>
      </p:sp>
      <p:sp>
        <p:nvSpPr>
          <p:cNvPr id="2" name="Title 1">
            <a:extLst>
              <a:ext uri="{FF2B5EF4-FFF2-40B4-BE49-F238E27FC236}">
                <a16:creationId xmlns:a16="http://schemas.microsoft.com/office/drawing/2014/main" id="{AA057F24-21B6-E34C-AD09-4BF882BAA6A3}"/>
              </a:ext>
            </a:extLst>
          </p:cNvPr>
          <p:cNvSpPr>
            <a:spLocks noGrp="1"/>
          </p:cNvSpPr>
          <p:nvPr>
            <p:ph type="title"/>
          </p:nvPr>
        </p:nvSpPr>
        <p:spPr>
          <a:xfrm>
            <a:off x="838200" y="811161"/>
            <a:ext cx="3335594" cy="5403370"/>
          </a:xfrm>
        </p:spPr>
        <p:txBody>
          <a:bodyPr>
            <a:normAutofit/>
          </a:bodyPr>
          <a:lstStyle/>
          <a:p>
            <a:r>
              <a:rPr lang="en-US" sz="4400">
                <a:solidFill>
                  <a:srgbClr val="FFFFFF"/>
                </a:solidFill>
              </a:rPr>
              <a:t>Motivation to take surveys</a:t>
            </a:r>
          </a:p>
        </p:txBody>
      </p:sp>
      <p:sp>
        <p:nvSpPr>
          <p:cNvPr id="20" name="Rectangle 19">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ndParaRPr>
          </a:p>
        </p:txBody>
      </p:sp>
      <p:graphicFrame>
        <p:nvGraphicFramePr>
          <p:cNvPr id="13" name="Content Placeholder 2">
            <a:extLst>
              <a:ext uri="{FF2B5EF4-FFF2-40B4-BE49-F238E27FC236}">
                <a16:creationId xmlns:a16="http://schemas.microsoft.com/office/drawing/2014/main" id="{E565DDC9-3D64-4549-A9D0-0D1440AF0FFE}"/>
              </a:ext>
            </a:extLst>
          </p:cNvPr>
          <p:cNvGraphicFramePr>
            <a:graphicFrameLocks noGrp="1"/>
          </p:cNvGraphicFramePr>
          <p:nvPr>
            <p:ph idx="1"/>
            <p:extLst>
              <p:ext uri="{D42A27DB-BD31-4B8C-83A1-F6EECF244321}">
                <p14:modId xmlns:p14="http://schemas.microsoft.com/office/powerpoint/2010/main" val="338015006"/>
              </p:ext>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2688B12A-47A4-EB4E-A9FC-39F882B91D6B}"/>
              </a:ext>
            </a:extLst>
          </p:cNvPr>
          <p:cNvSpPr txBox="1"/>
          <p:nvPr/>
        </p:nvSpPr>
        <p:spPr>
          <a:xfrm>
            <a:off x="838200" y="5889934"/>
            <a:ext cx="3335594" cy="646331"/>
          </a:xfrm>
          <a:prstGeom prst="rect">
            <a:avLst/>
          </a:prstGeom>
          <a:noFill/>
        </p:spPr>
        <p:txBody>
          <a:bodyPr wrap="square" rtlCol="0">
            <a:spAutoFit/>
          </a:bodyPr>
          <a:lstStyle/>
          <a:p>
            <a:r>
              <a:rPr lang="en-US" b="1" dirty="0" err="1">
                <a:solidFill>
                  <a:schemeClr val="accent5"/>
                </a:solidFill>
                <a:latin typeface="Gill Sans MT" panose="020B0502020104020203" pitchFamily="34" charset="77"/>
              </a:rPr>
              <a:t>Buhrmester</a:t>
            </a:r>
            <a:r>
              <a:rPr lang="en-US" b="1" dirty="0">
                <a:solidFill>
                  <a:schemeClr val="accent5"/>
                </a:solidFill>
                <a:latin typeface="Gill Sans MT" panose="020B0502020104020203" pitchFamily="34" charset="77"/>
              </a:rPr>
              <a:t>, Kwang, &amp; Gosling, 2011</a:t>
            </a:r>
          </a:p>
        </p:txBody>
      </p:sp>
    </p:spTree>
    <p:extLst>
      <p:ext uri="{BB962C8B-B14F-4D97-AF65-F5344CB8AC3E}">
        <p14:creationId xmlns:p14="http://schemas.microsoft.com/office/powerpoint/2010/main" val="69799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FB5A4-A13B-2B41-8854-8B6CB102FA39}"/>
              </a:ext>
            </a:extLst>
          </p:cNvPr>
          <p:cNvSpPr>
            <a:spLocks noGrp="1"/>
          </p:cNvSpPr>
          <p:nvPr>
            <p:ph type="title"/>
          </p:nvPr>
        </p:nvSpPr>
        <p:spPr>
          <a:xfrm>
            <a:off x="838200" y="365125"/>
            <a:ext cx="10515600" cy="1325563"/>
          </a:xfrm>
        </p:spPr>
        <p:txBody>
          <a:bodyPr>
            <a:normAutofit/>
          </a:bodyPr>
          <a:lstStyle/>
          <a:p>
            <a:r>
              <a:rPr lang="en-US" sz="4400" dirty="0"/>
              <a:t>Averaged </a:t>
            </a:r>
            <a:r>
              <a:rPr lang="en-US" dirty="0"/>
              <a:t>intrinsic </a:t>
            </a:r>
            <a:r>
              <a:rPr lang="en-US" sz="4400" dirty="0"/>
              <a:t>motivations together</a:t>
            </a:r>
          </a:p>
        </p:txBody>
      </p:sp>
      <p:graphicFrame>
        <p:nvGraphicFramePr>
          <p:cNvPr id="5" name="Content Placeholder 2">
            <a:extLst>
              <a:ext uri="{FF2B5EF4-FFF2-40B4-BE49-F238E27FC236}">
                <a16:creationId xmlns:a16="http://schemas.microsoft.com/office/drawing/2014/main" id="{922D31D7-E4A8-4D9D-8BAB-57DEFCD66273}"/>
              </a:ext>
            </a:extLst>
          </p:cNvPr>
          <p:cNvGraphicFramePr>
            <a:graphicFrameLocks noGrp="1"/>
          </p:cNvGraphicFramePr>
          <p:nvPr>
            <p:ph idx="1"/>
            <p:extLst>
              <p:ext uri="{D42A27DB-BD31-4B8C-83A1-F6EECF244321}">
                <p14:modId xmlns:p14="http://schemas.microsoft.com/office/powerpoint/2010/main" val="417349460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340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4920AE81-E101-1F45-924B-5CB03B54B6F1}"/>
              </a:ext>
            </a:extLst>
          </p:cNvPr>
          <p:cNvPicPr>
            <a:picLocks noChangeAspect="1"/>
          </p:cNvPicPr>
          <p:nvPr/>
        </p:nvPicPr>
        <p:blipFill>
          <a:blip r:embed="rId3"/>
          <a:stretch>
            <a:fillRect/>
          </a:stretch>
        </p:blipFill>
        <p:spPr>
          <a:xfrm>
            <a:off x="643467" y="783167"/>
            <a:ext cx="5291666" cy="5291666"/>
          </a:xfrm>
          <a:prstGeom prst="rect">
            <a:avLst/>
          </a:prstGeom>
        </p:spPr>
      </p:pic>
      <p:pic>
        <p:nvPicPr>
          <p:cNvPr id="3" name="Picture 2" descr="A close up of a map&#10;&#10;Description automatically generated">
            <a:extLst>
              <a:ext uri="{FF2B5EF4-FFF2-40B4-BE49-F238E27FC236}">
                <a16:creationId xmlns:a16="http://schemas.microsoft.com/office/drawing/2014/main" id="{F01C3E75-66CA-0542-8ECB-54924346A6CF}"/>
              </a:ext>
            </a:extLst>
          </p:cNvPr>
          <p:cNvPicPr>
            <a:picLocks noChangeAspect="1"/>
          </p:cNvPicPr>
          <p:nvPr/>
        </p:nvPicPr>
        <p:blipFill>
          <a:blip r:embed="rId4"/>
          <a:stretch>
            <a:fillRect/>
          </a:stretch>
        </p:blipFill>
        <p:spPr>
          <a:xfrm>
            <a:off x="6256865" y="783166"/>
            <a:ext cx="5291667" cy="5291667"/>
          </a:xfrm>
          <a:prstGeom prst="rect">
            <a:avLst/>
          </a:prstGeom>
        </p:spPr>
      </p:pic>
      <p:sp>
        <p:nvSpPr>
          <p:cNvPr id="6" name="Oval 5">
            <a:extLst>
              <a:ext uri="{FF2B5EF4-FFF2-40B4-BE49-F238E27FC236}">
                <a16:creationId xmlns:a16="http://schemas.microsoft.com/office/drawing/2014/main" id="{75E30E8D-76B2-4F45-8BEC-2B50CEBBD2BF}"/>
              </a:ext>
            </a:extLst>
          </p:cNvPr>
          <p:cNvSpPr>
            <a:spLocks noChangeAspect="1"/>
          </p:cNvSpPr>
          <p:nvPr/>
        </p:nvSpPr>
        <p:spPr>
          <a:xfrm>
            <a:off x="1214204" y="1828798"/>
            <a:ext cx="457200" cy="457200"/>
          </a:xfrm>
          <a:prstGeom prst="ellips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4E7F631F-2930-D749-ADF1-A27478C454A6}"/>
              </a:ext>
            </a:extLst>
          </p:cNvPr>
          <p:cNvSpPr>
            <a:spLocks noChangeAspect="1"/>
          </p:cNvSpPr>
          <p:nvPr/>
        </p:nvSpPr>
        <p:spPr>
          <a:xfrm>
            <a:off x="6823024" y="1768838"/>
            <a:ext cx="457200" cy="457200"/>
          </a:xfrm>
          <a:prstGeom prst="ellips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7073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C 0.00026 0.00232 0.0013 0.01412 0.00234 0.01736 C 0.003 0.01922 0.00404 0.02037 0.00482 0.02176 C 0.00781 0.03727 0.00586 0.03102 0.00977 0.04144 C 0.01016 0.04352 0.01029 0.04607 0.01107 0.04792 C 0.01159 0.04977 0.01289 0.05047 0.01341 0.05232 C 0.01341 0.05232 0.01654 0.06875 0.01719 0.07199 L 0.02331 0.10486 L 0.02578 0.11783 C 0.02617 0.12014 0.0263 0.12246 0.02695 0.12454 L 0.02943 0.13102 L 0.03438 0.15718 C 0.03477 0.15949 0.0349 0.16181 0.03555 0.16389 L 0.03802 0.17037 C 0.03841 0.17246 0.03867 0.175 0.03932 0.17685 C 0.04076 0.18148 0.04427 0.19005 0.04427 0.19005 C 0.04466 0.19213 0.04492 0.19445 0.04544 0.19653 C 0.04792 0.20556 0.04727 0.2007 0.05039 0.20741 C 0.0513 0.20949 0.05195 0.21181 0.05287 0.21412 C 0.05729 0.23797 0.05013 0.20185 0.05651 0.22709 C 0.05755 0.23148 0.0582 0.23588 0.05899 0.24028 C 0.05938 0.24259 0.05951 0.24491 0.06016 0.24676 L 0.06263 0.25347 C 0.06341 0.25787 0.06328 0.2632 0.06511 0.26644 C 0.06862 0.27269 0.06693 0.26922 0.07005 0.27755 C 0.0724 0.28982 0.07096 0.28172 0.0737 0.30139 C 0.07422 0.30556 0.07643 0.32153 0.07747 0.32338 L 0.07982 0.32778 C 0.08073 0.33218 0.08086 0.33704 0.08229 0.34074 L 0.08724 0.35394 C 0.09076 0.37246 0.08594 0.34977 0.09089 0.36482 C 0.0957 0.37917 0.08841 0.36482 0.09466 0.3757 C 0.09596 0.38264 0.09557 0.38287 0.09831 0.38889 C 0.09909 0.39051 0.1 0.39167 0.10078 0.39329 C 0.10703 0.40718 0.09974 0.39375 0.10573 0.40417 C 0.10886 0.4206 0.1043 0.40093 0.11068 0.41505 C 0.11146 0.4169 0.11107 0.41991 0.11185 0.42176 C 0.11276 0.42384 0.11406 0.4257 0.1155 0.42616 C 0.12292 0.42801 0.13034 0.42755 0.13763 0.42824 L 0.14505 0.43264 C 0.15573 0.43889 0.1474 0.43472 0.17083 0.43704 C 0.17292 0.43773 0.175 0.4382 0.17708 0.43912 C 0.17826 0.43982 0.17943 0.44121 0.18073 0.44144 C 0.18646 0.44259 0.19219 0.44283 0.19792 0.44352 C 0.20221 0.44514 0.20495 0.44584 0.20899 0.44792 C 0.21029 0.44861 0.21276 0.45023 0.21276 0.45023 " pathEditMode="relative" ptsTypes="AAAAAAAAAAAAAAAAAAAAAAAAAAAAAAAAAAAAAAAAAAAAAA">
                                      <p:cBhvr>
                                        <p:cTn id="6" dur="1000" fill="hold"/>
                                        <p:tgtEl>
                                          <p:spTgt spid="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4.58333E-6 -3.7037E-6 C 0.00026 0.00232 0.0013 0.01412 0.00234 0.01736 C 0.00299 0.01922 0.00403 0.02037 0.00481 0.02176 C 0.00781 0.03727 0.00585 0.03102 0.00976 0.04144 C 0.01015 0.04352 0.01028 0.04607 0.01106 0.04792 C 0.01158 0.04977 0.01289 0.05047 0.01341 0.05232 C 0.01341 0.05255 0.01653 0.06875 0.01718 0.07199 L 0.0233 0.10486 L 0.02578 0.11783 C 0.02617 0.12014 0.0263 0.12246 0.02695 0.12454 L 0.02942 0.13102 L 0.03437 0.15718 C 0.03476 0.15949 0.03489 0.16181 0.03554 0.16389 L 0.03802 0.17037 C 0.03841 0.17246 0.03867 0.175 0.03932 0.17686 C 0.04075 0.18149 0.04427 0.19005 0.04427 0.19028 C 0.04466 0.19213 0.04492 0.19445 0.04544 0.19653 C 0.04791 0.20556 0.04726 0.2007 0.05039 0.20741 C 0.0513 0.20949 0.05195 0.21181 0.05286 0.21412 C 0.05729 0.23797 0.05013 0.20186 0.05651 0.22709 C 0.05755 0.23149 0.0582 0.23588 0.05898 0.24028 C 0.05937 0.2426 0.0595 0.24491 0.06015 0.24676 L 0.06263 0.25348 C 0.06341 0.25787 0.06328 0.2632 0.0651 0.26644 C 0.06862 0.27269 0.06692 0.26922 0.07005 0.27755 C 0.07239 0.28982 0.07096 0.28172 0.07369 0.30139 C 0.07421 0.30556 0.07643 0.32153 0.07747 0.32338 L 0.07981 0.32778 C 0.08072 0.33218 0.08085 0.33704 0.08229 0.34074 L 0.08724 0.35394 C 0.09075 0.37246 0.08593 0.34977 0.09088 0.36482 C 0.0957 0.37917 0.08841 0.36482 0.09466 0.3757 C 0.09596 0.38264 0.09557 0.38287 0.0983 0.38889 C 0.09908 0.39051 0.1 0.39167 0.10078 0.39329 C 0.10703 0.40718 0.09974 0.39375 0.10572 0.40417 C 0.10885 0.42061 0.10429 0.40093 0.11067 0.41505 C 0.11145 0.4169 0.11106 0.41991 0.11184 0.42176 C 0.11276 0.42385 0.11406 0.4257 0.11549 0.42616 C 0.12291 0.42801 0.13033 0.42755 0.13763 0.42824 L 0.14505 0.43264 C 0.15572 0.43889 0.14739 0.43473 0.17083 0.43704 C 0.17291 0.43774 0.175 0.4382 0.17708 0.43912 C 0.17825 0.43982 0.17942 0.44121 0.18072 0.44144 C 0.18645 0.4426 0.19218 0.44283 0.19791 0.44352 C 0.20221 0.44514 0.20494 0.44584 0.20898 0.44792 C 0.21028 0.44861 0.21276 0.45024 0.21276 0.45047 " pathEditMode="relative" rAng="0" ptsTypes="AAAAAAAAAAAAAAAAAAAAAAAAAAAAAAAAAAAAAAAAAAAAAA">
                                      <p:cBhvr>
                                        <p:cTn id="10" dur="1000" fill="hold"/>
                                        <p:tgtEl>
                                          <p:spTgt spid="8"/>
                                        </p:tgtEl>
                                        <p:attrNameLst>
                                          <p:attrName>ppt_x</p:attrName>
                                          <p:attrName>ppt_y</p:attrName>
                                        </p:attrNameLst>
                                      </p:cBhvr>
                                      <p:rCtr x="10638" y="225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B7237C1D-03CE-0842-9F7B-C7F6A6DB8E31}"/>
              </a:ext>
            </a:extLst>
          </p:cNvPr>
          <p:cNvPicPr>
            <a:picLocks noChangeAspect="1"/>
          </p:cNvPicPr>
          <p:nvPr/>
        </p:nvPicPr>
        <p:blipFill>
          <a:blip r:embed="rId3"/>
          <a:stretch>
            <a:fillRect/>
          </a:stretch>
        </p:blipFill>
        <p:spPr>
          <a:xfrm>
            <a:off x="643467" y="783167"/>
            <a:ext cx="5291666" cy="5291666"/>
          </a:xfrm>
          <a:prstGeom prst="rect">
            <a:avLst/>
          </a:prstGeom>
        </p:spPr>
      </p:pic>
      <p:pic>
        <p:nvPicPr>
          <p:cNvPr id="5" name="Picture 4" descr="A picture containing map, text&#10;&#10;Description automatically generated">
            <a:extLst>
              <a:ext uri="{FF2B5EF4-FFF2-40B4-BE49-F238E27FC236}">
                <a16:creationId xmlns:a16="http://schemas.microsoft.com/office/drawing/2014/main" id="{431345CC-C202-9745-BD1B-AC21C5DC9677}"/>
              </a:ext>
            </a:extLst>
          </p:cNvPr>
          <p:cNvPicPr>
            <a:picLocks noChangeAspect="1"/>
          </p:cNvPicPr>
          <p:nvPr/>
        </p:nvPicPr>
        <p:blipFill>
          <a:blip r:embed="rId4"/>
          <a:stretch>
            <a:fillRect/>
          </a:stretch>
        </p:blipFill>
        <p:spPr>
          <a:xfrm>
            <a:off x="6256865" y="783166"/>
            <a:ext cx="5291667" cy="5291667"/>
          </a:xfrm>
          <a:prstGeom prst="rect">
            <a:avLst/>
          </a:prstGeom>
        </p:spPr>
      </p:pic>
      <p:sp>
        <p:nvSpPr>
          <p:cNvPr id="6" name="Oval 5">
            <a:extLst>
              <a:ext uri="{FF2B5EF4-FFF2-40B4-BE49-F238E27FC236}">
                <a16:creationId xmlns:a16="http://schemas.microsoft.com/office/drawing/2014/main" id="{6A8134E1-E5B6-C147-871B-44D619B7AD47}"/>
              </a:ext>
            </a:extLst>
          </p:cNvPr>
          <p:cNvSpPr>
            <a:spLocks noChangeAspect="1"/>
          </p:cNvSpPr>
          <p:nvPr/>
        </p:nvSpPr>
        <p:spPr>
          <a:xfrm>
            <a:off x="1214204" y="1828798"/>
            <a:ext cx="457200" cy="457200"/>
          </a:xfrm>
          <a:prstGeom prst="ellips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F7665235-F3A1-4E4D-8D59-137814DE7A8C}"/>
              </a:ext>
            </a:extLst>
          </p:cNvPr>
          <p:cNvSpPr>
            <a:spLocks noChangeAspect="1"/>
          </p:cNvSpPr>
          <p:nvPr/>
        </p:nvSpPr>
        <p:spPr>
          <a:xfrm>
            <a:off x="6823024" y="1690138"/>
            <a:ext cx="457200" cy="457200"/>
          </a:xfrm>
          <a:prstGeom prst="ellipse">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667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C 0.00026 0.00232 0.0013 0.01412 0.00234 0.01736 C 0.003 0.01922 0.00404 0.02037 0.00482 0.02176 C 0.00781 0.03727 0.00586 0.03102 0.00977 0.04144 C 0.01016 0.04352 0.01029 0.04607 0.01107 0.04792 C 0.01159 0.04977 0.01289 0.05047 0.01341 0.05232 C 0.01341 0.05232 0.01654 0.06875 0.01719 0.07199 L 0.02331 0.10486 L 0.02578 0.11783 C 0.02617 0.12014 0.0263 0.12246 0.02695 0.12454 L 0.02943 0.13102 L 0.03438 0.15718 C 0.03477 0.15949 0.0349 0.16181 0.03555 0.16389 L 0.03802 0.17037 C 0.03841 0.17246 0.03867 0.175 0.03932 0.17685 C 0.04076 0.18148 0.04427 0.19005 0.04427 0.19005 C 0.04466 0.19213 0.04492 0.19445 0.04544 0.19653 C 0.04792 0.20556 0.04727 0.2007 0.05039 0.20741 C 0.0513 0.20949 0.05195 0.21181 0.05287 0.21412 C 0.05729 0.23797 0.05013 0.20185 0.05651 0.22709 C 0.05755 0.23148 0.0582 0.23588 0.05899 0.24028 C 0.05938 0.24259 0.05951 0.24491 0.06016 0.24676 L 0.06263 0.25347 C 0.06341 0.25787 0.06328 0.2632 0.06511 0.26644 C 0.06862 0.27269 0.06693 0.26922 0.07005 0.27755 C 0.0724 0.28982 0.07096 0.28172 0.0737 0.30139 C 0.07422 0.30556 0.07643 0.32153 0.07747 0.32338 L 0.07982 0.32778 C 0.08073 0.33218 0.08086 0.33704 0.08229 0.34074 L 0.08724 0.35394 C 0.09076 0.37246 0.08594 0.34977 0.09089 0.36482 C 0.0957 0.37917 0.08841 0.36482 0.09466 0.3757 C 0.09596 0.38264 0.09557 0.38287 0.09831 0.38889 C 0.09909 0.39051 0.1 0.39167 0.10078 0.39329 C 0.10703 0.40718 0.09974 0.39375 0.10573 0.40417 C 0.10886 0.4206 0.1043 0.40093 0.11068 0.41505 C 0.11146 0.4169 0.11107 0.41991 0.11185 0.42176 C 0.11276 0.42384 0.11406 0.4257 0.1155 0.42616 C 0.12292 0.42801 0.13034 0.42755 0.13763 0.42824 L 0.14505 0.43264 C 0.15573 0.43889 0.1474 0.43472 0.17083 0.43704 C 0.17292 0.43773 0.175 0.4382 0.17708 0.43912 C 0.17826 0.43982 0.17943 0.44121 0.18073 0.44144 C 0.18646 0.44259 0.19219 0.44283 0.19792 0.44352 C 0.20221 0.44514 0.20495 0.44584 0.20899 0.44792 C 0.21029 0.44861 0.21276 0.45023 0.21276 0.45023 " pathEditMode="relative" ptsTypes="AAAAAAAAAAAAAAAAAAAAAAAAAAAAAAAAAAAAAAAAAAAAAA">
                                      <p:cBhvr>
                                        <p:cTn id="6" dur="1000" fill="hold"/>
                                        <p:tgtEl>
                                          <p:spTgt spid="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4.58333E-6 -1.11111E-6 C 0.00026 0.00232 0.0013 0.01412 0.00234 0.01736 C 0.00299 0.01921 0.00403 0.02037 0.00481 0.02176 C 0.00781 0.03727 0.00585 0.03102 0.00976 0.04144 C 0.01015 0.04352 0.01028 0.04607 0.01106 0.04792 C 0.01158 0.04977 0.01289 0.05046 0.01341 0.05232 C 0.01341 0.05255 0.01653 0.06875 0.01718 0.07199 L 0.0233 0.10486 L 0.02578 0.11783 C 0.02617 0.12014 0.0263 0.12245 0.02695 0.12454 L 0.02942 0.13102 L 0.03437 0.15718 C 0.03476 0.15949 0.03489 0.16181 0.03554 0.16389 L 0.03802 0.17037 C 0.03841 0.17245 0.03867 0.175 0.03932 0.17685 C 0.04075 0.18148 0.04427 0.19005 0.04427 0.19028 C 0.04466 0.19213 0.04492 0.19445 0.04544 0.19653 C 0.04791 0.20556 0.04726 0.2007 0.05039 0.20741 C 0.0513 0.20949 0.05195 0.21181 0.05286 0.21412 C 0.05729 0.23796 0.05013 0.20185 0.05651 0.22708 C 0.05755 0.23148 0.0582 0.23588 0.05898 0.24028 C 0.05937 0.24259 0.0595 0.24491 0.06015 0.24676 L 0.06263 0.25347 C 0.06341 0.25787 0.06328 0.2632 0.0651 0.26644 C 0.06862 0.27269 0.06692 0.26921 0.07005 0.27755 C 0.07239 0.28982 0.07096 0.28171 0.07369 0.30139 C 0.07421 0.30556 0.07643 0.32153 0.07747 0.32338 L 0.07981 0.32778 C 0.08072 0.33218 0.08085 0.33704 0.08229 0.34074 L 0.08724 0.35394 C 0.09075 0.37245 0.08593 0.34977 0.09088 0.36482 C 0.0957 0.37917 0.08841 0.36482 0.09466 0.3757 C 0.09596 0.38264 0.09557 0.38287 0.0983 0.38889 C 0.09908 0.39051 0.1 0.39167 0.10078 0.39329 C 0.10703 0.40718 0.09974 0.39375 0.10572 0.40417 C 0.10885 0.4206 0.10429 0.40093 0.11067 0.41505 C 0.11145 0.4169 0.11106 0.41991 0.11184 0.42176 C 0.11276 0.42384 0.11406 0.4257 0.11549 0.42616 C 0.12291 0.42801 0.13033 0.42755 0.13763 0.42824 L 0.14505 0.43264 C 0.15572 0.43889 0.14739 0.43472 0.17083 0.43704 C 0.17291 0.43773 0.175 0.4382 0.17708 0.43912 C 0.17825 0.43982 0.17942 0.4412 0.18072 0.44144 C 0.18645 0.44259 0.19218 0.44283 0.19791 0.44352 C 0.20221 0.44514 0.20494 0.44583 0.20898 0.44792 C 0.21028 0.44861 0.21276 0.45023 0.21276 0.45046 " pathEditMode="relative" rAng="0" ptsTypes="AAAAAAAAAAAAAAAAAAAAAAAAAAAAAAAAAAAAAAAAAAAAAA">
                                      <p:cBhvr>
                                        <p:cTn id="10" dur="1000" fill="hold"/>
                                        <p:tgtEl>
                                          <p:spTgt spid="7"/>
                                        </p:tgtEl>
                                        <p:attrNameLst>
                                          <p:attrName>ppt_x</p:attrName>
                                          <p:attrName>ppt_y</p:attrName>
                                        </p:attrNameLst>
                                      </p:cBhvr>
                                      <p:rCtr x="10638" y="225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D7229C-AE0F-B24C-892E-498F4BD8C396}"/>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3800" kern="1200" dirty="0">
                <a:solidFill>
                  <a:srgbClr val="FFFFFF"/>
                </a:solidFill>
              </a:rPr>
              <a:t>Researchers want to explain the psychology of </a:t>
            </a:r>
            <a:r>
              <a:rPr lang="en-US" sz="3800" b="1" kern="1200" dirty="0">
                <a:solidFill>
                  <a:schemeClr val="accent1"/>
                </a:solidFill>
              </a:rPr>
              <a:t>people.</a:t>
            </a:r>
          </a:p>
        </p:txBody>
      </p:sp>
      <p:cxnSp>
        <p:nvCxnSpPr>
          <p:cNvPr id="16"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Graphic 3" descr="Earth globe Americas">
            <a:extLst>
              <a:ext uri="{FF2B5EF4-FFF2-40B4-BE49-F238E27FC236}">
                <a16:creationId xmlns:a16="http://schemas.microsoft.com/office/drawing/2014/main" id="{07E75B53-1A4A-3C4B-B4DC-98FA854853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69632" y="2509911"/>
            <a:ext cx="3997637" cy="3997637"/>
          </a:xfrm>
          <a:prstGeom prst="rect">
            <a:avLst/>
          </a:prstGeom>
        </p:spPr>
      </p:pic>
    </p:spTree>
    <p:extLst>
      <p:ext uri="{BB962C8B-B14F-4D97-AF65-F5344CB8AC3E}">
        <p14:creationId xmlns:p14="http://schemas.microsoft.com/office/powerpoint/2010/main" val="3672172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19A84B-D70F-8A4C-8408-78A38CE40956}"/>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rPr>
              <a:t>Undergraduates report lower intrinsic motivations for taking surveys.</a:t>
            </a: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083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ame, guitar&#10;&#10;Description automatically generated">
            <a:extLst>
              <a:ext uri="{FF2B5EF4-FFF2-40B4-BE49-F238E27FC236}">
                <a16:creationId xmlns:a16="http://schemas.microsoft.com/office/drawing/2014/main" id="{D566F541-A341-8545-8B7C-FC1A9EB45F6D}"/>
              </a:ext>
            </a:extLst>
          </p:cNvPr>
          <p:cNvPicPr>
            <a:picLocks noChangeAspect="1"/>
          </p:cNvPicPr>
          <p:nvPr/>
        </p:nvPicPr>
        <p:blipFill>
          <a:blip r:embed="rId3"/>
          <a:stretch>
            <a:fillRect/>
          </a:stretch>
        </p:blipFill>
        <p:spPr>
          <a:xfrm>
            <a:off x="1453444" y="643466"/>
            <a:ext cx="9285111" cy="5571067"/>
          </a:xfrm>
          <a:prstGeom prst="rect">
            <a:avLst/>
          </a:prstGeom>
        </p:spPr>
      </p:pic>
    </p:spTree>
    <p:extLst>
      <p:ext uri="{BB962C8B-B14F-4D97-AF65-F5344CB8AC3E}">
        <p14:creationId xmlns:p14="http://schemas.microsoft.com/office/powerpoint/2010/main" val="3087143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6">
            <a:extLst>
              <a:ext uri="{FF2B5EF4-FFF2-40B4-BE49-F238E27FC236}">
                <a16:creationId xmlns:a16="http://schemas.microsoft.com/office/drawing/2014/main" id="{0EA0C3AC-2A72-484B-B07D-F2CC519F1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6">
            <a:extLst>
              <a:ext uri="{FF2B5EF4-FFF2-40B4-BE49-F238E27FC236}">
                <a16:creationId xmlns:a16="http://schemas.microsoft.com/office/drawing/2014/main" id="{986477EF-3991-4D07-9F11-9E887C340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0" y="4672012"/>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chemeClr val="tx1">
              <a:lumMod val="85000"/>
              <a:lumOff val="15000"/>
            </a:schemeClr>
          </a:solid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F45E664-6AAE-D740-8D1E-CB2289753236}"/>
              </a:ext>
            </a:extLst>
          </p:cNvPr>
          <p:cNvSpPr>
            <a:spLocks noGrp="1"/>
          </p:cNvSpPr>
          <p:nvPr>
            <p:ph type="title"/>
          </p:nvPr>
        </p:nvSpPr>
        <p:spPr>
          <a:xfrm>
            <a:off x="810000" y="5270243"/>
            <a:ext cx="10571998" cy="970450"/>
          </a:xfrm>
        </p:spPr>
        <p:txBody>
          <a:bodyPr>
            <a:normAutofit/>
          </a:bodyPr>
          <a:lstStyle/>
          <a:p>
            <a:r>
              <a:rPr lang="en-US" sz="4400">
                <a:solidFill>
                  <a:schemeClr val="bg1"/>
                </a:solidFill>
              </a:rPr>
              <a:t>Taking surveys for money or credit</a:t>
            </a:r>
          </a:p>
        </p:txBody>
      </p:sp>
      <p:sp>
        <p:nvSpPr>
          <p:cNvPr id="21" name="Rounded Rectangle 17">
            <a:extLst>
              <a:ext uri="{FF2B5EF4-FFF2-40B4-BE49-F238E27FC236}">
                <a16:creationId xmlns:a16="http://schemas.microsoft.com/office/drawing/2014/main" id="{A23F8109-B0C1-4D0F-A1B4-C89C9AD70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414" y="995376"/>
            <a:ext cx="3217333" cy="3096358"/>
          </a:xfrm>
          <a:prstGeom prst="roundRect">
            <a:avLst>
              <a:gd name="adj" fmla="val 3513"/>
            </a:avLst>
          </a:prstGeom>
          <a:solidFill>
            <a:schemeClr val="bg1"/>
          </a:solidFill>
          <a:ln>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Dollar">
            <a:extLst>
              <a:ext uri="{FF2B5EF4-FFF2-40B4-BE49-F238E27FC236}">
                <a16:creationId xmlns:a16="http://schemas.microsoft.com/office/drawing/2014/main" id="{9F77BE4B-561F-467F-B717-23D285328D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9500" y="1223976"/>
            <a:ext cx="2639159" cy="2639159"/>
          </a:xfrm>
          <a:prstGeom prst="rect">
            <a:avLst/>
          </a:prstGeom>
        </p:spPr>
      </p:pic>
      <p:sp>
        <p:nvSpPr>
          <p:cNvPr id="3" name="Content Placeholder 2">
            <a:extLst>
              <a:ext uri="{FF2B5EF4-FFF2-40B4-BE49-F238E27FC236}">
                <a16:creationId xmlns:a16="http://schemas.microsoft.com/office/drawing/2014/main" id="{E133C2D1-6A2E-5841-815D-C4C4AD3DC1FF}"/>
              </a:ext>
            </a:extLst>
          </p:cNvPr>
          <p:cNvSpPr>
            <a:spLocks noGrp="1"/>
          </p:cNvSpPr>
          <p:nvPr>
            <p:ph idx="1"/>
          </p:nvPr>
        </p:nvSpPr>
        <p:spPr>
          <a:xfrm>
            <a:off x="4654294" y="995376"/>
            <a:ext cx="6718991" cy="3217334"/>
          </a:xfrm>
          <a:effectLst/>
        </p:spPr>
        <p:txBody>
          <a:bodyPr anchor="ctr">
            <a:normAutofit/>
          </a:bodyPr>
          <a:lstStyle/>
          <a:p>
            <a:pPr marL="0" indent="0">
              <a:buNone/>
            </a:pPr>
            <a:r>
              <a:rPr lang="en-US" sz="2800" dirty="0"/>
              <a:t>Undergraduates are more motivated by credit.</a:t>
            </a:r>
          </a:p>
          <a:p>
            <a:pPr marL="0" indent="0">
              <a:buNone/>
            </a:pPr>
            <a:endParaRPr lang="en-US" sz="2800" dirty="0"/>
          </a:p>
          <a:p>
            <a:pPr marL="0" indent="0">
              <a:buNone/>
            </a:pPr>
            <a:r>
              <a:rPr lang="en-US" sz="2800" dirty="0" err="1"/>
              <a:t>MTurk</a:t>
            </a:r>
            <a:r>
              <a:rPr lang="en-US" sz="2800" dirty="0"/>
              <a:t> &amp; Prolific are similarly motivated by money.</a:t>
            </a:r>
          </a:p>
        </p:txBody>
      </p:sp>
      <p:sp>
        <p:nvSpPr>
          <p:cNvPr id="23" name="Title 3">
            <a:extLst>
              <a:ext uri="{FF2B5EF4-FFF2-40B4-BE49-F238E27FC236}">
                <a16:creationId xmlns:a16="http://schemas.microsoft.com/office/drawing/2014/main" id="{EDA40B90-E281-4108-8CC2-959D5F9507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000" y="5154307"/>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48262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video game&#10;&#10;Description automatically generated">
            <a:extLst>
              <a:ext uri="{FF2B5EF4-FFF2-40B4-BE49-F238E27FC236}">
                <a16:creationId xmlns:a16="http://schemas.microsoft.com/office/drawing/2014/main" id="{0295DD56-65CC-7B49-8F8F-E0C1303A764D}"/>
              </a:ext>
            </a:extLst>
          </p:cNvPr>
          <p:cNvPicPr>
            <a:picLocks noChangeAspect="1"/>
          </p:cNvPicPr>
          <p:nvPr/>
        </p:nvPicPr>
        <p:blipFill>
          <a:blip r:embed="rId3"/>
          <a:stretch>
            <a:fillRect/>
          </a:stretch>
        </p:blipFill>
        <p:spPr>
          <a:xfrm>
            <a:off x="1453444" y="643466"/>
            <a:ext cx="9285111" cy="5571067"/>
          </a:xfrm>
          <a:prstGeom prst="rect">
            <a:avLst/>
          </a:prstGeom>
        </p:spPr>
      </p:pic>
      <p:sp>
        <p:nvSpPr>
          <p:cNvPr id="4" name="Oval 3">
            <a:extLst>
              <a:ext uri="{FF2B5EF4-FFF2-40B4-BE49-F238E27FC236}">
                <a16:creationId xmlns:a16="http://schemas.microsoft.com/office/drawing/2014/main" id="{63743A94-C3F3-8A49-BA52-4F4BA6841AE5}"/>
              </a:ext>
            </a:extLst>
          </p:cNvPr>
          <p:cNvSpPr>
            <a:spLocks noChangeAspect="1"/>
          </p:cNvSpPr>
          <p:nvPr/>
        </p:nvSpPr>
        <p:spPr>
          <a:xfrm>
            <a:off x="9999858" y="3818235"/>
            <a:ext cx="457200" cy="457200"/>
          </a:xfrm>
          <a:prstGeom prst="ellipse">
            <a:avLst/>
          </a:prstGeom>
          <a:solidFill>
            <a:schemeClr val="tx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95CE700-C0D6-1546-9D0F-B17F1806B0EE}"/>
              </a:ext>
            </a:extLst>
          </p:cNvPr>
          <p:cNvSpPr txBox="1"/>
          <p:nvPr/>
        </p:nvSpPr>
        <p:spPr>
          <a:xfrm>
            <a:off x="8665029" y="128992"/>
            <a:ext cx="3357266" cy="369332"/>
          </a:xfrm>
          <a:prstGeom prst="rect">
            <a:avLst/>
          </a:prstGeom>
          <a:noFill/>
        </p:spPr>
        <p:txBody>
          <a:bodyPr wrap="none" rtlCol="0">
            <a:spAutoFit/>
          </a:bodyPr>
          <a:lstStyle/>
          <a:p>
            <a:r>
              <a:rPr lang="en-US" dirty="0">
                <a:latin typeface="Gill Sans MT" panose="020B0502020104020203" pitchFamily="34" charset="77"/>
              </a:rPr>
              <a:t>95% Confidence Intervals (Profile)</a:t>
            </a:r>
          </a:p>
        </p:txBody>
      </p:sp>
    </p:spTree>
    <p:extLst>
      <p:ext uri="{BB962C8B-B14F-4D97-AF65-F5344CB8AC3E}">
        <p14:creationId xmlns:p14="http://schemas.microsoft.com/office/powerpoint/2010/main" val="300220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0 0 L -0.06562 -0.3 " pathEditMode="relative" ptsTypes="AA">
                                      <p:cBhvr>
                                        <p:cTn id="8" dur="5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D3CE4-E442-F845-AEBB-D772DA9903C9}"/>
              </a:ext>
            </a:extLst>
          </p:cNvPr>
          <p:cNvSpPr>
            <a:spLocks noGrp="1"/>
          </p:cNvSpPr>
          <p:nvPr>
            <p:ph type="title"/>
          </p:nvPr>
        </p:nvSpPr>
        <p:spPr>
          <a:xfrm>
            <a:off x="838200" y="365125"/>
            <a:ext cx="10515600" cy="1325563"/>
          </a:xfrm>
        </p:spPr>
        <p:txBody>
          <a:bodyPr>
            <a:normAutofit/>
          </a:bodyPr>
          <a:lstStyle/>
          <a:p>
            <a:r>
              <a:rPr lang="en-US" sz="4400"/>
              <a:t>Taking Surveys to Kill Time</a:t>
            </a:r>
          </a:p>
        </p:txBody>
      </p:sp>
      <p:graphicFrame>
        <p:nvGraphicFramePr>
          <p:cNvPr id="7" name="Content Placeholder 2">
            <a:extLst>
              <a:ext uri="{FF2B5EF4-FFF2-40B4-BE49-F238E27FC236}">
                <a16:creationId xmlns:a16="http://schemas.microsoft.com/office/drawing/2014/main" id="{BA27E259-7418-4230-BBA6-799EE7846E86}"/>
              </a:ext>
            </a:extLst>
          </p:cNvPr>
          <p:cNvGraphicFramePr>
            <a:graphicFrameLocks noGrp="1"/>
          </p:cNvGraphicFramePr>
          <p:nvPr>
            <p:ph idx="1"/>
            <p:extLst>
              <p:ext uri="{D42A27DB-BD31-4B8C-83A1-F6EECF244321}">
                <p14:modId xmlns:p14="http://schemas.microsoft.com/office/powerpoint/2010/main" val="28958552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016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7E0ACA7F-94DE-A547-9E9F-0AE678B0B34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0AC2B09C-298D-194D-8BB6-C798A71B555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2B1E45-B55B-3C47-8E1A-7ABC4F64AFEA}"/>
              </a:ext>
            </a:extLst>
          </p:cNvPr>
          <p:cNvPicPr>
            <a:picLocks noChangeAspect="1"/>
          </p:cNvPicPr>
          <p:nvPr/>
        </p:nvPicPr>
        <p:blipFill>
          <a:blip r:embed="rId2"/>
          <a:stretch>
            <a:fillRect/>
          </a:stretch>
        </p:blipFill>
        <p:spPr>
          <a:xfrm>
            <a:off x="1453444" y="643466"/>
            <a:ext cx="9285111" cy="5571067"/>
          </a:xfrm>
          <a:prstGeom prst="rect">
            <a:avLst/>
          </a:prstGeom>
        </p:spPr>
      </p:pic>
      <p:sp>
        <p:nvSpPr>
          <p:cNvPr id="4" name="Oval 3">
            <a:extLst>
              <a:ext uri="{FF2B5EF4-FFF2-40B4-BE49-F238E27FC236}">
                <a16:creationId xmlns:a16="http://schemas.microsoft.com/office/drawing/2014/main" id="{2B34A1C8-3601-A647-969D-F0DE28E6A6ED}"/>
              </a:ext>
            </a:extLst>
          </p:cNvPr>
          <p:cNvSpPr>
            <a:spLocks noChangeAspect="1"/>
          </p:cNvSpPr>
          <p:nvPr/>
        </p:nvSpPr>
        <p:spPr>
          <a:xfrm>
            <a:off x="2880600" y="4242777"/>
            <a:ext cx="457200" cy="457200"/>
          </a:xfrm>
          <a:prstGeom prst="ellipse">
            <a:avLst/>
          </a:prstGeom>
          <a:solidFill>
            <a:schemeClr val="tx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D6C2146-9A37-2146-AC01-E879F6B3F05B}"/>
              </a:ext>
            </a:extLst>
          </p:cNvPr>
          <p:cNvSpPr txBox="1"/>
          <p:nvPr/>
        </p:nvSpPr>
        <p:spPr>
          <a:xfrm>
            <a:off x="8665029" y="143506"/>
            <a:ext cx="3357266" cy="369332"/>
          </a:xfrm>
          <a:prstGeom prst="rect">
            <a:avLst/>
          </a:prstGeom>
          <a:noFill/>
        </p:spPr>
        <p:txBody>
          <a:bodyPr wrap="none" rtlCol="0">
            <a:spAutoFit/>
          </a:bodyPr>
          <a:lstStyle/>
          <a:p>
            <a:r>
              <a:rPr lang="en-US" dirty="0">
                <a:latin typeface="Gill Sans MT" panose="020B0502020104020203" pitchFamily="34" charset="77"/>
              </a:rPr>
              <a:t>95% Confidence Intervals (Profile)</a:t>
            </a:r>
          </a:p>
        </p:txBody>
      </p:sp>
    </p:spTree>
    <p:extLst>
      <p:ext uri="{BB962C8B-B14F-4D97-AF65-F5344CB8AC3E}">
        <p14:creationId xmlns:p14="http://schemas.microsoft.com/office/powerpoint/2010/main" val="88920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0 0 L -0.06563 -0.33565 " pathEditMode="relative" ptsTypes="AA">
                                      <p:cBhvr>
                                        <p:cTn id="8" dur="5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77"/>
            </a:endParaRPr>
          </a:p>
        </p:txBody>
      </p:sp>
      <p:sp>
        <p:nvSpPr>
          <p:cNvPr id="2" name="Title 1">
            <a:extLst>
              <a:ext uri="{FF2B5EF4-FFF2-40B4-BE49-F238E27FC236}">
                <a16:creationId xmlns:a16="http://schemas.microsoft.com/office/drawing/2014/main" id="{72AA0B9A-8000-804E-885B-9CAC6E9D04EF}"/>
              </a:ext>
            </a:extLst>
          </p:cNvPr>
          <p:cNvSpPr>
            <a:spLocks noGrp="1"/>
          </p:cNvSpPr>
          <p:nvPr>
            <p:ph type="title"/>
          </p:nvPr>
        </p:nvSpPr>
        <p:spPr>
          <a:xfrm>
            <a:off x="1028700" y="1967266"/>
            <a:ext cx="2628900" cy="2547257"/>
          </a:xfrm>
          <a:prstGeom prst="ellipse">
            <a:avLst/>
          </a:prstGeom>
          <a:noFill/>
        </p:spPr>
        <p:txBody>
          <a:bodyPr vert="horz" lIns="91440" tIns="45720" rIns="91440" bIns="45720" rtlCol="0" anchor="ctr">
            <a:normAutofit/>
          </a:bodyPr>
          <a:lstStyle/>
          <a:p>
            <a:pPr algn="ctr"/>
            <a:r>
              <a:rPr lang="en-US" sz="3600" kern="1200">
                <a:solidFill>
                  <a:srgbClr val="FFFFFF"/>
                </a:solidFill>
              </a:rPr>
              <a:t>Score Card</a:t>
            </a:r>
          </a:p>
        </p:txBody>
      </p:sp>
      <p:graphicFrame>
        <p:nvGraphicFramePr>
          <p:cNvPr id="6" name="Content Placeholder 5">
            <a:extLst>
              <a:ext uri="{FF2B5EF4-FFF2-40B4-BE49-F238E27FC236}">
                <a16:creationId xmlns:a16="http://schemas.microsoft.com/office/drawing/2014/main" id="{C5EA2749-DD04-1740-897C-B21A7D280111}"/>
              </a:ext>
            </a:extLst>
          </p:cNvPr>
          <p:cNvGraphicFramePr>
            <a:graphicFrameLocks noGrp="1"/>
          </p:cNvGraphicFramePr>
          <p:nvPr>
            <p:ph idx="1"/>
            <p:extLst>
              <p:ext uri="{D42A27DB-BD31-4B8C-83A1-F6EECF244321}">
                <p14:modId xmlns:p14="http://schemas.microsoft.com/office/powerpoint/2010/main" val="519878871"/>
              </p:ext>
            </p:extLst>
          </p:nvPr>
        </p:nvGraphicFramePr>
        <p:xfrm>
          <a:off x="4777316" y="671051"/>
          <a:ext cx="6780703" cy="5513572"/>
        </p:xfrm>
        <a:graphic>
          <a:graphicData uri="http://schemas.openxmlformats.org/drawingml/2006/table">
            <a:tbl>
              <a:tblPr firstRow="1" bandRow="1">
                <a:tableStyleId>{9D7B26C5-4107-4FEC-AEDC-1716B250A1EF}</a:tableStyleId>
              </a:tblPr>
              <a:tblGrid>
                <a:gridCol w="2133210">
                  <a:extLst>
                    <a:ext uri="{9D8B030D-6E8A-4147-A177-3AD203B41FA5}">
                      <a16:colId xmlns:a16="http://schemas.microsoft.com/office/drawing/2014/main" val="3880417415"/>
                    </a:ext>
                  </a:extLst>
                </a:gridCol>
                <a:gridCol w="1864010">
                  <a:extLst>
                    <a:ext uri="{9D8B030D-6E8A-4147-A177-3AD203B41FA5}">
                      <a16:colId xmlns:a16="http://schemas.microsoft.com/office/drawing/2014/main" val="4006520670"/>
                    </a:ext>
                  </a:extLst>
                </a:gridCol>
                <a:gridCol w="987559">
                  <a:extLst>
                    <a:ext uri="{9D8B030D-6E8A-4147-A177-3AD203B41FA5}">
                      <a16:colId xmlns:a16="http://schemas.microsoft.com/office/drawing/2014/main" val="3788359617"/>
                    </a:ext>
                  </a:extLst>
                </a:gridCol>
                <a:gridCol w="1069171">
                  <a:extLst>
                    <a:ext uri="{9D8B030D-6E8A-4147-A177-3AD203B41FA5}">
                      <a16:colId xmlns:a16="http://schemas.microsoft.com/office/drawing/2014/main" val="1819919470"/>
                    </a:ext>
                  </a:extLst>
                </a:gridCol>
                <a:gridCol w="726753">
                  <a:extLst>
                    <a:ext uri="{9D8B030D-6E8A-4147-A177-3AD203B41FA5}">
                      <a16:colId xmlns:a16="http://schemas.microsoft.com/office/drawing/2014/main" val="2901959599"/>
                    </a:ext>
                  </a:extLst>
                </a:gridCol>
              </a:tblGrid>
              <a:tr h="499616">
                <a:tc>
                  <a:txBody>
                    <a:bodyPr/>
                    <a:lstStyle/>
                    <a:p>
                      <a:pPr algn="l" fontAlgn="b"/>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1" u="none" strike="noStrike">
                          <a:solidFill>
                            <a:schemeClr val="tx1">
                              <a:lumMod val="75000"/>
                              <a:lumOff val="25000"/>
                            </a:schemeClr>
                          </a:solidFill>
                          <a:effectLst/>
                        </a:rPr>
                        <a:t>Undergraduate</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1" u="none" strike="noStrike" err="1">
                          <a:solidFill>
                            <a:schemeClr val="tx1">
                              <a:lumMod val="75000"/>
                              <a:lumOff val="25000"/>
                            </a:schemeClr>
                          </a:solidFill>
                          <a:effectLst/>
                        </a:rPr>
                        <a:t>MTurk</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1" u="none" strike="noStrike">
                          <a:solidFill>
                            <a:schemeClr val="tx1">
                              <a:lumMod val="75000"/>
                              <a:lumOff val="25000"/>
                            </a:schemeClr>
                          </a:solidFill>
                          <a:effectLst/>
                        </a:rPr>
                        <a:t>Prolific</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1" u="none" strike="noStrike">
                          <a:solidFill>
                            <a:schemeClr val="tx1">
                              <a:lumMod val="75000"/>
                              <a:lumOff val="25000"/>
                            </a:schemeClr>
                          </a:solidFill>
                          <a:effectLst/>
                        </a:rPr>
                        <a:t>Tap</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extLst>
                  <a:ext uri="{0D108BD9-81ED-4DB2-BD59-A6C34878D82A}">
                    <a16:rowId xmlns:a16="http://schemas.microsoft.com/office/drawing/2014/main" val="1784402360"/>
                  </a:ext>
                </a:extLst>
              </a:tr>
              <a:tr h="758322">
                <a:tc>
                  <a:txBody>
                    <a:bodyPr/>
                    <a:lstStyle/>
                    <a:p>
                      <a:pPr algn="l" fontAlgn="b"/>
                      <a:r>
                        <a:rPr lang="en-US" sz="1700" b="1" u="none" strike="noStrike">
                          <a:solidFill>
                            <a:schemeClr val="tx1">
                              <a:lumMod val="75000"/>
                              <a:lumOff val="25000"/>
                            </a:schemeClr>
                          </a:solidFill>
                          <a:effectLst/>
                        </a:rPr>
                        <a:t>Intrinsic Motivation</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extLst>
                  <a:ext uri="{0D108BD9-81ED-4DB2-BD59-A6C34878D82A}">
                    <a16:rowId xmlns:a16="http://schemas.microsoft.com/office/drawing/2014/main" val="1198060650"/>
                  </a:ext>
                </a:extLst>
              </a:tr>
              <a:tr h="758322">
                <a:tc>
                  <a:txBody>
                    <a:bodyPr/>
                    <a:lstStyle/>
                    <a:p>
                      <a:pPr algn="l" fontAlgn="b"/>
                      <a:r>
                        <a:rPr lang="en-US" sz="1700" b="1" u="none" strike="noStrike">
                          <a:solidFill>
                            <a:schemeClr val="tx1">
                              <a:lumMod val="75000"/>
                              <a:lumOff val="25000"/>
                            </a:schemeClr>
                          </a:solidFill>
                          <a:effectLst/>
                        </a:rPr>
                        <a:t>Extrinsic Motivation</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dirty="0">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extLst>
                  <a:ext uri="{0D108BD9-81ED-4DB2-BD59-A6C34878D82A}">
                    <a16:rowId xmlns:a16="http://schemas.microsoft.com/office/drawing/2014/main" val="3900828546"/>
                  </a:ext>
                </a:extLst>
              </a:tr>
              <a:tr h="499616">
                <a:tc>
                  <a:txBody>
                    <a:bodyPr/>
                    <a:lstStyle/>
                    <a:p>
                      <a:pPr algn="l" fontAlgn="b"/>
                      <a:r>
                        <a:rPr lang="en-US" sz="1700" b="1" u="none" strike="noStrike" err="1">
                          <a:solidFill>
                            <a:schemeClr val="tx1">
                              <a:lumMod val="75000"/>
                              <a:lumOff val="25000"/>
                            </a:schemeClr>
                          </a:solidFill>
                          <a:effectLst/>
                        </a:rPr>
                        <a:t>Straightlineing</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extLst>
                  <a:ext uri="{0D108BD9-81ED-4DB2-BD59-A6C34878D82A}">
                    <a16:rowId xmlns:a16="http://schemas.microsoft.com/office/drawing/2014/main" val="2083019862"/>
                  </a:ext>
                </a:extLst>
              </a:tr>
              <a:tr h="499616">
                <a:tc>
                  <a:txBody>
                    <a:bodyPr/>
                    <a:lstStyle/>
                    <a:p>
                      <a:pPr algn="l" fontAlgn="b"/>
                      <a:r>
                        <a:rPr lang="en-US" sz="1700" b="1" u="none" strike="noStrike">
                          <a:solidFill>
                            <a:schemeClr val="tx1">
                              <a:lumMod val="75000"/>
                              <a:lumOff val="25000"/>
                            </a:schemeClr>
                          </a:solidFill>
                          <a:effectLst/>
                        </a:rPr>
                        <a:t>Rounding</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extLst>
                  <a:ext uri="{0D108BD9-81ED-4DB2-BD59-A6C34878D82A}">
                    <a16:rowId xmlns:a16="http://schemas.microsoft.com/office/drawing/2014/main" val="153264824"/>
                  </a:ext>
                </a:extLst>
              </a:tr>
              <a:tr h="499616">
                <a:tc>
                  <a:txBody>
                    <a:bodyPr/>
                    <a:lstStyle/>
                    <a:p>
                      <a:pPr algn="l" fontAlgn="b"/>
                      <a:r>
                        <a:rPr lang="en-US" sz="1700" b="1" u="none" strike="noStrike">
                          <a:solidFill>
                            <a:schemeClr val="tx1">
                              <a:lumMod val="75000"/>
                              <a:lumOff val="25000"/>
                            </a:schemeClr>
                          </a:solidFill>
                          <a:effectLst/>
                        </a:rPr>
                        <a:t>Word Count</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extLst>
                  <a:ext uri="{0D108BD9-81ED-4DB2-BD59-A6C34878D82A}">
                    <a16:rowId xmlns:a16="http://schemas.microsoft.com/office/drawing/2014/main" val="3122939205"/>
                  </a:ext>
                </a:extLst>
              </a:tr>
              <a:tr h="499616">
                <a:tc>
                  <a:txBody>
                    <a:bodyPr/>
                    <a:lstStyle/>
                    <a:p>
                      <a:pPr algn="l" fontAlgn="b"/>
                      <a:r>
                        <a:rPr lang="en-US" sz="1700" b="1" u="none" strike="noStrike">
                          <a:solidFill>
                            <a:schemeClr val="tx1">
                              <a:lumMod val="75000"/>
                              <a:lumOff val="25000"/>
                            </a:schemeClr>
                          </a:solidFill>
                          <a:effectLst/>
                        </a:rPr>
                        <a:t>Primacy</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extLst>
                  <a:ext uri="{0D108BD9-81ED-4DB2-BD59-A6C34878D82A}">
                    <a16:rowId xmlns:a16="http://schemas.microsoft.com/office/drawing/2014/main" val="4092485044"/>
                  </a:ext>
                </a:extLst>
              </a:tr>
              <a:tr h="499616">
                <a:tc>
                  <a:txBody>
                    <a:bodyPr/>
                    <a:lstStyle/>
                    <a:p>
                      <a:pPr algn="l" fontAlgn="b"/>
                      <a:r>
                        <a:rPr lang="en-US" sz="1700" b="1" u="none" strike="noStrike">
                          <a:solidFill>
                            <a:schemeClr val="tx1">
                              <a:lumMod val="75000"/>
                              <a:lumOff val="25000"/>
                            </a:schemeClr>
                          </a:solidFill>
                          <a:effectLst/>
                        </a:rPr>
                        <a:t>Speeding</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extLst>
                  <a:ext uri="{0D108BD9-81ED-4DB2-BD59-A6C34878D82A}">
                    <a16:rowId xmlns:a16="http://schemas.microsoft.com/office/drawing/2014/main" val="381407667"/>
                  </a:ext>
                </a:extLst>
              </a:tr>
              <a:tr h="499616">
                <a:tc>
                  <a:txBody>
                    <a:bodyPr/>
                    <a:lstStyle/>
                    <a:p>
                      <a:pPr algn="l" fontAlgn="b"/>
                      <a:r>
                        <a:rPr lang="en-US" sz="1700" b="1" u="none" strike="noStrike">
                          <a:solidFill>
                            <a:schemeClr val="tx1">
                              <a:lumMod val="75000"/>
                              <a:lumOff val="25000"/>
                            </a:schemeClr>
                          </a:solidFill>
                          <a:effectLst/>
                        </a:rPr>
                        <a:t>Missing Data</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extLst>
                  <a:ext uri="{0D108BD9-81ED-4DB2-BD59-A6C34878D82A}">
                    <a16:rowId xmlns:a16="http://schemas.microsoft.com/office/drawing/2014/main" val="622453610"/>
                  </a:ext>
                </a:extLst>
              </a:tr>
              <a:tr h="499616">
                <a:tc>
                  <a:txBody>
                    <a:bodyPr/>
                    <a:lstStyle/>
                    <a:p>
                      <a:pPr algn="l" fontAlgn="b"/>
                      <a:r>
                        <a:rPr lang="en-US" sz="1700" b="1" u="none" strike="noStrike">
                          <a:solidFill>
                            <a:schemeClr val="tx1">
                              <a:lumMod val="75000"/>
                              <a:lumOff val="25000"/>
                            </a:schemeClr>
                          </a:solidFill>
                          <a:effectLst/>
                        </a:rPr>
                        <a:t>Reliability</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extLst>
                  <a:ext uri="{0D108BD9-81ED-4DB2-BD59-A6C34878D82A}">
                    <a16:rowId xmlns:a16="http://schemas.microsoft.com/office/drawing/2014/main" val="1932335683"/>
                  </a:ext>
                </a:extLst>
              </a:tr>
            </a:tbl>
          </a:graphicData>
        </a:graphic>
      </p:graphicFrame>
    </p:spTree>
    <p:extLst>
      <p:ext uri="{BB962C8B-B14F-4D97-AF65-F5344CB8AC3E}">
        <p14:creationId xmlns:p14="http://schemas.microsoft.com/office/powerpoint/2010/main" val="3990731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3D08E-6E90-8D4B-8184-80AB756BE530}"/>
              </a:ext>
            </a:extLst>
          </p:cNvPr>
          <p:cNvSpPr>
            <a:spLocks noGrp="1"/>
          </p:cNvSpPr>
          <p:nvPr>
            <p:ph type="title"/>
          </p:nvPr>
        </p:nvSpPr>
        <p:spPr>
          <a:xfrm>
            <a:off x="870204" y="606564"/>
            <a:ext cx="10451592" cy="1325563"/>
          </a:xfrm>
        </p:spPr>
        <p:txBody>
          <a:bodyPr anchor="ctr">
            <a:normAutofit/>
          </a:bodyPr>
          <a:lstStyle/>
          <a:p>
            <a:r>
              <a:rPr lang="en-US" sz="4400" dirty="0" err="1"/>
              <a:t>Straightlining</a:t>
            </a:r>
            <a:endParaRPr lang="en-US" sz="4400" dirty="0"/>
          </a:p>
        </p:txBody>
      </p:sp>
      <p:sp>
        <p:nvSpPr>
          <p:cNvPr id="12" name="Rectangle 9">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Content Placeholder 2">
            <a:extLst>
              <a:ext uri="{FF2B5EF4-FFF2-40B4-BE49-F238E27FC236}">
                <a16:creationId xmlns:a16="http://schemas.microsoft.com/office/drawing/2014/main" id="{0D8B2FE7-5A04-4B30-B8F8-52DC3429BEC7}"/>
              </a:ext>
            </a:extLst>
          </p:cNvPr>
          <p:cNvGraphicFramePr>
            <a:graphicFrameLocks noGrp="1"/>
          </p:cNvGraphicFramePr>
          <p:nvPr>
            <p:ph idx="1"/>
            <p:extLst>
              <p:ext uri="{D42A27DB-BD31-4B8C-83A1-F6EECF244321}">
                <p14:modId xmlns:p14="http://schemas.microsoft.com/office/powerpoint/2010/main" val="3617744853"/>
              </p:ext>
            </p:extLst>
          </p:nvPr>
        </p:nvGraphicFramePr>
        <p:xfrm>
          <a:off x="1000874" y="2385390"/>
          <a:ext cx="10190252"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7626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screen shot of a computer&#10;&#10;Description automatically generated">
            <a:extLst>
              <a:ext uri="{FF2B5EF4-FFF2-40B4-BE49-F238E27FC236}">
                <a16:creationId xmlns:a16="http://schemas.microsoft.com/office/drawing/2014/main" id="{EA9DA103-5E60-2F4A-BF60-286253D5D190}"/>
              </a:ext>
            </a:extLst>
          </p:cNvPr>
          <p:cNvPicPr>
            <a:picLocks noChangeAspect="1"/>
          </p:cNvPicPr>
          <p:nvPr/>
        </p:nvPicPr>
        <p:blipFill>
          <a:blip r:embed="rId3"/>
          <a:stretch>
            <a:fillRect/>
          </a:stretch>
        </p:blipFill>
        <p:spPr>
          <a:xfrm>
            <a:off x="1453444" y="643466"/>
            <a:ext cx="9285111" cy="5571067"/>
          </a:xfrm>
          <a:prstGeom prst="rect">
            <a:avLst/>
          </a:prstGeom>
        </p:spPr>
      </p:pic>
      <p:sp>
        <p:nvSpPr>
          <p:cNvPr id="3" name="TextBox 2">
            <a:extLst>
              <a:ext uri="{FF2B5EF4-FFF2-40B4-BE49-F238E27FC236}">
                <a16:creationId xmlns:a16="http://schemas.microsoft.com/office/drawing/2014/main" id="{314F0F15-7942-4A43-9612-33C48A799A24}"/>
              </a:ext>
            </a:extLst>
          </p:cNvPr>
          <p:cNvSpPr txBox="1"/>
          <p:nvPr/>
        </p:nvSpPr>
        <p:spPr>
          <a:xfrm>
            <a:off x="8665029" y="128992"/>
            <a:ext cx="3357266" cy="369332"/>
          </a:xfrm>
          <a:prstGeom prst="rect">
            <a:avLst/>
          </a:prstGeom>
          <a:noFill/>
        </p:spPr>
        <p:txBody>
          <a:bodyPr wrap="none" rtlCol="0">
            <a:spAutoFit/>
          </a:bodyPr>
          <a:lstStyle/>
          <a:p>
            <a:r>
              <a:rPr lang="en-US" dirty="0">
                <a:latin typeface="Gill Sans MT" panose="020B0502020104020203" pitchFamily="34" charset="77"/>
              </a:rPr>
              <a:t>95% Confidence Intervals (Profile)</a:t>
            </a:r>
          </a:p>
        </p:txBody>
      </p:sp>
    </p:spTree>
    <p:extLst>
      <p:ext uri="{BB962C8B-B14F-4D97-AF65-F5344CB8AC3E}">
        <p14:creationId xmlns:p14="http://schemas.microsoft.com/office/powerpoint/2010/main" val="27612115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guitar&#10;&#10;Description automatically generated">
            <a:extLst>
              <a:ext uri="{FF2B5EF4-FFF2-40B4-BE49-F238E27FC236}">
                <a16:creationId xmlns:a16="http://schemas.microsoft.com/office/drawing/2014/main" id="{36F29118-FEB0-6548-A9E1-9A1C4ECCC05F}"/>
              </a:ext>
            </a:extLst>
          </p:cNvPr>
          <p:cNvPicPr>
            <a:picLocks noChangeAspect="1"/>
          </p:cNvPicPr>
          <p:nvPr/>
        </p:nvPicPr>
        <p:blipFill>
          <a:blip r:embed="rId3"/>
          <a:stretch>
            <a:fillRect/>
          </a:stretch>
        </p:blipFill>
        <p:spPr>
          <a:xfrm>
            <a:off x="1453444" y="643466"/>
            <a:ext cx="9285111" cy="5571067"/>
          </a:xfrm>
          <a:prstGeom prst="rect">
            <a:avLst/>
          </a:prstGeom>
        </p:spPr>
      </p:pic>
      <p:sp>
        <p:nvSpPr>
          <p:cNvPr id="3" name="TextBox 2">
            <a:extLst>
              <a:ext uri="{FF2B5EF4-FFF2-40B4-BE49-F238E27FC236}">
                <a16:creationId xmlns:a16="http://schemas.microsoft.com/office/drawing/2014/main" id="{8155CC1A-C359-9B44-A42C-AAE325A043DE}"/>
              </a:ext>
            </a:extLst>
          </p:cNvPr>
          <p:cNvSpPr txBox="1"/>
          <p:nvPr/>
        </p:nvSpPr>
        <p:spPr>
          <a:xfrm>
            <a:off x="8665029" y="128992"/>
            <a:ext cx="3357266" cy="369332"/>
          </a:xfrm>
          <a:prstGeom prst="rect">
            <a:avLst/>
          </a:prstGeom>
          <a:noFill/>
        </p:spPr>
        <p:txBody>
          <a:bodyPr wrap="none" rtlCol="0">
            <a:spAutoFit/>
          </a:bodyPr>
          <a:lstStyle/>
          <a:p>
            <a:r>
              <a:rPr lang="en-US" dirty="0">
                <a:latin typeface="Gill Sans MT" panose="020B0502020104020203" pitchFamily="34" charset="77"/>
              </a:rPr>
              <a:t>95% Confidence Intervals (Profile)</a:t>
            </a:r>
          </a:p>
        </p:txBody>
      </p:sp>
    </p:spTree>
    <p:extLst>
      <p:ext uri="{BB962C8B-B14F-4D97-AF65-F5344CB8AC3E}">
        <p14:creationId xmlns:p14="http://schemas.microsoft.com/office/powerpoint/2010/main" val="3370883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Graphic 5" descr="Graduation Cap">
            <a:extLst>
              <a:ext uri="{FF2B5EF4-FFF2-40B4-BE49-F238E27FC236}">
                <a16:creationId xmlns:a16="http://schemas.microsoft.com/office/drawing/2014/main" id="{D106575A-AE5C-470C-A124-A9B3D31753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38828" y="468977"/>
            <a:ext cx="3539066" cy="3539066"/>
          </a:xfrm>
          <a:prstGeom prst="rect">
            <a:avLst/>
          </a:prstGeom>
        </p:spPr>
      </p:pic>
      <p:sp>
        <p:nvSpPr>
          <p:cNvPr id="9" name="Rectangle 8">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CF0B04-E300-DB47-BD9F-F3D88232B3AF}"/>
              </a:ext>
            </a:extLst>
          </p:cNvPr>
          <p:cNvSpPr>
            <a:spLocks noGrp="1"/>
          </p:cNvSpPr>
          <p:nvPr>
            <p:ph type="title"/>
          </p:nvPr>
        </p:nvSpPr>
        <p:spPr>
          <a:xfrm>
            <a:off x="1600200" y="4269282"/>
            <a:ext cx="8991600" cy="1264762"/>
          </a:xfrm>
          <a:solidFill>
            <a:srgbClr val="FFFFFF"/>
          </a:solidFill>
          <a:ln w="38100">
            <a:solidFill>
              <a:srgbClr val="404040"/>
            </a:solidFill>
            <a:miter lim="800000"/>
          </a:ln>
        </p:spPr>
        <p:txBody>
          <a:bodyPr vert="horz" lIns="91440" tIns="45720" rIns="91440" bIns="45720" rtlCol="0" anchor="ctr">
            <a:normAutofit/>
          </a:bodyPr>
          <a:lstStyle/>
          <a:p>
            <a:pPr algn="ctr"/>
            <a:r>
              <a:rPr lang="en-US" sz="4000" dirty="0">
                <a:solidFill>
                  <a:srgbClr val="404040"/>
                </a:solidFill>
              </a:rPr>
              <a:t>But u</a:t>
            </a:r>
            <a:r>
              <a:rPr lang="en-US" sz="4000" kern="1200" dirty="0">
                <a:solidFill>
                  <a:srgbClr val="404040"/>
                </a:solidFill>
              </a:rPr>
              <a:t>ndergraduate students are WEIRD.</a:t>
            </a:r>
          </a:p>
        </p:txBody>
      </p:sp>
      <p:sp>
        <p:nvSpPr>
          <p:cNvPr id="4" name="TextBox 3">
            <a:extLst>
              <a:ext uri="{FF2B5EF4-FFF2-40B4-BE49-F238E27FC236}">
                <a16:creationId xmlns:a16="http://schemas.microsoft.com/office/drawing/2014/main" id="{3D333150-B165-CF47-924B-F91A706C7DBE}"/>
              </a:ext>
            </a:extLst>
          </p:cNvPr>
          <p:cNvSpPr txBox="1"/>
          <p:nvPr/>
        </p:nvSpPr>
        <p:spPr>
          <a:xfrm>
            <a:off x="7877894" y="6204357"/>
            <a:ext cx="4054123" cy="369332"/>
          </a:xfrm>
          <a:prstGeom prst="rect">
            <a:avLst/>
          </a:prstGeom>
          <a:noFill/>
        </p:spPr>
        <p:txBody>
          <a:bodyPr wrap="none" rtlCol="0">
            <a:spAutoFit/>
          </a:bodyPr>
          <a:lstStyle/>
          <a:p>
            <a:r>
              <a:rPr lang="en-US" b="1" dirty="0">
                <a:solidFill>
                  <a:schemeClr val="accent5"/>
                </a:solidFill>
                <a:latin typeface="Gill Sans MT" panose="020B0502020104020203" pitchFamily="34" charset="77"/>
              </a:rPr>
              <a:t>Henrich, Heine, &amp; </a:t>
            </a:r>
            <a:r>
              <a:rPr lang="en-US" b="1" dirty="0" err="1">
                <a:solidFill>
                  <a:schemeClr val="accent5"/>
                </a:solidFill>
                <a:latin typeface="Gill Sans MT" panose="020B0502020104020203" pitchFamily="34" charset="77"/>
              </a:rPr>
              <a:t>Norenzayan</a:t>
            </a:r>
            <a:r>
              <a:rPr lang="en-US" b="1" dirty="0">
                <a:solidFill>
                  <a:schemeClr val="accent5"/>
                </a:solidFill>
                <a:latin typeface="Gill Sans MT" panose="020B0502020104020203" pitchFamily="34" charset="77"/>
              </a:rPr>
              <a:t>, 2010</a:t>
            </a:r>
          </a:p>
        </p:txBody>
      </p:sp>
    </p:spTree>
    <p:extLst>
      <p:ext uri="{BB962C8B-B14F-4D97-AF65-F5344CB8AC3E}">
        <p14:creationId xmlns:p14="http://schemas.microsoft.com/office/powerpoint/2010/main" val="34667847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A0B9A-8000-804E-885B-9CAC6E9D04EF}"/>
              </a:ext>
            </a:extLst>
          </p:cNvPr>
          <p:cNvSpPr>
            <a:spLocks noGrp="1"/>
          </p:cNvSpPr>
          <p:nvPr>
            <p:ph type="title"/>
          </p:nvPr>
        </p:nvSpPr>
        <p:spPr>
          <a:xfrm>
            <a:off x="1028700" y="1967266"/>
            <a:ext cx="2628900" cy="2547257"/>
          </a:xfrm>
          <a:prstGeom prst="ellipse">
            <a:avLst/>
          </a:prstGeom>
          <a:noFill/>
        </p:spPr>
        <p:txBody>
          <a:bodyPr vert="horz" lIns="91440" tIns="45720" rIns="91440" bIns="45720" rtlCol="0" anchor="ctr">
            <a:normAutofit/>
          </a:bodyPr>
          <a:lstStyle/>
          <a:p>
            <a:pPr algn="ctr"/>
            <a:r>
              <a:rPr lang="en-US" sz="3600" kern="1200" dirty="0">
                <a:solidFill>
                  <a:srgbClr val="FFFFFF"/>
                </a:solidFill>
              </a:rPr>
              <a:t>Score Card</a:t>
            </a:r>
          </a:p>
        </p:txBody>
      </p:sp>
      <p:graphicFrame>
        <p:nvGraphicFramePr>
          <p:cNvPr id="6" name="Content Placeholder 5">
            <a:extLst>
              <a:ext uri="{FF2B5EF4-FFF2-40B4-BE49-F238E27FC236}">
                <a16:creationId xmlns:a16="http://schemas.microsoft.com/office/drawing/2014/main" id="{C5EA2749-DD04-1740-897C-B21A7D280111}"/>
              </a:ext>
            </a:extLst>
          </p:cNvPr>
          <p:cNvGraphicFramePr>
            <a:graphicFrameLocks noGrp="1"/>
          </p:cNvGraphicFramePr>
          <p:nvPr>
            <p:ph idx="1"/>
            <p:extLst>
              <p:ext uri="{D42A27DB-BD31-4B8C-83A1-F6EECF244321}">
                <p14:modId xmlns:p14="http://schemas.microsoft.com/office/powerpoint/2010/main" val="1935689203"/>
              </p:ext>
            </p:extLst>
          </p:nvPr>
        </p:nvGraphicFramePr>
        <p:xfrm>
          <a:off x="4777316" y="672983"/>
          <a:ext cx="6780703" cy="5509710"/>
        </p:xfrm>
        <a:graphic>
          <a:graphicData uri="http://schemas.openxmlformats.org/drawingml/2006/table">
            <a:tbl>
              <a:tblPr firstRow="1" bandRow="1">
                <a:tableStyleId>{9D7B26C5-4107-4FEC-AEDC-1716B250A1EF}</a:tableStyleId>
              </a:tblPr>
              <a:tblGrid>
                <a:gridCol w="2136467">
                  <a:extLst>
                    <a:ext uri="{9D8B030D-6E8A-4147-A177-3AD203B41FA5}">
                      <a16:colId xmlns:a16="http://schemas.microsoft.com/office/drawing/2014/main" val="3880417415"/>
                    </a:ext>
                  </a:extLst>
                </a:gridCol>
                <a:gridCol w="1862703">
                  <a:extLst>
                    <a:ext uri="{9D8B030D-6E8A-4147-A177-3AD203B41FA5}">
                      <a16:colId xmlns:a16="http://schemas.microsoft.com/office/drawing/2014/main" val="4006520670"/>
                    </a:ext>
                  </a:extLst>
                </a:gridCol>
                <a:gridCol w="986867">
                  <a:extLst>
                    <a:ext uri="{9D8B030D-6E8A-4147-A177-3AD203B41FA5}">
                      <a16:colId xmlns:a16="http://schemas.microsoft.com/office/drawing/2014/main" val="3788359617"/>
                    </a:ext>
                  </a:extLst>
                </a:gridCol>
                <a:gridCol w="1068422">
                  <a:extLst>
                    <a:ext uri="{9D8B030D-6E8A-4147-A177-3AD203B41FA5}">
                      <a16:colId xmlns:a16="http://schemas.microsoft.com/office/drawing/2014/main" val="1819919470"/>
                    </a:ext>
                  </a:extLst>
                </a:gridCol>
                <a:gridCol w="726244">
                  <a:extLst>
                    <a:ext uri="{9D8B030D-6E8A-4147-A177-3AD203B41FA5}">
                      <a16:colId xmlns:a16="http://schemas.microsoft.com/office/drawing/2014/main" val="2901959599"/>
                    </a:ext>
                  </a:extLst>
                </a:gridCol>
              </a:tblGrid>
              <a:tr h="499266">
                <a:tc>
                  <a:txBody>
                    <a:bodyPr/>
                    <a:lstStyle/>
                    <a:p>
                      <a:pPr algn="l" fontAlgn="b"/>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1" u="none" strike="noStrike">
                          <a:solidFill>
                            <a:schemeClr val="tx1">
                              <a:lumMod val="75000"/>
                              <a:lumOff val="25000"/>
                            </a:schemeClr>
                          </a:solidFill>
                          <a:effectLst/>
                        </a:rPr>
                        <a:t>Undergraduate</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1" u="none" strike="noStrike" err="1">
                          <a:solidFill>
                            <a:schemeClr val="tx1">
                              <a:lumMod val="75000"/>
                              <a:lumOff val="25000"/>
                            </a:schemeClr>
                          </a:solidFill>
                          <a:effectLst/>
                        </a:rPr>
                        <a:t>MTurk</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1" u="none" strike="noStrike">
                          <a:solidFill>
                            <a:schemeClr val="tx1">
                              <a:lumMod val="75000"/>
                              <a:lumOff val="25000"/>
                            </a:schemeClr>
                          </a:solidFill>
                          <a:effectLst/>
                        </a:rPr>
                        <a:t>Prolific</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1" u="none" strike="noStrike">
                          <a:solidFill>
                            <a:schemeClr val="tx1">
                              <a:lumMod val="75000"/>
                              <a:lumOff val="25000"/>
                            </a:schemeClr>
                          </a:solidFill>
                          <a:effectLst/>
                        </a:rPr>
                        <a:t>Tap</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extLst>
                  <a:ext uri="{0D108BD9-81ED-4DB2-BD59-A6C34878D82A}">
                    <a16:rowId xmlns:a16="http://schemas.microsoft.com/office/drawing/2014/main" val="1784402360"/>
                  </a:ext>
                </a:extLst>
              </a:tr>
              <a:tr h="757791">
                <a:tc>
                  <a:txBody>
                    <a:bodyPr/>
                    <a:lstStyle/>
                    <a:p>
                      <a:pPr algn="l" fontAlgn="b"/>
                      <a:r>
                        <a:rPr lang="en-US" sz="1700" b="1" u="none" strike="noStrike">
                          <a:solidFill>
                            <a:schemeClr val="tx1">
                              <a:lumMod val="75000"/>
                              <a:lumOff val="25000"/>
                            </a:schemeClr>
                          </a:solidFill>
                          <a:effectLst/>
                        </a:rPr>
                        <a:t>Intrinsic Motivation</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extLst>
                  <a:ext uri="{0D108BD9-81ED-4DB2-BD59-A6C34878D82A}">
                    <a16:rowId xmlns:a16="http://schemas.microsoft.com/office/drawing/2014/main" val="1198060650"/>
                  </a:ext>
                </a:extLst>
              </a:tr>
              <a:tr h="757791">
                <a:tc>
                  <a:txBody>
                    <a:bodyPr/>
                    <a:lstStyle/>
                    <a:p>
                      <a:pPr algn="l" fontAlgn="b"/>
                      <a:r>
                        <a:rPr lang="en-US" sz="1700" b="1" u="none" strike="noStrike">
                          <a:solidFill>
                            <a:schemeClr val="tx1">
                              <a:lumMod val="75000"/>
                              <a:lumOff val="25000"/>
                            </a:schemeClr>
                          </a:solidFill>
                          <a:effectLst/>
                        </a:rPr>
                        <a:t>Extrinsic Motivation</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3900828546"/>
                  </a:ext>
                </a:extLst>
              </a:tr>
              <a:tr h="499266">
                <a:tc>
                  <a:txBody>
                    <a:bodyPr/>
                    <a:lstStyle/>
                    <a:p>
                      <a:pPr algn="l" fontAlgn="b"/>
                      <a:r>
                        <a:rPr lang="en-US" sz="1700" b="1" u="none" strike="noStrike" err="1">
                          <a:solidFill>
                            <a:schemeClr val="tx1">
                              <a:lumMod val="75000"/>
                              <a:lumOff val="25000"/>
                            </a:schemeClr>
                          </a:solidFill>
                          <a:effectLst/>
                        </a:rPr>
                        <a:t>Straightlineing</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dirty="0">
                          <a:solidFill>
                            <a:schemeClr val="tx1">
                              <a:lumMod val="75000"/>
                              <a:lumOff val="25000"/>
                            </a:schemeClr>
                          </a:solidFill>
                          <a:effectLst/>
                        </a:rPr>
                        <a:t>✅</a:t>
                      </a:r>
                      <a:endParaRPr lang="en-US" sz="1700" b="0" i="0" u="none" strike="noStrike" dirty="0">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extLst>
                  <a:ext uri="{0D108BD9-81ED-4DB2-BD59-A6C34878D82A}">
                    <a16:rowId xmlns:a16="http://schemas.microsoft.com/office/drawing/2014/main" val="2083019862"/>
                  </a:ext>
                </a:extLst>
              </a:tr>
              <a:tr h="499266">
                <a:tc>
                  <a:txBody>
                    <a:bodyPr/>
                    <a:lstStyle/>
                    <a:p>
                      <a:pPr algn="l" fontAlgn="b"/>
                      <a:r>
                        <a:rPr lang="en-US" sz="1700" b="1" u="none" strike="noStrike">
                          <a:solidFill>
                            <a:schemeClr val="tx1">
                              <a:lumMod val="75000"/>
                              <a:lumOff val="25000"/>
                            </a:schemeClr>
                          </a:solidFill>
                          <a:effectLst/>
                        </a:rPr>
                        <a:t>Rounding</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153264824"/>
                  </a:ext>
                </a:extLst>
              </a:tr>
              <a:tr h="499266">
                <a:tc>
                  <a:txBody>
                    <a:bodyPr/>
                    <a:lstStyle/>
                    <a:p>
                      <a:pPr algn="l" fontAlgn="b"/>
                      <a:r>
                        <a:rPr lang="en-US" sz="1700" b="1" u="none" strike="noStrike">
                          <a:solidFill>
                            <a:schemeClr val="tx1">
                              <a:lumMod val="75000"/>
                              <a:lumOff val="25000"/>
                            </a:schemeClr>
                          </a:solidFill>
                          <a:effectLst/>
                        </a:rPr>
                        <a:t>Word Count</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3122939205"/>
                  </a:ext>
                </a:extLst>
              </a:tr>
              <a:tr h="499266">
                <a:tc>
                  <a:txBody>
                    <a:bodyPr/>
                    <a:lstStyle/>
                    <a:p>
                      <a:pPr algn="l" fontAlgn="b"/>
                      <a:r>
                        <a:rPr lang="en-US" sz="1700" b="1" u="none" strike="noStrike">
                          <a:solidFill>
                            <a:schemeClr val="tx1">
                              <a:lumMod val="75000"/>
                              <a:lumOff val="25000"/>
                            </a:schemeClr>
                          </a:solidFill>
                          <a:effectLst/>
                        </a:rPr>
                        <a:t>Primacy</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4092485044"/>
                  </a:ext>
                </a:extLst>
              </a:tr>
              <a:tr h="499266">
                <a:tc>
                  <a:txBody>
                    <a:bodyPr/>
                    <a:lstStyle/>
                    <a:p>
                      <a:pPr algn="l" fontAlgn="b"/>
                      <a:r>
                        <a:rPr lang="en-US" sz="1700" b="1" u="none" strike="noStrike">
                          <a:solidFill>
                            <a:schemeClr val="tx1">
                              <a:lumMod val="75000"/>
                              <a:lumOff val="25000"/>
                            </a:schemeClr>
                          </a:solidFill>
                          <a:effectLst/>
                        </a:rPr>
                        <a:t>Speeding</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381407667"/>
                  </a:ext>
                </a:extLst>
              </a:tr>
              <a:tr h="499266">
                <a:tc>
                  <a:txBody>
                    <a:bodyPr/>
                    <a:lstStyle/>
                    <a:p>
                      <a:pPr algn="l" fontAlgn="b"/>
                      <a:r>
                        <a:rPr lang="en-US" sz="1700" b="1" u="none" strike="noStrike">
                          <a:solidFill>
                            <a:schemeClr val="tx1">
                              <a:lumMod val="75000"/>
                              <a:lumOff val="25000"/>
                            </a:schemeClr>
                          </a:solidFill>
                          <a:effectLst/>
                        </a:rPr>
                        <a:t>Missing Data</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622453610"/>
                  </a:ext>
                </a:extLst>
              </a:tr>
              <a:tr h="499266">
                <a:tc>
                  <a:txBody>
                    <a:bodyPr/>
                    <a:lstStyle/>
                    <a:p>
                      <a:pPr algn="l" fontAlgn="b"/>
                      <a:r>
                        <a:rPr lang="en-US" sz="1700" b="1" u="none" strike="noStrike">
                          <a:solidFill>
                            <a:schemeClr val="tx1">
                              <a:lumMod val="75000"/>
                              <a:lumOff val="25000"/>
                            </a:schemeClr>
                          </a:solidFill>
                          <a:effectLst/>
                        </a:rPr>
                        <a:t>Reliability</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1932335683"/>
                  </a:ext>
                </a:extLst>
              </a:tr>
            </a:tbl>
          </a:graphicData>
        </a:graphic>
      </p:graphicFrame>
    </p:spTree>
    <p:extLst>
      <p:ext uri="{BB962C8B-B14F-4D97-AF65-F5344CB8AC3E}">
        <p14:creationId xmlns:p14="http://schemas.microsoft.com/office/powerpoint/2010/main" val="1352815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77"/>
            </a:endParaRPr>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77"/>
            </a:endParaRPr>
          </a:p>
        </p:txBody>
      </p:sp>
      <p:sp>
        <p:nvSpPr>
          <p:cNvPr id="2" name="Title 1">
            <a:extLst>
              <a:ext uri="{FF2B5EF4-FFF2-40B4-BE49-F238E27FC236}">
                <a16:creationId xmlns:a16="http://schemas.microsoft.com/office/drawing/2014/main" id="{E04E2663-8FB9-A74F-8A1E-83E11EF7C19E}"/>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rPr>
              <a:t>Round Numeric Estimates</a:t>
            </a:r>
          </a:p>
        </p:txBody>
      </p:sp>
      <p:sp>
        <p:nvSpPr>
          <p:cNvPr id="3" name="Content Placeholder 2">
            <a:extLst>
              <a:ext uri="{FF2B5EF4-FFF2-40B4-BE49-F238E27FC236}">
                <a16:creationId xmlns:a16="http://schemas.microsoft.com/office/drawing/2014/main" id="{C72A646A-BE35-0941-B9A2-990691EA6DCC}"/>
              </a:ext>
            </a:extLst>
          </p:cNvPr>
          <p:cNvSpPr>
            <a:spLocks noGrp="1"/>
          </p:cNvSpPr>
          <p:nvPr>
            <p:ph idx="1"/>
          </p:nvPr>
        </p:nvSpPr>
        <p:spPr>
          <a:xfrm>
            <a:off x="1524000" y="4256436"/>
            <a:ext cx="9144000" cy="1600818"/>
          </a:xfrm>
        </p:spPr>
        <p:txBody>
          <a:bodyPr vert="horz" lIns="91440" tIns="45720" rIns="91440" bIns="45720" rtlCol="0">
            <a:normAutofit/>
          </a:bodyPr>
          <a:lstStyle/>
          <a:p>
            <a:pPr marL="0" indent="0" algn="ctr">
              <a:buNone/>
            </a:pPr>
            <a:r>
              <a:rPr lang="en-US" sz="4000" kern="1200" dirty="0">
                <a:solidFill>
                  <a:schemeClr val="accent1"/>
                </a:solidFill>
              </a:rPr>
              <a:t>Participants gave round, numeric estimates similarly across sources.</a:t>
            </a:r>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7589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video game&#10;&#10;Description automatically generated">
            <a:extLst>
              <a:ext uri="{FF2B5EF4-FFF2-40B4-BE49-F238E27FC236}">
                <a16:creationId xmlns:a16="http://schemas.microsoft.com/office/drawing/2014/main" id="{2675E822-9AB0-AB4B-B5EC-9DB5A7B559F8}"/>
              </a:ext>
            </a:extLst>
          </p:cNvPr>
          <p:cNvPicPr>
            <a:picLocks noChangeAspect="1"/>
          </p:cNvPicPr>
          <p:nvPr/>
        </p:nvPicPr>
        <p:blipFill>
          <a:blip r:embed="rId3"/>
          <a:stretch>
            <a:fillRect/>
          </a:stretch>
        </p:blipFill>
        <p:spPr>
          <a:xfrm>
            <a:off x="1453444" y="643466"/>
            <a:ext cx="9285111" cy="5571067"/>
          </a:xfrm>
          <a:prstGeom prst="rect">
            <a:avLst/>
          </a:prstGeom>
        </p:spPr>
      </p:pic>
    </p:spTree>
    <p:extLst>
      <p:ext uri="{BB962C8B-B14F-4D97-AF65-F5344CB8AC3E}">
        <p14:creationId xmlns:p14="http://schemas.microsoft.com/office/powerpoint/2010/main" val="20349528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A0B9A-8000-804E-885B-9CAC6E9D04EF}"/>
              </a:ext>
            </a:extLst>
          </p:cNvPr>
          <p:cNvSpPr>
            <a:spLocks noGrp="1"/>
          </p:cNvSpPr>
          <p:nvPr>
            <p:ph type="title"/>
          </p:nvPr>
        </p:nvSpPr>
        <p:spPr>
          <a:xfrm>
            <a:off x="1028700" y="1967266"/>
            <a:ext cx="2628900" cy="2547257"/>
          </a:xfrm>
          <a:prstGeom prst="ellipse">
            <a:avLst/>
          </a:prstGeom>
          <a:noFill/>
        </p:spPr>
        <p:txBody>
          <a:bodyPr vert="horz" lIns="91440" tIns="45720" rIns="91440" bIns="45720" rtlCol="0" anchor="ctr">
            <a:normAutofit/>
          </a:bodyPr>
          <a:lstStyle/>
          <a:p>
            <a:pPr algn="ctr"/>
            <a:r>
              <a:rPr lang="en-US" sz="3600" kern="1200" dirty="0">
                <a:solidFill>
                  <a:srgbClr val="FFFFFF"/>
                </a:solidFill>
              </a:rPr>
              <a:t>Score Card</a:t>
            </a:r>
          </a:p>
        </p:txBody>
      </p:sp>
      <p:graphicFrame>
        <p:nvGraphicFramePr>
          <p:cNvPr id="6" name="Content Placeholder 5">
            <a:extLst>
              <a:ext uri="{FF2B5EF4-FFF2-40B4-BE49-F238E27FC236}">
                <a16:creationId xmlns:a16="http://schemas.microsoft.com/office/drawing/2014/main" id="{C5EA2749-DD04-1740-897C-B21A7D280111}"/>
              </a:ext>
            </a:extLst>
          </p:cNvPr>
          <p:cNvGraphicFramePr>
            <a:graphicFrameLocks noGrp="1"/>
          </p:cNvGraphicFramePr>
          <p:nvPr>
            <p:ph idx="1"/>
            <p:extLst>
              <p:ext uri="{D42A27DB-BD31-4B8C-83A1-F6EECF244321}">
                <p14:modId xmlns:p14="http://schemas.microsoft.com/office/powerpoint/2010/main" val="685412591"/>
              </p:ext>
            </p:extLst>
          </p:nvPr>
        </p:nvGraphicFramePr>
        <p:xfrm>
          <a:off x="4777316" y="672983"/>
          <a:ext cx="6780703" cy="5509710"/>
        </p:xfrm>
        <a:graphic>
          <a:graphicData uri="http://schemas.openxmlformats.org/drawingml/2006/table">
            <a:tbl>
              <a:tblPr firstRow="1" bandRow="1">
                <a:tableStyleId>{9D7B26C5-4107-4FEC-AEDC-1716B250A1EF}</a:tableStyleId>
              </a:tblPr>
              <a:tblGrid>
                <a:gridCol w="2136467">
                  <a:extLst>
                    <a:ext uri="{9D8B030D-6E8A-4147-A177-3AD203B41FA5}">
                      <a16:colId xmlns:a16="http://schemas.microsoft.com/office/drawing/2014/main" val="3880417415"/>
                    </a:ext>
                  </a:extLst>
                </a:gridCol>
                <a:gridCol w="1862703">
                  <a:extLst>
                    <a:ext uri="{9D8B030D-6E8A-4147-A177-3AD203B41FA5}">
                      <a16:colId xmlns:a16="http://schemas.microsoft.com/office/drawing/2014/main" val="4006520670"/>
                    </a:ext>
                  </a:extLst>
                </a:gridCol>
                <a:gridCol w="986867">
                  <a:extLst>
                    <a:ext uri="{9D8B030D-6E8A-4147-A177-3AD203B41FA5}">
                      <a16:colId xmlns:a16="http://schemas.microsoft.com/office/drawing/2014/main" val="3788359617"/>
                    </a:ext>
                  </a:extLst>
                </a:gridCol>
                <a:gridCol w="1068422">
                  <a:extLst>
                    <a:ext uri="{9D8B030D-6E8A-4147-A177-3AD203B41FA5}">
                      <a16:colId xmlns:a16="http://schemas.microsoft.com/office/drawing/2014/main" val="1819919470"/>
                    </a:ext>
                  </a:extLst>
                </a:gridCol>
                <a:gridCol w="726244">
                  <a:extLst>
                    <a:ext uri="{9D8B030D-6E8A-4147-A177-3AD203B41FA5}">
                      <a16:colId xmlns:a16="http://schemas.microsoft.com/office/drawing/2014/main" val="2901959599"/>
                    </a:ext>
                  </a:extLst>
                </a:gridCol>
              </a:tblGrid>
              <a:tr h="499266">
                <a:tc>
                  <a:txBody>
                    <a:bodyPr/>
                    <a:lstStyle/>
                    <a:p>
                      <a:pPr algn="l" fontAlgn="b"/>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1" u="none" strike="noStrike">
                          <a:solidFill>
                            <a:schemeClr val="tx1">
                              <a:lumMod val="75000"/>
                              <a:lumOff val="25000"/>
                            </a:schemeClr>
                          </a:solidFill>
                          <a:effectLst/>
                        </a:rPr>
                        <a:t>Undergraduate</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1" u="none" strike="noStrike" err="1">
                          <a:solidFill>
                            <a:schemeClr val="tx1">
                              <a:lumMod val="75000"/>
                              <a:lumOff val="25000"/>
                            </a:schemeClr>
                          </a:solidFill>
                          <a:effectLst/>
                        </a:rPr>
                        <a:t>MTurk</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1" u="none" strike="noStrike">
                          <a:solidFill>
                            <a:schemeClr val="tx1">
                              <a:lumMod val="75000"/>
                              <a:lumOff val="25000"/>
                            </a:schemeClr>
                          </a:solidFill>
                          <a:effectLst/>
                        </a:rPr>
                        <a:t>Prolific</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1" u="none" strike="noStrike">
                          <a:solidFill>
                            <a:schemeClr val="tx1">
                              <a:lumMod val="75000"/>
                              <a:lumOff val="25000"/>
                            </a:schemeClr>
                          </a:solidFill>
                          <a:effectLst/>
                        </a:rPr>
                        <a:t>Tap</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extLst>
                  <a:ext uri="{0D108BD9-81ED-4DB2-BD59-A6C34878D82A}">
                    <a16:rowId xmlns:a16="http://schemas.microsoft.com/office/drawing/2014/main" val="1784402360"/>
                  </a:ext>
                </a:extLst>
              </a:tr>
              <a:tr h="757791">
                <a:tc>
                  <a:txBody>
                    <a:bodyPr/>
                    <a:lstStyle/>
                    <a:p>
                      <a:pPr algn="l" fontAlgn="b"/>
                      <a:r>
                        <a:rPr lang="en-US" sz="1700" b="1" u="none" strike="noStrike">
                          <a:solidFill>
                            <a:schemeClr val="tx1">
                              <a:lumMod val="75000"/>
                              <a:lumOff val="25000"/>
                            </a:schemeClr>
                          </a:solidFill>
                          <a:effectLst/>
                        </a:rPr>
                        <a:t>Intrinsic Motivation</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extLst>
                  <a:ext uri="{0D108BD9-81ED-4DB2-BD59-A6C34878D82A}">
                    <a16:rowId xmlns:a16="http://schemas.microsoft.com/office/drawing/2014/main" val="1198060650"/>
                  </a:ext>
                </a:extLst>
              </a:tr>
              <a:tr h="757791">
                <a:tc>
                  <a:txBody>
                    <a:bodyPr/>
                    <a:lstStyle/>
                    <a:p>
                      <a:pPr algn="l" fontAlgn="b"/>
                      <a:r>
                        <a:rPr lang="en-US" sz="1700" b="1" u="none" strike="noStrike">
                          <a:solidFill>
                            <a:schemeClr val="tx1">
                              <a:lumMod val="75000"/>
                              <a:lumOff val="25000"/>
                            </a:schemeClr>
                          </a:solidFill>
                          <a:effectLst/>
                        </a:rPr>
                        <a:t>Extrinsic Motivation</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3900828546"/>
                  </a:ext>
                </a:extLst>
              </a:tr>
              <a:tr h="499266">
                <a:tc>
                  <a:txBody>
                    <a:bodyPr/>
                    <a:lstStyle/>
                    <a:p>
                      <a:pPr algn="l" fontAlgn="b"/>
                      <a:r>
                        <a:rPr lang="en-US" sz="1700" b="1" u="none" strike="noStrike" err="1">
                          <a:solidFill>
                            <a:schemeClr val="tx1">
                              <a:lumMod val="75000"/>
                              <a:lumOff val="25000"/>
                            </a:schemeClr>
                          </a:solidFill>
                          <a:effectLst/>
                        </a:rPr>
                        <a:t>Straightlineing</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dirty="0">
                          <a:solidFill>
                            <a:schemeClr val="tx1">
                              <a:lumMod val="75000"/>
                              <a:lumOff val="25000"/>
                            </a:schemeClr>
                          </a:solidFill>
                          <a:effectLst/>
                        </a:rPr>
                        <a:t>✅</a:t>
                      </a:r>
                      <a:endParaRPr lang="en-US" sz="1700" b="0" i="0" u="none" strike="noStrike" dirty="0">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extLst>
                  <a:ext uri="{0D108BD9-81ED-4DB2-BD59-A6C34878D82A}">
                    <a16:rowId xmlns:a16="http://schemas.microsoft.com/office/drawing/2014/main" val="2083019862"/>
                  </a:ext>
                </a:extLst>
              </a:tr>
              <a:tr h="499266">
                <a:tc>
                  <a:txBody>
                    <a:bodyPr/>
                    <a:lstStyle/>
                    <a:p>
                      <a:pPr algn="l" fontAlgn="b"/>
                      <a:r>
                        <a:rPr lang="en-US" sz="1700" b="1" u="none" strike="noStrike">
                          <a:solidFill>
                            <a:schemeClr val="tx1">
                              <a:lumMod val="75000"/>
                              <a:lumOff val="25000"/>
                            </a:schemeClr>
                          </a:solidFill>
                          <a:effectLst/>
                        </a:rPr>
                        <a:t>Rounding</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extLst>
                  <a:ext uri="{0D108BD9-81ED-4DB2-BD59-A6C34878D82A}">
                    <a16:rowId xmlns:a16="http://schemas.microsoft.com/office/drawing/2014/main" val="153264824"/>
                  </a:ext>
                </a:extLst>
              </a:tr>
              <a:tr h="499266">
                <a:tc>
                  <a:txBody>
                    <a:bodyPr/>
                    <a:lstStyle/>
                    <a:p>
                      <a:pPr algn="l" fontAlgn="b"/>
                      <a:r>
                        <a:rPr lang="en-US" sz="1700" b="1" u="none" strike="noStrike">
                          <a:solidFill>
                            <a:schemeClr val="tx1">
                              <a:lumMod val="75000"/>
                              <a:lumOff val="25000"/>
                            </a:schemeClr>
                          </a:solidFill>
                          <a:effectLst/>
                        </a:rPr>
                        <a:t>Word Count</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3122939205"/>
                  </a:ext>
                </a:extLst>
              </a:tr>
              <a:tr h="499266">
                <a:tc>
                  <a:txBody>
                    <a:bodyPr/>
                    <a:lstStyle/>
                    <a:p>
                      <a:pPr algn="l" fontAlgn="b"/>
                      <a:r>
                        <a:rPr lang="en-US" sz="1700" b="1" u="none" strike="noStrike">
                          <a:solidFill>
                            <a:schemeClr val="tx1">
                              <a:lumMod val="75000"/>
                              <a:lumOff val="25000"/>
                            </a:schemeClr>
                          </a:solidFill>
                          <a:effectLst/>
                        </a:rPr>
                        <a:t>Primacy</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4092485044"/>
                  </a:ext>
                </a:extLst>
              </a:tr>
              <a:tr h="499266">
                <a:tc>
                  <a:txBody>
                    <a:bodyPr/>
                    <a:lstStyle/>
                    <a:p>
                      <a:pPr algn="l" fontAlgn="b"/>
                      <a:r>
                        <a:rPr lang="en-US" sz="1700" b="1" u="none" strike="noStrike">
                          <a:solidFill>
                            <a:schemeClr val="tx1">
                              <a:lumMod val="75000"/>
                              <a:lumOff val="25000"/>
                            </a:schemeClr>
                          </a:solidFill>
                          <a:effectLst/>
                        </a:rPr>
                        <a:t>Speeding</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381407667"/>
                  </a:ext>
                </a:extLst>
              </a:tr>
              <a:tr h="499266">
                <a:tc>
                  <a:txBody>
                    <a:bodyPr/>
                    <a:lstStyle/>
                    <a:p>
                      <a:pPr algn="l" fontAlgn="b"/>
                      <a:r>
                        <a:rPr lang="en-US" sz="1700" b="1" u="none" strike="noStrike">
                          <a:solidFill>
                            <a:schemeClr val="tx1">
                              <a:lumMod val="75000"/>
                              <a:lumOff val="25000"/>
                            </a:schemeClr>
                          </a:solidFill>
                          <a:effectLst/>
                        </a:rPr>
                        <a:t>Missing Data</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622453610"/>
                  </a:ext>
                </a:extLst>
              </a:tr>
              <a:tr h="499266">
                <a:tc>
                  <a:txBody>
                    <a:bodyPr/>
                    <a:lstStyle/>
                    <a:p>
                      <a:pPr algn="l" fontAlgn="b"/>
                      <a:r>
                        <a:rPr lang="en-US" sz="1700" b="1" u="none" strike="noStrike">
                          <a:solidFill>
                            <a:schemeClr val="tx1">
                              <a:lumMod val="75000"/>
                              <a:lumOff val="25000"/>
                            </a:schemeClr>
                          </a:solidFill>
                          <a:effectLst/>
                        </a:rPr>
                        <a:t>Reliability</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1932335683"/>
                  </a:ext>
                </a:extLst>
              </a:tr>
            </a:tbl>
          </a:graphicData>
        </a:graphic>
      </p:graphicFrame>
    </p:spTree>
    <p:extLst>
      <p:ext uri="{BB962C8B-B14F-4D97-AF65-F5344CB8AC3E}">
        <p14:creationId xmlns:p14="http://schemas.microsoft.com/office/powerpoint/2010/main" val="40136999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77"/>
            </a:endParaRPr>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77"/>
            </a:endParaRPr>
          </a:p>
        </p:txBody>
      </p:sp>
      <p:sp>
        <p:nvSpPr>
          <p:cNvPr id="2" name="Title 1">
            <a:extLst>
              <a:ext uri="{FF2B5EF4-FFF2-40B4-BE49-F238E27FC236}">
                <a16:creationId xmlns:a16="http://schemas.microsoft.com/office/drawing/2014/main" id="{D97FE231-54EA-0740-BB7C-A634296980CE}"/>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rPr>
              <a:t>Open Response Word Count</a:t>
            </a:r>
          </a:p>
        </p:txBody>
      </p:sp>
      <p:sp>
        <p:nvSpPr>
          <p:cNvPr id="3" name="Content Placeholder 2">
            <a:extLst>
              <a:ext uri="{FF2B5EF4-FFF2-40B4-BE49-F238E27FC236}">
                <a16:creationId xmlns:a16="http://schemas.microsoft.com/office/drawing/2014/main" id="{D59ACDBF-9739-F646-A7EB-B3A2B1DA7A33}"/>
              </a:ext>
            </a:extLst>
          </p:cNvPr>
          <p:cNvSpPr>
            <a:spLocks noGrp="1"/>
          </p:cNvSpPr>
          <p:nvPr>
            <p:ph idx="1"/>
          </p:nvPr>
        </p:nvSpPr>
        <p:spPr>
          <a:xfrm>
            <a:off x="1524000" y="4256436"/>
            <a:ext cx="9144000" cy="1600818"/>
          </a:xfrm>
        </p:spPr>
        <p:txBody>
          <a:bodyPr vert="horz" lIns="91440" tIns="45720" rIns="91440" bIns="45720" rtlCol="0">
            <a:normAutofit/>
          </a:bodyPr>
          <a:lstStyle/>
          <a:p>
            <a:pPr marL="0" indent="0" algn="ctr">
              <a:buNone/>
            </a:pPr>
            <a:r>
              <a:rPr lang="en-US" sz="4000" kern="1200" dirty="0">
                <a:solidFill>
                  <a:schemeClr val="accent1"/>
                </a:solidFill>
              </a:rPr>
              <a:t>Tap participants wrote fewer words than participants from other sources.</a:t>
            </a:r>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8541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guitar&#10;&#10;Description automatically generated">
            <a:extLst>
              <a:ext uri="{FF2B5EF4-FFF2-40B4-BE49-F238E27FC236}">
                <a16:creationId xmlns:a16="http://schemas.microsoft.com/office/drawing/2014/main" id="{007F1227-D3CD-F947-A686-1AFA36F6A4C1}"/>
              </a:ext>
            </a:extLst>
          </p:cNvPr>
          <p:cNvPicPr>
            <a:picLocks noChangeAspect="1"/>
          </p:cNvPicPr>
          <p:nvPr/>
        </p:nvPicPr>
        <p:blipFill>
          <a:blip r:embed="rId3"/>
          <a:stretch>
            <a:fillRect/>
          </a:stretch>
        </p:blipFill>
        <p:spPr>
          <a:xfrm>
            <a:off x="1453444" y="643466"/>
            <a:ext cx="9285111" cy="5571067"/>
          </a:xfrm>
          <a:prstGeom prst="rect">
            <a:avLst/>
          </a:prstGeom>
        </p:spPr>
      </p:pic>
    </p:spTree>
    <p:extLst>
      <p:ext uri="{BB962C8B-B14F-4D97-AF65-F5344CB8AC3E}">
        <p14:creationId xmlns:p14="http://schemas.microsoft.com/office/powerpoint/2010/main" val="1550594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uitar&#10;&#10;Description automatically generated">
            <a:extLst>
              <a:ext uri="{FF2B5EF4-FFF2-40B4-BE49-F238E27FC236}">
                <a16:creationId xmlns:a16="http://schemas.microsoft.com/office/drawing/2014/main" id="{8DA9F17D-CF7E-8A4E-BB40-703C78044F2D}"/>
              </a:ext>
            </a:extLst>
          </p:cNvPr>
          <p:cNvPicPr>
            <a:picLocks noChangeAspect="1"/>
          </p:cNvPicPr>
          <p:nvPr/>
        </p:nvPicPr>
        <p:blipFill>
          <a:blip r:embed="rId3"/>
          <a:stretch>
            <a:fillRect/>
          </a:stretch>
        </p:blipFill>
        <p:spPr>
          <a:xfrm>
            <a:off x="1453444" y="643466"/>
            <a:ext cx="9285111" cy="5571067"/>
          </a:xfrm>
          <a:prstGeom prst="rect">
            <a:avLst/>
          </a:prstGeom>
        </p:spPr>
      </p:pic>
      <p:sp>
        <p:nvSpPr>
          <p:cNvPr id="4" name="TextBox 3">
            <a:extLst>
              <a:ext uri="{FF2B5EF4-FFF2-40B4-BE49-F238E27FC236}">
                <a16:creationId xmlns:a16="http://schemas.microsoft.com/office/drawing/2014/main" id="{81A0E2EE-BC86-974D-A5C4-0782708ACAC5}"/>
              </a:ext>
            </a:extLst>
          </p:cNvPr>
          <p:cNvSpPr txBox="1"/>
          <p:nvPr/>
        </p:nvSpPr>
        <p:spPr>
          <a:xfrm>
            <a:off x="8665029" y="128992"/>
            <a:ext cx="3357266" cy="369332"/>
          </a:xfrm>
          <a:prstGeom prst="rect">
            <a:avLst/>
          </a:prstGeom>
          <a:noFill/>
        </p:spPr>
        <p:txBody>
          <a:bodyPr wrap="none" rtlCol="0">
            <a:spAutoFit/>
          </a:bodyPr>
          <a:lstStyle/>
          <a:p>
            <a:r>
              <a:rPr lang="en-US" dirty="0">
                <a:latin typeface="Gill Sans MT" panose="020B0502020104020203" pitchFamily="34" charset="77"/>
              </a:rPr>
              <a:t>95% Confidence Intervals (Profile)</a:t>
            </a:r>
          </a:p>
        </p:txBody>
      </p:sp>
    </p:spTree>
    <p:extLst>
      <p:ext uri="{BB962C8B-B14F-4D97-AF65-F5344CB8AC3E}">
        <p14:creationId xmlns:p14="http://schemas.microsoft.com/office/powerpoint/2010/main" val="10173914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A0B9A-8000-804E-885B-9CAC6E9D04EF}"/>
              </a:ext>
            </a:extLst>
          </p:cNvPr>
          <p:cNvSpPr>
            <a:spLocks noGrp="1"/>
          </p:cNvSpPr>
          <p:nvPr>
            <p:ph type="title"/>
          </p:nvPr>
        </p:nvSpPr>
        <p:spPr>
          <a:xfrm>
            <a:off x="1028700" y="1967266"/>
            <a:ext cx="2628900" cy="2547257"/>
          </a:xfrm>
          <a:prstGeom prst="ellipse">
            <a:avLst/>
          </a:prstGeom>
          <a:noFill/>
        </p:spPr>
        <p:txBody>
          <a:bodyPr vert="horz" lIns="91440" tIns="45720" rIns="91440" bIns="45720" rtlCol="0" anchor="ctr">
            <a:normAutofit/>
          </a:bodyPr>
          <a:lstStyle/>
          <a:p>
            <a:pPr algn="ctr"/>
            <a:r>
              <a:rPr lang="en-US" sz="3600" kern="1200" dirty="0">
                <a:solidFill>
                  <a:srgbClr val="FFFFFF"/>
                </a:solidFill>
              </a:rPr>
              <a:t>Score Card</a:t>
            </a:r>
          </a:p>
        </p:txBody>
      </p:sp>
      <p:graphicFrame>
        <p:nvGraphicFramePr>
          <p:cNvPr id="6" name="Content Placeholder 5">
            <a:extLst>
              <a:ext uri="{FF2B5EF4-FFF2-40B4-BE49-F238E27FC236}">
                <a16:creationId xmlns:a16="http://schemas.microsoft.com/office/drawing/2014/main" id="{C5EA2749-DD04-1740-897C-B21A7D280111}"/>
              </a:ext>
            </a:extLst>
          </p:cNvPr>
          <p:cNvGraphicFramePr>
            <a:graphicFrameLocks noGrp="1"/>
          </p:cNvGraphicFramePr>
          <p:nvPr>
            <p:ph idx="1"/>
            <p:extLst>
              <p:ext uri="{D42A27DB-BD31-4B8C-83A1-F6EECF244321}">
                <p14:modId xmlns:p14="http://schemas.microsoft.com/office/powerpoint/2010/main" val="2591341590"/>
              </p:ext>
            </p:extLst>
          </p:nvPr>
        </p:nvGraphicFramePr>
        <p:xfrm>
          <a:off x="4777316" y="671051"/>
          <a:ext cx="6780703" cy="5513572"/>
        </p:xfrm>
        <a:graphic>
          <a:graphicData uri="http://schemas.openxmlformats.org/drawingml/2006/table">
            <a:tbl>
              <a:tblPr firstRow="1" bandRow="1">
                <a:tableStyleId>{9D7B26C5-4107-4FEC-AEDC-1716B250A1EF}</a:tableStyleId>
              </a:tblPr>
              <a:tblGrid>
                <a:gridCol w="2133210">
                  <a:extLst>
                    <a:ext uri="{9D8B030D-6E8A-4147-A177-3AD203B41FA5}">
                      <a16:colId xmlns:a16="http://schemas.microsoft.com/office/drawing/2014/main" val="3880417415"/>
                    </a:ext>
                  </a:extLst>
                </a:gridCol>
                <a:gridCol w="1864010">
                  <a:extLst>
                    <a:ext uri="{9D8B030D-6E8A-4147-A177-3AD203B41FA5}">
                      <a16:colId xmlns:a16="http://schemas.microsoft.com/office/drawing/2014/main" val="4006520670"/>
                    </a:ext>
                  </a:extLst>
                </a:gridCol>
                <a:gridCol w="987559">
                  <a:extLst>
                    <a:ext uri="{9D8B030D-6E8A-4147-A177-3AD203B41FA5}">
                      <a16:colId xmlns:a16="http://schemas.microsoft.com/office/drawing/2014/main" val="3788359617"/>
                    </a:ext>
                  </a:extLst>
                </a:gridCol>
                <a:gridCol w="1069171">
                  <a:extLst>
                    <a:ext uri="{9D8B030D-6E8A-4147-A177-3AD203B41FA5}">
                      <a16:colId xmlns:a16="http://schemas.microsoft.com/office/drawing/2014/main" val="1819919470"/>
                    </a:ext>
                  </a:extLst>
                </a:gridCol>
                <a:gridCol w="726753">
                  <a:extLst>
                    <a:ext uri="{9D8B030D-6E8A-4147-A177-3AD203B41FA5}">
                      <a16:colId xmlns:a16="http://schemas.microsoft.com/office/drawing/2014/main" val="2901959599"/>
                    </a:ext>
                  </a:extLst>
                </a:gridCol>
              </a:tblGrid>
              <a:tr h="499616">
                <a:tc>
                  <a:txBody>
                    <a:bodyPr/>
                    <a:lstStyle/>
                    <a:p>
                      <a:pPr algn="l" fontAlgn="b"/>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1" u="none" strike="noStrike">
                          <a:solidFill>
                            <a:schemeClr val="tx1">
                              <a:lumMod val="75000"/>
                              <a:lumOff val="25000"/>
                            </a:schemeClr>
                          </a:solidFill>
                          <a:effectLst/>
                        </a:rPr>
                        <a:t>Undergraduate</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1" u="none" strike="noStrike" err="1">
                          <a:solidFill>
                            <a:schemeClr val="tx1">
                              <a:lumMod val="75000"/>
                              <a:lumOff val="25000"/>
                            </a:schemeClr>
                          </a:solidFill>
                          <a:effectLst/>
                        </a:rPr>
                        <a:t>MTurk</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1" u="none" strike="noStrike">
                          <a:solidFill>
                            <a:schemeClr val="tx1">
                              <a:lumMod val="75000"/>
                              <a:lumOff val="25000"/>
                            </a:schemeClr>
                          </a:solidFill>
                          <a:effectLst/>
                        </a:rPr>
                        <a:t>Prolific</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1" u="none" strike="noStrike">
                          <a:solidFill>
                            <a:schemeClr val="tx1">
                              <a:lumMod val="75000"/>
                              <a:lumOff val="25000"/>
                            </a:schemeClr>
                          </a:solidFill>
                          <a:effectLst/>
                        </a:rPr>
                        <a:t>Tap</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extLst>
                  <a:ext uri="{0D108BD9-81ED-4DB2-BD59-A6C34878D82A}">
                    <a16:rowId xmlns:a16="http://schemas.microsoft.com/office/drawing/2014/main" val="1784402360"/>
                  </a:ext>
                </a:extLst>
              </a:tr>
              <a:tr h="758322">
                <a:tc>
                  <a:txBody>
                    <a:bodyPr/>
                    <a:lstStyle/>
                    <a:p>
                      <a:pPr algn="l" fontAlgn="b"/>
                      <a:r>
                        <a:rPr lang="en-US" sz="1700" b="1" u="none" strike="noStrike">
                          <a:solidFill>
                            <a:schemeClr val="tx1">
                              <a:lumMod val="75000"/>
                              <a:lumOff val="25000"/>
                            </a:schemeClr>
                          </a:solidFill>
                          <a:effectLst/>
                        </a:rPr>
                        <a:t>Intrinsic Motivation</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extLst>
                  <a:ext uri="{0D108BD9-81ED-4DB2-BD59-A6C34878D82A}">
                    <a16:rowId xmlns:a16="http://schemas.microsoft.com/office/drawing/2014/main" val="1198060650"/>
                  </a:ext>
                </a:extLst>
              </a:tr>
              <a:tr h="758322">
                <a:tc>
                  <a:txBody>
                    <a:bodyPr/>
                    <a:lstStyle/>
                    <a:p>
                      <a:pPr algn="l" fontAlgn="b"/>
                      <a:r>
                        <a:rPr lang="en-US" sz="1700" b="1" u="none" strike="noStrike">
                          <a:solidFill>
                            <a:schemeClr val="tx1">
                              <a:lumMod val="75000"/>
                              <a:lumOff val="25000"/>
                            </a:schemeClr>
                          </a:solidFill>
                          <a:effectLst/>
                        </a:rPr>
                        <a:t>Extrinsic Motivation</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extLst>
                  <a:ext uri="{0D108BD9-81ED-4DB2-BD59-A6C34878D82A}">
                    <a16:rowId xmlns:a16="http://schemas.microsoft.com/office/drawing/2014/main" val="3900828546"/>
                  </a:ext>
                </a:extLst>
              </a:tr>
              <a:tr h="499616">
                <a:tc>
                  <a:txBody>
                    <a:bodyPr/>
                    <a:lstStyle/>
                    <a:p>
                      <a:pPr algn="l" fontAlgn="b"/>
                      <a:r>
                        <a:rPr lang="en-US" sz="1700" b="1" u="none" strike="noStrike" err="1">
                          <a:solidFill>
                            <a:schemeClr val="tx1">
                              <a:lumMod val="75000"/>
                              <a:lumOff val="25000"/>
                            </a:schemeClr>
                          </a:solidFill>
                          <a:effectLst/>
                        </a:rPr>
                        <a:t>Straightlineing</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0" u="none" strike="noStrike" dirty="0">
                          <a:solidFill>
                            <a:schemeClr val="tx1">
                              <a:lumMod val="75000"/>
                              <a:lumOff val="25000"/>
                            </a:schemeClr>
                          </a:solidFill>
                          <a:effectLst/>
                        </a:rPr>
                        <a:t>✅</a:t>
                      </a:r>
                      <a:endParaRPr lang="en-US" sz="1700" b="0" i="0" u="none" strike="noStrike" dirty="0">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extLst>
                  <a:ext uri="{0D108BD9-81ED-4DB2-BD59-A6C34878D82A}">
                    <a16:rowId xmlns:a16="http://schemas.microsoft.com/office/drawing/2014/main" val="2083019862"/>
                  </a:ext>
                </a:extLst>
              </a:tr>
              <a:tr h="499616">
                <a:tc>
                  <a:txBody>
                    <a:bodyPr/>
                    <a:lstStyle/>
                    <a:p>
                      <a:pPr algn="l" fontAlgn="b"/>
                      <a:r>
                        <a:rPr lang="en-US" sz="1700" b="1" u="none" strike="noStrike">
                          <a:solidFill>
                            <a:schemeClr val="tx1">
                              <a:lumMod val="75000"/>
                              <a:lumOff val="25000"/>
                            </a:schemeClr>
                          </a:solidFill>
                          <a:effectLst/>
                        </a:rPr>
                        <a:t>Rounding</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0" u="none" strike="noStrike" dirty="0">
                          <a:solidFill>
                            <a:schemeClr val="tx1">
                              <a:lumMod val="75000"/>
                              <a:lumOff val="25000"/>
                            </a:schemeClr>
                          </a:solidFill>
                          <a:effectLst/>
                        </a:rPr>
                        <a:t>✅</a:t>
                      </a:r>
                      <a:endParaRPr lang="en-US" sz="1700" b="0" i="0" u="none" strike="noStrike" dirty="0">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extLst>
                  <a:ext uri="{0D108BD9-81ED-4DB2-BD59-A6C34878D82A}">
                    <a16:rowId xmlns:a16="http://schemas.microsoft.com/office/drawing/2014/main" val="153264824"/>
                  </a:ext>
                </a:extLst>
              </a:tr>
              <a:tr h="499616">
                <a:tc>
                  <a:txBody>
                    <a:bodyPr/>
                    <a:lstStyle/>
                    <a:p>
                      <a:pPr algn="l" fontAlgn="b"/>
                      <a:r>
                        <a:rPr lang="en-US" sz="1700" b="1" u="none" strike="noStrike">
                          <a:solidFill>
                            <a:schemeClr val="tx1">
                              <a:lumMod val="75000"/>
                              <a:lumOff val="25000"/>
                            </a:schemeClr>
                          </a:solidFill>
                          <a:effectLst/>
                        </a:rPr>
                        <a:t>Word Count</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dirty="0">
                          <a:solidFill>
                            <a:schemeClr val="tx1">
                              <a:lumMod val="75000"/>
                              <a:lumOff val="25000"/>
                            </a:schemeClr>
                          </a:solidFill>
                          <a:effectLst/>
                        </a:rPr>
                        <a:t>✅</a:t>
                      </a:r>
                      <a:endParaRPr lang="en-US" sz="1700" b="0" i="0" u="none" strike="noStrike" dirty="0">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extLst>
                  <a:ext uri="{0D108BD9-81ED-4DB2-BD59-A6C34878D82A}">
                    <a16:rowId xmlns:a16="http://schemas.microsoft.com/office/drawing/2014/main" val="3122939205"/>
                  </a:ext>
                </a:extLst>
              </a:tr>
              <a:tr h="499616">
                <a:tc>
                  <a:txBody>
                    <a:bodyPr/>
                    <a:lstStyle/>
                    <a:p>
                      <a:pPr algn="l" fontAlgn="b"/>
                      <a:r>
                        <a:rPr lang="en-US" sz="1700" b="1" u="none" strike="noStrike">
                          <a:solidFill>
                            <a:schemeClr val="tx1">
                              <a:lumMod val="75000"/>
                              <a:lumOff val="25000"/>
                            </a:schemeClr>
                          </a:solidFill>
                          <a:effectLst/>
                        </a:rPr>
                        <a:t>Primacy</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extLst>
                  <a:ext uri="{0D108BD9-81ED-4DB2-BD59-A6C34878D82A}">
                    <a16:rowId xmlns:a16="http://schemas.microsoft.com/office/drawing/2014/main" val="4092485044"/>
                  </a:ext>
                </a:extLst>
              </a:tr>
              <a:tr h="499616">
                <a:tc>
                  <a:txBody>
                    <a:bodyPr/>
                    <a:lstStyle/>
                    <a:p>
                      <a:pPr algn="l" fontAlgn="b"/>
                      <a:r>
                        <a:rPr lang="en-US" sz="1700" b="1" u="none" strike="noStrike">
                          <a:solidFill>
                            <a:schemeClr val="tx1">
                              <a:lumMod val="75000"/>
                              <a:lumOff val="25000"/>
                            </a:schemeClr>
                          </a:solidFill>
                          <a:effectLst/>
                        </a:rPr>
                        <a:t>Speeding</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extLst>
                  <a:ext uri="{0D108BD9-81ED-4DB2-BD59-A6C34878D82A}">
                    <a16:rowId xmlns:a16="http://schemas.microsoft.com/office/drawing/2014/main" val="381407667"/>
                  </a:ext>
                </a:extLst>
              </a:tr>
              <a:tr h="499616">
                <a:tc>
                  <a:txBody>
                    <a:bodyPr/>
                    <a:lstStyle/>
                    <a:p>
                      <a:pPr algn="l" fontAlgn="b"/>
                      <a:r>
                        <a:rPr lang="en-US" sz="1700" b="1" u="none" strike="noStrike">
                          <a:solidFill>
                            <a:schemeClr val="tx1">
                              <a:lumMod val="75000"/>
                              <a:lumOff val="25000"/>
                            </a:schemeClr>
                          </a:solidFill>
                          <a:effectLst/>
                        </a:rPr>
                        <a:t>Missing Data</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extLst>
                  <a:ext uri="{0D108BD9-81ED-4DB2-BD59-A6C34878D82A}">
                    <a16:rowId xmlns:a16="http://schemas.microsoft.com/office/drawing/2014/main" val="622453610"/>
                  </a:ext>
                </a:extLst>
              </a:tr>
              <a:tr h="499616">
                <a:tc>
                  <a:txBody>
                    <a:bodyPr/>
                    <a:lstStyle/>
                    <a:p>
                      <a:pPr algn="l" fontAlgn="b"/>
                      <a:r>
                        <a:rPr lang="en-US" sz="1700" b="1" u="none" strike="noStrike">
                          <a:solidFill>
                            <a:schemeClr val="tx1">
                              <a:lumMod val="75000"/>
                              <a:lumOff val="25000"/>
                            </a:schemeClr>
                          </a:solidFill>
                          <a:effectLst/>
                        </a:rPr>
                        <a:t>Reliability</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extLst>
                  <a:ext uri="{0D108BD9-81ED-4DB2-BD59-A6C34878D82A}">
                    <a16:rowId xmlns:a16="http://schemas.microsoft.com/office/drawing/2014/main" val="1932335683"/>
                  </a:ext>
                </a:extLst>
              </a:tr>
            </a:tbl>
          </a:graphicData>
        </a:graphic>
      </p:graphicFrame>
    </p:spTree>
    <p:extLst>
      <p:ext uri="{BB962C8B-B14F-4D97-AF65-F5344CB8AC3E}">
        <p14:creationId xmlns:p14="http://schemas.microsoft.com/office/powerpoint/2010/main" val="31935429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88952"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6267A10A-102B-3540-A48B-A6B83C7645FC}"/>
              </a:ext>
            </a:extLst>
          </p:cNvPr>
          <p:cNvSpPr>
            <a:spLocks noGrp="1"/>
          </p:cNvSpPr>
          <p:nvPr>
            <p:ph type="title"/>
          </p:nvPr>
        </p:nvSpPr>
        <p:spPr>
          <a:xfrm>
            <a:off x="634276" y="4892358"/>
            <a:ext cx="3766272" cy="1325563"/>
          </a:xfrm>
        </p:spPr>
        <p:txBody>
          <a:bodyPr>
            <a:normAutofit/>
          </a:bodyPr>
          <a:lstStyle/>
          <a:p>
            <a:pPr algn="r"/>
            <a:r>
              <a:rPr lang="en-US" sz="4000" dirty="0">
                <a:solidFill>
                  <a:schemeClr val="bg1"/>
                </a:solidFill>
              </a:rPr>
              <a:t>Primacy</a:t>
            </a:r>
            <a:endParaRPr lang="en-US" sz="2400" dirty="0">
              <a:solidFill>
                <a:schemeClr val="bg1"/>
              </a:solidFill>
            </a:endParaRPr>
          </a:p>
        </p:txBody>
      </p:sp>
      <p:pic>
        <p:nvPicPr>
          <p:cNvPr id="7" name="Graphic 6" descr="Chevron arrows">
            <a:extLst>
              <a:ext uri="{FF2B5EF4-FFF2-40B4-BE49-F238E27FC236}">
                <a16:creationId xmlns:a16="http://schemas.microsoft.com/office/drawing/2014/main" id="{66FF90E4-07EE-40B9-91EC-0571ED48E2B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599426" y="800945"/>
            <a:ext cx="2987343" cy="2987343"/>
          </a:xfrm>
          <a:prstGeom prst="rect">
            <a:avLst/>
          </a:prstGeom>
        </p:spPr>
      </p:pic>
      <p:cxnSp>
        <p:nvCxnSpPr>
          <p:cNvPr id="12" name="Straight Connector 11">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F0728A9-1A3B-6F44-BFE2-BDFFADC94E73}"/>
              </a:ext>
            </a:extLst>
          </p:cNvPr>
          <p:cNvSpPr>
            <a:spLocks noGrp="1"/>
          </p:cNvSpPr>
          <p:nvPr>
            <p:ph idx="1"/>
          </p:nvPr>
        </p:nvSpPr>
        <p:spPr>
          <a:xfrm>
            <a:off x="4878784" y="4824249"/>
            <a:ext cx="6673136" cy="1461780"/>
          </a:xfrm>
        </p:spPr>
        <p:txBody>
          <a:bodyPr anchor="ctr">
            <a:normAutofit lnSpcReduction="10000"/>
          </a:bodyPr>
          <a:lstStyle/>
          <a:p>
            <a:pPr marL="0" indent="0">
              <a:buNone/>
            </a:pPr>
            <a:r>
              <a:rPr lang="en-US" sz="2400" b="1" dirty="0">
                <a:solidFill>
                  <a:schemeClr val="bg1"/>
                </a:solidFill>
              </a:rPr>
              <a:t>We found no evidence for a primacy effect.</a:t>
            </a:r>
          </a:p>
          <a:p>
            <a:pPr marL="0" indent="0">
              <a:buNone/>
            </a:pPr>
            <a:r>
              <a:rPr lang="en-US" sz="2400" dirty="0">
                <a:solidFill>
                  <a:schemeClr val="bg1"/>
                </a:solidFill>
              </a:rPr>
              <a:t>List order did not significantly change the proportion times a quality was listed as a top 3 child quality.</a:t>
            </a:r>
          </a:p>
        </p:txBody>
      </p:sp>
    </p:spTree>
    <p:extLst>
      <p:ext uri="{BB962C8B-B14F-4D97-AF65-F5344CB8AC3E}">
        <p14:creationId xmlns:p14="http://schemas.microsoft.com/office/powerpoint/2010/main" val="33267680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window, black, building, ball&#10;&#10;Description automatically generated">
            <a:extLst>
              <a:ext uri="{FF2B5EF4-FFF2-40B4-BE49-F238E27FC236}">
                <a16:creationId xmlns:a16="http://schemas.microsoft.com/office/drawing/2014/main" id="{51EC1C34-A3B3-374A-AD26-148E2EF56D41}"/>
              </a:ext>
            </a:extLst>
          </p:cNvPr>
          <p:cNvPicPr>
            <a:picLocks noChangeAspect="1"/>
          </p:cNvPicPr>
          <p:nvPr/>
        </p:nvPicPr>
        <p:blipFill>
          <a:blip r:embed="rId3"/>
          <a:stretch>
            <a:fillRect/>
          </a:stretch>
        </p:blipFill>
        <p:spPr>
          <a:xfrm>
            <a:off x="1453444" y="643466"/>
            <a:ext cx="9285111" cy="5571067"/>
          </a:xfrm>
          <a:prstGeom prst="rect">
            <a:avLst/>
          </a:prstGeom>
        </p:spPr>
      </p:pic>
    </p:spTree>
    <p:extLst>
      <p:ext uri="{BB962C8B-B14F-4D97-AF65-F5344CB8AC3E}">
        <p14:creationId xmlns:p14="http://schemas.microsoft.com/office/powerpoint/2010/main" val="299448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1D05DE-6A06-E34A-B86C-181CE0A1D149}"/>
              </a:ext>
            </a:extLst>
          </p:cNvPr>
          <p:cNvSpPr>
            <a:spLocks noGrp="1"/>
          </p:cNvSpPr>
          <p:nvPr>
            <p:ph type="title"/>
          </p:nvPr>
        </p:nvSpPr>
        <p:spPr>
          <a:xfrm>
            <a:off x="1524000" y="1376362"/>
            <a:ext cx="9144000" cy="2603274"/>
          </a:xfrm>
        </p:spPr>
        <p:txBody>
          <a:bodyPr vert="horz" lIns="91440" tIns="45720" rIns="91440" bIns="45720" rtlCol="0" anchor="b">
            <a:normAutofit/>
          </a:bodyPr>
          <a:lstStyle/>
          <a:p>
            <a:pPr algn="ctr"/>
            <a:r>
              <a:rPr lang="en-US" dirty="0"/>
              <a:t>Good thing </a:t>
            </a:r>
            <a:r>
              <a:rPr lang="en-US" dirty="0" err="1"/>
              <a:t>MT</a:t>
            </a:r>
            <a:r>
              <a:rPr lang="en-US" kern="1200" dirty="0" err="1">
                <a:solidFill>
                  <a:schemeClr val="tx1"/>
                </a:solidFill>
              </a:rPr>
              <a:t>urk</a:t>
            </a:r>
            <a:r>
              <a:rPr lang="en-US" dirty="0" err="1"/>
              <a:t>ers</a:t>
            </a:r>
            <a:r>
              <a:rPr lang="en-US" dirty="0"/>
              <a:t> </a:t>
            </a:r>
            <a:r>
              <a:rPr lang="en-US" kern="1200" dirty="0">
                <a:solidFill>
                  <a:schemeClr val="tx1"/>
                </a:solidFill>
              </a:rPr>
              <a:t>are diverse(</a:t>
            </a:r>
            <a:r>
              <a:rPr lang="en-US" kern="1200" dirty="0" err="1">
                <a:solidFill>
                  <a:schemeClr val="tx1"/>
                </a:solidFill>
              </a:rPr>
              <a:t>ish</a:t>
            </a:r>
            <a:r>
              <a:rPr lang="en-US" kern="1200" dirty="0">
                <a:solidFill>
                  <a:schemeClr val="tx1"/>
                </a:solidFill>
              </a:rPr>
              <a:t>).</a:t>
            </a:r>
          </a:p>
        </p:txBody>
      </p:sp>
      <p:sp>
        <p:nvSpPr>
          <p:cNvPr id="4" name="TextBox 3">
            <a:extLst>
              <a:ext uri="{FF2B5EF4-FFF2-40B4-BE49-F238E27FC236}">
                <a16:creationId xmlns:a16="http://schemas.microsoft.com/office/drawing/2014/main" id="{93A6E6F3-A9DC-5246-9943-D127E3BFD593}"/>
              </a:ext>
            </a:extLst>
          </p:cNvPr>
          <p:cNvSpPr txBox="1"/>
          <p:nvPr/>
        </p:nvSpPr>
        <p:spPr>
          <a:xfrm>
            <a:off x="7043549" y="6348521"/>
            <a:ext cx="4523611" cy="369332"/>
          </a:xfrm>
          <a:prstGeom prst="rect">
            <a:avLst/>
          </a:prstGeom>
          <a:noFill/>
        </p:spPr>
        <p:txBody>
          <a:bodyPr wrap="none" rtlCol="0">
            <a:spAutoFit/>
          </a:bodyPr>
          <a:lstStyle/>
          <a:p>
            <a:r>
              <a:rPr lang="en-US" b="1" dirty="0">
                <a:solidFill>
                  <a:schemeClr val="accent5"/>
                </a:solidFill>
                <a:latin typeface="Gill Sans MT" panose="020B0502020104020203" pitchFamily="34" charset="77"/>
              </a:rPr>
              <a:t>http://</a:t>
            </a:r>
            <a:r>
              <a:rPr lang="en-US" b="1" dirty="0" err="1">
                <a:solidFill>
                  <a:schemeClr val="accent5"/>
                </a:solidFill>
                <a:latin typeface="Gill Sans MT" panose="020B0502020104020203" pitchFamily="34" charset="77"/>
              </a:rPr>
              <a:t>demographics.mturk-tracker.com</a:t>
            </a:r>
            <a:r>
              <a:rPr lang="en-US" b="1" dirty="0">
                <a:solidFill>
                  <a:schemeClr val="accent5"/>
                </a:solidFill>
                <a:latin typeface="Gill Sans MT" panose="020B0502020104020203" pitchFamily="34" charset="77"/>
              </a:rPr>
              <a:t>/</a:t>
            </a:r>
          </a:p>
        </p:txBody>
      </p:sp>
    </p:spTree>
    <p:extLst>
      <p:ext uri="{BB962C8B-B14F-4D97-AF65-F5344CB8AC3E}">
        <p14:creationId xmlns:p14="http://schemas.microsoft.com/office/powerpoint/2010/main" val="17237896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A0B9A-8000-804E-885B-9CAC6E9D04EF}"/>
              </a:ext>
            </a:extLst>
          </p:cNvPr>
          <p:cNvSpPr>
            <a:spLocks noGrp="1"/>
          </p:cNvSpPr>
          <p:nvPr>
            <p:ph type="title"/>
          </p:nvPr>
        </p:nvSpPr>
        <p:spPr>
          <a:xfrm>
            <a:off x="1028700" y="1967266"/>
            <a:ext cx="2628900" cy="2547257"/>
          </a:xfrm>
          <a:prstGeom prst="ellipse">
            <a:avLst/>
          </a:prstGeom>
          <a:noFill/>
        </p:spPr>
        <p:txBody>
          <a:bodyPr vert="horz" lIns="91440" tIns="45720" rIns="91440" bIns="45720" rtlCol="0" anchor="ctr">
            <a:normAutofit/>
          </a:bodyPr>
          <a:lstStyle/>
          <a:p>
            <a:pPr algn="ctr"/>
            <a:r>
              <a:rPr lang="en-US" sz="3600" kern="1200" dirty="0">
                <a:solidFill>
                  <a:srgbClr val="FFFFFF"/>
                </a:solidFill>
              </a:rPr>
              <a:t>Score Card</a:t>
            </a:r>
          </a:p>
        </p:txBody>
      </p:sp>
      <p:graphicFrame>
        <p:nvGraphicFramePr>
          <p:cNvPr id="6" name="Content Placeholder 5">
            <a:extLst>
              <a:ext uri="{FF2B5EF4-FFF2-40B4-BE49-F238E27FC236}">
                <a16:creationId xmlns:a16="http://schemas.microsoft.com/office/drawing/2014/main" id="{C5EA2749-DD04-1740-897C-B21A7D280111}"/>
              </a:ext>
            </a:extLst>
          </p:cNvPr>
          <p:cNvGraphicFramePr>
            <a:graphicFrameLocks noGrp="1"/>
          </p:cNvGraphicFramePr>
          <p:nvPr>
            <p:ph idx="1"/>
            <p:extLst>
              <p:ext uri="{D42A27DB-BD31-4B8C-83A1-F6EECF244321}">
                <p14:modId xmlns:p14="http://schemas.microsoft.com/office/powerpoint/2010/main" val="1168965343"/>
              </p:ext>
            </p:extLst>
          </p:nvPr>
        </p:nvGraphicFramePr>
        <p:xfrm>
          <a:off x="4777316" y="671051"/>
          <a:ext cx="6780703" cy="5513572"/>
        </p:xfrm>
        <a:graphic>
          <a:graphicData uri="http://schemas.openxmlformats.org/drawingml/2006/table">
            <a:tbl>
              <a:tblPr firstRow="1" bandRow="1">
                <a:tableStyleId>{9D7B26C5-4107-4FEC-AEDC-1716B250A1EF}</a:tableStyleId>
              </a:tblPr>
              <a:tblGrid>
                <a:gridCol w="2133210">
                  <a:extLst>
                    <a:ext uri="{9D8B030D-6E8A-4147-A177-3AD203B41FA5}">
                      <a16:colId xmlns:a16="http://schemas.microsoft.com/office/drawing/2014/main" val="3880417415"/>
                    </a:ext>
                  </a:extLst>
                </a:gridCol>
                <a:gridCol w="1864010">
                  <a:extLst>
                    <a:ext uri="{9D8B030D-6E8A-4147-A177-3AD203B41FA5}">
                      <a16:colId xmlns:a16="http://schemas.microsoft.com/office/drawing/2014/main" val="4006520670"/>
                    </a:ext>
                  </a:extLst>
                </a:gridCol>
                <a:gridCol w="987559">
                  <a:extLst>
                    <a:ext uri="{9D8B030D-6E8A-4147-A177-3AD203B41FA5}">
                      <a16:colId xmlns:a16="http://schemas.microsoft.com/office/drawing/2014/main" val="3788359617"/>
                    </a:ext>
                  </a:extLst>
                </a:gridCol>
                <a:gridCol w="1069171">
                  <a:extLst>
                    <a:ext uri="{9D8B030D-6E8A-4147-A177-3AD203B41FA5}">
                      <a16:colId xmlns:a16="http://schemas.microsoft.com/office/drawing/2014/main" val="1819919470"/>
                    </a:ext>
                  </a:extLst>
                </a:gridCol>
                <a:gridCol w="726753">
                  <a:extLst>
                    <a:ext uri="{9D8B030D-6E8A-4147-A177-3AD203B41FA5}">
                      <a16:colId xmlns:a16="http://schemas.microsoft.com/office/drawing/2014/main" val="2901959599"/>
                    </a:ext>
                  </a:extLst>
                </a:gridCol>
              </a:tblGrid>
              <a:tr h="499616">
                <a:tc>
                  <a:txBody>
                    <a:bodyPr/>
                    <a:lstStyle/>
                    <a:p>
                      <a:pPr algn="l" fontAlgn="b"/>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1" u="none" strike="noStrike">
                          <a:solidFill>
                            <a:schemeClr val="tx1">
                              <a:lumMod val="75000"/>
                              <a:lumOff val="25000"/>
                            </a:schemeClr>
                          </a:solidFill>
                          <a:effectLst/>
                        </a:rPr>
                        <a:t>Undergraduate</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1" u="none" strike="noStrike" err="1">
                          <a:solidFill>
                            <a:schemeClr val="tx1">
                              <a:lumMod val="75000"/>
                              <a:lumOff val="25000"/>
                            </a:schemeClr>
                          </a:solidFill>
                          <a:effectLst/>
                        </a:rPr>
                        <a:t>MTurk</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1" u="none" strike="noStrike">
                          <a:solidFill>
                            <a:schemeClr val="tx1">
                              <a:lumMod val="75000"/>
                              <a:lumOff val="25000"/>
                            </a:schemeClr>
                          </a:solidFill>
                          <a:effectLst/>
                        </a:rPr>
                        <a:t>Prolific</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1" u="none" strike="noStrike">
                          <a:solidFill>
                            <a:schemeClr val="tx1">
                              <a:lumMod val="75000"/>
                              <a:lumOff val="25000"/>
                            </a:schemeClr>
                          </a:solidFill>
                          <a:effectLst/>
                        </a:rPr>
                        <a:t>Tap</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extLst>
                  <a:ext uri="{0D108BD9-81ED-4DB2-BD59-A6C34878D82A}">
                    <a16:rowId xmlns:a16="http://schemas.microsoft.com/office/drawing/2014/main" val="1784402360"/>
                  </a:ext>
                </a:extLst>
              </a:tr>
              <a:tr h="758322">
                <a:tc>
                  <a:txBody>
                    <a:bodyPr/>
                    <a:lstStyle/>
                    <a:p>
                      <a:pPr algn="l" fontAlgn="b"/>
                      <a:r>
                        <a:rPr lang="en-US" sz="1700" b="1" u="none" strike="noStrike">
                          <a:solidFill>
                            <a:schemeClr val="tx1">
                              <a:lumMod val="75000"/>
                              <a:lumOff val="25000"/>
                            </a:schemeClr>
                          </a:solidFill>
                          <a:effectLst/>
                        </a:rPr>
                        <a:t>Intrinsic Motivation</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extLst>
                  <a:ext uri="{0D108BD9-81ED-4DB2-BD59-A6C34878D82A}">
                    <a16:rowId xmlns:a16="http://schemas.microsoft.com/office/drawing/2014/main" val="1198060650"/>
                  </a:ext>
                </a:extLst>
              </a:tr>
              <a:tr h="758322">
                <a:tc>
                  <a:txBody>
                    <a:bodyPr/>
                    <a:lstStyle/>
                    <a:p>
                      <a:pPr algn="l" fontAlgn="b"/>
                      <a:r>
                        <a:rPr lang="en-US" sz="1700" b="1" u="none" strike="noStrike">
                          <a:solidFill>
                            <a:schemeClr val="tx1">
                              <a:lumMod val="75000"/>
                              <a:lumOff val="25000"/>
                            </a:schemeClr>
                          </a:solidFill>
                          <a:effectLst/>
                        </a:rPr>
                        <a:t>Extrinsic Motivation</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extLst>
                  <a:ext uri="{0D108BD9-81ED-4DB2-BD59-A6C34878D82A}">
                    <a16:rowId xmlns:a16="http://schemas.microsoft.com/office/drawing/2014/main" val="3900828546"/>
                  </a:ext>
                </a:extLst>
              </a:tr>
              <a:tr h="499616">
                <a:tc>
                  <a:txBody>
                    <a:bodyPr/>
                    <a:lstStyle/>
                    <a:p>
                      <a:pPr algn="l" fontAlgn="b"/>
                      <a:r>
                        <a:rPr lang="en-US" sz="1700" b="1" u="none" strike="noStrike" err="1">
                          <a:solidFill>
                            <a:schemeClr val="tx1">
                              <a:lumMod val="75000"/>
                              <a:lumOff val="25000"/>
                            </a:schemeClr>
                          </a:solidFill>
                          <a:effectLst/>
                        </a:rPr>
                        <a:t>Straightlineing</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0" u="none" strike="noStrike" dirty="0">
                          <a:solidFill>
                            <a:schemeClr val="tx1">
                              <a:lumMod val="75000"/>
                              <a:lumOff val="25000"/>
                            </a:schemeClr>
                          </a:solidFill>
                          <a:effectLst/>
                        </a:rPr>
                        <a:t>✅</a:t>
                      </a:r>
                      <a:endParaRPr lang="en-US" sz="1700" b="0" i="0" u="none" strike="noStrike" dirty="0">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extLst>
                  <a:ext uri="{0D108BD9-81ED-4DB2-BD59-A6C34878D82A}">
                    <a16:rowId xmlns:a16="http://schemas.microsoft.com/office/drawing/2014/main" val="2083019862"/>
                  </a:ext>
                </a:extLst>
              </a:tr>
              <a:tr h="499616">
                <a:tc>
                  <a:txBody>
                    <a:bodyPr/>
                    <a:lstStyle/>
                    <a:p>
                      <a:pPr algn="l" fontAlgn="b"/>
                      <a:r>
                        <a:rPr lang="en-US" sz="1700" b="1" u="none" strike="noStrike">
                          <a:solidFill>
                            <a:schemeClr val="tx1">
                              <a:lumMod val="75000"/>
                              <a:lumOff val="25000"/>
                            </a:schemeClr>
                          </a:solidFill>
                          <a:effectLst/>
                        </a:rPr>
                        <a:t>Rounding</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extLst>
                  <a:ext uri="{0D108BD9-81ED-4DB2-BD59-A6C34878D82A}">
                    <a16:rowId xmlns:a16="http://schemas.microsoft.com/office/drawing/2014/main" val="153264824"/>
                  </a:ext>
                </a:extLst>
              </a:tr>
              <a:tr h="499616">
                <a:tc>
                  <a:txBody>
                    <a:bodyPr/>
                    <a:lstStyle/>
                    <a:p>
                      <a:pPr algn="l" fontAlgn="b"/>
                      <a:r>
                        <a:rPr lang="en-US" sz="1700" b="1" u="none" strike="noStrike">
                          <a:solidFill>
                            <a:schemeClr val="tx1">
                              <a:lumMod val="75000"/>
                              <a:lumOff val="25000"/>
                            </a:schemeClr>
                          </a:solidFill>
                          <a:effectLst/>
                        </a:rPr>
                        <a:t>Word Count</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dirty="0">
                          <a:solidFill>
                            <a:schemeClr val="tx1">
                              <a:lumMod val="75000"/>
                              <a:lumOff val="25000"/>
                            </a:schemeClr>
                          </a:solidFill>
                          <a:effectLst/>
                        </a:rPr>
                        <a:t>✅</a:t>
                      </a:r>
                      <a:endParaRPr lang="en-US" sz="1700" b="0" i="0" u="none" strike="noStrike" dirty="0">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extLst>
                  <a:ext uri="{0D108BD9-81ED-4DB2-BD59-A6C34878D82A}">
                    <a16:rowId xmlns:a16="http://schemas.microsoft.com/office/drawing/2014/main" val="3122939205"/>
                  </a:ext>
                </a:extLst>
              </a:tr>
              <a:tr h="499616">
                <a:tc>
                  <a:txBody>
                    <a:bodyPr/>
                    <a:lstStyle/>
                    <a:p>
                      <a:pPr algn="l" fontAlgn="b"/>
                      <a:r>
                        <a:rPr lang="en-US" sz="1700" b="1" u="none" strike="noStrike">
                          <a:solidFill>
                            <a:schemeClr val="tx1">
                              <a:lumMod val="75000"/>
                              <a:lumOff val="25000"/>
                            </a:schemeClr>
                          </a:solidFill>
                          <a:effectLst/>
                        </a:rPr>
                        <a:t>Primacy</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extLst>
                  <a:ext uri="{0D108BD9-81ED-4DB2-BD59-A6C34878D82A}">
                    <a16:rowId xmlns:a16="http://schemas.microsoft.com/office/drawing/2014/main" val="4092485044"/>
                  </a:ext>
                </a:extLst>
              </a:tr>
              <a:tr h="499616">
                <a:tc>
                  <a:txBody>
                    <a:bodyPr/>
                    <a:lstStyle/>
                    <a:p>
                      <a:pPr algn="l" fontAlgn="b"/>
                      <a:r>
                        <a:rPr lang="en-US" sz="1700" b="1" u="none" strike="noStrike">
                          <a:solidFill>
                            <a:schemeClr val="tx1">
                              <a:lumMod val="75000"/>
                              <a:lumOff val="25000"/>
                            </a:schemeClr>
                          </a:solidFill>
                          <a:effectLst/>
                        </a:rPr>
                        <a:t>Speeding</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extLst>
                  <a:ext uri="{0D108BD9-81ED-4DB2-BD59-A6C34878D82A}">
                    <a16:rowId xmlns:a16="http://schemas.microsoft.com/office/drawing/2014/main" val="381407667"/>
                  </a:ext>
                </a:extLst>
              </a:tr>
              <a:tr h="499616">
                <a:tc>
                  <a:txBody>
                    <a:bodyPr/>
                    <a:lstStyle/>
                    <a:p>
                      <a:pPr algn="l" fontAlgn="b"/>
                      <a:r>
                        <a:rPr lang="en-US" sz="1700" b="1" u="none" strike="noStrike">
                          <a:solidFill>
                            <a:schemeClr val="tx1">
                              <a:lumMod val="75000"/>
                              <a:lumOff val="25000"/>
                            </a:schemeClr>
                          </a:solidFill>
                          <a:effectLst/>
                        </a:rPr>
                        <a:t>Missing Data</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extLst>
                  <a:ext uri="{0D108BD9-81ED-4DB2-BD59-A6C34878D82A}">
                    <a16:rowId xmlns:a16="http://schemas.microsoft.com/office/drawing/2014/main" val="622453610"/>
                  </a:ext>
                </a:extLst>
              </a:tr>
              <a:tr h="499616">
                <a:tc>
                  <a:txBody>
                    <a:bodyPr/>
                    <a:lstStyle/>
                    <a:p>
                      <a:pPr algn="l" fontAlgn="b"/>
                      <a:r>
                        <a:rPr lang="en-US" sz="1700" b="1" u="none" strike="noStrike">
                          <a:solidFill>
                            <a:schemeClr val="tx1">
                              <a:lumMod val="75000"/>
                              <a:lumOff val="25000"/>
                            </a:schemeClr>
                          </a:solidFill>
                          <a:effectLst/>
                        </a:rPr>
                        <a:t>Reliability</a:t>
                      </a:r>
                      <a:endParaRPr lang="en-US" sz="1700" b="1" i="0" u="none" strike="noStrike">
                        <a:solidFill>
                          <a:schemeClr val="tx1">
                            <a:lumMod val="75000"/>
                            <a:lumOff val="25000"/>
                          </a:schemeClr>
                        </a:solidFill>
                        <a:effectLst/>
                        <a:latin typeface="Calibri" panose="020F0502020204030204" pitchFamily="34" charset="0"/>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387" marR="19914" marT="102193" marB="102193" anchor="ctr"/>
                </a:tc>
                <a:extLst>
                  <a:ext uri="{0D108BD9-81ED-4DB2-BD59-A6C34878D82A}">
                    <a16:rowId xmlns:a16="http://schemas.microsoft.com/office/drawing/2014/main" val="1932335683"/>
                  </a:ext>
                </a:extLst>
              </a:tr>
            </a:tbl>
          </a:graphicData>
        </a:graphic>
      </p:graphicFrame>
    </p:spTree>
    <p:extLst>
      <p:ext uri="{BB962C8B-B14F-4D97-AF65-F5344CB8AC3E}">
        <p14:creationId xmlns:p14="http://schemas.microsoft.com/office/powerpoint/2010/main" val="8696975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C12D06-4CC8-5E4F-81C2-3340EB13191D}"/>
              </a:ext>
            </a:extLst>
          </p:cNvPr>
          <p:cNvSpPr>
            <a:spLocks noGrp="1"/>
          </p:cNvSpPr>
          <p:nvPr>
            <p:ph type="title"/>
          </p:nvPr>
        </p:nvSpPr>
        <p:spPr>
          <a:xfrm>
            <a:off x="1571811" y="1573586"/>
            <a:ext cx="9122584" cy="1325563"/>
          </a:xfrm>
        </p:spPr>
        <p:txBody>
          <a:bodyPr>
            <a:normAutofit/>
          </a:bodyPr>
          <a:lstStyle/>
          <a:p>
            <a:r>
              <a:rPr lang="en-US" sz="4400" dirty="0">
                <a:solidFill>
                  <a:schemeClr val="accent1"/>
                </a:solidFill>
              </a:rPr>
              <a:t>Milliseconds per Word</a:t>
            </a:r>
          </a:p>
        </p:txBody>
      </p:sp>
      <p:sp>
        <p:nvSpPr>
          <p:cNvPr id="6" name="Content Placeholder 5">
            <a:extLst>
              <a:ext uri="{FF2B5EF4-FFF2-40B4-BE49-F238E27FC236}">
                <a16:creationId xmlns:a16="http://schemas.microsoft.com/office/drawing/2014/main" id="{81C69AF8-2F7D-7D49-ACC1-36E9D5C8605D}"/>
              </a:ext>
            </a:extLst>
          </p:cNvPr>
          <p:cNvSpPr>
            <a:spLocks noGrp="1"/>
          </p:cNvSpPr>
          <p:nvPr>
            <p:ph idx="1"/>
          </p:nvPr>
        </p:nvSpPr>
        <p:spPr>
          <a:xfrm>
            <a:off x="1571811" y="3060017"/>
            <a:ext cx="6066118" cy="2438546"/>
          </a:xfrm>
        </p:spPr>
        <p:txBody>
          <a:bodyPr>
            <a:noAutofit/>
          </a:bodyPr>
          <a:lstStyle/>
          <a:p>
            <a:pPr marL="0" indent="0">
              <a:buNone/>
            </a:pPr>
            <a:r>
              <a:rPr lang="en-US" sz="2400" dirty="0"/>
              <a:t>Among finished surveys, most participants spent between 350 and 800 milliseconds per word (on average).</a:t>
            </a:r>
          </a:p>
          <a:p>
            <a:pPr marL="0" indent="0">
              <a:buNone/>
            </a:pPr>
            <a:endParaRPr lang="en-US" sz="2400" dirty="0"/>
          </a:p>
          <a:p>
            <a:pPr marL="0" indent="0">
              <a:buNone/>
            </a:pPr>
            <a:r>
              <a:rPr lang="en-US" sz="2400" dirty="0" err="1"/>
              <a:t>MTurkers</a:t>
            </a:r>
            <a:r>
              <a:rPr lang="en-US" sz="2400" dirty="0"/>
              <a:t> spent the least time per word.</a:t>
            </a:r>
          </a:p>
          <a:p>
            <a:pPr marL="0" indent="0">
              <a:buNone/>
            </a:pPr>
            <a:endParaRPr lang="en-US" sz="2400" dirty="0"/>
          </a:p>
          <a:p>
            <a:pPr marL="0" indent="0">
              <a:buNone/>
            </a:pPr>
            <a:r>
              <a:rPr lang="en-US" sz="2400" dirty="0"/>
              <a:t>Undergraduates spent the most time per word.</a:t>
            </a:r>
          </a:p>
        </p:txBody>
      </p:sp>
      <p:sp>
        <p:nvSpPr>
          <p:cNvPr id="20"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22"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10" name="Graphic 9" descr="Clock">
            <a:extLst>
              <a:ext uri="{FF2B5EF4-FFF2-40B4-BE49-F238E27FC236}">
                <a16:creationId xmlns:a16="http://schemas.microsoft.com/office/drawing/2014/main" id="{A80942EE-EA4F-4D07-B574-E08888C43A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25899" y="3191551"/>
            <a:ext cx="2194559" cy="2194559"/>
          </a:xfrm>
          <a:prstGeom prst="rect">
            <a:avLst/>
          </a:prstGeom>
        </p:spPr>
      </p:pic>
    </p:spTree>
    <p:extLst>
      <p:ext uri="{BB962C8B-B14F-4D97-AF65-F5344CB8AC3E}">
        <p14:creationId xmlns:p14="http://schemas.microsoft.com/office/powerpoint/2010/main" val="30469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8981B7B0-C011-414E-B85B-232B89DFD6D3}"/>
              </a:ext>
            </a:extLst>
          </p:cNvPr>
          <p:cNvPicPr>
            <a:picLocks noChangeAspect="1"/>
          </p:cNvPicPr>
          <p:nvPr/>
        </p:nvPicPr>
        <p:blipFill>
          <a:blip r:embed="rId3"/>
          <a:stretch>
            <a:fillRect/>
          </a:stretch>
        </p:blipFill>
        <p:spPr>
          <a:xfrm>
            <a:off x="1453444" y="643466"/>
            <a:ext cx="9285111" cy="5571067"/>
          </a:xfrm>
          <a:prstGeom prst="rect">
            <a:avLst/>
          </a:prstGeom>
        </p:spPr>
      </p:pic>
      <p:sp>
        <p:nvSpPr>
          <p:cNvPr id="7" name="Oval 6">
            <a:extLst>
              <a:ext uri="{FF2B5EF4-FFF2-40B4-BE49-F238E27FC236}">
                <a16:creationId xmlns:a16="http://schemas.microsoft.com/office/drawing/2014/main" id="{4DBB3D22-46EA-4440-99D4-BD0C867FEDB5}"/>
              </a:ext>
            </a:extLst>
          </p:cNvPr>
          <p:cNvSpPr>
            <a:spLocks noChangeAspect="1"/>
          </p:cNvSpPr>
          <p:nvPr/>
        </p:nvSpPr>
        <p:spPr>
          <a:xfrm>
            <a:off x="1884557" y="4193792"/>
            <a:ext cx="457200" cy="457200"/>
          </a:xfrm>
          <a:prstGeom prst="ellipse">
            <a:avLst/>
          </a:prstGeom>
          <a:solidFill>
            <a:schemeClr val="tx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8339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2.70833E-6 2.59259E-6 L 0.00612 -0.17338 " pathEditMode="relative" rAng="0" ptsTypes="AA">
                                      <p:cBhvr>
                                        <p:cTn id="8" dur="500" fill="hold"/>
                                        <p:tgtEl>
                                          <p:spTgt spid="7"/>
                                        </p:tgtEl>
                                        <p:attrNameLst>
                                          <p:attrName>ppt_x</p:attrName>
                                          <p:attrName>ppt_y</p:attrName>
                                        </p:attrNameLst>
                                      </p:cBhvr>
                                      <p:rCtr x="299" y="-86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guitar&#10;&#10;Description automatically generated">
            <a:extLst>
              <a:ext uri="{FF2B5EF4-FFF2-40B4-BE49-F238E27FC236}">
                <a16:creationId xmlns:a16="http://schemas.microsoft.com/office/drawing/2014/main" id="{444CA9D3-366F-E242-8B59-6BE3AAEA5988}"/>
              </a:ext>
            </a:extLst>
          </p:cNvPr>
          <p:cNvPicPr>
            <a:picLocks noChangeAspect="1"/>
          </p:cNvPicPr>
          <p:nvPr/>
        </p:nvPicPr>
        <p:blipFill>
          <a:blip r:embed="rId3"/>
          <a:stretch>
            <a:fillRect/>
          </a:stretch>
        </p:blipFill>
        <p:spPr>
          <a:xfrm>
            <a:off x="1453444" y="643466"/>
            <a:ext cx="9285111" cy="5571067"/>
          </a:xfrm>
          <a:prstGeom prst="rect">
            <a:avLst/>
          </a:prstGeom>
        </p:spPr>
      </p:pic>
    </p:spTree>
    <p:extLst>
      <p:ext uri="{BB962C8B-B14F-4D97-AF65-F5344CB8AC3E}">
        <p14:creationId xmlns:p14="http://schemas.microsoft.com/office/powerpoint/2010/main" val="30297771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A0B9A-8000-804E-885B-9CAC6E9D04EF}"/>
              </a:ext>
            </a:extLst>
          </p:cNvPr>
          <p:cNvSpPr>
            <a:spLocks noGrp="1"/>
          </p:cNvSpPr>
          <p:nvPr>
            <p:ph type="title"/>
          </p:nvPr>
        </p:nvSpPr>
        <p:spPr>
          <a:xfrm>
            <a:off x="1028700" y="1967266"/>
            <a:ext cx="2628900" cy="2547257"/>
          </a:xfrm>
          <a:prstGeom prst="ellipse">
            <a:avLst/>
          </a:prstGeom>
          <a:noFill/>
        </p:spPr>
        <p:txBody>
          <a:bodyPr vert="horz" lIns="91440" tIns="45720" rIns="91440" bIns="45720" rtlCol="0" anchor="ctr">
            <a:normAutofit/>
          </a:bodyPr>
          <a:lstStyle/>
          <a:p>
            <a:pPr algn="ctr"/>
            <a:r>
              <a:rPr lang="en-US" sz="3600" kern="1200" dirty="0">
                <a:solidFill>
                  <a:srgbClr val="FFFFFF"/>
                </a:solidFill>
              </a:rPr>
              <a:t>Score Card</a:t>
            </a:r>
          </a:p>
        </p:txBody>
      </p:sp>
      <p:graphicFrame>
        <p:nvGraphicFramePr>
          <p:cNvPr id="6" name="Content Placeholder 5">
            <a:extLst>
              <a:ext uri="{FF2B5EF4-FFF2-40B4-BE49-F238E27FC236}">
                <a16:creationId xmlns:a16="http://schemas.microsoft.com/office/drawing/2014/main" id="{C5EA2749-DD04-1740-897C-B21A7D280111}"/>
              </a:ext>
            </a:extLst>
          </p:cNvPr>
          <p:cNvGraphicFramePr>
            <a:graphicFrameLocks noGrp="1"/>
          </p:cNvGraphicFramePr>
          <p:nvPr>
            <p:ph idx="1"/>
            <p:extLst>
              <p:ext uri="{D42A27DB-BD31-4B8C-83A1-F6EECF244321}">
                <p14:modId xmlns:p14="http://schemas.microsoft.com/office/powerpoint/2010/main" val="3538830787"/>
              </p:ext>
            </p:extLst>
          </p:nvPr>
        </p:nvGraphicFramePr>
        <p:xfrm>
          <a:off x="4777316" y="672983"/>
          <a:ext cx="6780703" cy="5509710"/>
        </p:xfrm>
        <a:graphic>
          <a:graphicData uri="http://schemas.openxmlformats.org/drawingml/2006/table">
            <a:tbl>
              <a:tblPr firstRow="1" bandRow="1">
                <a:tableStyleId>{9D7B26C5-4107-4FEC-AEDC-1716B250A1EF}</a:tableStyleId>
              </a:tblPr>
              <a:tblGrid>
                <a:gridCol w="2136467">
                  <a:extLst>
                    <a:ext uri="{9D8B030D-6E8A-4147-A177-3AD203B41FA5}">
                      <a16:colId xmlns:a16="http://schemas.microsoft.com/office/drawing/2014/main" val="3880417415"/>
                    </a:ext>
                  </a:extLst>
                </a:gridCol>
                <a:gridCol w="1862703">
                  <a:extLst>
                    <a:ext uri="{9D8B030D-6E8A-4147-A177-3AD203B41FA5}">
                      <a16:colId xmlns:a16="http://schemas.microsoft.com/office/drawing/2014/main" val="4006520670"/>
                    </a:ext>
                  </a:extLst>
                </a:gridCol>
                <a:gridCol w="986867">
                  <a:extLst>
                    <a:ext uri="{9D8B030D-6E8A-4147-A177-3AD203B41FA5}">
                      <a16:colId xmlns:a16="http://schemas.microsoft.com/office/drawing/2014/main" val="3788359617"/>
                    </a:ext>
                  </a:extLst>
                </a:gridCol>
                <a:gridCol w="1068422">
                  <a:extLst>
                    <a:ext uri="{9D8B030D-6E8A-4147-A177-3AD203B41FA5}">
                      <a16:colId xmlns:a16="http://schemas.microsoft.com/office/drawing/2014/main" val="1819919470"/>
                    </a:ext>
                  </a:extLst>
                </a:gridCol>
                <a:gridCol w="726244">
                  <a:extLst>
                    <a:ext uri="{9D8B030D-6E8A-4147-A177-3AD203B41FA5}">
                      <a16:colId xmlns:a16="http://schemas.microsoft.com/office/drawing/2014/main" val="2901959599"/>
                    </a:ext>
                  </a:extLst>
                </a:gridCol>
              </a:tblGrid>
              <a:tr h="499266">
                <a:tc>
                  <a:txBody>
                    <a:bodyPr/>
                    <a:lstStyle/>
                    <a:p>
                      <a:pPr algn="l" fontAlgn="b"/>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1" u="none" strike="noStrike">
                          <a:solidFill>
                            <a:schemeClr val="tx1">
                              <a:lumMod val="75000"/>
                              <a:lumOff val="25000"/>
                            </a:schemeClr>
                          </a:solidFill>
                          <a:effectLst/>
                        </a:rPr>
                        <a:t>Undergraduate</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1" u="none" strike="noStrike" err="1">
                          <a:solidFill>
                            <a:schemeClr val="tx1">
                              <a:lumMod val="75000"/>
                              <a:lumOff val="25000"/>
                            </a:schemeClr>
                          </a:solidFill>
                          <a:effectLst/>
                        </a:rPr>
                        <a:t>MTurk</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1" u="none" strike="noStrike">
                          <a:solidFill>
                            <a:schemeClr val="tx1">
                              <a:lumMod val="75000"/>
                              <a:lumOff val="25000"/>
                            </a:schemeClr>
                          </a:solidFill>
                          <a:effectLst/>
                        </a:rPr>
                        <a:t>Prolific</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1" u="none" strike="noStrike">
                          <a:solidFill>
                            <a:schemeClr val="tx1">
                              <a:lumMod val="75000"/>
                              <a:lumOff val="25000"/>
                            </a:schemeClr>
                          </a:solidFill>
                          <a:effectLst/>
                        </a:rPr>
                        <a:t>Tap</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extLst>
                  <a:ext uri="{0D108BD9-81ED-4DB2-BD59-A6C34878D82A}">
                    <a16:rowId xmlns:a16="http://schemas.microsoft.com/office/drawing/2014/main" val="1784402360"/>
                  </a:ext>
                </a:extLst>
              </a:tr>
              <a:tr h="757791">
                <a:tc>
                  <a:txBody>
                    <a:bodyPr/>
                    <a:lstStyle/>
                    <a:p>
                      <a:pPr algn="l" fontAlgn="b"/>
                      <a:r>
                        <a:rPr lang="en-US" sz="1700" b="1" u="none" strike="noStrike">
                          <a:solidFill>
                            <a:schemeClr val="tx1">
                              <a:lumMod val="75000"/>
                              <a:lumOff val="25000"/>
                            </a:schemeClr>
                          </a:solidFill>
                          <a:effectLst/>
                        </a:rPr>
                        <a:t>Intrinsic Motivation</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extLst>
                  <a:ext uri="{0D108BD9-81ED-4DB2-BD59-A6C34878D82A}">
                    <a16:rowId xmlns:a16="http://schemas.microsoft.com/office/drawing/2014/main" val="1198060650"/>
                  </a:ext>
                </a:extLst>
              </a:tr>
              <a:tr h="757791">
                <a:tc>
                  <a:txBody>
                    <a:bodyPr/>
                    <a:lstStyle/>
                    <a:p>
                      <a:pPr algn="l" fontAlgn="b"/>
                      <a:r>
                        <a:rPr lang="en-US" sz="1700" b="1" u="none" strike="noStrike">
                          <a:solidFill>
                            <a:schemeClr val="tx1">
                              <a:lumMod val="75000"/>
                              <a:lumOff val="25000"/>
                            </a:schemeClr>
                          </a:solidFill>
                          <a:effectLst/>
                        </a:rPr>
                        <a:t>Extrinsic Motivation</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3900828546"/>
                  </a:ext>
                </a:extLst>
              </a:tr>
              <a:tr h="499266">
                <a:tc>
                  <a:txBody>
                    <a:bodyPr/>
                    <a:lstStyle/>
                    <a:p>
                      <a:pPr algn="l" fontAlgn="b"/>
                      <a:r>
                        <a:rPr lang="en-US" sz="1700" b="1" u="none" strike="noStrike" err="1">
                          <a:solidFill>
                            <a:schemeClr val="tx1">
                              <a:lumMod val="75000"/>
                              <a:lumOff val="25000"/>
                            </a:schemeClr>
                          </a:solidFill>
                          <a:effectLst/>
                        </a:rPr>
                        <a:t>Straightlineing</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dirty="0">
                          <a:solidFill>
                            <a:schemeClr val="tx1">
                              <a:lumMod val="75000"/>
                              <a:lumOff val="25000"/>
                            </a:schemeClr>
                          </a:solidFill>
                          <a:effectLst/>
                        </a:rPr>
                        <a:t>✅</a:t>
                      </a:r>
                      <a:endParaRPr lang="en-US" sz="1700" b="0" i="0" u="none" strike="noStrike" dirty="0">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extLst>
                  <a:ext uri="{0D108BD9-81ED-4DB2-BD59-A6C34878D82A}">
                    <a16:rowId xmlns:a16="http://schemas.microsoft.com/office/drawing/2014/main" val="2083019862"/>
                  </a:ext>
                </a:extLst>
              </a:tr>
              <a:tr h="499266">
                <a:tc>
                  <a:txBody>
                    <a:bodyPr/>
                    <a:lstStyle/>
                    <a:p>
                      <a:pPr algn="l" fontAlgn="b"/>
                      <a:r>
                        <a:rPr lang="en-US" sz="1700" b="1" u="none" strike="noStrike">
                          <a:solidFill>
                            <a:schemeClr val="tx1">
                              <a:lumMod val="75000"/>
                              <a:lumOff val="25000"/>
                            </a:schemeClr>
                          </a:solidFill>
                          <a:effectLst/>
                        </a:rPr>
                        <a:t>Rounding</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dirty="0">
                          <a:solidFill>
                            <a:schemeClr val="tx1">
                              <a:lumMod val="75000"/>
                              <a:lumOff val="25000"/>
                            </a:schemeClr>
                          </a:solidFill>
                          <a:effectLst/>
                        </a:rPr>
                        <a:t>✅</a:t>
                      </a:r>
                      <a:endParaRPr lang="en-US" sz="1700" b="0" i="0" u="none" strike="noStrike" dirty="0">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extLst>
                  <a:ext uri="{0D108BD9-81ED-4DB2-BD59-A6C34878D82A}">
                    <a16:rowId xmlns:a16="http://schemas.microsoft.com/office/drawing/2014/main" val="153264824"/>
                  </a:ext>
                </a:extLst>
              </a:tr>
              <a:tr h="499266">
                <a:tc>
                  <a:txBody>
                    <a:bodyPr/>
                    <a:lstStyle/>
                    <a:p>
                      <a:pPr algn="l" fontAlgn="b"/>
                      <a:r>
                        <a:rPr lang="en-US" sz="1700" b="1" u="none" strike="noStrike">
                          <a:solidFill>
                            <a:schemeClr val="tx1">
                              <a:lumMod val="75000"/>
                              <a:lumOff val="25000"/>
                            </a:schemeClr>
                          </a:solidFill>
                          <a:effectLst/>
                        </a:rPr>
                        <a:t>Word Count</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dirty="0">
                          <a:solidFill>
                            <a:schemeClr val="tx1">
                              <a:lumMod val="75000"/>
                              <a:lumOff val="25000"/>
                            </a:schemeClr>
                          </a:solidFill>
                          <a:effectLst/>
                        </a:rPr>
                        <a:t>✅</a:t>
                      </a:r>
                      <a:endParaRPr lang="en-US" sz="1700" b="0" i="0" u="none" strike="noStrike" dirty="0">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dirty="0">
                          <a:solidFill>
                            <a:schemeClr val="tx1">
                              <a:lumMod val="75000"/>
                              <a:lumOff val="25000"/>
                            </a:schemeClr>
                          </a:solidFill>
                          <a:effectLst/>
                        </a:rPr>
                        <a:t>⚠️</a:t>
                      </a:r>
                      <a:endParaRPr lang="en-US" sz="1700" b="0" i="0" u="none" strike="noStrike" dirty="0">
                        <a:solidFill>
                          <a:schemeClr val="tx1">
                            <a:lumMod val="75000"/>
                            <a:lumOff val="25000"/>
                          </a:schemeClr>
                        </a:solidFill>
                        <a:effectLst/>
                        <a:latin typeface="Calibri" panose="020F0502020204030204" pitchFamily="34" charset="0"/>
                      </a:endParaRPr>
                    </a:p>
                  </a:txBody>
                  <a:tcPr marL="204244" marR="19900" marT="102122" marB="102122" anchor="ctr"/>
                </a:tc>
                <a:extLst>
                  <a:ext uri="{0D108BD9-81ED-4DB2-BD59-A6C34878D82A}">
                    <a16:rowId xmlns:a16="http://schemas.microsoft.com/office/drawing/2014/main" val="3122939205"/>
                  </a:ext>
                </a:extLst>
              </a:tr>
              <a:tr h="499266">
                <a:tc>
                  <a:txBody>
                    <a:bodyPr/>
                    <a:lstStyle/>
                    <a:p>
                      <a:pPr algn="l" fontAlgn="b"/>
                      <a:r>
                        <a:rPr lang="en-US" sz="1700" b="1" u="none" strike="noStrike">
                          <a:solidFill>
                            <a:schemeClr val="tx1">
                              <a:lumMod val="75000"/>
                              <a:lumOff val="25000"/>
                            </a:schemeClr>
                          </a:solidFill>
                          <a:effectLst/>
                        </a:rPr>
                        <a:t>Primacy</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dirty="0">
                          <a:solidFill>
                            <a:schemeClr val="tx1">
                              <a:lumMod val="75000"/>
                              <a:lumOff val="25000"/>
                            </a:schemeClr>
                          </a:solidFill>
                          <a:effectLst/>
                        </a:rPr>
                        <a:t>❓</a:t>
                      </a:r>
                      <a:endParaRPr lang="en-US" sz="1700" b="0" i="0" u="none" strike="noStrike" dirty="0">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extLst>
                  <a:ext uri="{0D108BD9-81ED-4DB2-BD59-A6C34878D82A}">
                    <a16:rowId xmlns:a16="http://schemas.microsoft.com/office/drawing/2014/main" val="4092485044"/>
                  </a:ext>
                </a:extLst>
              </a:tr>
              <a:tr h="499266">
                <a:tc>
                  <a:txBody>
                    <a:bodyPr/>
                    <a:lstStyle/>
                    <a:p>
                      <a:pPr algn="l" fontAlgn="b"/>
                      <a:r>
                        <a:rPr lang="en-US" sz="1700" b="1" u="none" strike="noStrike">
                          <a:solidFill>
                            <a:schemeClr val="tx1">
                              <a:lumMod val="75000"/>
                              <a:lumOff val="25000"/>
                            </a:schemeClr>
                          </a:solidFill>
                          <a:effectLst/>
                        </a:rPr>
                        <a:t>Speeding</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dirty="0">
                          <a:solidFill>
                            <a:schemeClr val="tx1">
                              <a:lumMod val="75000"/>
                              <a:lumOff val="25000"/>
                            </a:schemeClr>
                          </a:solidFill>
                          <a:effectLst/>
                        </a:rPr>
                        <a:t>❓</a:t>
                      </a:r>
                      <a:endParaRPr lang="en-US" sz="1700" b="0" i="0" u="none" strike="noStrike" dirty="0">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381407667"/>
                  </a:ext>
                </a:extLst>
              </a:tr>
              <a:tr h="499266">
                <a:tc>
                  <a:txBody>
                    <a:bodyPr/>
                    <a:lstStyle/>
                    <a:p>
                      <a:pPr algn="l" fontAlgn="b"/>
                      <a:r>
                        <a:rPr lang="en-US" sz="1700" b="1" u="none" strike="noStrike">
                          <a:solidFill>
                            <a:schemeClr val="tx1">
                              <a:lumMod val="75000"/>
                              <a:lumOff val="25000"/>
                            </a:schemeClr>
                          </a:solidFill>
                          <a:effectLst/>
                        </a:rPr>
                        <a:t>Missing Data</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algn="ctr" fontAlgn="b"/>
                      <a:r>
                        <a:rPr lang="en-US" sz="1700" b="0" u="none" strike="noStrike" dirty="0">
                          <a:solidFill>
                            <a:schemeClr val="tx1">
                              <a:lumMod val="75000"/>
                              <a:lumOff val="25000"/>
                            </a:schemeClr>
                          </a:solidFill>
                          <a:effectLst/>
                        </a:rPr>
                        <a:t>✅</a:t>
                      </a:r>
                      <a:endParaRPr lang="en-US" sz="1700" b="0" i="0" u="none" strike="noStrike" dirty="0">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dirty="0">
                          <a:solidFill>
                            <a:schemeClr val="tx1">
                              <a:lumMod val="75000"/>
                              <a:lumOff val="25000"/>
                            </a:schemeClr>
                          </a:solidFill>
                          <a:effectLst/>
                        </a:rPr>
                        <a:t>⚠️</a:t>
                      </a:r>
                      <a:endParaRPr lang="en-US" sz="1700" b="0" i="0" u="none" strike="noStrike" dirty="0">
                        <a:solidFill>
                          <a:schemeClr val="tx1">
                            <a:lumMod val="75000"/>
                            <a:lumOff val="25000"/>
                          </a:schemeClr>
                        </a:solidFill>
                        <a:effectLst/>
                        <a:latin typeface="Calibri" panose="020F0502020204030204" pitchFamily="34" charset="0"/>
                      </a:endParaRPr>
                    </a:p>
                  </a:txBody>
                  <a:tcPr marL="204244" marR="19900" marT="102122" marB="102122" anchor="ctr"/>
                </a:tc>
                <a:extLst>
                  <a:ext uri="{0D108BD9-81ED-4DB2-BD59-A6C34878D82A}">
                    <a16:rowId xmlns:a16="http://schemas.microsoft.com/office/drawing/2014/main" val="622453610"/>
                  </a:ext>
                </a:extLst>
              </a:tr>
              <a:tr h="499266">
                <a:tc>
                  <a:txBody>
                    <a:bodyPr/>
                    <a:lstStyle/>
                    <a:p>
                      <a:pPr algn="l" fontAlgn="b"/>
                      <a:r>
                        <a:rPr lang="en-US" sz="1700" b="1" u="none" strike="noStrike">
                          <a:solidFill>
                            <a:schemeClr val="tx1">
                              <a:lumMod val="75000"/>
                              <a:lumOff val="25000"/>
                            </a:schemeClr>
                          </a:solidFill>
                          <a:effectLst/>
                        </a:rPr>
                        <a:t>Reliability</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244" marR="19900" marT="102122" marB="102122" anchor="ctr"/>
                </a:tc>
                <a:extLst>
                  <a:ext uri="{0D108BD9-81ED-4DB2-BD59-A6C34878D82A}">
                    <a16:rowId xmlns:a16="http://schemas.microsoft.com/office/drawing/2014/main" val="1932335683"/>
                  </a:ext>
                </a:extLst>
              </a:tr>
            </a:tbl>
          </a:graphicData>
        </a:graphic>
      </p:graphicFrame>
    </p:spTree>
    <p:extLst>
      <p:ext uri="{BB962C8B-B14F-4D97-AF65-F5344CB8AC3E}">
        <p14:creationId xmlns:p14="http://schemas.microsoft.com/office/powerpoint/2010/main" val="11084746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578D-ED29-154C-B30E-8FC3F94D046C}"/>
              </a:ext>
            </a:extLst>
          </p:cNvPr>
          <p:cNvSpPr>
            <a:spLocks noGrp="1"/>
          </p:cNvSpPr>
          <p:nvPr>
            <p:ph type="title"/>
          </p:nvPr>
        </p:nvSpPr>
        <p:spPr>
          <a:xfrm>
            <a:off x="1136428" y="627564"/>
            <a:ext cx="7474172" cy="1325563"/>
          </a:xfrm>
        </p:spPr>
        <p:txBody>
          <a:bodyPr>
            <a:normAutofit/>
          </a:bodyPr>
          <a:lstStyle/>
          <a:p>
            <a:r>
              <a:rPr lang="en-US" sz="4400" dirty="0">
                <a:solidFill>
                  <a:schemeClr val="accent1"/>
                </a:solidFill>
              </a:rPr>
              <a:t>Seen but Unanswered Questions</a:t>
            </a:r>
          </a:p>
        </p:txBody>
      </p:sp>
      <p:sp>
        <p:nvSpPr>
          <p:cNvPr id="13" name="Content Placeholder 2">
            <a:extLst>
              <a:ext uri="{FF2B5EF4-FFF2-40B4-BE49-F238E27FC236}">
                <a16:creationId xmlns:a16="http://schemas.microsoft.com/office/drawing/2014/main" id="{3BA8E883-9020-FB4F-9651-8253948159D2}"/>
              </a:ext>
            </a:extLst>
          </p:cNvPr>
          <p:cNvSpPr>
            <a:spLocks noGrp="1"/>
          </p:cNvSpPr>
          <p:nvPr>
            <p:ph idx="1"/>
          </p:nvPr>
        </p:nvSpPr>
        <p:spPr>
          <a:xfrm>
            <a:off x="1136429" y="2278173"/>
            <a:ext cx="6467867" cy="3450613"/>
          </a:xfrm>
        </p:spPr>
        <p:txBody>
          <a:bodyPr anchor="ctr">
            <a:normAutofit/>
          </a:bodyPr>
          <a:lstStyle/>
          <a:p>
            <a:pPr marL="0" indent="0">
              <a:buNone/>
            </a:pPr>
            <a:r>
              <a:rPr lang="en-US" sz="2400" dirty="0"/>
              <a:t>Most participants completed questions if they saw them.</a:t>
            </a:r>
          </a:p>
          <a:p>
            <a:pPr marL="0" indent="0">
              <a:buNone/>
            </a:pPr>
            <a:endParaRPr lang="en-US" sz="2400" dirty="0"/>
          </a:p>
          <a:p>
            <a:pPr marL="0" indent="0">
              <a:buNone/>
            </a:pPr>
            <a:r>
              <a:rPr lang="en-US" sz="2400" dirty="0"/>
              <a:t>Even Tap participants (though they left the highest average percentage unanswered).</a:t>
            </a:r>
          </a:p>
        </p:txBody>
      </p:sp>
      <p:sp>
        <p:nvSpPr>
          <p:cNvPr id="18" name="Rectangle 1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Blind">
            <a:extLst>
              <a:ext uri="{FF2B5EF4-FFF2-40B4-BE49-F238E27FC236}">
                <a16:creationId xmlns:a16="http://schemas.microsoft.com/office/drawing/2014/main" id="{8631654D-4C00-9A4A-88EA-C1AA8409FB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198684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screenshot of a video game&#10;&#10;Description automatically generated">
            <a:extLst>
              <a:ext uri="{FF2B5EF4-FFF2-40B4-BE49-F238E27FC236}">
                <a16:creationId xmlns:a16="http://schemas.microsoft.com/office/drawing/2014/main" id="{70369E92-97C9-2846-B4F6-140F9B19E340}"/>
              </a:ext>
            </a:extLst>
          </p:cNvPr>
          <p:cNvPicPr>
            <a:picLocks noChangeAspect="1"/>
          </p:cNvPicPr>
          <p:nvPr/>
        </p:nvPicPr>
        <p:blipFill>
          <a:blip r:embed="rId3"/>
          <a:stretch>
            <a:fillRect/>
          </a:stretch>
        </p:blipFill>
        <p:spPr>
          <a:xfrm>
            <a:off x="1453444" y="643466"/>
            <a:ext cx="9285111" cy="5571067"/>
          </a:xfrm>
          <a:prstGeom prst="rect">
            <a:avLst/>
          </a:prstGeom>
        </p:spPr>
      </p:pic>
      <p:sp>
        <p:nvSpPr>
          <p:cNvPr id="3" name="TextBox 2">
            <a:extLst>
              <a:ext uri="{FF2B5EF4-FFF2-40B4-BE49-F238E27FC236}">
                <a16:creationId xmlns:a16="http://schemas.microsoft.com/office/drawing/2014/main" id="{5A9F2EEB-0FB9-AF48-BF9F-D908013BFFFC}"/>
              </a:ext>
            </a:extLst>
          </p:cNvPr>
          <p:cNvSpPr txBox="1"/>
          <p:nvPr/>
        </p:nvSpPr>
        <p:spPr>
          <a:xfrm>
            <a:off x="8484125" y="143507"/>
            <a:ext cx="3707875" cy="369332"/>
          </a:xfrm>
          <a:prstGeom prst="rect">
            <a:avLst/>
          </a:prstGeom>
          <a:noFill/>
        </p:spPr>
        <p:txBody>
          <a:bodyPr wrap="none" rtlCol="0">
            <a:spAutoFit/>
          </a:bodyPr>
          <a:lstStyle/>
          <a:p>
            <a:r>
              <a:rPr lang="en-US" dirty="0">
                <a:latin typeface="Gill Sans MT" panose="020B0502020104020203" pitchFamily="34" charset="77"/>
              </a:rPr>
              <a:t>95% Confidence Intervals (Bootstrap)</a:t>
            </a:r>
          </a:p>
        </p:txBody>
      </p:sp>
    </p:spTree>
    <p:extLst>
      <p:ext uri="{BB962C8B-B14F-4D97-AF65-F5344CB8AC3E}">
        <p14:creationId xmlns:p14="http://schemas.microsoft.com/office/powerpoint/2010/main" val="23380306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E7125-E35D-D243-8AEF-FEFE4275B0C1}"/>
              </a:ext>
            </a:extLst>
          </p:cNvPr>
          <p:cNvSpPr>
            <a:spLocks noGrp="1"/>
          </p:cNvSpPr>
          <p:nvPr>
            <p:ph type="title"/>
          </p:nvPr>
        </p:nvSpPr>
        <p:spPr>
          <a:xfrm>
            <a:off x="6053668" y="803325"/>
            <a:ext cx="5314536" cy="1325563"/>
          </a:xfrm>
        </p:spPr>
        <p:txBody>
          <a:bodyPr>
            <a:normAutofit/>
          </a:bodyPr>
          <a:lstStyle/>
          <a:p>
            <a:r>
              <a:rPr lang="en-US" sz="4400" dirty="0">
                <a:solidFill>
                  <a:schemeClr val="accent1"/>
                </a:solidFill>
              </a:rPr>
              <a:t>Unseen questions</a:t>
            </a:r>
          </a:p>
        </p:txBody>
      </p:sp>
      <p:sp>
        <p:nvSpPr>
          <p:cNvPr id="21" name="Freeform: Shape 14">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16">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Blind">
            <a:extLst>
              <a:ext uri="{FF2B5EF4-FFF2-40B4-BE49-F238E27FC236}">
                <a16:creationId xmlns:a16="http://schemas.microsoft.com/office/drawing/2014/main" id="{3F872F02-5544-F14B-9B26-7D2BCADF07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1733" y="543135"/>
            <a:ext cx="3835488" cy="3835488"/>
          </a:xfrm>
          <a:prstGeom prst="rect">
            <a:avLst/>
          </a:prstGeom>
        </p:spPr>
      </p:pic>
      <p:sp>
        <p:nvSpPr>
          <p:cNvPr id="3" name="Content Placeholder 2">
            <a:extLst>
              <a:ext uri="{FF2B5EF4-FFF2-40B4-BE49-F238E27FC236}">
                <a16:creationId xmlns:a16="http://schemas.microsoft.com/office/drawing/2014/main" id="{8D69BA71-03B9-0447-909C-AE6CBB4DDECF}"/>
              </a:ext>
            </a:extLst>
          </p:cNvPr>
          <p:cNvSpPr>
            <a:spLocks noGrp="1"/>
          </p:cNvSpPr>
          <p:nvPr>
            <p:ph idx="1"/>
          </p:nvPr>
        </p:nvSpPr>
        <p:spPr>
          <a:xfrm>
            <a:off x="6053667" y="2279018"/>
            <a:ext cx="5314543" cy="3375920"/>
          </a:xfrm>
        </p:spPr>
        <p:txBody>
          <a:bodyPr anchor="t">
            <a:normAutofit/>
          </a:bodyPr>
          <a:lstStyle/>
          <a:p>
            <a:pPr marL="0" indent="0">
              <a:buNone/>
            </a:pPr>
            <a:r>
              <a:rPr lang="en-US" sz="3600" dirty="0"/>
              <a:t>Tap participants left the most questions unseen.</a:t>
            </a:r>
          </a:p>
          <a:p>
            <a:pPr marL="0" indent="0">
              <a:buNone/>
            </a:pPr>
            <a:endParaRPr lang="en-US" sz="3600" dirty="0"/>
          </a:p>
          <a:p>
            <a:pPr marL="0" indent="0">
              <a:buNone/>
            </a:pPr>
            <a:r>
              <a:rPr lang="en-US" sz="3600" dirty="0"/>
              <a:t>Prolific participants left the least.</a:t>
            </a:r>
          </a:p>
        </p:txBody>
      </p:sp>
    </p:spTree>
    <p:extLst>
      <p:ext uri="{BB962C8B-B14F-4D97-AF65-F5344CB8AC3E}">
        <p14:creationId xmlns:p14="http://schemas.microsoft.com/office/powerpoint/2010/main" val="68330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uitar&#10;&#10;Description automatically generated">
            <a:extLst>
              <a:ext uri="{FF2B5EF4-FFF2-40B4-BE49-F238E27FC236}">
                <a16:creationId xmlns:a16="http://schemas.microsoft.com/office/drawing/2014/main" id="{3B76A387-C9E2-324B-8DB3-250200072157}"/>
              </a:ext>
            </a:extLst>
          </p:cNvPr>
          <p:cNvPicPr>
            <a:picLocks noChangeAspect="1"/>
          </p:cNvPicPr>
          <p:nvPr/>
        </p:nvPicPr>
        <p:blipFill>
          <a:blip r:embed="rId3"/>
          <a:stretch>
            <a:fillRect/>
          </a:stretch>
        </p:blipFill>
        <p:spPr>
          <a:xfrm>
            <a:off x="1453444" y="643466"/>
            <a:ext cx="9285111" cy="5571067"/>
          </a:xfrm>
          <a:prstGeom prst="rect">
            <a:avLst/>
          </a:prstGeom>
        </p:spPr>
      </p:pic>
      <p:sp>
        <p:nvSpPr>
          <p:cNvPr id="4" name="TextBox 3">
            <a:extLst>
              <a:ext uri="{FF2B5EF4-FFF2-40B4-BE49-F238E27FC236}">
                <a16:creationId xmlns:a16="http://schemas.microsoft.com/office/drawing/2014/main" id="{45D7B720-C48D-6C40-9BE6-0275D49BC8C4}"/>
              </a:ext>
            </a:extLst>
          </p:cNvPr>
          <p:cNvSpPr txBox="1"/>
          <p:nvPr/>
        </p:nvSpPr>
        <p:spPr>
          <a:xfrm>
            <a:off x="8665029" y="128992"/>
            <a:ext cx="3357266" cy="369332"/>
          </a:xfrm>
          <a:prstGeom prst="rect">
            <a:avLst/>
          </a:prstGeom>
          <a:noFill/>
        </p:spPr>
        <p:txBody>
          <a:bodyPr wrap="none" rtlCol="0">
            <a:spAutoFit/>
          </a:bodyPr>
          <a:lstStyle/>
          <a:p>
            <a:r>
              <a:rPr lang="en-US" dirty="0">
                <a:latin typeface="Gill Sans MT" panose="020B0502020104020203" pitchFamily="34" charset="77"/>
              </a:rPr>
              <a:t>95% Confidence Intervals (Profile)</a:t>
            </a:r>
          </a:p>
        </p:txBody>
      </p:sp>
    </p:spTree>
    <p:extLst>
      <p:ext uri="{BB962C8B-B14F-4D97-AF65-F5344CB8AC3E}">
        <p14:creationId xmlns:p14="http://schemas.microsoft.com/office/powerpoint/2010/main" val="19957694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A0B9A-8000-804E-885B-9CAC6E9D04EF}"/>
              </a:ext>
            </a:extLst>
          </p:cNvPr>
          <p:cNvSpPr>
            <a:spLocks noGrp="1"/>
          </p:cNvSpPr>
          <p:nvPr>
            <p:ph type="title"/>
          </p:nvPr>
        </p:nvSpPr>
        <p:spPr>
          <a:xfrm>
            <a:off x="1028700" y="1967266"/>
            <a:ext cx="2628900" cy="2547257"/>
          </a:xfrm>
          <a:prstGeom prst="ellipse">
            <a:avLst/>
          </a:prstGeom>
          <a:noFill/>
        </p:spPr>
        <p:txBody>
          <a:bodyPr vert="horz" lIns="91440" tIns="45720" rIns="91440" bIns="45720" rtlCol="0" anchor="ctr">
            <a:normAutofit/>
          </a:bodyPr>
          <a:lstStyle/>
          <a:p>
            <a:pPr algn="ctr"/>
            <a:r>
              <a:rPr lang="en-US" sz="3600" kern="1200" dirty="0">
                <a:solidFill>
                  <a:srgbClr val="FFFFFF"/>
                </a:solidFill>
              </a:rPr>
              <a:t>Score Card</a:t>
            </a:r>
          </a:p>
        </p:txBody>
      </p:sp>
      <p:graphicFrame>
        <p:nvGraphicFramePr>
          <p:cNvPr id="6" name="Content Placeholder 5">
            <a:extLst>
              <a:ext uri="{FF2B5EF4-FFF2-40B4-BE49-F238E27FC236}">
                <a16:creationId xmlns:a16="http://schemas.microsoft.com/office/drawing/2014/main" id="{C5EA2749-DD04-1740-897C-B21A7D280111}"/>
              </a:ext>
            </a:extLst>
          </p:cNvPr>
          <p:cNvGraphicFramePr>
            <a:graphicFrameLocks noGrp="1"/>
          </p:cNvGraphicFramePr>
          <p:nvPr>
            <p:ph idx="1"/>
            <p:extLst>
              <p:ext uri="{D42A27DB-BD31-4B8C-83A1-F6EECF244321}">
                <p14:modId xmlns:p14="http://schemas.microsoft.com/office/powerpoint/2010/main" val="354526502"/>
              </p:ext>
            </p:extLst>
          </p:nvPr>
        </p:nvGraphicFramePr>
        <p:xfrm>
          <a:off x="4777316" y="680265"/>
          <a:ext cx="6780702" cy="5495142"/>
        </p:xfrm>
        <a:graphic>
          <a:graphicData uri="http://schemas.openxmlformats.org/drawingml/2006/table">
            <a:tbl>
              <a:tblPr firstRow="1" bandRow="1">
                <a:tableStyleId>{9D7B26C5-4107-4FEC-AEDC-1716B250A1EF}</a:tableStyleId>
              </a:tblPr>
              <a:tblGrid>
                <a:gridCol w="2126493">
                  <a:extLst>
                    <a:ext uri="{9D8B030D-6E8A-4147-A177-3AD203B41FA5}">
                      <a16:colId xmlns:a16="http://schemas.microsoft.com/office/drawing/2014/main" val="3880417415"/>
                    </a:ext>
                  </a:extLst>
                </a:gridCol>
                <a:gridCol w="1866704">
                  <a:extLst>
                    <a:ext uri="{9D8B030D-6E8A-4147-A177-3AD203B41FA5}">
                      <a16:colId xmlns:a16="http://schemas.microsoft.com/office/drawing/2014/main" val="4006520670"/>
                    </a:ext>
                  </a:extLst>
                </a:gridCol>
                <a:gridCol w="988986">
                  <a:extLst>
                    <a:ext uri="{9D8B030D-6E8A-4147-A177-3AD203B41FA5}">
                      <a16:colId xmlns:a16="http://schemas.microsoft.com/office/drawing/2014/main" val="3788359617"/>
                    </a:ext>
                  </a:extLst>
                </a:gridCol>
                <a:gridCol w="1070716">
                  <a:extLst>
                    <a:ext uri="{9D8B030D-6E8A-4147-A177-3AD203B41FA5}">
                      <a16:colId xmlns:a16="http://schemas.microsoft.com/office/drawing/2014/main" val="1819919470"/>
                    </a:ext>
                  </a:extLst>
                </a:gridCol>
                <a:gridCol w="727803">
                  <a:extLst>
                    <a:ext uri="{9D8B030D-6E8A-4147-A177-3AD203B41FA5}">
                      <a16:colId xmlns:a16="http://schemas.microsoft.com/office/drawing/2014/main" val="2901959599"/>
                    </a:ext>
                  </a:extLst>
                </a:gridCol>
              </a:tblGrid>
              <a:tr h="498092">
                <a:tc>
                  <a:txBody>
                    <a:bodyPr/>
                    <a:lstStyle/>
                    <a:p>
                      <a:pPr algn="l" fontAlgn="b"/>
                      <a:endParaRPr lang="en-US" sz="1700" b="1"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algn="ctr" fontAlgn="b"/>
                      <a:r>
                        <a:rPr lang="en-US" sz="1700" b="1" u="none" strike="noStrike">
                          <a:solidFill>
                            <a:schemeClr val="tx1">
                              <a:lumMod val="75000"/>
                              <a:lumOff val="25000"/>
                            </a:schemeClr>
                          </a:solidFill>
                          <a:effectLst/>
                        </a:rPr>
                        <a:t>Undergraduate</a:t>
                      </a:r>
                      <a:endParaRPr lang="en-US" sz="1700" b="1"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algn="ctr" fontAlgn="b"/>
                      <a:r>
                        <a:rPr lang="en-US" sz="1700" b="1" u="none" strike="noStrike" err="1">
                          <a:solidFill>
                            <a:schemeClr val="tx1">
                              <a:lumMod val="75000"/>
                              <a:lumOff val="25000"/>
                            </a:schemeClr>
                          </a:solidFill>
                          <a:effectLst/>
                        </a:rPr>
                        <a:t>MTurk</a:t>
                      </a:r>
                      <a:endParaRPr lang="en-US" sz="1700" b="1"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algn="ctr" fontAlgn="b"/>
                      <a:r>
                        <a:rPr lang="en-US" sz="1700" b="1" u="none" strike="noStrike">
                          <a:solidFill>
                            <a:schemeClr val="tx1">
                              <a:lumMod val="75000"/>
                              <a:lumOff val="25000"/>
                            </a:schemeClr>
                          </a:solidFill>
                          <a:effectLst/>
                        </a:rPr>
                        <a:t>Prolific</a:t>
                      </a:r>
                      <a:endParaRPr lang="en-US" sz="1700" b="1"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algn="ctr" fontAlgn="b"/>
                      <a:r>
                        <a:rPr lang="en-US" sz="1700" b="1" u="none" strike="noStrike">
                          <a:solidFill>
                            <a:schemeClr val="tx1">
                              <a:lumMod val="75000"/>
                              <a:lumOff val="25000"/>
                            </a:schemeClr>
                          </a:solidFill>
                          <a:effectLst/>
                        </a:rPr>
                        <a:t>Tap</a:t>
                      </a:r>
                      <a:endParaRPr lang="en-US" sz="1700" b="1"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extLst>
                  <a:ext uri="{0D108BD9-81ED-4DB2-BD59-A6C34878D82A}">
                    <a16:rowId xmlns:a16="http://schemas.microsoft.com/office/drawing/2014/main" val="1784402360"/>
                  </a:ext>
                </a:extLst>
              </a:tr>
              <a:tr h="755203">
                <a:tc>
                  <a:txBody>
                    <a:bodyPr/>
                    <a:lstStyle/>
                    <a:p>
                      <a:pPr algn="l" fontAlgn="b"/>
                      <a:r>
                        <a:rPr lang="en-US" sz="1700" b="1" u="none" strike="noStrike">
                          <a:solidFill>
                            <a:schemeClr val="tx1">
                              <a:lumMod val="75000"/>
                              <a:lumOff val="25000"/>
                            </a:schemeClr>
                          </a:solidFill>
                          <a:effectLst/>
                        </a:rPr>
                        <a:t>Intrinsic Motivation</a:t>
                      </a:r>
                      <a:endParaRPr lang="en-US" sz="1700" b="1"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extLst>
                  <a:ext uri="{0D108BD9-81ED-4DB2-BD59-A6C34878D82A}">
                    <a16:rowId xmlns:a16="http://schemas.microsoft.com/office/drawing/2014/main" val="1198060650"/>
                  </a:ext>
                </a:extLst>
              </a:tr>
              <a:tr h="755203">
                <a:tc>
                  <a:txBody>
                    <a:bodyPr/>
                    <a:lstStyle/>
                    <a:p>
                      <a:pPr algn="l" fontAlgn="b"/>
                      <a:r>
                        <a:rPr lang="en-US" sz="1700" b="1" u="none" strike="noStrike">
                          <a:solidFill>
                            <a:schemeClr val="tx1">
                              <a:lumMod val="75000"/>
                              <a:lumOff val="25000"/>
                            </a:schemeClr>
                          </a:solidFill>
                          <a:effectLst/>
                        </a:rPr>
                        <a:t>Extrinsic Motivation</a:t>
                      </a:r>
                      <a:endParaRPr lang="en-US" sz="1700" b="1"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683" marR="19943" marT="102341" marB="102341" anchor="ctr"/>
                </a:tc>
                <a:extLst>
                  <a:ext uri="{0D108BD9-81ED-4DB2-BD59-A6C34878D82A}">
                    <a16:rowId xmlns:a16="http://schemas.microsoft.com/office/drawing/2014/main" val="3900828546"/>
                  </a:ext>
                </a:extLst>
              </a:tr>
              <a:tr h="498092">
                <a:tc>
                  <a:txBody>
                    <a:bodyPr/>
                    <a:lstStyle/>
                    <a:p>
                      <a:pPr algn="l" fontAlgn="b"/>
                      <a:r>
                        <a:rPr lang="en-US" sz="1700" b="1" u="none" strike="noStrike" err="1">
                          <a:solidFill>
                            <a:schemeClr val="tx1">
                              <a:lumMod val="75000"/>
                              <a:lumOff val="25000"/>
                            </a:schemeClr>
                          </a:solidFill>
                          <a:effectLst/>
                        </a:rPr>
                        <a:t>Straightlineing</a:t>
                      </a:r>
                      <a:endParaRPr lang="en-US" sz="1700" b="1"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algn="ctr" fontAlgn="b"/>
                      <a:r>
                        <a:rPr lang="en-US" sz="1700" b="0" u="none" strike="noStrike" dirty="0">
                          <a:solidFill>
                            <a:schemeClr val="tx1">
                              <a:lumMod val="75000"/>
                              <a:lumOff val="25000"/>
                            </a:schemeClr>
                          </a:solidFill>
                          <a:effectLst/>
                        </a:rPr>
                        <a:t>✅</a:t>
                      </a:r>
                      <a:endParaRPr lang="en-US" sz="1700" b="0" i="0" u="none" strike="noStrike" dirty="0">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extLst>
                  <a:ext uri="{0D108BD9-81ED-4DB2-BD59-A6C34878D82A}">
                    <a16:rowId xmlns:a16="http://schemas.microsoft.com/office/drawing/2014/main" val="2083019862"/>
                  </a:ext>
                </a:extLst>
              </a:tr>
              <a:tr h="498092">
                <a:tc>
                  <a:txBody>
                    <a:bodyPr/>
                    <a:lstStyle/>
                    <a:p>
                      <a:pPr algn="l" fontAlgn="b"/>
                      <a:r>
                        <a:rPr lang="en-US" sz="1700" b="1" u="none" strike="noStrike">
                          <a:solidFill>
                            <a:schemeClr val="tx1">
                              <a:lumMod val="75000"/>
                              <a:lumOff val="25000"/>
                            </a:schemeClr>
                          </a:solidFill>
                          <a:effectLst/>
                        </a:rPr>
                        <a:t>Rounding</a:t>
                      </a:r>
                      <a:endParaRPr lang="en-US" sz="1700" b="1"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extLst>
                  <a:ext uri="{0D108BD9-81ED-4DB2-BD59-A6C34878D82A}">
                    <a16:rowId xmlns:a16="http://schemas.microsoft.com/office/drawing/2014/main" val="153264824"/>
                  </a:ext>
                </a:extLst>
              </a:tr>
              <a:tr h="498092">
                <a:tc>
                  <a:txBody>
                    <a:bodyPr/>
                    <a:lstStyle/>
                    <a:p>
                      <a:pPr algn="l" fontAlgn="b"/>
                      <a:r>
                        <a:rPr lang="en-US" sz="1700" b="1" u="none" strike="noStrike">
                          <a:solidFill>
                            <a:schemeClr val="tx1">
                              <a:lumMod val="75000"/>
                              <a:lumOff val="25000"/>
                            </a:schemeClr>
                          </a:solidFill>
                          <a:effectLst/>
                        </a:rPr>
                        <a:t>Word Count</a:t>
                      </a:r>
                      <a:endParaRPr lang="en-US" sz="1700" b="1"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extLst>
                  <a:ext uri="{0D108BD9-81ED-4DB2-BD59-A6C34878D82A}">
                    <a16:rowId xmlns:a16="http://schemas.microsoft.com/office/drawing/2014/main" val="3122939205"/>
                  </a:ext>
                </a:extLst>
              </a:tr>
              <a:tr h="498092">
                <a:tc>
                  <a:txBody>
                    <a:bodyPr/>
                    <a:lstStyle/>
                    <a:p>
                      <a:pPr algn="l" fontAlgn="b"/>
                      <a:r>
                        <a:rPr lang="en-US" sz="1700" b="1" u="none" strike="noStrike">
                          <a:solidFill>
                            <a:schemeClr val="tx1">
                              <a:lumMod val="75000"/>
                              <a:lumOff val="25000"/>
                            </a:schemeClr>
                          </a:solidFill>
                          <a:effectLst/>
                        </a:rPr>
                        <a:t>Primacy</a:t>
                      </a:r>
                      <a:endParaRPr lang="en-US" sz="1700" b="1"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extLst>
                  <a:ext uri="{0D108BD9-81ED-4DB2-BD59-A6C34878D82A}">
                    <a16:rowId xmlns:a16="http://schemas.microsoft.com/office/drawing/2014/main" val="4092485044"/>
                  </a:ext>
                </a:extLst>
              </a:tr>
              <a:tr h="498092">
                <a:tc>
                  <a:txBody>
                    <a:bodyPr/>
                    <a:lstStyle/>
                    <a:p>
                      <a:pPr algn="l" fontAlgn="b"/>
                      <a:r>
                        <a:rPr lang="en-US" sz="1700" b="1" u="none" strike="noStrike">
                          <a:solidFill>
                            <a:schemeClr val="tx1">
                              <a:lumMod val="75000"/>
                              <a:lumOff val="25000"/>
                            </a:schemeClr>
                          </a:solidFill>
                          <a:effectLst/>
                        </a:rPr>
                        <a:t>Speeding</a:t>
                      </a:r>
                      <a:endParaRPr lang="en-US" sz="1700" b="1"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extLst>
                  <a:ext uri="{0D108BD9-81ED-4DB2-BD59-A6C34878D82A}">
                    <a16:rowId xmlns:a16="http://schemas.microsoft.com/office/drawing/2014/main" val="381407667"/>
                  </a:ext>
                </a:extLst>
              </a:tr>
              <a:tr h="498092">
                <a:tc>
                  <a:txBody>
                    <a:bodyPr/>
                    <a:lstStyle/>
                    <a:p>
                      <a:pPr algn="l" fontAlgn="b"/>
                      <a:r>
                        <a:rPr lang="en-US" sz="1700" b="1" u="none" strike="noStrike">
                          <a:solidFill>
                            <a:schemeClr val="tx1">
                              <a:lumMod val="75000"/>
                              <a:lumOff val="25000"/>
                            </a:schemeClr>
                          </a:solidFill>
                          <a:effectLst/>
                        </a:rPr>
                        <a:t>Missing Data</a:t>
                      </a:r>
                      <a:endParaRPr lang="en-US" sz="1700" b="1"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dirty="0">
                          <a:solidFill>
                            <a:schemeClr val="tx1">
                              <a:lumMod val="75000"/>
                              <a:lumOff val="25000"/>
                            </a:schemeClr>
                          </a:solidFill>
                          <a:effectLst/>
                        </a:rPr>
                        <a:t>⚠️</a:t>
                      </a:r>
                      <a:endParaRPr lang="en-US" sz="1700" b="0" i="0" u="none" strike="noStrike" dirty="0">
                        <a:solidFill>
                          <a:schemeClr val="tx1">
                            <a:lumMod val="75000"/>
                            <a:lumOff val="25000"/>
                          </a:schemeClr>
                        </a:solidFill>
                        <a:effectLst/>
                        <a:latin typeface="Calibri" panose="020F0502020204030204" pitchFamily="34" charset="0"/>
                      </a:endParaRPr>
                    </a:p>
                  </a:txBody>
                  <a:tcPr marL="204683" marR="19943" marT="102341" marB="102341" anchor="ctr"/>
                </a:tc>
                <a:extLst>
                  <a:ext uri="{0D108BD9-81ED-4DB2-BD59-A6C34878D82A}">
                    <a16:rowId xmlns:a16="http://schemas.microsoft.com/office/drawing/2014/main" val="622453610"/>
                  </a:ext>
                </a:extLst>
              </a:tr>
              <a:tr h="498092">
                <a:tc>
                  <a:txBody>
                    <a:bodyPr/>
                    <a:lstStyle/>
                    <a:p>
                      <a:pPr algn="l" fontAlgn="b"/>
                      <a:r>
                        <a:rPr lang="en-US" sz="1700" b="1" u="none" strike="noStrike">
                          <a:solidFill>
                            <a:schemeClr val="tx1">
                              <a:lumMod val="75000"/>
                              <a:lumOff val="25000"/>
                            </a:schemeClr>
                          </a:solidFill>
                          <a:effectLst/>
                        </a:rPr>
                        <a:t>Reliability</a:t>
                      </a:r>
                      <a:endParaRPr lang="en-US" sz="1700" b="1"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683" marR="19943" marT="102341" marB="102341" anchor="ctr"/>
                </a:tc>
                <a:extLst>
                  <a:ext uri="{0D108BD9-81ED-4DB2-BD59-A6C34878D82A}">
                    <a16:rowId xmlns:a16="http://schemas.microsoft.com/office/drawing/2014/main" val="1932335683"/>
                  </a:ext>
                </a:extLst>
              </a:tr>
            </a:tbl>
          </a:graphicData>
        </a:graphic>
      </p:graphicFrame>
    </p:spTree>
    <p:extLst>
      <p:ext uri="{BB962C8B-B14F-4D97-AF65-F5344CB8AC3E}">
        <p14:creationId xmlns:p14="http://schemas.microsoft.com/office/powerpoint/2010/main" val="3333016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AE1F7-8325-1D4D-9236-598D5435E6B3}"/>
              </a:ext>
            </a:extLst>
          </p:cNvPr>
          <p:cNvSpPr>
            <a:spLocks noGrp="1"/>
          </p:cNvSpPr>
          <p:nvPr>
            <p:ph type="title"/>
          </p:nvPr>
        </p:nvSpPr>
        <p:spPr>
          <a:xfrm>
            <a:off x="838200" y="963877"/>
            <a:ext cx="3494362" cy="4930246"/>
          </a:xfrm>
        </p:spPr>
        <p:txBody>
          <a:bodyPr>
            <a:normAutofit/>
          </a:bodyPr>
          <a:lstStyle/>
          <a:p>
            <a:pPr algn="r"/>
            <a:r>
              <a:rPr lang="en-US" sz="4400" dirty="0" err="1">
                <a:solidFill>
                  <a:schemeClr val="accent1"/>
                </a:solidFill>
              </a:rPr>
              <a:t>MTurk</a:t>
            </a:r>
            <a:r>
              <a:rPr lang="en-US" sz="4400" dirty="0">
                <a:solidFill>
                  <a:schemeClr val="accent1"/>
                </a:solidFill>
              </a:rPr>
              <a:t> data can be </a:t>
            </a:r>
            <a:r>
              <a:rPr lang="en-US" dirty="0">
                <a:solidFill>
                  <a:schemeClr val="accent1"/>
                </a:solidFill>
              </a:rPr>
              <a:t>low quality.</a:t>
            </a:r>
            <a:endParaRPr lang="en-US" sz="4400" dirty="0">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B2F74D5-BAFD-BC4A-BEF6-A94A2C30B1A3}"/>
              </a:ext>
            </a:extLst>
          </p:cNvPr>
          <p:cNvSpPr>
            <a:spLocks noGrp="1"/>
          </p:cNvSpPr>
          <p:nvPr>
            <p:ph idx="1"/>
          </p:nvPr>
        </p:nvSpPr>
        <p:spPr>
          <a:xfrm>
            <a:off x="4976031" y="963877"/>
            <a:ext cx="6377769" cy="4930246"/>
          </a:xfrm>
        </p:spPr>
        <p:txBody>
          <a:bodyPr anchor="ctr">
            <a:normAutofit/>
          </a:bodyPr>
          <a:lstStyle/>
          <a:p>
            <a:pPr marL="0" indent="0" fontAlgn="base">
              <a:buNone/>
            </a:pPr>
            <a:r>
              <a:rPr lang="en-US" dirty="0"/>
              <a:t>Concerning percentage of failed language comprehension questions.</a:t>
            </a:r>
          </a:p>
          <a:p>
            <a:pPr marL="0" indent="0" fontAlgn="base">
              <a:buNone/>
            </a:pPr>
            <a:endParaRPr lang="en-US" dirty="0"/>
          </a:p>
          <a:p>
            <a:pPr marL="0" indent="0" fontAlgn="base">
              <a:buNone/>
            </a:pPr>
            <a:r>
              <a:rPr lang="en-US" dirty="0"/>
              <a:t>Inattentive, sometimes uninterpretable responses.</a:t>
            </a:r>
          </a:p>
          <a:p>
            <a:pPr marL="0" indent="0" fontAlgn="base">
              <a:buNone/>
            </a:pPr>
            <a:endParaRPr lang="en-US" dirty="0"/>
          </a:p>
          <a:p>
            <a:pPr marL="0" indent="0" fontAlgn="base">
              <a:buNone/>
            </a:pPr>
            <a:r>
              <a:rPr lang="en-US" dirty="0"/>
              <a:t>Non-naïveté.</a:t>
            </a:r>
          </a:p>
          <a:p>
            <a:pPr marL="0" indent="0" fontAlgn="base">
              <a:buNone/>
            </a:pPr>
            <a:endParaRPr lang="en-US" dirty="0"/>
          </a:p>
          <a:p>
            <a:pPr marL="0" indent="0" fontAlgn="base">
              <a:buNone/>
            </a:pPr>
            <a:r>
              <a:rPr lang="en-US" dirty="0"/>
              <a:t>Can’t be sure who is responding and where from.</a:t>
            </a:r>
          </a:p>
        </p:txBody>
      </p:sp>
      <p:sp>
        <p:nvSpPr>
          <p:cNvPr id="4" name="TextBox 3">
            <a:extLst>
              <a:ext uri="{FF2B5EF4-FFF2-40B4-BE49-F238E27FC236}">
                <a16:creationId xmlns:a16="http://schemas.microsoft.com/office/drawing/2014/main" id="{BDF3C771-98FD-F348-A562-C321647070D4}"/>
              </a:ext>
            </a:extLst>
          </p:cNvPr>
          <p:cNvSpPr txBox="1"/>
          <p:nvPr/>
        </p:nvSpPr>
        <p:spPr>
          <a:xfrm>
            <a:off x="2585381" y="6031375"/>
            <a:ext cx="9277091" cy="369332"/>
          </a:xfrm>
          <a:prstGeom prst="rect">
            <a:avLst/>
          </a:prstGeom>
          <a:noFill/>
        </p:spPr>
        <p:txBody>
          <a:bodyPr wrap="none" rtlCol="0">
            <a:spAutoFit/>
          </a:bodyPr>
          <a:lstStyle/>
          <a:p>
            <a:r>
              <a:rPr lang="en-US" b="1" dirty="0">
                <a:solidFill>
                  <a:schemeClr val="accent5"/>
                </a:solidFill>
                <a:latin typeface="Gill Sans MT" panose="020B0502020104020203" pitchFamily="34" charset="77"/>
              </a:rPr>
              <a:t>Chandler et al., 2019; Chmielewski &amp; </a:t>
            </a:r>
            <a:r>
              <a:rPr lang="en-US" b="1" dirty="0" err="1">
                <a:solidFill>
                  <a:schemeClr val="accent5"/>
                </a:solidFill>
                <a:latin typeface="Gill Sans MT" panose="020B0502020104020203" pitchFamily="34" charset="77"/>
              </a:rPr>
              <a:t>Kucker</a:t>
            </a:r>
            <a:r>
              <a:rPr lang="en-US" b="1" dirty="0">
                <a:solidFill>
                  <a:schemeClr val="accent5"/>
                </a:solidFill>
                <a:latin typeface="Gill Sans MT" panose="020B0502020104020203" pitchFamily="34" charset="77"/>
              </a:rPr>
              <a:t>, 2019; Hauser, </a:t>
            </a:r>
            <a:r>
              <a:rPr lang="en-US" b="1" dirty="0" err="1">
                <a:solidFill>
                  <a:schemeClr val="accent5"/>
                </a:solidFill>
                <a:latin typeface="Gill Sans MT" panose="020B0502020104020203" pitchFamily="34" charset="77"/>
              </a:rPr>
              <a:t>Paolacci</a:t>
            </a:r>
            <a:r>
              <a:rPr lang="en-US" b="1" dirty="0">
                <a:solidFill>
                  <a:schemeClr val="accent5"/>
                </a:solidFill>
                <a:latin typeface="Gill Sans MT" panose="020B0502020104020203" pitchFamily="34" charset="77"/>
              </a:rPr>
              <a:t>, &amp; Chandler, 2019</a:t>
            </a:r>
          </a:p>
        </p:txBody>
      </p:sp>
    </p:spTree>
    <p:extLst>
      <p:ext uri="{BB962C8B-B14F-4D97-AF65-F5344CB8AC3E}">
        <p14:creationId xmlns:p14="http://schemas.microsoft.com/office/powerpoint/2010/main" val="225839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94A7B-8BE6-2440-B703-814EDF463AC8}"/>
              </a:ext>
            </a:extLst>
          </p:cNvPr>
          <p:cNvSpPr>
            <a:spLocks noGrp="1"/>
          </p:cNvSpPr>
          <p:nvPr>
            <p:ph type="title"/>
          </p:nvPr>
        </p:nvSpPr>
        <p:spPr>
          <a:xfrm>
            <a:off x="870204" y="606564"/>
            <a:ext cx="10451592" cy="1325563"/>
          </a:xfrm>
        </p:spPr>
        <p:txBody>
          <a:bodyPr anchor="ctr">
            <a:normAutofit/>
          </a:bodyPr>
          <a:lstStyle/>
          <a:p>
            <a:r>
              <a:rPr lang="en-US" sz="4400"/>
              <a:t>Popular Scale Reliabilities</a:t>
            </a:r>
          </a:p>
        </p:txBody>
      </p:sp>
      <p:sp>
        <p:nvSpPr>
          <p:cNvPr id="10" name="Rectangle 9">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1A03878C-09C6-473E-A0E6-0638606E0D8E}"/>
              </a:ext>
            </a:extLst>
          </p:cNvPr>
          <p:cNvGraphicFramePr>
            <a:graphicFrameLocks noGrp="1"/>
          </p:cNvGraphicFramePr>
          <p:nvPr>
            <p:ph idx="1"/>
            <p:extLst>
              <p:ext uri="{D42A27DB-BD31-4B8C-83A1-F6EECF244321}">
                <p14:modId xmlns:p14="http://schemas.microsoft.com/office/powerpoint/2010/main" val="3257287957"/>
              </p:ext>
            </p:extLst>
          </p:nvPr>
        </p:nvGraphicFramePr>
        <p:xfrm>
          <a:off x="1000874" y="2385390"/>
          <a:ext cx="10190252" cy="3617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403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9A1DED5-75F8-0648-9717-43F600B10FE8}"/>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D2C6F2D4-0BC2-7C4D-9128-AA1A89F5B8AC}"/>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graphicEl>
                                              <a:dgm id="{D893EDB6-2E9B-5D40-A165-1F9E785F40CB}"/>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graphicEl>
                                              <a:dgm id="{66E2C634-97BC-B544-8B20-02CBCB681DC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E559C598-3515-AA4A-8041-4CB4B4A37055}"/>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graphicEl>
                                              <a:dgm id="{555A706D-5F19-D14D-A3EB-DA8287E90D4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C5C15-678A-2047-A7AC-C6281471D63B}"/>
              </a:ext>
            </a:extLst>
          </p:cNvPr>
          <p:cNvSpPr>
            <a:spLocks noGrp="1"/>
          </p:cNvSpPr>
          <p:nvPr>
            <p:ph type="title"/>
          </p:nvPr>
        </p:nvSpPr>
        <p:spPr>
          <a:xfrm>
            <a:off x="838200" y="963877"/>
            <a:ext cx="3494362" cy="4930246"/>
          </a:xfrm>
        </p:spPr>
        <p:txBody>
          <a:bodyPr>
            <a:normAutofit/>
          </a:bodyPr>
          <a:lstStyle/>
          <a:p>
            <a:pPr algn="r"/>
            <a:r>
              <a:rPr lang="en-US" sz="5400" dirty="0">
                <a:solidFill>
                  <a:schemeClr val="accent1"/>
                </a:solidFill>
              </a:rPr>
              <a:t>Coefficient Alpha</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C3FC2E1-1316-F141-9288-5CE093BF35DA}"/>
                  </a:ext>
                </a:extLst>
              </p:cNvPr>
              <p:cNvSpPr>
                <a:spLocks noGrp="1"/>
              </p:cNvSpPr>
              <p:nvPr>
                <p:ph idx="1"/>
              </p:nvPr>
            </p:nvSpPr>
            <p:spPr>
              <a:xfrm>
                <a:off x="4976031" y="963877"/>
                <a:ext cx="6377769" cy="4930246"/>
              </a:xfrm>
            </p:spPr>
            <p:txBody>
              <a:bodyPr anchor="ctr">
                <a:normAutofit fontScale="70000" lnSpcReduction="20000"/>
              </a:bodyPr>
              <a:lstStyle/>
              <a:p>
                <a:pPr marL="0" indent="0">
                  <a:buNone/>
                </a:pPr>
                <a14:m>
                  <m:oMathPara xmlns:m="http://schemas.openxmlformats.org/officeDocument/2006/math">
                    <m:oMathParaPr>
                      <m:jc m:val="centerGroup"/>
                    </m:oMathParaPr>
                    <m:oMath xmlns:m="http://schemas.openxmlformats.org/officeDocument/2006/math">
                      <m:f>
                        <m:fPr>
                          <m:ctrlPr>
                            <a:rPr lang="en-US" sz="6600" i="1" smtClean="0">
                              <a:latin typeface="Cambria Math" panose="02040503050406030204" pitchFamily="18" charset="0"/>
                            </a:rPr>
                          </m:ctrlPr>
                        </m:fPr>
                        <m:num>
                          <m:sSub>
                            <m:sSubPr>
                              <m:ctrlPr>
                                <a:rPr lang="en-US" sz="6600" i="1">
                                  <a:latin typeface="Cambria Math" panose="02040503050406030204" pitchFamily="18" charset="0"/>
                                </a:rPr>
                              </m:ctrlPr>
                            </m:sSubPr>
                            <m:e>
                              <m:r>
                                <a:rPr lang="en-US" sz="6600" b="0" i="1">
                                  <a:latin typeface="Cambria Math" panose="02040503050406030204" pitchFamily="18" charset="0"/>
                                </a:rPr>
                                <m:t>𝑛</m:t>
                              </m:r>
                            </m:e>
                            <m:sub>
                              <m:r>
                                <a:rPr lang="en-US" sz="6600" b="0" i="1">
                                  <a:latin typeface="Cambria Math" panose="02040503050406030204" pitchFamily="18" charset="0"/>
                                </a:rPr>
                                <m:t>𝑖𝑡𝑒𝑚𝑠</m:t>
                              </m:r>
                            </m:sub>
                          </m:sSub>
                          <m:sSub>
                            <m:sSubPr>
                              <m:ctrlPr>
                                <a:rPr lang="en-US" sz="6600" i="1" smtClean="0">
                                  <a:solidFill>
                                    <a:schemeClr val="accent6"/>
                                  </a:solidFill>
                                  <a:latin typeface="Cambria Math" panose="02040503050406030204" pitchFamily="18" charset="0"/>
                                </a:rPr>
                              </m:ctrlPr>
                            </m:sSubPr>
                            <m:e>
                              <m:r>
                                <a:rPr lang="en-US" sz="6600" b="0" i="1">
                                  <a:solidFill>
                                    <a:schemeClr val="accent6"/>
                                  </a:solidFill>
                                  <a:latin typeface="Cambria Math" panose="02040503050406030204" pitchFamily="18" charset="0"/>
                                </a:rPr>
                                <m:t>𝑟</m:t>
                              </m:r>
                            </m:e>
                            <m:sub>
                              <m:r>
                                <a:rPr lang="en-US" sz="6600" b="0" i="1">
                                  <a:solidFill>
                                    <a:schemeClr val="accent6"/>
                                  </a:solidFill>
                                  <a:latin typeface="Cambria Math" panose="02040503050406030204" pitchFamily="18" charset="0"/>
                                </a:rPr>
                                <m:t>𝑎𝑣𝑒𝑟𝑎𝑔𝑒</m:t>
                              </m:r>
                            </m:sub>
                          </m:sSub>
                        </m:num>
                        <m:den>
                          <m:r>
                            <a:rPr lang="en-US" sz="6600" b="0" i="1">
                              <a:latin typeface="Cambria Math" panose="02040503050406030204" pitchFamily="18" charset="0"/>
                            </a:rPr>
                            <m:t>1+ </m:t>
                          </m:r>
                          <m:d>
                            <m:dPr>
                              <m:ctrlPr>
                                <a:rPr lang="en-US" sz="6600" b="0" i="1">
                                  <a:latin typeface="Cambria Math" panose="02040503050406030204" pitchFamily="18" charset="0"/>
                                </a:rPr>
                              </m:ctrlPr>
                            </m:dPr>
                            <m:e>
                              <m:sSub>
                                <m:sSubPr>
                                  <m:ctrlPr>
                                    <a:rPr lang="en-US" sz="6600" b="0" i="1">
                                      <a:latin typeface="Cambria Math" panose="02040503050406030204" pitchFamily="18" charset="0"/>
                                    </a:rPr>
                                  </m:ctrlPr>
                                </m:sSubPr>
                                <m:e>
                                  <m:r>
                                    <a:rPr lang="en-US" sz="6600" b="0" i="1">
                                      <a:latin typeface="Cambria Math" panose="02040503050406030204" pitchFamily="18" charset="0"/>
                                    </a:rPr>
                                    <m:t>𝑛</m:t>
                                  </m:r>
                                </m:e>
                                <m:sub>
                                  <m:r>
                                    <a:rPr lang="en-US" sz="6600" b="0" i="1">
                                      <a:latin typeface="Cambria Math" panose="02040503050406030204" pitchFamily="18" charset="0"/>
                                    </a:rPr>
                                    <m:t>𝑖𝑡𝑒𝑚𝑠</m:t>
                                  </m:r>
                                </m:sub>
                              </m:sSub>
                              <m:r>
                                <a:rPr lang="en-US" sz="6600" b="0" i="1" smtClean="0">
                                  <a:latin typeface="Cambria Math" panose="02040503050406030204" pitchFamily="18" charset="0"/>
                                </a:rPr>
                                <m:t>−1</m:t>
                              </m:r>
                            </m:e>
                          </m:d>
                          <m:sSub>
                            <m:sSubPr>
                              <m:ctrlPr>
                                <a:rPr lang="en-US" sz="6600" b="0" i="1" smtClean="0">
                                  <a:solidFill>
                                    <a:schemeClr val="accent6"/>
                                  </a:solidFill>
                                  <a:latin typeface="Cambria Math" panose="02040503050406030204" pitchFamily="18" charset="0"/>
                                </a:rPr>
                              </m:ctrlPr>
                            </m:sSubPr>
                            <m:e>
                              <m:r>
                                <a:rPr lang="en-US" sz="6600" b="0" i="1">
                                  <a:solidFill>
                                    <a:schemeClr val="accent6"/>
                                  </a:solidFill>
                                  <a:latin typeface="Cambria Math" panose="02040503050406030204" pitchFamily="18" charset="0"/>
                                </a:rPr>
                                <m:t>𝑟</m:t>
                              </m:r>
                            </m:e>
                            <m:sub>
                              <m:r>
                                <a:rPr lang="en-US" sz="6600" b="0" i="1">
                                  <a:solidFill>
                                    <a:schemeClr val="accent6"/>
                                  </a:solidFill>
                                  <a:latin typeface="Cambria Math" panose="02040503050406030204" pitchFamily="18" charset="0"/>
                                </a:rPr>
                                <m:t>𝑎𝑣𝑒𝑟𝑎𝑔𝑒</m:t>
                              </m:r>
                            </m:sub>
                          </m:sSub>
                        </m:den>
                      </m:f>
                    </m:oMath>
                  </m:oMathPara>
                </a14:m>
                <a:endParaRPr lang="en-US" sz="2400" dirty="0"/>
              </a:p>
            </p:txBody>
          </p:sp>
        </mc:Choice>
        <mc:Fallback xmlns="">
          <p:sp>
            <p:nvSpPr>
              <p:cNvPr id="3" name="Content Placeholder 2">
                <a:extLst>
                  <a:ext uri="{FF2B5EF4-FFF2-40B4-BE49-F238E27FC236}">
                    <a16:creationId xmlns:a16="http://schemas.microsoft.com/office/drawing/2014/main" id="{1C3FC2E1-1316-F141-9288-5CE093BF35DA}"/>
                  </a:ext>
                </a:extLst>
              </p:cNvPr>
              <p:cNvSpPr>
                <a:spLocks noGrp="1" noRot="1" noChangeAspect="1" noMove="1" noResize="1" noEditPoints="1" noAdjustHandles="1" noChangeArrowheads="1" noChangeShapeType="1" noTextEdit="1"/>
              </p:cNvSpPr>
              <p:nvPr>
                <p:ph idx="1"/>
              </p:nvPr>
            </p:nvSpPr>
            <p:spPr>
              <a:xfrm>
                <a:off x="4976031" y="963877"/>
                <a:ext cx="6377769" cy="4930246"/>
              </a:xfrm>
              <a:blipFill>
                <a:blip r:embed="rId3"/>
                <a:stretch>
                  <a:fillRect l="-1392"/>
                </a:stretch>
              </a:blipFill>
            </p:spPr>
            <p:txBody>
              <a:bodyPr/>
              <a:lstStyle/>
              <a:p>
                <a:r>
                  <a:rPr lang="en-US">
                    <a:noFill/>
                  </a:rPr>
                  <a:t> </a:t>
                </a:r>
              </a:p>
            </p:txBody>
          </p:sp>
        </mc:Fallback>
      </mc:AlternateContent>
    </p:spTree>
    <p:extLst>
      <p:ext uri="{BB962C8B-B14F-4D97-AF65-F5344CB8AC3E}">
        <p14:creationId xmlns:p14="http://schemas.microsoft.com/office/powerpoint/2010/main" val="9605792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1551E1-4BBB-4146-A1C1-DD9B791157B6}"/>
              </a:ext>
            </a:extLst>
          </p:cNvPr>
          <p:cNvPicPr>
            <a:picLocks noChangeAspect="1"/>
          </p:cNvPicPr>
          <p:nvPr/>
        </p:nvPicPr>
        <p:blipFill>
          <a:blip r:embed="rId3"/>
          <a:stretch>
            <a:fillRect/>
          </a:stretch>
        </p:blipFill>
        <p:spPr>
          <a:xfrm>
            <a:off x="1453444" y="643466"/>
            <a:ext cx="9285111" cy="5571067"/>
          </a:xfrm>
          <a:prstGeom prst="rect">
            <a:avLst/>
          </a:prstGeom>
        </p:spPr>
      </p:pic>
    </p:spTree>
    <p:extLst>
      <p:ext uri="{BB962C8B-B14F-4D97-AF65-F5344CB8AC3E}">
        <p14:creationId xmlns:p14="http://schemas.microsoft.com/office/powerpoint/2010/main" val="16434331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5BC4CB-B29A-6149-87CE-1E0CBAF0ED4B}"/>
              </a:ext>
            </a:extLst>
          </p:cNvPr>
          <p:cNvSpPr>
            <a:spLocks noGrp="1"/>
          </p:cNvSpPr>
          <p:nvPr>
            <p:ph type="title"/>
          </p:nvPr>
        </p:nvSpPr>
        <p:spPr>
          <a:xfrm>
            <a:off x="838200" y="963877"/>
            <a:ext cx="3494362" cy="4930246"/>
          </a:xfrm>
        </p:spPr>
        <p:txBody>
          <a:bodyPr>
            <a:normAutofit/>
          </a:bodyPr>
          <a:lstStyle/>
          <a:p>
            <a:pPr algn="r"/>
            <a:r>
              <a:rPr lang="en-US" sz="4400" dirty="0">
                <a:solidFill>
                  <a:schemeClr val="accent1"/>
                </a:solidFill>
              </a:rPr>
              <a:t>McDonald’s Omega</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0D676C7-8B06-3545-8506-5248DC5FF0E4}"/>
                  </a:ext>
                </a:extLst>
              </p:cNvPr>
              <p:cNvSpPr>
                <a:spLocks noGrp="1"/>
              </p:cNvSpPr>
              <p:nvPr>
                <p:ph idx="1"/>
              </p:nvPr>
            </p:nvSpPr>
            <p:spPr>
              <a:xfrm>
                <a:off x="4976031" y="963877"/>
                <a:ext cx="6377769" cy="4930246"/>
              </a:xfrm>
            </p:spPr>
            <p:txBody>
              <a:bodyPr anchor="ctr">
                <a:normAutofit fontScale="55000" lnSpcReduction="20000"/>
              </a:bodyPr>
              <a:lstStyle/>
              <a:p>
                <a:pPr marL="0" indent="0">
                  <a:buNone/>
                </a:pPr>
                <a14:m>
                  <m:oMathPara xmlns:m="http://schemas.openxmlformats.org/officeDocument/2006/math">
                    <m:oMathParaPr>
                      <m:jc m:val="centerGroup"/>
                    </m:oMathParaPr>
                    <m:oMath xmlns:m="http://schemas.openxmlformats.org/officeDocument/2006/math">
                      <m:f>
                        <m:fPr>
                          <m:ctrlPr>
                            <a:rPr lang="en-US" sz="4500" i="1">
                              <a:latin typeface="Cambria Math" panose="02040503050406030204" pitchFamily="18" charset="0"/>
                            </a:rPr>
                          </m:ctrlPr>
                        </m:fPr>
                        <m:num>
                          <m:r>
                            <a:rPr lang="en-US" sz="4500" b="0" i="1">
                              <a:latin typeface="Cambria Math" panose="02040503050406030204" pitchFamily="18" charset="0"/>
                            </a:rPr>
                            <m:t>𝐶𝑜𝑟𝑟𝑒𝑙𝑎𝑡𝑖𝑜𝑛𝑠</m:t>
                          </m:r>
                          <m:r>
                            <a:rPr lang="en-US" sz="4500" b="0" i="1">
                              <a:latin typeface="Cambria Math" panose="02040503050406030204" pitchFamily="18" charset="0"/>
                            </a:rPr>
                            <m:t> </m:t>
                          </m:r>
                          <m:r>
                            <a:rPr lang="en-US" sz="4500" b="0" i="1">
                              <a:latin typeface="Cambria Math" panose="02040503050406030204" pitchFamily="18" charset="0"/>
                            </a:rPr>
                            <m:t>𝑒𝑥𝑝𝑙𝑎𝑖𝑛𝑒𝑑</m:t>
                          </m:r>
                          <m:r>
                            <a:rPr lang="en-US" sz="4500" b="0" i="1">
                              <a:latin typeface="Cambria Math" panose="02040503050406030204" pitchFamily="18" charset="0"/>
                            </a:rPr>
                            <m:t> </m:t>
                          </m:r>
                          <m:r>
                            <a:rPr lang="en-US" sz="4500" b="0" i="1">
                              <a:latin typeface="Cambria Math" panose="02040503050406030204" pitchFamily="18" charset="0"/>
                            </a:rPr>
                            <m:t>𝑏𝑦</m:t>
                          </m:r>
                          <m:r>
                            <a:rPr lang="en-US" sz="4500" b="0" i="1">
                              <a:latin typeface="Cambria Math" panose="02040503050406030204" pitchFamily="18" charset="0"/>
                            </a:rPr>
                            <m:t> </m:t>
                          </m:r>
                          <m:r>
                            <a:rPr lang="en-US" sz="4500" b="0" i="1">
                              <a:latin typeface="Cambria Math" panose="02040503050406030204" pitchFamily="18" charset="0"/>
                            </a:rPr>
                            <m:t>𝑎</m:t>
                          </m:r>
                          <m:r>
                            <a:rPr lang="en-US" sz="4500" b="0" i="1">
                              <a:latin typeface="Cambria Math" panose="02040503050406030204" pitchFamily="18" charset="0"/>
                            </a:rPr>
                            <m:t> </m:t>
                          </m:r>
                          <m:r>
                            <a:rPr lang="en-US" sz="4500" b="0" i="1">
                              <a:latin typeface="Cambria Math" panose="02040503050406030204" pitchFamily="18" charset="0"/>
                            </a:rPr>
                            <m:t>𝐺𝑒𝑛𝑒𝑟𝑎𝑙</m:t>
                          </m:r>
                          <m:r>
                            <a:rPr lang="en-US" sz="4500" b="0" i="1">
                              <a:latin typeface="Cambria Math" panose="02040503050406030204" pitchFamily="18" charset="0"/>
                            </a:rPr>
                            <m:t> </m:t>
                          </m:r>
                          <m:r>
                            <a:rPr lang="en-US" sz="4500" b="0" i="1">
                              <a:latin typeface="Cambria Math" panose="02040503050406030204" pitchFamily="18" charset="0"/>
                            </a:rPr>
                            <m:t>𝐹𝑎𝑐𝑡𝑜𝑟</m:t>
                          </m:r>
                        </m:num>
                        <m:den>
                          <m:r>
                            <a:rPr lang="en-US" sz="4500" b="0" i="1">
                              <a:latin typeface="Cambria Math" panose="02040503050406030204" pitchFamily="18" charset="0"/>
                            </a:rPr>
                            <m:t>𝑂𝑟𝑖𝑔𝑖𝑛𝑎𝑙</m:t>
                          </m:r>
                          <m:r>
                            <a:rPr lang="en-US" sz="4500" b="0" i="1">
                              <a:latin typeface="Cambria Math" panose="02040503050406030204" pitchFamily="18" charset="0"/>
                            </a:rPr>
                            <m:t> </m:t>
                          </m:r>
                          <m:r>
                            <a:rPr lang="en-US" sz="4500" b="0" i="1">
                              <a:latin typeface="Cambria Math" panose="02040503050406030204" pitchFamily="18" charset="0"/>
                            </a:rPr>
                            <m:t>𝐶𝑜𝑟𝑟𝑒𝑙𝑎𝑡𝑖𝑜𝑛𝑠</m:t>
                          </m:r>
                        </m:den>
                      </m:f>
                    </m:oMath>
                  </m:oMathPara>
                </a14:m>
                <a:endParaRPr lang="en-US" sz="2400" dirty="0"/>
              </a:p>
            </p:txBody>
          </p:sp>
        </mc:Choice>
        <mc:Fallback xmlns="">
          <p:sp>
            <p:nvSpPr>
              <p:cNvPr id="3" name="Content Placeholder 2">
                <a:extLst>
                  <a:ext uri="{FF2B5EF4-FFF2-40B4-BE49-F238E27FC236}">
                    <a16:creationId xmlns:a16="http://schemas.microsoft.com/office/drawing/2014/main" id="{40D676C7-8B06-3545-8506-5248DC5FF0E4}"/>
                  </a:ext>
                </a:extLst>
              </p:cNvPr>
              <p:cNvSpPr>
                <a:spLocks noGrp="1" noRot="1" noChangeAspect="1" noMove="1" noResize="1" noEditPoints="1" noAdjustHandles="1" noChangeArrowheads="1" noChangeShapeType="1" noTextEdit="1"/>
              </p:cNvSpPr>
              <p:nvPr>
                <p:ph idx="1"/>
              </p:nvPr>
            </p:nvSpPr>
            <p:spPr>
              <a:xfrm>
                <a:off x="4976031" y="963877"/>
                <a:ext cx="6377769" cy="4930246"/>
              </a:xfrm>
              <a:blipFill>
                <a:blip r:embed="rId3"/>
                <a:stretch>
                  <a:fillRect l="-398" r="-596"/>
                </a:stretch>
              </a:blipFill>
            </p:spPr>
            <p:txBody>
              <a:bodyPr/>
              <a:lstStyle/>
              <a:p>
                <a:r>
                  <a:rPr lang="en-US">
                    <a:noFill/>
                  </a:rPr>
                  <a:t> </a:t>
                </a:r>
              </a:p>
            </p:txBody>
          </p:sp>
        </mc:Fallback>
      </mc:AlternateContent>
    </p:spTree>
    <p:extLst>
      <p:ext uri="{BB962C8B-B14F-4D97-AF65-F5344CB8AC3E}">
        <p14:creationId xmlns:p14="http://schemas.microsoft.com/office/powerpoint/2010/main" val="39010319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1CD2AD9-A912-ED48-99DC-A4CC904CDE77}"/>
              </a:ext>
            </a:extLst>
          </p:cNvPr>
          <p:cNvPicPr>
            <a:picLocks noChangeAspect="1"/>
          </p:cNvPicPr>
          <p:nvPr/>
        </p:nvPicPr>
        <p:blipFill>
          <a:blip r:embed="rId3"/>
          <a:stretch>
            <a:fillRect/>
          </a:stretch>
        </p:blipFill>
        <p:spPr>
          <a:xfrm>
            <a:off x="1453444" y="643466"/>
            <a:ext cx="9285111" cy="5571067"/>
          </a:xfrm>
          <a:prstGeom prst="rect">
            <a:avLst/>
          </a:prstGeom>
        </p:spPr>
      </p:pic>
    </p:spTree>
    <p:extLst>
      <p:ext uri="{BB962C8B-B14F-4D97-AF65-F5344CB8AC3E}">
        <p14:creationId xmlns:p14="http://schemas.microsoft.com/office/powerpoint/2010/main" val="28209519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A0B9A-8000-804E-885B-9CAC6E9D04EF}"/>
              </a:ext>
            </a:extLst>
          </p:cNvPr>
          <p:cNvSpPr>
            <a:spLocks noGrp="1"/>
          </p:cNvSpPr>
          <p:nvPr>
            <p:ph type="title"/>
          </p:nvPr>
        </p:nvSpPr>
        <p:spPr>
          <a:xfrm>
            <a:off x="1028700" y="1967266"/>
            <a:ext cx="2628900" cy="2547257"/>
          </a:xfrm>
          <a:prstGeom prst="ellipse">
            <a:avLst/>
          </a:prstGeom>
          <a:noFill/>
        </p:spPr>
        <p:txBody>
          <a:bodyPr vert="horz" lIns="91440" tIns="45720" rIns="91440" bIns="45720" rtlCol="0" anchor="ctr">
            <a:normAutofit/>
          </a:bodyPr>
          <a:lstStyle/>
          <a:p>
            <a:pPr algn="ctr"/>
            <a:r>
              <a:rPr lang="en-US" sz="3600" kern="1200" dirty="0">
                <a:solidFill>
                  <a:srgbClr val="FFFFFF"/>
                </a:solidFill>
              </a:rPr>
              <a:t>Score Card</a:t>
            </a:r>
          </a:p>
        </p:txBody>
      </p:sp>
      <p:graphicFrame>
        <p:nvGraphicFramePr>
          <p:cNvPr id="6" name="Content Placeholder 5">
            <a:extLst>
              <a:ext uri="{FF2B5EF4-FFF2-40B4-BE49-F238E27FC236}">
                <a16:creationId xmlns:a16="http://schemas.microsoft.com/office/drawing/2014/main" id="{C5EA2749-DD04-1740-897C-B21A7D280111}"/>
              </a:ext>
            </a:extLst>
          </p:cNvPr>
          <p:cNvGraphicFramePr>
            <a:graphicFrameLocks noGrp="1"/>
          </p:cNvGraphicFramePr>
          <p:nvPr>
            <p:ph idx="1"/>
            <p:extLst>
              <p:ext uri="{D42A27DB-BD31-4B8C-83A1-F6EECF244321}">
                <p14:modId xmlns:p14="http://schemas.microsoft.com/office/powerpoint/2010/main" val="2935192065"/>
              </p:ext>
            </p:extLst>
          </p:nvPr>
        </p:nvGraphicFramePr>
        <p:xfrm>
          <a:off x="4777316" y="672983"/>
          <a:ext cx="6780703" cy="5509710"/>
        </p:xfrm>
        <a:graphic>
          <a:graphicData uri="http://schemas.openxmlformats.org/drawingml/2006/table">
            <a:tbl>
              <a:tblPr firstRow="1" bandRow="1">
                <a:tableStyleId>{9D7B26C5-4107-4FEC-AEDC-1716B250A1EF}</a:tableStyleId>
              </a:tblPr>
              <a:tblGrid>
                <a:gridCol w="2136467">
                  <a:extLst>
                    <a:ext uri="{9D8B030D-6E8A-4147-A177-3AD203B41FA5}">
                      <a16:colId xmlns:a16="http://schemas.microsoft.com/office/drawing/2014/main" val="3880417415"/>
                    </a:ext>
                  </a:extLst>
                </a:gridCol>
                <a:gridCol w="1862703">
                  <a:extLst>
                    <a:ext uri="{9D8B030D-6E8A-4147-A177-3AD203B41FA5}">
                      <a16:colId xmlns:a16="http://schemas.microsoft.com/office/drawing/2014/main" val="4006520670"/>
                    </a:ext>
                  </a:extLst>
                </a:gridCol>
                <a:gridCol w="986867">
                  <a:extLst>
                    <a:ext uri="{9D8B030D-6E8A-4147-A177-3AD203B41FA5}">
                      <a16:colId xmlns:a16="http://schemas.microsoft.com/office/drawing/2014/main" val="3788359617"/>
                    </a:ext>
                  </a:extLst>
                </a:gridCol>
                <a:gridCol w="1068422">
                  <a:extLst>
                    <a:ext uri="{9D8B030D-6E8A-4147-A177-3AD203B41FA5}">
                      <a16:colId xmlns:a16="http://schemas.microsoft.com/office/drawing/2014/main" val="1819919470"/>
                    </a:ext>
                  </a:extLst>
                </a:gridCol>
                <a:gridCol w="726244">
                  <a:extLst>
                    <a:ext uri="{9D8B030D-6E8A-4147-A177-3AD203B41FA5}">
                      <a16:colId xmlns:a16="http://schemas.microsoft.com/office/drawing/2014/main" val="2901959599"/>
                    </a:ext>
                  </a:extLst>
                </a:gridCol>
              </a:tblGrid>
              <a:tr h="499266">
                <a:tc>
                  <a:txBody>
                    <a:bodyPr/>
                    <a:lstStyle/>
                    <a:p>
                      <a:pPr algn="l" fontAlgn="b"/>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1" u="none" strike="noStrike">
                          <a:solidFill>
                            <a:schemeClr val="tx1">
                              <a:lumMod val="75000"/>
                              <a:lumOff val="25000"/>
                            </a:schemeClr>
                          </a:solidFill>
                          <a:effectLst/>
                        </a:rPr>
                        <a:t>Undergraduate</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1" u="none" strike="noStrike" err="1">
                          <a:solidFill>
                            <a:schemeClr val="tx1">
                              <a:lumMod val="75000"/>
                              <a:lumOff val="25000"/>
                            </a:schemeClr>
                          </a:solidFill>
                          <a:effectLst/>
                        </a:rPr>
                        <a:t>MTurk</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1" u="none" strike="noStrike">
                          <a:solidFill>
                            <a:schemeClr val="tx1">
                              <a:lumMod val="75000"/>
                              <a:lumOff val="25000"/>
                            </a:schemeClr>
                          </a:solidFill>
                          <a:effectLst/>
                        </a:rPr>
                        <a:t>Prolific</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1" u="none" strike="noStrike">
                          <a:solidFill>
                            <a:schemeClr val="tx1">
                              <a:lumMod val="75000"/>
                              <a:lumOff val="25000"/>
                            </a:schemeClr>
                          </a:solidFill>
                          <a:effectLst/>
                        </a:rPr>
                        <a:t>Tap</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extLst>
                  <a:ext uri="{0D108BD9-81ED-4DB2-BD59-A6C34878D82A}">
                    <a16:rowId xmlns:a16="http://schemas.microsoft.com/office/drawing/2014/main" val="1784402360"/>
                  </a:ext>
                </a:extLst>
              </a:tr>
              <a:tr h="757791">
                <a:tc>
                  <a:txBody>
                    <a:bodyPr/>
                    <a:lstStyle/>
                    <a:p>
                      <a:pPr algn="l" fontAlgn="b"/>
                      <a:r>
                        <a:rPr lang="en-US" sz="1700" b="1" u="none" strike="noStrike">
                          <a:solidFill>
                            <a:schemeClr val="tx1">
                              <a:lumMod val="75000"/>
                              <a:lumOff val="25000"/>
                            </a:schemeClr>
                          </a:solidFill>
                          <a:effectLst/>
                        </a:rPr>
                        <a:t>Intrinsic Motivation</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extLst>
                  <a:ext uri="{0D108BD9-81ED-4DB2-BD59-A6C34878D82A}">
                    <a16:rowId xmlns:a16="http://schemas.microsoft.com/office/drawing/2014/main" val="1198060650"/>
                  </a:ext>
                </a:extLst>
              </a:tr>
              <a:tr h="757791">
                <a:tc>
                  <a:txBody>
                    <a:bodyPr/>
                    <a:lstStyle/>
                    <a:p>
                      <a:pPr algn="l" fontAlgn="b"/>
                      <a:r>
                        <a:rPr lang="en-US" sz="1700" b="1" u="none" strike="noStrike">
                          <a:solidFill>
                            <a:schemeClr val="tx1">
                              <a:lumMod val="75000"/>
                              <a:lumOff val="25000"/>
                            </a:schemeClr>
                          </a:solidFill>
                          <a:effectLst/>
                        </a:rPr>
                        <a:t>Extrinsic Motivation</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a:ea typeface="+mn-ea"/>
                          <a:cs typeface="+mn-cs"/>
                        </a:rPr>
                        <a:t>❓</a:t>
                      </a:r>
                      <a:endParaRPr kumimoji="0" lang="en-US" sz="1700" b="0" i="0" u="none" strike="noStrike" kern="1200" cap="none" spc="0" normalizeH="0" baseline="0" noProof="0" dirty="0">
                        <a:ln>
                          <a:noFill/>
                        </a:ln>
                        <a:solidFill>
                          <a:prstClr val="white">
                            <a:lumMod val="75000"/>
                            <a:lumOff val="25000"/>
                          </a:prstClr>
                        </a:solidFill>
                        <a:effectLst/>
                        <a:uLnTx/>
                        <a:uFillTx/>
                        <a:latin typeface="Calibri" panose="020F0502020204030204" pitchFamily="34" charset="0"/>
                        <a:ea typeface="+mn-ea"/>
                        <a:cs typeface="+mn-cs"/>
                      </a:endParaRPr>
                    </a:p>
                  </a:txBody>
                  <a:tcPr marL="204683" marR="19943" marT="102341" marB="102341" anchor="ctr"/>
                </a:tc>
                <a:extLst>
                  <a:ext uri="{0D108BD9-81ED-4DB2-BD59-A6C34878D82A}">
                    <a16:rowId xmlns:a16="http://schemas.microsoft.com/office/drawing/2014/main" val="3900828546"/>
                  </a:ext>
                </a:extLst>
              </a:tr>
              <a:tr h="499266">
                <a:tc>
                  <a:txBody>
                    <a:bodyPr/>
                    <a:lstStyle/>
                    <a:p>
                      <a:pPr algn="l" fontAlgn="b"/>
                      <a:r>
                        <a:rPr lang="en-US" sz="1700" b="1" u="none" strike="noStrike" err="1">
                          <a:solidFill>
                            <a:schemeClr val="tx1">
                              <a:lumMod val="75000"/>
                              <a:lumOff val="25000"/>
                            </a:schemeClr>
                          </a:solidFill>
                          <a:effectLst/>
                        </a:rPr>
                        <a:t>Straightlineing</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algn="ctr" fontAlgn="b"/>
                      <a:r>
                        <a:rPr lang="en-US" sz="1700" b="0" u="none" strike="noStrike" dirty="0">
                          <a:solidFill>
                            <a:schemeClr val="tx1">
                              <a:lumMod val="75000"/>
                              <a:lumOff val="25000"/>
                            </a:schemeClr>
                          </a:solidFill>
                          <a:effectLst/>
                        </a:rPr>
                        <a:t>✅</a:t>
                      </a:r>
                      <a:endParaRPr lang="en-US" sz="1700" b="0" i="0" u="none" strike="noStrike" dirty="0">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extLst>
                  <a:ext uri="{0D108BD9-81ED-4DB2-BD59-A6C34878D82A}">
                    <a16:rowId xmlns:a16="http://schemas.microsoft.com/office/drawing/2014/main" val="2083019862"/>
                  </a:ext>
                </a:extLst>
              </a:tr>
              <a:tr h="499266">
                <a:tc>
                  <a:txBody>
                    <a:bodyPr/>
                    <a:lstStyle/>
                    <a:p>
                      <a:pPr algn="l" fontAlgn="b"/>
                      <a:r>
                        <a:rPr lang="en-US" sz="1700" b="1" u="none" strike="noStrike">
                          <a:solidFill>
                            <a:schemeClr val="tx1">
                              <a:lumMod val="75000"/>
                              <a:lumOff val="25000"/>
                            </a:schemeClr>
                          </a:solidFill>
                          <a:effectLst/>
                        </a:rPr>
                        <a:t>Rounding</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extLst>
                  <a:ext uri="{0D108BD9-81ED-4DB2-BD59-A6C34878D82A}">
                    <a16:rowId xmlns:a16="http://schemas.microsoft.com/office/drawing/2014/main" val="153264824"/>
                  </a:ext>
                </a:extLst>
              </a:tr>
              <a:tr h="499266">
                <a:tc>
                  <a:txBody>
                    <a:bodyPr/>
                    <a:lstStyle/>
                    <a:p>
                      <a:pPr algn="l" fontAlgn="b"/>
                      <a:r>
                        <a:rPr lang="en-US" sz="1700" b="1" u="none" strike="noStrike">
                          <a:solidFill>
                            <a:schemeClr val="tx1">
                              <a:lumMod val="75000"/>
                              <a:lumOff val="25000"/>
                            </a:schemeClr>
                          </a:solidFill>
                          <a:effectLst/>
                        </a:rPr>
                        <a:t>Word Count</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extLst>
                  <a:ext uri="{0D108BD9-81ED-4DB2-BD59-A6C34878D82A}">
                    <a16:rowId xmlns:a16="http://schemas.microsoft.com/office/drawing/2014/main" val="3122939205"/>
                  </a:ext>
                </a:extLst>
              </a:tr>
              <a:tr h="499266">
                <a:tc>
                  <a:txBody>
                    <a:bodyPr/>
                    <a:lstStyle/>
                    <a:p>
                      <a:pPr algn="l" fontAlgn="b"/>
                      <a:r>
                        <a:rPr lang="en-US" sz="1700" b="1" u="none" strike="noStrike">
                          <a:solidFill>
                            <a:schemeClr val="tx1">
                              <a:lumMod val="75000"/>
                              <a:lumOff val="25000"/>
                            </a:schemeClr>
                          </a:solidFill>
                          <a:effectLst/>
                        </a:rPr>
                        <a:t>Primacy</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extLst>
                  <a:ext uri="{0D108BD9-81ED-4DB2-BD59-A6C34878D82A}">
                    <a16:rowId xmlns:a16="http://schemas.microsoft.com/office/drawing/2014/main" val="4092485044"/>
                  </a:ext>
                </a:extLst>
              </a:tr>
              <a:tr h="499266">
                <a:tc>
                  <a:txBody>
                    <a:bodyPr/>
                    <a:lstStyle/>
                    <a:p>
                      <a:pPr algn="l" fontAlgn="b"/>
                      <a:r>
                        <a:rPr lang="en-US" sz="1700" b="1" u="none" strike="noStrike">
                          <a:solidFill>
                            <a:schemeClr val="tx1">
                              <a:lumMod val="75000"/>
                              <a:lumOff val="25000"/>
                            </a:schemeClr>
                          </a:solidFill>
                          <a:effectLst/>
                        </a:rPr>
                        <a:t>Speeding</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extLst>
                  <a:ext uri="{0D108BD9-81ED-4DB2-BD59-A6C34878D82A}">
                    <a16:rowId xmlns:a16="http://schemas.microsoft.com/office/drawing/2014/main" val="381407667"/>
                  </a:ext>
                </a:extLst>
              </a:tr>
              <a:tr h="499266">
                <a:tc>
                  <a:txBody>
                    <a:bodyPr/>
                    <a:lstStyle/>
                    <a:p>
                      <a:pPr algn="l" fontAlgn="b"/>
                      <a:r>
                        <a:rPr lang="en-US" sz="1700" b="1" u="none" strike="noStrike">
                          <a:solidFill>
                            <a:schemeClr val="tx1">
                              <a:lumMod val="75000"/>
                              <a:lumOff val="25000"/>
                            </a:schemeClr>
                          </a:solidFill>
                          <a:effectLst/>
                        </a:rPr>
                        <a:t>Missing Data</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683" marR="19943" marT="102341" marB="102341"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dirty="0">
                          <a:solidFill>
                            <a:schemeClr val="tx1">
                              <a:lumMod val="75000"/>
                              <a:lumOff val="25000"/>
                            </a:schemeClr>
                          </a:solidFill>
                          <a:effectLst/>
                        </a:rPr>
                        <a:t>⚠️</a:t>
                      </a:r>
                      <a:endParaRPr lang="en-US" sz="1700" b="0" i="0" u="none" strike="noStrike" dirty="0">
                        <a:solidFill>
                          <a:schemeClr val="tx1">
                            <a:lumMod val="75000"/>
                            <a:lumOff val="25000"/>
                          </a:schemeClr>
                        </a:solidFill>
                        <a:effectLst/>
                        <a:latin typeface="Calibri" panose="020F0502020204030204" pitchFamily="34" charset="0"/>
                      </a:endParaRPr>
                    </a:p>
                  </a:txBody>
                  <a:tcPr marL="204683" marR="19943" marT="102341" marB="102341" anchor="ctr"/>
                </a:tc>
                <a:extLst>
                  <a:ext uri="{0D108BD9-81ED-4DB2-BD59-A6C34878D82A}">
                    <a16:rowId xmlns:a16="http://schemas.microsoft.com/office/drawing/2014/main" val="622453610"/>
                  </a:ext>
                </a:extLst>
              </a:tr>
              <a:tr h="499266">
                <a:tc>
                  <a:txBody>
                    <a:bodyPr/>
                    <a:lstStyle/>
                    <a:p>
                      <a:pPr algn="l" fontAlgn="b"/>
                      <a:r>
                        <a:rPr lang="en-US" sz="1700" b="1" u="none" strike="noStrike">
                          <a:solidFill>
                            <a:schemeClr val="tx1">
                              <a:lumMod val="75000"/>
                              <a:lumOff val="25000"/>
                            </a:schemeClr>
                          </a:solidFill>
                          <a:effectLst/>
                        </a:rPr>
                        <a:t>Reliability</a:t>
                      </a:r>
                      <a:endParaRPr lang="en-US" sz="1700" b="1"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algn="ctr" fontAlgn="b"/>
                      <a:r>
                        <a:rPr lang="en-US" sz="1700" b="0" u="none" strike="noStrike">
                          <a:solidFill>
                            <a:schemeClr val="tx1">
                              <a:lumMod val="75000"/>
                              <a:lumOff val="25000"/>
                            </a:schemeClr>
                          </a:solidFill>
                          <a:effectLst/>
                        </a:rPr>
                        <a:t>✅</a:t>
                      </a:r>
                      <a:endParaRPr lang="en-US" sz="1700" b="0" i="0" u="none" strike="noStrike">
                        <a:solidFill>
                          <a:schemeClr val="tx1">
                            <a:lumMod val="75000"/>
                            <a:lumOff val="25000"/>
                          </a:schemeClr>
                        </a:solidFill>
                        <a:effectLst/>
                        <a:latin typeface="Calibri" panose="020F0502020204030204" pitchFamily="34" charset="0"/>
                      </a:endParaRPr>
                    </a:p>
                  </a:txBody>
                  <a:tcPr marL="204244" marR="19900" marT="102122" marB="102122"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700" b="0" u="none" strike="noStrike" dirty="0">
                          <a:solidFill>
                            <a:schemeClr val="tx1">
                              <a:lumMod val="75000"/>
                              <a:lumOff val="25000"/>
                            </a:schemeClr>
                          </a:solidFill>
                          <a:effectLst/>
                        </a:rPr>
                        <a:t>⚠️</a:t>
                      </a:r>
                      <a:endParaRPr lang="en-US" sz="1700" b="0" i="0" u="none" strike="noStrike" dirty="0">
                        <a:solidFill>
                          <a:schemeClr val="tx1">
                            <a:lumMod val="75000"/>
                            <a:lumOff val="25000"/>
                          </a:schemeClr>
                        </a:solidFill>
                        <a:effectLst/>
                        <a:latin typeface="Calibri" panose="020F0502020204030204" pitchFamily="34" charset="0"/>
                      </a:endParaRPr>
                    </a:p>
                  </a:txBody>
                  <a:tcPr marL="204244" marR="19900" marT="102122" marB="102122" anchor="ctr"/>
                </a:tc>
                <a:extLst>
                  <a:ext uri="{0D108BD9-81ED-4DB2-BD59-A6C34878D82A}">
                    <a16:rowId xmlns:a16="http://schemas.microsoft.com/office/drawing/2014/main" val="1932335683"/>
                  </a:ext>
                </a:extLst>
              </a:tr>
            </a:tbl>
          </a:graphicData>
        </a:graphic>
      </p:graphicFrame>
    </p:spTree>
    <p:extLst>
      <p:ext uri="{BB962C8B-B14F-4D97-AF65-F5344CB8AC3E}">
        <p14:creationId xmlns:p14="http://schemas.microsoft.com/office/powerpoint/2010/main" val="42786088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BE0DA5-D803-944B-AA67-84E01B8ECEB5}"/>
              </a:ext>
            </a:extLst>
          </p:cNvPr>
          <p:cNvSpPr>
            <a:spLocks noGrp="1"/>
          </p:cNvSpPr>
          <p:nvPr>
            <p:ph type="title"/>
          </p:nvPr>
        </p:nvSpPr>
        <p:spPr>
          <a:xfrm>
            <a:off x="1028700" y="1967266"/>
            <a:ext cx="2628900" cy="2547257"/>
          </a:xfrm>
          <a:noFill/>
        </p:spPr>
        <p:txBody>
          <a:bodyPr anchor="ctr">
            <a:normAutofit/>
          </a:bodyPr>
          <a:lstStyle/>
          <a:p>
            <a:pPr algn="ctr"/>
            <a:r>
              <a:rPr lang="en-US" sz="3300">
                <a:solidFill>
                  <a:srgbClr val="FFFFFF"/>
                </a:solidFill>
              </a:rPr>
              <a:t>More intrinsically motivated participants satisfice less</a:t>
            </a:r>
          </a:p>
        </p:txBody>
      </p:sp>
      <p:pic>
        <p:nvPicPr>
          <p:cNvPr id="4" name="Graphic 3" descr="Clipboard">
            <a:extLst>
              <a:ext uri="{FF2B5EF4-FFF2-40B4-BE49-F238E27FC236}">
                <a16:creationId xmlns:a16="http://schemas.microsoft.com/office/drawing/2014/main" id="{EEA09B34-73A2-8341-96C6-5A3868C51B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83296" y="643466"/>
            <a:ext cx="5568739" cy="5568739"/>
          </a:xfrm>
          <a:prstGeom prst="rect">
            <a:avLst/>
          </a:prstGeom>
        </p:spPr>
      </p:pic>
    </p:spTree>
    <p:extLst>
      <p:ext uri="{BB962C8B-B14F-4D97-AF65-F5344CB8AC3E}">
        <p14:creationId xmlns:p14="http://schemas.microsoft.com/office/powerpoint/2010/main" val="7806482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0D253-D858-574F-983D-CEA8E6AF7E4D}"/>
              </a:ext>
            </a:extLst>
          </p:cNvPr>
          <p:cNvSpPr>
            <a:spLocks noGrp="1"/>
          </p:cNvSpPr>
          <p:nvPr>
            <p:ph type="title"/>
          </p:nvPr>
        </p:nvSpPr>
        <p:spPr>
          <a:xfrm>
            <a:off x="4974335" y="640081"/>
            <a:ext cx="6611533" cy="5574451"/>
          </a:xfrm>
        </p:spPr>
        <p:txBody>
          <a:bodyPr>
            <a:normAutofit/>
          </a:bodyPr>
          <a:lstStyle/>
          <a:p>
            <a:r>
              <a:rPr lang="en-US" dirty="0"/>
              <a:t>They’re less likely to </a:t>
            </a:r>
            <a:r>
              <a:rPr lang="en-US" dirty="0" err="1"/>
              <a:t>straightline</a:t>
            </a:r>
            <a:endParaRPr lang="en-US" dirty="0"/>
          </a:p>
        </p:txBody>
      </p:sp>
      <p:pic>
        <p:nvPicPr>
          <p:cNvPr id="4" name="Graphic 3" descr="Checklist RTL">
            <a:extLst>
              <a:ext uri="{FF2B5EF4-FFF2-40B4-BE49-F238E27FC236}">
                <a16:creationId xmlns:a16="http://schemas.microsoft.com/office/drawing/2014/main" id="{E2CB5356-2EB3-0842-8BBB-BFE4C69CA7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3467" y="1421892"/>
            <a:ext cx="4010829" cy="4010829"/>
          </a:xfrm>
          <a:prstGeom prst="rect">
            <a:avLst/>
          </a:prstGeom>
        </p:spPr>
      </p:pic>
    </p:spTree>
    <p:extLst>
      <p:ext uri="{BB962C8B-B14F-4D97-AF65-F5344CB8AC3E}">
        <p14:creationId xmlns:p14="http://schemas.microsoft.com/office/powerpoint/2010/main" val="12564706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sitting, monitor, black, large&#10;&#10;Description automatically generated">
            <a:extLst>
              <a:ext uri="{FF2B5EF4-FFF2-40B4-BE49-F238E27FC236}">
                <a16:creationId xmlns:a16="http://schemas.microsoft.com/office/drawing/2014/main" id="{FD2012DD-5337-7048-A606-A0BCFDF930E1}"/>
              </a:ext>
            </a:extLst>
          </p:cNvPr>
          <p:cNvPicPr>
            <a:picLocks noChangeAspect="1"/>
          </p:cNvPicPr>
          <p:nvPr/>
        </p:nvPicPr>
        <p:blipFill>
          <a:blip r:embed="rId2"/>
          <a:stretch>
            <a:fillRect/>
          </a:stretch>
        </p:blipFill>
        <p:spPr>
          <a:xfrm>
            <a:off x="1453444" y="643466"/>
            <a:ext cx="9285111" cy="5571067"/>
          </a:xfrm>
          <a:prstGeom prst="rect">
            <a:avLst/>
          </a:prstGeom>
        </p:spPr>
      </p:pic>
      <p:sp>
        <p:nvSpPr>
          <p:cNvPr id="7" name="Oval 6">
            <a:extLst>
              <a:ext uri="{FF2B5EF4-FFF2-40B4-BE49-F238E27FC236}">
                <a16:creationId xmlns:a16="http://schemas.microsoft.com/office/drawing/2014/main" id="{74BBC14F-F003-8A43-9FC0-E1A2D0D2F3C4}"/>
              </a:ext>
            </a:extLst>
          </p:cNvPr>
          <p:cNvSpPr>
            <a:spLocks noChangeAspect="1"/>
          </p:cNvSpPr>
          <p:nvPr/>
        </p:nvSpPr>
        <p:spPr>
          <a:xfrm>
            <a:off x="6456557" y="4716306"/>
            <a:ext cx="457200" cy="457200"/>
          </a:xfrm>
          <a:prstGeom prst="ellipse">
            <a:avLst/>
          </a:prstGeom>
          <a:solidFill>
            <a:schemeClr val="tx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807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2.70833E-6 -4.81481E-6 L 0.29817 0.04329 " pathEditMode="relative" rAng="0" ptsTypes="AA">
                                      <p:cBhvr>
                                        <p:cTn id="8" dur="500" fill="hold"/>
                                        <p:tgtEl>
                                          <p:spTgt spid="7"/>
                                        </p:tgtEl>
                                        <p:attrNameLst>
                                          <p:attrName>ppt_x</p:attrName>
                                          <p:attrName>ppt_y</p:attrName>
                                        </p:attrNameLst>
                                      </p:cBhvr>
                                      <p:rCtr x="14909" y="21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8C25C-2041-E14C-A298-8AD6957C3961}"/>
              </a:ext>
            </a:extLst>
          </p:cNvPr>
          <p:cNvSpPr>
            <a:spLocks noGrp="1"/>
          </p:cNvSpPr>
          <p:nvPr>
            <p:ph type="title"/>
          </p:nvPr>
        </p:nvSpPr>
        <p:spPr>
          <a:xfrm>
            <a:off x="4974335" y="640081"/>
            <a:ext cx="6611533" cy="5574451"/>
          </a:xfrm>
        </p:spPr>
        <p:txBody>
          <a:bodyPr>
            <a:normAutofit/>
          </a:bodyPr>
          <a:lstStyle/>
          <a:p>
            <a:r>
              <a:rPr lang="en-US" dirty="0"/>
              <a:t>They write more words in their essays</a:t>
            </a:r>
          </a:p>
        </p:txBody>
      </p:sp>
      <p:pic>
        <p:nvPicPr>
          <p:cNvPr id="4" name="Graphic 3" descr="Typewriter">
            <a:extLst>
              <a:ext uri="{FF2B5EF4-FFF2-40B4-BE49-F238E27FC236}">
                <a16:creationId xmlns:a16="http://schemas.microsoft.com/office/drawing/2014/main" id="{00E7D51E-372F-004C-BCF1-05BA64CC18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3467" y="1421892"/>
            <a:ext cx="4010829" cy="4010829"/>
          </a:xfrm>
          <a:prstGeom prst="rect">
            <a:avLst/>
          </a:prstGeom>
        </p:spPr>
      </p:pic>
    </p:spTree>
    <p:extLst>
      <p:ext uri="{BB962C8B-B14F-4D97-AF65-F5344CB8AC3E}">
        <p14:creationId xmlns:p14="http://schemas.microsoft.com/office/powerpoint/2010/main" val="3845369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84E67-B375-554D-AB7A-6D63D3F1EF6E}"/>
              </a:ext>
            </a:extLst>
          </p:cNvPr>
          <p:cNvSpPr>
            <a:spLocks noGrp="1"/>
          </p:cNvSpPr>
          <p:nvPr>
            <p:ph type="title"/>
          </p:nvPr>
        </p:nvSpPr>
        <p:spPr>
          <a:xfrm>
            <a:off x="870204" y="606564"/>
            <a:ext cx="10451592" cy="1325563"/>
          </a:xfrm>
        </p:spPr>
        <p:txBody>
          <a:bodyPr anchor="ctr">
            <a:normAutofit/>
          </a:bodyPr>
          <a:lstStyle/>
          <a:p>
            <a:r>
              <a:rPr lang="en-US" sz="4400" dirty="0" err="1"/>
              <a:t>MTurk</a:t>
            </a:r>
            <a:r>
              <a:rPr lang="en-US" sz="4400" dirty="0"/>
              <a:t> data can be </a:t>
            </a:r>
            <a:r>
              <a:rPr lang="en-US" dirty="0"/>
              <a:t>high quality.</a:t>
            </a:r>
            <a:endParaRPr lang="en-US" sz="4400" dirty="0"/>
          </a:p>
        </p:txBody>
      </p:sp>
      <p:sp>
        <p:nvSpPr>
          <p:cNvPr id="10" name="Rectangle 9">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694C6E7E-B363-4F8D-8FE5-1E58E1C4A239}"/>
              </a:ext>
            </a:extLst>
          </p:cNvPr>
          <p:cNvGraphicFramePr>
            <a:graphicFrameLocks noGrp="1"/>
          </p:cNvGraphicFramePr>
          <p:nvPr>
            <p:ph idx="1"/>
            <p:extLst>
              <p:ext uri="{D42A27DB-BD31-4B8C-83A1-F6EECF244321}">
                <p14:modId xmlns:p14="http://schemas.microsoft.com/office/powerpoint/2010/main" val="1345604518"/>
              </p:ext>
            </p:extLst>
          </p:nvPr>
        </p:nvGraphicFramePr>
        <p:xfrm>
          <a:off x="1000874" y="2385390"/>
          <a:ext cx="10190252"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7AC447C2-5F24-BF4D-ACDF-08D0773738EA}"/>
              </a:ext>
            </a:extLst>
          </p:cNvPr>
          <p:cNvSpPr txBox="1"/>
          <p:nvPr/>
        </p:nvSpPr>
        <p:spPr>
          <a:xfrm>
            <a:off x="2044705" y="6264139"/>
            <a:ext cx="9277091" cy="369332"/>
          </a:xfrm>
          <a:prstGeom prst="rect">
            <a:avLst/>
          </a:prstGeom>
          <a:noFill/>
        </p:spPr>
        <p:txBody>
          <a:bodyPr wrap="none" rtlCol="0">
            <a:spAutoFit/>
          </a:bodyPr>
          <a:lstStyle/>
          <a:p>
            <a:r>
              <a:rPr lang="en-US" b="1" dirty="0">
                <a:solidFill>
                  <a:schemeClr val="accent5"/>
                </a:solidFill>
                <a:latin typeface="Gill Sans MT" panose="020B0502020104020203" pitchFamily="34" charset="77"/>
              </a:rPr>
              <a:t>Chandler et al., 2019; Chmielewski &amp; </a:t>
            </a:r>
            <a:r>
              <a:rPr lang="en-US" b="1" dirty="0" err="1">
                <a:solidFill>
                  <a:schemeClr val="accent5"/>
                </a:solidFill>
                <a:latin typeface="Gill Sans MT" panose="020B0502020104020203" pitchFamily="34" charset="77"/>
              </a:rPr>
              <a:t>Kucker</a:t>
            </a:r>
            <a:r>
              <a:rPr lang="en-US" b="1" dirty="0">
                <a:solidFill>
                  <a:schemeClr val="accent5"/>
                </a:solidFill>
                <a:latin typeface="Gill Sans MT" panose="020B0502020104020203" pitchFamily="34" charset="77"/>
              </a:rPr>
              <a:t>, 2019; Hauser, </a:t>
            </a:r>
            <a:r>
              <a:rPr lang="en-US" b="1" dirty="0" err="1">
                <a:solidFill>
                  <a:schemeClr val="accent5"/>
                </a:solidFill>
                <a:latin typeface="Gill Sans MT" panose="020B0502020104020203" pitchFamily="34" charset="77"/>
              </a:rPr>
              <a:t>Paolacci</a:t>
            </a:r>
            <a:r>
              <a:rPr lang="en-US" b="1" dirty="0">
                <a:solidFill>
                  <a:schemeClr val="accent5"/>
                </a:solidFill>
                <a:latin typeface="Gill Sans MT" panose="020B0502020104020203" pitchFamily="34" charset="77"/>
              </a:rPr>
              <a:t>, &amp; Chandler, 2019</a:t>
            </a:r>
          </a:p>
        </p:txBody>
      </p:sp>
    </p:spTree>
    <p:extLst>
      <p:ext uri="{BB962C8B-B14F-4D97-AF65-F5344CB8AC3E}">
        <p14:creationId xmlns:p14="http://schemas.microsoft.com/office/powerpoint/2010/main" val="253086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graphicEl>
                                              <a:dgm id="{DF1F0E56-3049-4651-8A5F-DE8E39596FC8}"/>
                                            </p:graphicEl>
                                          </p:spTgt>
                                        </p:tgtEl>
                                        <p:attrNameLst>
                                          <p:attrName>style.visibility</p:attrName>
                                        </p:attrNameLst>
                                      </p:cBhvr>
                                      <p:to>
                                        <p:strVal val="visible"/>
                                      </p:to>
                                    </p:set>
                                    <p:animEffect transition="in" filter="dissolve">
                                      <p:cBhvr>
                                        <p:cTn id="7" dur="500"/>
                                        <p:tgtEl>
                                          <p:spTgt spid="5">
                                            <p:graphicEl>
                                              <a:dgm id="{DF1F0E56-3049-4651-8A5F-DE8E39596FC8}"/>
                                            </p:graphic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graphicEl>
                                              <a:dgm id="{DE6B22E0-532A-4AF0-B7A5-199B60197EB2}"/>
                                            </p:graphicEl>
                                          </p:spTgt>
                                        </p:tgtEl>
                                        <p:attrNameLst>
                                          <p:attrName>style.visibility</p:attrName>
                                        </p:attrNameLst>
                                      </p:cBhvr>
                                      <p:to>
                                        <p:strVal val="visible"/>
                                      </p:to>
                                    </p:set>
                                    <p:animEffect transition="in" filter="dissolve">
                                      <p:cBhvr>
                                        <p:cTn id="10" dur="500"/>
                                        <p:tgtEl>
                                          <p:spTgt spid="5">
                                            <p:graphicEl>
                                              <a:dgm id="{DE6B22E0-532A-4AF0-B7A5-199B60197EB2}"/>
                                            </p:graphic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graphicEl>
                                              <a:dgm id="{16D5E6B9-CA4C-4CAC-B319-0EAEDB751D1B}"/>
                                            </p:graphicEl>
                                          </p:spTgt>
                                        </p:tgtEl>
                                        <p:attrNameLst>
                                          <p:attrName>style.visibility</p:attrName>
                                        </p:attrNameLst>
                                      </p:cBhvr>
                                      <p:to>
                                        <p:strVal val="visible"/>
                                      </p:to>
                                    </p:set>
                                    <p:animEffect transition="in" filter="dissolve">
                                      <p:cBhvr>
                                        <p:cTn id="13" dur="500"/>
                                        <p:tgtEl>
                                          <p:spTgt spid="5">
                                            <p:graphicEl>
                                              <a:dgm id="{16D5E6B9-CA4C-4CAC-B319-0EAEDB751D1B}"/>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graphicEl>
                                              <a:dgm id="{5D8BB0B0-C74E-464D-A521-29160FAC9C3A}"/>
                                            </p:graphicEl>
                                          </p:spTgt>
                                        </p:tgtEl>
                                        <p:attrNameLst>
                                          <p:attrName>style.visibility</p:attrName>
                                        </p:attrNameLst>
                                      </p:cBhvr>
                                      <p:to>
                                        <p:strVal val="visible"/>
                                      </p:to>
                                    </p:set>
                                    <p:animEffect transition="in" filter="dissolve">
                                      <p:cBhvr>
                                        <p:cTn id="18" dur="500"/>
                                        <p:tgtEl>
                                          <p:spTgt spid="5">
                                            <p:graphicEl>
                                              <a:dgm id="{5D8BB0B0-C74E-464D-A521-29160FAC9C3A}"/>
                                            </p:graphic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
                                            <p:graphicEl>
                                              <a:dgm id="{A46601BB-5633-4BF5-8B52-CD66A27FACE6}"/>
                                            </p:graphicEl>
                                          </p:spTgt>
                                        </p:tgtEl>
                                        <p:attrNameLst>
                                          <p:attrName>style.visibility</p:attrName>
                                        </p:attrNameLst>
                                      </p:cBhvr>
                                      <p:to>
                                        <p:strVal val="visible"/>
                                      </p:to>
                                    </p:set>
                                    <p:animEffect transition="in" filter="dissolve">
                                      <p:cBhvr>
                                        <p:cTn id="21" dur="500"/>
                                        <p:tgtEl>
                                          <p:spTgt spid="5">
                                            <p:graphicEl>
                                              <a:dgm id="{A46601BB-5633-4BF5-8B52-CD66A27FACE6}"/>
                                            </p:graphic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
                                            <p:graphicEl>
                                              <a:dgm id="{100D6732-FBFE-4733-9CBE-0F049ADAB946}"/>
                                            </p:graphicEl>
                                          </p:spTgt>
                                        </p:tgtEl>
                                        <p:attrNameLst>
                                          <p:attrName>style.visibility</p:attrName>
                                        </p:attrNameLst>
                                      </p:cBhvr>
                                      <p:to>
                                        <p:strVal val="visible"/>
                                      </p:to>
                                    </p:set>
                                    <p:animEffect transition="in" filter="dissolve">
                                      <p:cBhvr>
                                        <p:cTn id="24" dur="500"/>
                                        <p:tgtEl>
                                          <p:spTgt spid="5">
                                            <p:graphicEl>
                                              <a:dgm id="{100D6732-FBFE-4733-9CBE-0F049ADAB946}"/>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
                                            <p:graphicEl>
                                              <a:dgm id="{E7C80D1C-3D05-40A7-91EB-1D13FE2A9D0E}"/>
                                            </p:graphicEl>
                                          </p:spTgt>
                                        </p:tgtEl>
                                        <p:attrNameLst>
                                          <p:attrName>style.visibility</p:attrName>
                                        </p:attrNameLst>
                                      </p:cBhvr>
                                      <p:to>
                                        <p:strVal val="visible"/>
                                      </p:to>
                                    </p:set>
                                    <p:animEffect transition="in" filter="dissolve">
                                      <p:cBhvr>
                                        <p:cTn id="29" dur="500"/>
                                        <p:tgtEl>
                                          <p:spTgt spid="5">
                                            <p:graphicEl>
                                              <a:dgm id="{E7C80D1C-3D05-40A7-91EB-1D13FE2A9D0E}"/>
                                            </p:graphic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5">
                                            <p:graphicEl>
                                              <a:dgm id="{98E45B36-B33C-4FD3-A0A8-C58B117DC901}"/>
                                            </p:graphicEl>
                                          </p:spTgt>
                                        </p:tgtEl>
                                        <p:attrNameLst>
                                          <p:attrName>style.visibility</p:attrName>
                                        </p:attrNameLst>
                                      </p:cBhvr>
                                      <p:to>
                                        <p:strVal val="visible"/>
                                      </p:to>
                                    </p:set>
                                    <p:animEffect transition="in" filter="dissolve">
                                      <p:cBhvr>
                                        <p:cTn id="32" dur="500"/>
                                        <p:tgtEl>
                                          <p:spTgt spid="5">
                                            <p:graphicEl>
                                              <a:dgm id="{98E45B36-B33C-4FD3-A0A8-C58B117DC901}"/>
                                            </p:graphic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5">
                                            <p:graphicEl>
                                              <a:dgm id="{4B26C1F2-763A-4763-ABBB-044F39549652}"/>
                                            </p:graphicEl>
                                          </p:spTgt>
                                        </p:tgtEl>
                                        <p:attrNameLst>
                                          <p:attrName>style.visibility</p:attrName>
                                        </p:attrNameLst>
                                      </p:cBhvr>
                                      <p:to>
                                        <p:strVal val="visible"/>
                                      </p:to>
                                    </p:set>
                                    <p:animEffect transition="in" filter="dissolve">
                                      <p:cBhvr>
                                        <p:cTn id="35" dur="500"/>
                                        <p:tgtEl>
                                          <p:spTgt spid="5">
                                            <p:graphicEl>
                                              <a:dgm id="{4B26C1F2-763A-4763-ABBB-044F3954965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window, sitting, sign, monitor&#10;&#10;Description automatically generated">
            <a:extLst>
              <a:ext uri="{FF2B5EF4-FFF2-40B4-BE49-F238E27FC236}">
                <a16:creationId xmlns:a16="http://schemas.microsoft.com/office/drawing/2014/main" id="{618D365E-E24B-8B48-B866-0720AD58C788}"/>
              </a:ext>
            </a:extLst>
          </p:cNvPr>
          <p:cNvPicPr>
            <a:picLocks noChangeAspect="1"/>
          </p:cNvPicPr>
          <p:nvPr/>
        </p:nvPicPr>
        <p:blipFill rotWithShape="1">
          <a:blip r:embed="rId3"/>
          <a:srcRect t="7072" r="1" b="7785"/>
          <a:stretch/>
        </p:blipFill>
        <p:spPr>
          <a:xfrm>
            <a:off x="643467" y="643467"/>
            <a:ext cx="10905066" cy="5571066"/>
          </a:xfrm>
          <a:prstGeom prst="rect">
            <a:avLst/>
          </a:prstGeom>
        </p:spPr>
      </p:pic>
      <p:sp>
        <p:nvSpPr>
          <p:cNvPr id="4" name="Oval 3">
            <a:extLst>
              <a:ext uri="{FF2B5EF4-FFF2-40B4-BE49-F238E27FC236}">
                <a16:creationId xmlns:a16="http://schemas.microsoft.com/office/drawing/2014/main" id="{267B84D0-9936-4D49-B7BA-2585FAD5A4EC}"/>
              </a:ext>
            </a:extLst>
          </p:cNvPr>
          <p:cNvSpPr>
            <a:spLocks noChangeAspect="1"/>
          </p:cNvSpPr>
          <p:nvPr/>
        </p:nvSpPr>
        <p:spPr>
          <a:xfrm>
            <a:off x="1264072" y="2707891"/>
            <a:ext cx="457200" cy="457200"/>
          </a:xfrm>
          <a:prstGeom prst="ellipse">
            <a:avLst/>
          </a:prstGeom>
          <a:solidFill>
            <a:schemeClr val="tx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D2D30025-E43E-4B4F-AEB5-8FE1D9269248}"/>
              </a:ext>
            </a:extLst>
          </p:cNvPr>
          <p:cNvSpPr>
            <a:spLocks noChangeAspect="1"/>
          </p:cNvSpPr>
          <p:nvPr/>
        </p:nvSpPr>
        <p:spPr>
          <a:xfrm>
            <a:off x="6347700" y="5146291"/>
            <a:ext cx="457200" cy="457200"/>
          </a:xfrm>
          <a:prstGeom prst="ellipse">
            <a:avLst/>
          </a:prstGeom>
          <a:solidFill>
            <a:schemeClr val="tx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5722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4.16667E-6 -7.40741E-7 L 0.3638 -0.03542 " pathEditMode="relative" rAng="0" ptsTypes="AA">
                                      <p:cBhvr>
                                        <p:cTn id="8" dur="500" fill="hold"/>
                                        <p:tgtEl>
                                          <p:spTgt spid="4"/>
                                        </p:tgtEl>
                                        <p:attrNameLst>
                                          <p:attrName>ppt_x</p:attrName>
                                          <p:attrName>ppt_y</p:attrName>
                                        </p:attrNameLst>
                                      </p:cBhvr>
                                      <p:rCtr x="18190" y="-1782"/>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0" presetClass="path" presetSubtype="0" accel="50000" decel="50000" fill="hold" grpId="1" nodeType="withEffect">
                                  <p:stCondLst>
                                    <p:cond delay="0"/>
                                  </p:stCondLst>
                                  <p:childTnLst>
                                    <p:animMotion origin="layout" path="M -3.125E-6 3.7037E-6 L 0.36719 -0.01482 " pathEditMode="relative" rAng="0" ptsTypes="AA">
                                      <p:cBhvr>
                                        <p:cTn id="14" dur="500" fill="hold"/>
                                        <p:tgtEl>
                                          <p:spTgt spid="5"/>
                                        </p:tgtEl>
                                        <p:attrNameLst>
                                          <p:attrName>ppt_x</p:attrName>
                                          <p:attrName>ppt_y</p:attrName>
                                        </p:attrNameLst>
                                      </p:cBhvr>
                                      <p:rCtr x="18359"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8F516-23A3-3740-BDF1-9E7CD229F500}"/>
              </a:ext>
            </a:extLst>
          </p:cNvPr>
          <p:cNvSpPr>
            <a:spLocks noGrp="1"/>
          </p:cNvSpPr>
          <p:nvPr>
            <p:ph type="title"/>
          </p:nvPr>
        </p:nvSpPr>
        <p:spPr>
          <a:xfrm>
            <a:off x="6416040" y="640081"/>
            <a:ext cx="5169828" cy="5574451"/>
          </a:xfrm>
        </p:spPr>
        <p:txBody>
          <a:bodyPr>
            <a:normAutofit/>
          </a:bodyPr>
          <a:lstStyle/>
          <a:p>
            <a:r>
              <a:rPr lang="en-US" dirty="0"/>
              <a:t>And the respond more consistently within widely used scales</a:t>
            </a:r>
          </a:p>
        </p:txBody>
      </p:sp>
      <p:pic>
        <p:nvPicPr>
          <p:cNvPr id="4" name="Graphic 3" descr="Checkmark">
            <a:extLst>
              <a:ext uri="{FF2B5EF4-FFF2-40B4-BE49-F238E27FC236}">
                <a16:creationId xmlns:a16="http://schemas.microsoft.com/office/drawing/2014/main" id="{D833381A-A8C8-E945-AD0B-927F13FBF1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467" y="701040"/>
            <a:ext cx="5452534" cy="5452534"/>
          </a:xfrm>
          <a:prstGeom prst="rect">
            <a:avLst/>
          </a:prstGeom>
        </p:spPr>
      </p:pic>
    </p:spTree>
    <p:extLst>
      <p:ext uri="{BB962C8B-B14F-4D97-AF65-F5344CB8AC3E}">
        <p14:creationId xmlns:p14="http://schemas.microsoft.com/office/powerpoint/2010/main" val="7522141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D36FA7-2684-394A-A1FF-19C06B75FFD1}"/>
              </a:ext>
            </a:extLst>
          </p:cNvPr>
          <p:cNvPicPr>
            <a:picLocks noChangeAspect="1"/>
          </p:cNvPicPr>
          <p:nvPr/>
        </p:nvPicPr>
        <p:blipFill>
          <a:blip r:embed="rId2"/>
          <a:stretch>
            <a:fillRect/>
          </a:stretch>
        </p:blipFill>
        <p:spPr>
          <a:xfrm>
            <a:off x="1453444" y="643466"/>
            <a:ext cx="9285111" cy="5571067"/>
          </a:xfrm>
          <a:prstGeom prst="rect">
            <a:avLst/>
          </a:prstGeom>
        </p:spPr>
      </p:pic>
      <p:sp>
        <p:nvSpPr>
          <p:cNvPr id="4" name="Oval 3">
            <a:extLst>
              <a:ext uri="{FF2B5EF4-FFF2-40B4-BE49-F238E27FC236}">
                <a16:creationId xmlns:a16="http://schemas.microsoft.com/office/drawing/2014/main" id="{DFCA3ECB-0A59-E549-AB70-B207C5F5E74A}"/>
              </a:ext>
            </a:extLst>
          </p:cNvPr>
          <p:cNvSpPr>
            <a:spLocks noChangeAspect="1"/>
          </p:cNvSpPr>
          <p:nvPr/>
        </p:nvSpPr>
        <p:spPr>
          <a:xfrm>
            <a:off x="2064172" y="2971800"/>
            <a:ext cx="457200" cy="457200"/>
          </a:xfrm>
          <a:prstGeom prst="ellipse">
            <a:avLst/>
          </a:prstGeom>
          <a:solidFill>
            <a:schemeClr val="tx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701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8.33333E-7 3.33333E-6 L 0.56862 -0.07385 " pathEditMode="relative" rAng="0" ptsTypes="AA">
                                      <p:cBhvr>
                                        <p:cTn id="8" dur="500" fill="hold"/>
                                        <p:tgtEl>
                                          <p:spTgt spid="4"/>
                                        </p:tgtEl>
                                        <p:attrNameLst>
                                          <p:attrName>ppt_x</p:attrName>
                                          <p:attrName>ppt_y</p:attrName>
                                        </p:attrNameLst>
                                      </p:cBhvr>
                                      <p:rCtr x="28424" y="-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31524-BCA2-E949-9200-10A93FC8996F}"/>
              </a:ext>
            </a:extLst>
          </p:cNvPr>
          <p:cNvSpPr>
            <a:spLocks noGrp="1"/>
          </p:cNvSpPr>
          <p:nvPr>
            <p:ph type="title"/>
          </p:nvPr>
        </p:nvSpPr>
        <p:spPr>
          <a:xfrm>
            <a:off x="1524000" y="2245810"/>
            <a:ext cx="6413500" cy="1355750"/>
          </a:xfrm>
        </p:spPr>
        <p:txBody>
          <a:bodyPr vert="horz" lIns="91440" tIns="45720" rIns="91440" bIns="45720" rtlCol="0" anchor="b">
            <a:normAutofit/>
          </a:bodyPr>
          <a:lstStyle/>
          <a:p>
            <a:r>
              <a:rPr lang="en-US" sz="5400" kern="1200" dirty="0">
                <a:solidFill>
                  <a:schemeClr val="tx1"/>
                </a:solidFill>
              </a:rPr>
              <a:t>Collaborators</a:t>
            </a:r>
          </a:p>
        </p:txBody>
      </p:sp>
      <p:sp>
        <p:nvSpPr>
          <p:cNvPr id="10" name="Freeform 17">
            <a:extLst>
              <a:ext uri="{FF2B5EF4-FFF2-40B4-BE49-F238E27FC236}">
                <a16:creationId xmlns:a16="http://schemas.microsoft.com/office/drawing/2014/main" id="{41F18803-BE79-4916-AE6B-5DE238B36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7E5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675C5EB-D9D3-B248-A184-EA3115937F99}"/>
              </a:ext>
            </a:extLst>
          </p:cNvPr>
          <p:cNvPicPr>
            <a:picLocks noChangeAspect="1"/>
          </p:cNvPicPr>
          <p:nvPr/>
        </p:nvPicPr>
        <p:blipFill>
          <a:blip r:embed="rId2"/>
          <a:stretch>
            <a:fillRect/>
          </a:stretch>
        </p:blipFill>
        <p:spPr>
          <a:xfrm>
            <a:off x="8954354" y="643467"/>
            <a:ext cx="2624667" cy="2624667"/>
          </a:xfrm>
          <a:prstGeom prst="rect">
            <a:avLst/>
          </a:prstGeom>
        </p:spPr>
      </p:pic>
      <p:sp>
        <p:nvSpPr>
          <p:cNvPr id="12" name="Freeform 18">
            <a:extLst>
              <a:ext uri="{FF2B5EF4-FFF2-40B4-BE49-F238E27FC236}">
                <a16:creationId xmlns:a16="http://schemas.microsoft.com/office/drawing/2014/main" id="{C15229F3-7A2E-4558-98FE-7A5F69409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713D0744-E837-CF42-A25A-4286E730B919}"/>
              </a:ext>
            </a:extLst>
          </p:cNvPr>
          <p:cNvPicPr>
            <a:picLocks noChangeAspect="1"/>
          </p:cNvPicPr>
          <p:nvPr/>
        </p:nvPicPr>
        <p:blipFill>
          <a:blip r:embed="rId3"/>
          <a:stretch>
            <a:fillRect/>
          </a:stretch>
        </p:blipFill>
        <p:spPr>
          <a:xfrm>
            <a:off x="7829549" y="3589866"/>
            <a:ext cx="3936046" cy="2627311"/>
          </a:xfrm>
          <a:prstGeom prst="rect">
            <a:avLst/>
          </a:prstGeom>
        </p:spPr>
      </p:pic>
      <p:sp>
        <p:nvSpPr>
          <p:cNvPr id="6" name="TextBox 5">
            <a:extLst>
              <a:ext uri="{FF2B5EF4-FFF2-40B4-BE49-F238E27FC236}">
                <a16:creationId xmlns:a16="http://schemas.microsoft.com/office/drawing/2014/main" id="{C36824B9-E581-0648-BF05-F5E70C0381C2}"/>
              </a:ext>
            </a:extLst>
          </p:cNvPr>
          <p:cNvSpPr txBox="1"/>
          <p:nvPr/>
        </p:nvSpPr>
        <p:spPr>
          <a:xfrm>
            <a:off x="8352176" y="6214533"/>
            <a:ext cx="2890791" cy="523220"/>
          </a:xfrm>
          <a:prstGeom prst="rect">
            <a:avLst/>
          </a:prstGeom>
          <a:noFill/>
        </p:spPr>
        <p:txBody>
          <a:bodyPr wrap="none" rtlCol="0">
            <a:spAutoFit/>
          </a:bodyPr>
          <a:lstStyle/>
          <a:p>
            <a:r>
              <a:rPr lang="en-US" sz="2800" b="1" dirty="0">
                <a:solidFill>
                  <a:schemeClr val="accent5"/>
                </a:solidFill>
                <a:latin typeface="Gill Sans MT" panose="020B0502020104020203" pitchFamily="34" charset="77"/>
              </a:rPr>
              <a:t>Dr. Fred Conrad</a:t>
            </a:r>
          </a:p>
        </p:txBody>
      </p:sp>
      <p:sp>
        <p:nvSpPr>
          <p:cNvPr id="9" name="TextBox 8">
            <a:extLst>
              <a:ext uri="{FF2B5EF4-FFF2-40B4-BE49-F238E27FC236}">
                <a16:creationId xmlns:a16="http://schemas.microsoft.com/office/drawing/2014/main" id="{9CBAAB1B-89C1-F648-BF90-15E0D1625600}"/>
              </a:ext>
            </a:extLst>
          </p:cNvPr>
          <p:cNvSpPr txBox="1"/>
          <p:nvPr/>
        </p:nvSpPr>
        <p:spPr>
          <a:xfrm>
            <a:off x="6937194" y="2807680"/>
            <a:ext cx="2000612" cy="523220"/>
          </a:xfrm>
          <a:prstGeom prst="rect">
            <a:avLst/>
          </a:prstGeom>
          <a:noFill/>
        </p:spPr>
        <p:txBody>
          <a:bodyPr wrap="none" rtlCol="0">
            <a:spAutoFit/>
          </a:bodyPr>
          <a:lstStyle/>
          <a:p>
            <a:r>
              <a:rPr lang="en-US" sz="2800" b="1" dirty="0">
                <a:solidFill>
                  <a:schemeClr val="accent5"/>
                </a:solidFill>
                <a:latin typeface="Gill Sans MT" panose="020B0502020104020203" pitchFamily="34" charset="77"/>
              </a:rPr>
              <a:t>Todd Chan</a:t>
            </a:r>
          </a:p>
        </p:txBody>
      </p:sp>
    </p:spTree>
    <p:extLst>
      <p:ext uri="{BB962C8B-B14F-4D97-AF65-F5344CB8AC3E}">
        <p14:creationId xmlns:p14="http://schemas.microsoft.com/office/powerpoint/2010/main" val="17341623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E9E7B-9649-8540-8326-69A45262AD21}"/>
              </a:ext>
            </a:extLst>
          </p:cNvPr>
          <p:cNvSpPr>
            <a:spLocks noGrp="1"/>
          </p:cNvSpPr>
          <p:nvPr>
            <p:ph type="title"/>
          </p:nvPr>
        </p:nvSpPr>
        <p:spPr>
          <a:xfrm>
            <a:off x="960100" y="978102"/>
            <a:ext cx="10588434" cy="1062644"/>
          </a:xfrm>
        </p:spPr>
        <p:txBody>
          <a:bodyPr anchor="b">
            <a:normAutofit/>
          </a:bodyPr>
          <a:lstStyle/>
          <a:p>
            <a:r>
              <a:rPr lang="en-US" dirty="0"/>
              <a:t>Take this with you</a:t>
            </a:r>
          </a:p>
        </p:txBody>
      </p:sp>
      <p:cxnSp>
        <p:nvCxnSpPr>
          <p:cNvPr id="10" name="Straight Connector 9">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Graphic 4" descr="Shoe footprints">
            <a:extLst>
              <a:ext uri="{FF2B5EF4-FFF2-40B4-BE49-F238E27FC236}">
                <a16:creationId xmlns:a16="http://schemas.microsoft.com/office/drawing/2014/main" id="{64D6D311-A182-8F4D-B1FA-DA425646C8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3206" y="2811104"/>
            <a:ext cx="2928114" cy="2928114"/>
          </a:xfrm>
          <a:prstGeom prst="rect">
            <a:avLst/>
          </a:prstGeom>
        </p:spPr>
      </p:pic>
      <p:sp>
        <p:nvSpPr>
          <p:cNvPr id="3" name="Content Placeholder 2">
            <a:extLst>
              <a:ext uri="{FF2B5EF4-FFF2-40B4-BE49-F238E27FC236}">
                <a16:creationId xmlns:a16="http://schemas.microsoft.com/office/drawing/2014/main" id="{5B79720B-332B-4D4F-B786-71D1656803B7}"/>
              </a:ext>
            </a:extLst>
          </p:cNvPr>
          <p:cNvSpPr>
            <a:spLocks noGrp="1"/>
          </p:cNvSpPr>
          <p:nvPr>
            <p:ph idx="1"/>
          </p:nvPr>
        </p:nvSpPr>
        <p:spPr>
          <a:xfrm>
            <a:off x="4955354" y="2682433"/>
            <a:ext cx="6282169" cy="3669377"/>
          </a:xfrm>
        </p:spPr>
        <p:txBody>
          <a:bodyPr>
            <a:normAutofit fontScale="92500" lnSpcReduction="10000"/>
          </a:bodyPr>
          <a:lstStyle/>
          <a:p>
            <a:pPr marL="0" indent="0">
              <a:buNone/>
            </a:pPr>
            <a:r>
              <a:rPr lang="en-US" sz="2400" dirty="0"/>
              <a:t>People from four different samples varied in their intrinsic motivations to take surveys.</a:t>
            </a:r>
          </a:p>
          <a:p>
            <a:pPr marL="0" indent="0">
              <a:buNone/>
            </a:pPr>
            <a:endParaRPr lang="en-US" sz="2400" dirty="0"/>
          </a:p>
          <a:p>
            <a:pPr marL="0" indent="0">
              <a:buNone/>
            </a:pPr>
            <a:r>
              <a:rPr lang="en-US" sz="2400" dirty="0"/>
              <a:t>Intrinsic motivations were associated with less satisficing (thus higher data quality).</a:t>
            </a:r>
          </a:p>
          <a:p>
            <a:pPr marL="0" indent="0">
              <a:buNone/>
            </a:pPr>
            <a:endParaRPr lang="en-US" sz="2400" dirty="0"/>
          </a:p>
          <a:p>
            <a:pPr marL="0" indent="0">
              <a:buNone/>
            </a:pPr>
            <a:r>
              <a:rPr lang="en-US" sz="2400" dirty="0" err="1"/>
              <a:t>MTurk</a:t>
            </a:r>
            <a:r>
              <a:rPr lang="en-US" sz="2400" dirty="0"/>
              <a:t> and Prolific participants provided the best quality data.</a:t>
            </a:r>
          </a:p>
          <a:p>
            <a:pPr marL="0" indent="0">
              <a:buNone/>
            </a:pPr>
            <a:endParaRPr lang="en-US" sz="2400" dirty="0"/>
          </a:p>
          <a:p>
            <a:pPr marL="0" indent="0">
              <a:buNone/>
            </a:pPr>
            <a:r>
              <a:rPr lang="en-US" sz="2400" dirty="0"/>
              <a:t>Tap participants did not.</a:t>
            </a:r>
          </a:p>
        </p:txBody>
      </p:sp>
    </p:spTree>
    <p:extLst>
      <p:ext uri="{BB962C8B-B14F-4D97-AF65-F5344CB8AC3E}">
        <p14:creationId xmlns:p14="http://schemas.microsoft.com/office/powerpoint/2010/main" val="103278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2BD70C-C4A0-46C4-9518-A731098B4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F7446-7C0C-5C46-A2EA-7D879FE6ECF1}"/>
              </a:ext>
            </a:extLst>
          </p:cNvPr>
          <p:cNvSpPr>
            <a:spLocks noGrp="1"/>
          </p:cNvSpPr>
          <p:nvPr>
            <p:ph type="title"/>
          </p:nvPr>
        </p:nvSpPr>
        <p:spPr>
          <a:xfrm>
            <a:off x="6072445" y="3640254"/>
            <a:ext cx="5529942" cy="2076333"/>
          </a:xfrm>
        </p:spPr>
        <p:txBody>
          <a:bodyPr vert="horz" lIns="91440" tIns="45720" rIns="91440" bIns="45720" rtlCol="0" anchor="t">
            <a:normAutofit/>
          </a:bodyPr>
          <a:lstStyle/>
          <a:p>
            <a:r>
              <a:rPr lang="en-US" sz="4800" kern="1200" dirty="0">
                <a:solidFill>
                  <a:schemeClr val="bg1"/>
                </a:solidFill>
              </a:rPr>
              <a:t>Thank you</a:t>
            </a:r>
            <a:br>
              <a:rPr lang="en-US" sz="4800" kern="1200" dirty="0">
                <a:solidFill>
                  <a:schemeClr val="bg1"/>
                </a:solidFill>
              </a:rPr>
            </a:br>
            <a:r>
              <a:rPr lang="en-US" sz="4000" b="1" kern="1200" dirty="0">
                <a:solidFill>
                  <a:schemeClr val="accent1"/>
                </a:solidFill>
                <a:hlinkClick r:id="rId2">
                  <a:extLst>
                    <a:ext uri="{A12FA001-AC4F-418D-AE19-62706E023703}">
                      <ahyp:hlinkClr xmlns:ahyp="http://schemas.microsoft.com/office/drawing/2018/hyperlinkcolor" val="tx"/>
                    </a:ext>
                  </a:extLst>
                </a:hlinkClick>
              </a:rPr>
              <a:t>nickmichalak.com </a:t>
            </a:r>
            <a:endParaRPr lang="en-US" sz="4800" b="1" kern="1200" dirty="0">
              <a:solidFill>
                <a:schemeClr val="accent1"/>
              </a:solidFill>
            </a:endParaRPr>
          </a:p>
        </p:txBody>
      </p:sp>
      <p:sp>
        <p:nvSpPr>
          <p:cNvPr id="11" name="Freeform: Shape 10">
            <a:extLst>
              <a:ext uri="{FF2B5EF4-FFF2-40B4-BE49-F238E27FC236}">
                <a16:creationId xmlns:a16="http://schemas.microsoft.com/office/drawing/2014/main" id="{39B74A45-BDDD-4892-B8C0-B290C0944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79352" cy="6374535"/>
          </a:xfrm>
          <a:custGeom>
            <a:avLst/>
            <a:gdLst>
              <a:gd name="connsiteX0" fmla="*/ 609861 w 5379352"/>
              <a:gd name="connsiteY0" fmla="*/ 6374535 h 6374535"/>
              <a:gd name="connsiteX1" fmla="*/ 3449004 w 5379352"/>
              <a:gd name="connsiteY1" fmla="*/ 6374535 h 6374535"/>
              <a:gd name="connsiteX2" fmla="*/ 3628245 w 5379352"/>
              <a:gd name="connsiteY2" fmla="*/ 6288190 h 6374535"/>
              <a:gd name="connsiteX3" fmla="*/ 5379352 w 5379352"/>
              <a:gd name="connsiteY3" fmla="*/ 3346018 h 6374535"/>
              <a:gd name="connsiteX4" fmla="*/ 2033334 w 5379352"/>
              <a:gd name="connsiteY4" fmla="*/ 0 h 6374535"/>
              <a:gd name="connsiteX5" fmla="*/ 129310 w 5379352"/>
              <a:gd name="connsiteY5" fmla="*/ 594192 h 6374535"/>
              <a:gd name="connsiteX6" fmla="*/ 0 w 5379352"/>
              <a:gd name="connsiteY6" fmla="*/ 692103 h 6374535"/>
              <a:gd name="connsiteX7" fmla="*/ 0 w 5379352"/>
              <a:gd name="connsiteY7" fmla="*/ 5999934 h 6374535"/>
              <a:gd name="connsiteX8" fmla="*/ 129311 w 5379352"/>
              <a:gd name="connsiteY8" fmla="*/ 6097845 h 6374535"/>
              <a:gd name="connsiteX9" fmla="*/ 367831 w 5379352"/>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9352" h="6374535">
                <a:moveTo>
                  <a:pt x="609861" y="6374535"/>
                </a:moveTo>
                <a:lnTo>
                  <a:pt x="3449004" y="6374535"/>
                </a:lnTo>
                <a:lnTo>
                  <a:pt x="3628245" y="6288190"/>
                </a:lnTo>
                <a:cubicBezTo>
                  <a:pt x="4671283" y="5721578"/>
                  <a:pt x="5379352" y="4616487"/>
                  <a:pt x="5379352" y="3346018"/>
                </a:cubicBezTo>
                <a:cubicBezTo>
                  <a:pt x="5379352" y="1498063"/>
                  <a:pt x="3881289" y="0"/>
                  <a:pt x="2033334" y="0"/>
                </a:cubicBezTo>
                <a:cubicBezTo>
                  <a:pt x="1325914" y="0"/>
                  <a:pt x="669769" y="219535"/>
                  <a:pt x="129310" y="594192"/>
                </a:cubicBezTo>
                <a:lnTo>
                  <a:pt x="0" y="692103"/>
                </a:lnTo>
                <a:lnTo>
                  <a:pt x="0" y="5999934"/>
                </a:lnTo>
                <a:lnTo>
                  <a:pt x="129311" y="6097845"/>
                </a:lnTo>
                <a:cubicBezTo>
                  <a:pt x="206519" y="6151367"/>
                  <a:pt x="286089" y="6201724"/>
                  <a:pt x="367831" y="6248727"/>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C516C73E-9465-4C9E-9B86-9E58FB326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9" y="0"/>
            <a:ext cx="5210147" cy="6210629"/>
          </a:xfrm>
          <a:custGeom>
            <a:avLst/>
            <a:gdLst>
              <a:gd name="connsiteX0" fmla="*/ 1058223 w 5210147"/>
              <a:gd name="connsiteY0" fmla="*/ 0 h 6210629"/>
              <a:gd name="connsiteX1" fmla="*/ 3003078 w 5210147"/>
              <a:gd name="connsiteY1" fmla="*/ 0 h 6210629"/>
              <a:gd name="connsiteX2" fmla="*/ 3266657 w 5210147"/>
              <a:gd name="connsiteY2" fmla="*/ 96471 h 6210629"/>
              <a:gd name="connsiteX3" fmla="*/ 5210147 w 5210147"/>
              <a:gd name="connsiteY3" fmla="*/ 3028517 h 6210629"/>
              <a:gd name="connsiteX4" fmla="*/ 2028035 w 5210147"/>
              <a:gd name="connsiteY4" fmla="*/ 6210629 h 6210629"/>
              <a:gd name="connsiteX5" fmla="*/ 3916 w 5210147"/>
              <a:gd name="connsiteY5" fmla="*/ 5483989 h 6210629"/>
              <a:gd name="connsiteX6" fmla="*/ 0 w 5210147"/>
              <a:gd name="connsiteY6" fmla="*/ 5480430 h 6210629"/>
              <a:gd name="connsiteX7" fmla="*/ 0 w 5210147"/>
              <a:gd name="connsiteY7" fmla="*/ 576603 h 6210629"/>
              <a:gd name="connsiteX8" fmla="*/ 3916 w 5210147"/>
              <a:gd name="connsiteY8" fmla="*/ 573044 h 6210629"/>
              <a:gd name="connsiteX9" fmla="*/ 933918 w 5210147"/>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0147" h="6210629">
                <a:moveTo>
                  <a:pt x="1058223" y="0"/>
                </a:moveTo>
                <a:lnTo>
                  <a:pt x="3003078" y="0"/>
                </a:lnTo>
                <a:lnTo>
                  <a:pt x="3266657" y="96471"/>
                </a:lnTo>
                <a:cubicBezTo>
                  <a:pt x="4408765" y="579542"/>
                  <a:pt x="5210147" y="1710443"/>
                  <a:pt x="5210147" y="3028517"/>
                </a:cubicBezTo>
                <a:cubicBezTo>
                  <a:pt x="5210147" y="4785949"/>
                  <a:pt x="3785467" y="6210629"/>
                  <a:pt x="2028035" y="6210629"/>
                </a:cubicBezTo>
                <a:cubicBezTo>
                  <a:pt x="1259159" y="6210629"/>
                  <a:pt x="553973" y="5937936"/>
                  <a:pt x="3916" y="5483989"/>
                </a:cubicBezTo>
                <a:lnTo>
                  <a:pt x="0" y="5480430"/>
                </a:lnTo>
                <a:lnTo>
                  <a:pt x="0" y="576603"/>
                </a:lnTo>
                <a:lnTo>
                  <a:pt x="3916" y="573044"/>
                </a:lnTo>
                <a:cubicBezTo>
                  <a:pt x="278945" y="346070"/>
                  <a:pt x="592755" y="164410"/>
                  <a:pt x="933918" y="394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Smiling Face with No Fill">
            <a:extLst>
              <a:ext uri="{FF2B5EF4-FFF2-40B4-BE49-F238E27FC236}">
                <a16:creationId xmlns:a16="http://schemas.microsoft.com/office/drawing/2014/main" id="{A06CD03F-9F67-4C4A-8665-969DB8A36C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0941" y="1301551"/>
            <a:ext cx="3440610" cy="3440610"/>
          </a:xfrm>
          <a:prstGeom prst="rect">
            <a:avLst/>
          </a:prstGeom>
        </p:spPr>
      </p:pic>
      <p:sp>
        <p:nvSpPr>
          <p:cNvPr id="3" name="TextBox 2">
            <a:extLst>
              <a:ext uri="{FF2B5EF4-FFF2-40B4-BE49-F238E27FC236}">
                <a16:creationId xmlns:a16="http://schemas.microsoft.com/office/drawing/2014/main" id="{2DD6BC78-5DE0-9844-BF2D-595980B9B810}"/>
              </a:ext>
            </a:extLst>
          </p:cNvPr>
          <p:cNvSpPr txBox="1"/>
          <p:nvPr/>
        </p:nvSpPr>
        <p:spPr>
          <a:xfrm>
            <a:off x="7210269" y="608600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96654553"/>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3DDCD-B98A-FC46-AF90-60FC015A4908}"/>
              </a:ext>
            </a:extLst>
          </p:cNvPr>
          <p:cNvSpPr>
            <a:spLocks noGrp="1"/>
          </p:cNvSpPr>
          <p:nvPr>
            <p:ph type="title"/>
          </p:nvPr>
        </p:nvSpPr>
        <p:spPr>
          <a:xfrm>
            <a:off x="838200" y="713232"/>
            <a:ext cx="3374136" cy="5504688"/>
          </a:xfrm>
        </p:spPr>
        <p:txBody>
          <a:bodyPr>
            <a:normAutofit/>
          </a:bodyPr>
          <a:lstStyle/>
          <a:p>
            <a:r>
              <a:rPr lang="en-US" sz="4400"/>
              <a:t>Self-Reported Engagement</a:t>
            </a:r>
          </a:p>
        </p:txBody>
      </p:sp>
      <p:graphicFrame>
        <p:nvGraphicFramePr>
          <p:cNvPr id="5" name="Content Placeholder 2">
            <a:extLst>
              <a:ext uri="{FF2B5EF4-FFF2-40B4-BE49-F238E27FC236}">
                <a16:creationId xmlns:a16="http://schemas.microsoft.com/office/drawing/2014/main" id="{9686554F-CC3A-486D-83AD-58E324F71E99}"/>
              </a:ext>
            </a:extLst>
          </p:cNvPr>
          <p:cNvGraphicFramePr>
            <a:graphicFrameLocks noGrp="1"/>
          </p:cNvGraphicFramePr>
          <p:nvPr>
            <p:ph idx="1"/>
            <p:extLst>
              <p:ext uri="{D42A27DB-BD31-4B8C-83A1-F6EECF244321}">
                <p14:modId xmlns:p14="http://schemas.microsoft.com/office/powerpoint/2010/main" val="2406772897"/>
              </p:ext>
            </p:extLst>
          </p:nvPr>
        </p:nvGraphicFramePr>
        <p:xfrm>
          <a:off x="5093208" y="420129"/>
          <a:ext cx="6263640" cy="6067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1161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CF4F735C-307A-F241-B5F6-EA315E008764}"/>
              </a:ext>
            </a:extLst>
          </p:cNvPr>
          <p:cNvSpPr>
            <a:spLocks noGrp="1"/>
          </p:cNvSpPr>
          <p:nvPr>
            <p:ph type="title"/>
          </p:nvPr>
        </p:nvSpPr>
        <p:spPr>
          <a:xfrm>
            <a:off x="1524000" y="2127352"/>
            <a:ext cx="9144000" cy="2603274"/>
          </a:xfrm>
        </p:spPr>
        <p:txBody>
          <a:bodyPr vert="horz" lIns="91440" tIns="45720" rIns="91440" bIns="45720" rtlCol="0" anchor="b">
            <a:normAutofit/>
          </a:bodyPr>
          <a:lstStyle/>
          <a:p>
            <a:pPr algn="ctr"/>
            <a:r>
              <a:rPr lang="en-US" sz="5400" kern="1200" dirty="0">
                <a:solidFill>
                  <a:schemeClr val="tx1"/>
                </a:solidFill>
              </a:rPr>
              <a:t>Survey Engagement means different things to participants from different sources.</a:t>
            </a:r>
          </a:p>
        </p:txBody>
      </p:sp>
    </p:spTree>
    <p:extLst>
      <p:ext uri="{BB962C8B-B14F-4D97-AF65-F5344CB8AC3E}">
        <p14:creationId xmlns:p14="http://schemas.microsoft.com/office/powerpoint/2010/main" val="35724763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6FF0F0B8-5B06-4174-9742-1FD7ABE71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ell phone&#10;&#10;Description automatically generated">
            <a:extLst>
              <a:ext uri="{FF2B5EF4-FFF2-40B4-BE49-F238E27FC236}">
                <a16:creationId xmlns:a16="http://schemas.microsoft.com/office/drawing/2014/main" id="{3894C39C-BEAD-AE46-9805-4F7FA60A6E3F}"/>
              </a:ext>
            </a:extLst>
          </p:cNvPr>
          <p:cNvPicPr>
            <a:picLocks noChangeAspect="1"/>
          </p:cNvPicPr>
          <p:nvPr/>
        </p:nvPicPr>
        <p:blipFill rotWithShape="1">
          <a:blip r:embed="rId2"/>
          <a:srcRect r="1" b="14856"/>
          <a:stretch/>
        </p:blipFill>
        <p:spPr>
          <a:xfrm>
            <a:off x="643467" y="643467"/>
            <a:ext cx="10905066" cy="5571066"/>
          </a:xfrm>
          <a:prstGeom prst="rect">
            <a:avLst/>
          </a:prstGeom>
          <a:ln w="190500">
            <a:solidFill>
              <a:srgbClr val="FFFFFF"/>
            </a:solidFill>
            <a:miter lim="800000"/>
          </a:ln>
          <a:effectLst>
            <a:outerShdw blurRad="76200" dist="19050" dir="5400000" algn="t" rotWithShape="0">
              <a:prstClr val="black">
                <a:alpha val="55000"/>
              </a:prstClr>
            </a:outerShdw>
          </a:effectLst>
        </p:spPr>
      </p:pic>
    </p:spTree>
    <p:extLst>
      <p:ext uri="{BB962C8B-B14F-4D97-AF65-F5344CB8AC3E}">
        <p14:creationId xmlns:p14="http://schemas.microsoft.com/office/powerpoint/2010/main" val="355552507"/>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9800E-6DFF-5D47-8722-64FE30466ACD}"/>
              </a:ext>
            </a:extLst>
          </p:cNvPr>
          <p:cNvSpPr>
            <a:spLocks noGrp="1"/>
          </p:cNvSpPr>
          <p:nvPr>
            <p:ph type="title"/>
          </p:nvPr>
        </p:nvSpPr>
        <p:spPr>
          <a:xfrm>
            <a:off x="870204" y="606564"/>
            <a:ext cx="10451592" cy="1325563"/>
          </a:xfrm>
        </p:spPr>
        <p:txBody>
          <a:bodyPr anchor="ctr">
            <a:normAutofit/>
          </a:bodyPr>
          <a:lstStyle/>
          <a:p>
            <a:r>
              <a:rPr lang="en-US" sz="4400"/>
              <a:t>“Predictive Invariance?”</a:t>
            </a:r>
          </a:p>
        </p:txBody>
      </p:sp>
      <p:sp>
        <p:nvSpPr>
          <p:cNvPr id="10" name="Rectangle 9">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D09FD548-F86D-49B6-8F6B-CED67DB4A86E}"/>
              </a:ext>
            </a:extLst>
          </p:cNvPr>
          <p:cNvGraphicFramePr>
            <a:graphicFrameLocks noGrp="1"/>
          </p:cNvGraphicFramePr>
          <p:nvPr>
            <p:ph idx="1"/>
            <p:extLst>
              <p:ext uri="{D42A27DB-BD31-4B8C-83A1-F6EECF244321}">
                <p14:modId xmlns:p14="http://schemas.microsoft.com/office/powerpoint/2010/main" val="4076095188"/>
              </p:ext>
            </p:extLst>
          </p:nvPr>
        </p:nvGraphicFramePr>
        <p:xfrm>
          <a:off x="1000874" y="2385390"/>
          <a:ext cx="10190252" cy="3617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8002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851A-56CE-9C4C-BEF7-84C6EE3002AD}"/>
              </a:ext>
            </a:extLst>
          </p:cNvPr>
          <p:cNvSpPr>
            <a:spLocks noGrp="1"/>
          </p:cNvSpPr>
          <p:nvPr>
            <p:ph type="title"/>
          </p:nvPr>
        </p:nvSpPr>
        <p:spPr>
          <a:xfrm>
            <a:off x="870204" y="606564"/>
            <a:ext cx="10451592" cy="1325563"/>
          </a:xfrm>
        </p:spPr>
        <p:txBody>
          <a:bodyPr anchor="ctr">
            <a:normAutofit/>
          </a:bodyPr>
          <a:lstStyle/>
          <a:p>
            <a:r>
              <a:rPr lang="en-US" sz="4400"/>
              <a:t>Why is </a:t>
            </a:r>
            <a:r>
              <a:rPr lang="en-US" sz="4400" err="1"/>
              <a:t>MTurk</a:t>
            </a:r>
            <a:r>
              <a:rPr lang="en-US" sz="4400"/>
              <a:t> data quality high?</a:t>
            </a:r>
          </a:p>
        </p:txBody>
      </p:sp>
      <p:sp>
        <p:nvSpPr>
          <p:cNvPr id="10" name="Rectangle 9">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EA9A170E-C3D7-4CAF-9C66-EDCADA5CF609}"/>
              </a:ext>
            </a:extLst>
          </p:cNvPr>
          <p:cNvGraphicFramePr>
            <a:graphicFrameLocks noGrp="1"/>
          </p:cNvGraphicFramePr>
          <p:nvPr>
            <p:ph idx="1"/>
            <p:extLst>
              <p:ext uri="{D42A27DB-BD31-4B8C-83A1-F6EECF244321}">
                <p14:modId xmlns:p14="http://schemas.microsoft.com/office/powerpoint/2010/main" val="2670258488"/>
              </p:ext>
            </p:extLst>
          </p:nvPr>
        </p:nvGraphicFramePr>
        <p:xfrm>
          <a:off x="1000874" y="2385390"/>
          <a:ext cx="10190252"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214539C6-89FE-604A-AF43-A80DA337CBD3}"/>
              </a:ext>
            </a:extLst>
          </p:cNvPr>
          <p:cNvSpPr txBox="1"/>
          <p:nvPr/>
        </p:nvSpPr>
        <p:spPr>
          <a:xfrm>
            <a:off x="335648" y="5928270"/>
            <a:ext cx="9298209" cy="646331"/>
          </a:xfrm>
          <a:prstGeom prst="rect">
            <a:avLst/>
          </a:prstGeom>
          <a:noFill/>
        </p:spPr>
        <p:txBody>
          <a:bodyPr wrap="square" rtlCol="0">
            <a:spAutoFit/>
          </a:bodyPr>
          <a:lstStyle/>
          <a:p>
            <a:r>
              <a:rPr lang="en-US" b="1" dirty="0">
                <a:solidFill>
                  <a:schemeClr val="accent5"/>
                </a:solidFill>
                <a:latin typeface="Gill Sans MT" panose="020B0502020104020203" pitchFamily="34" charset="77"/>
              </a:rPr>
              <a:t>Chandler et al., 2019; Chmielewski &amp; </a:t>
            </a:r>
            <a:r>
              <a:rPr lang="en-US" b="1" dirty="0" err="1">
                <a:solidFill>
                  <a:schemeClr val="accent5"/>
                </a:solidFill>
                <a:latin typeface="Gill Sans MT" panose="020B0502020104020203" pitchFamily="34" charset="77"/>
              </a:rPr>
              <a:t>Kucker</a:t>
            </a:r>
            <a:r>
              <a:rPr lang="en-US" b="1" dirty="0">
                <a:solidFill>
                  <a:schemeClr val="accent5"/>
                </a:solidFill>
                <a:latin typeface="Gill Sans MT" panose="020B0502020104020203" pitchFamily="34" charset="77"/>
              </a:rPr>
              <a:t>, 2019; Hauser, </a:t>
            </a:r>
            <a:r>
              <a:rPr lang="en-US" b="1" dirty="0" err="1">
                <a:solidFill>
                  <a:schemeClr val="accent5"/>
                </a:solidFill>
                <a:latin typeface="Gill Sans MT" panose="020B0502020104020203" pitchFamily="34" charset="77"/>
              </a:rPr>
              <a:t>Paolacci</a:t>
            </a:r>
            <a:r>
              <a:rPr lang="en-US" b="1" dirty="0">
                <a:solidFill>
                  <a:schemeClr val="accent5"/>
                </a:solidFill>
                <a:latin typeface="Gill Sans MT" panose="020B0502020104020203" pitchFamily="34" charset="77"/>
              </a:rPr>
              <a:t>, &amp; Chandler, 2019; </a:t>
            </a:r>
            <a:r>
              <a:rPr lang="en-US" b="1" dirty="0" err="1">
                <a:solidFill>
                  <a:schemeClr val="accent5"/>
                </a:solidFill>
                <a:latin typeface="Gill Sans MT" panose="020B0502020104020203" pitchFamily="34" charset="77"/>
              </a:rPr>
              <a:t>Litman</a:t>
            </a:r>
            <a:r>
              <a:rPr lang="en-US" b="1" dirty="0">
                <a:solidFill>
                  <a:schemeClr val="accent5"/>
                </a:solidFill>
                <a:latin typeface="Gill Sans MT" panose="020B0502020104020203" pitchFamily="34" charset="77"/>
              </a:rPr>
              <a:t> et al. 2015; Peer et al., 2014</a:t>
            </a:r>
          </a:p>
        </p:txBody>
      </p:sp>
      <p:pic>
        <p:nvPicPr>
          <p:cNvPr id="4" name="Graphic 3" descr="Close">
            <a:extLst>
              <a:ext uri="{FF2B5EF4-FFF2-40B4-BE49-F238E27FC236}">
                <a16:creationId xmlns:a16="http://schemas.microsoft.com/office/drawing/2014/main" id="{02A1D112-6364-B040-B000-AD7E6664C2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62744" y="2293207"/>
            <a:ext cx="2560320" cy="2560320"/>
          </a:xfrm>
          <a:prstGeom prst="rect">
            <a:avLst/>
          </a:prstGeom>
        </p:spPr>
      </p:pic>
    </p:spTree>
    <p:extLst>
      <p:ext uri="{BB962C8B-B14F-4D97-AF65-F5344CB8AC3E}">
        <p14:creationId xmlns:p14="http://schemas.microsoft.com/office/powerpoint/2010/main" val="418599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graphicEl>
                                              <a:dgm id="{5447EE9A-352A-4C4D-A269-E0916C242ECB}"/>
                                            </p:graphicEl>
                                          </p:spTgt>
                                        </p:tgtEl>
                                        <p:attrNameLst>
                                          <p:attrName>style.visibility</p:attrName>
                                        </p:attrNameLst>
                                      </p:cBhvr>
                                      <p:to>
                                        <p:strVal val="visible"/>
                                      </p:to>
                                    </p:set>
                                    <p:animEffect transition="in" filter="dissolve">
                                      <p:cBhvr>
                                        <p:cTn id="7" dur="500"/>
                                        <p:tgtEl>
                                          <p:spTgt spid="5">
                                            <p:graphicEl>
                                              <a:dgm id="{5447EE9A-352A-4C4D-A269-E0916C242ECB}"/>
                                            </p:graphic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graphicEl>
                                              <a:dgm id="{31CC7DAE-C83E-40CD-A380-8A30E261F310}"/>
                                            </p:graphicEl>
                                          </p:spTgt>
                                        </p:tgtEl>
                                        <p:attrNameLst>
                                          <p:attrName>style.visibility</p:attrName>
                                        </p:attrNameLst>
                                      </p:cBhvr>
                                      <p:to>
                                        <p:strVal val="visible"/>
                                      </p:to>
                                    </p:set>
                                    <p:animEffect transition="in" filter="dissolve">
                                      <p:cBhvr>
                                        <p:cTn id="10" dur="500"/>
                                        <p:tgtEl>
                                          <p:spTgt spid="5">
                                            <p:graphicEl>
                                              <a:dgm id="{31CC7DAE-C83E-40CD-A380-8A30E261F310}"/>
                                            </p:graphic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graphicEl>
                                              <a:dgm id="{144C8F25-4290-48C6-A0F3-B46EEA885E64}"/>
                                            </p:graphicEl>
                                          </p:spTgt>
                                        </p:tgtEl>
                                        <p:attrNameLst>
                                          <p:attrName>style.visibility</p:attrName>
                                        </p:attrNameLst>
                                      </p:cBhvr>
                                      <p:to>
                                        <p:strVal val="visible"/>
                                      </p:to>
                                    </p:set>
                                    <p:animEffect transition="in" filter="dissolve">
                                      <p:cBhvr>
                                        <p:cTn id="13" dur="500"/>
                                        <p:tgtEl>
                                          <p:spTgt spid="5">
                                            <p:graphicEl>
                                              <a:dgm id="{144C8F25-4290-48C6-A0F3-B46EEA885E64}"/>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graphicEl>
                                              <a:dgm id="{17B2643A-F505-4BF8-A78E-D2B303EF2B2A}"/>
                                            </p:graphicEl>
                                          </p:spTgt>
                                        </p:tgtEl>
                                        <p:attrNameLst>
                                          <p:attrName>style.visibility</p:attrName>
                                        </p:attrNameLst>
                                      </p:cBhvr>
                                      <p:to>
                                        <p:strVal val="visible"/>
                                      </p:to>
                                    </p:set>
                                    <p:animEffect transition="in" filter="dissolve">
                                      <p:cBhvr>
                                        <p:cTn id="22" dur="500"/>
                                        <p:tgtEl>
                                          <p:spTgt spid="5">
                                            <p:graphicEl>
                                              <a:dgm id="{17B2643A-F505-4BF8-A78E-D2B303EF2B2A}"/>
                                            </p:graphic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
                                            <p:graphicEl>
                                              <a:dgm id="{C16EE46D-EBED-4FE4-99B1-A2C19E586D4D}"/>
                                            </p:graphicEl>
                                          </p:spTgt>
                                        </p:tgtEl>
                                        <p:attrNameLst>
                                          <p:attrName>style.visibility</p:attrName>
                                        </p:attrNameLst>
                                      </p:cBhvr>
                                      <p:to>
                                        <p:strVal val="visible"/>
                                      </p:to>
                                    </p:set>
                                    <p:animEffect transition="in" filter="dissolve">
                                      <p:cBhvr>
                                        <p:cTn id="25" dur="500"/>
                                        <p:tgtEl>
                                          <p:spTgt spid="5">
                                            <p:graphicEl>
                                              <a:dgm id="{C16EE46D-EBED-4FE4-99B1-A2C19E586D4D}"/>
                                            </p:graphic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
                                            <p:graphicEl>
                                              <a:dgm id="{CB2EAB04-689D-4DCA-991B-3485B57AE101}"/>
                                            </p:graphicEl>
                                          </p:spTgt>
                                        </p:tgtEl>
                                        <p:attrNameLst>
                                          <p:attrName>style.visibility</p:attrName>
                                        </p:attrNameLst>
                                      </p:cBhvr>
                                      <p:to>
                                        <p:strVal val="visible"/>
                                      </p:to>
                                    </p:set>
                                    <p:animEffect transition="in" filter="dissolve">
                                      <p:cBhvr>
                                        <p:cTn id="28" dur="500"/>
                                        <p:tgtEl>
                                          <p:spTgt spid="5">
                                            <p:graphicEl>
                                              <a:dgm id="{CB2EAB04-689D-4DCA-991B-3485B57AE101}"/>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
                                            <p:graphicEl>
                                              <a:dgm id="{70C05471-D246-4A47-A96E-53094FD7F976}"/>
                                            </p:graphicEl>
                                          </p:spTgt>
                                        </p:tgtEl>
                                        <p:attrNameLst>
                                          <p:attrName>style.visibility</p:attrName>
                                        </p:attrNameLst>
                                      </p:cBhvr>
                                      <p:to>
                                        <p:strVal val="visible"/>
                                      </p:to>
                                    </p:set>
                                    <p:animEffect transition="in" filter="dissolve">
                                      <p:cBhvr>
                                        <p:cTn id="33" dur="500"/>
                                        <p:tgtEl>
                                          <p:spTgt spid="5">
                                            <p:graphicEl>
                                              <a:dgm id="{70C05471-D246-4A47-A96E-53094FD7F976}"/>
                                            </p:graphic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
                                            <p:graphicEl>
                                              <a:dgm id="{FF4E3192-F121-49C2-8130-E04EA05C8061}"/>
                                            </p:graphicEl>
                                          </p:spTgt>
                                        </p:tgtEl>
                                        <p:attrNameLst>
                                          <p:attrName>style.visibility</p:attrName>
                                        </p:attrNameLst>
                                      </p:cBhvr>
                                      <p:to>
                                        <p:strVal val="visible"/>
                                      </p:to>
                                    </p:set>
                                    <p:animEffect transition="in" filter="dissolve">
                                      <p:cBhvr>
                                        <p:cTn id="36" dur="500"/>
                                        <p:tgtEl>
                                          <p:spTgt spid="5">
                                            <p:graphicEl>
                                              <a:dgm id="{FF4E3192-F121-49C2-8130-E04EA05C8061}"/>
                                            </p:graphic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5">
                                            <p:graphicEl>
                                              <a:dgm id="{FE1036E4-4D18-4963-B257-3AB7245EA8CA}"/>
                                            </p:graphicEl>
                                          </p:spTgt>
                                        </p:tgtEl>
                                        <p:attrNameLst>
                                          <p:attrName>style.visibility</p:attrName>
                                        </p:attrNameLst>
                                      </p:cBhvr>
                                      <p:to>
                                        <p:strVal val="visible"/>
                                      </p:to>
                                    </p:set>
                                    <p:animEffect transition="in" filter="dissolve">
                                      <p:cBhvr>
                                        <p:cTn id="39" dur="500"/>
                                        <p:tgtEl>
                                          <p:spTgt spid="5">
                                            <p:graphicEl>
                                              <a:dgm id="{FE1036E4-4D18-4963-B257-3AB7245EA8C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7557524-30C9-5C47-AE83-7A88976BF6E1}"/>
              </a:ext>
            </a:extLst>
          </p:cNvPr>
          <p:cNvPicPr>
            <a:picLocks noChangeAspect="1"/>
          </p:cNvPicPr>
          <p:nvPr/>
        </p:nvPicPr>
        <p:blipFill>
          <a:blip r:embed="rId2"/>
          <a:stretch>
            <a:fillRect/>
          </a:stretch>
        </p:blipFill>
        <p:spPr>
          <a:xfrm>
            <a:off x="1453444" y="643466"/>
            <a:ext cx="9285111" cy="5571067"/>
          </a:xfrm>
          <a:prstGeom prst="rect">
            <a:avLst/>
          </a:prstGeom>
        </p:spPr>
      </p:pic>
      <p:sp>
        <p:nvSpPr>
          <p:cNvPr id="4" name="TextBox 3">
            <a:extLst>
              <a:ext uri="{FF2B5EF4-FFF2-40B4-BE49-F238E27FC236}">
                <a16:creationId xmlns:a16="http://schemas.microsoft.com/office/drawing/2014/main" id="{9B2FAEAF-DF6C-4D4E-9D08-089BD6A31F2C}"/>
              </a:ext>
            </a:extLst>
          </p:cNvPr>
          <p:cNvSpPr txBox="1"/>
          <p:nvPr/>
        </p:nvSpPr>
        <p:spPr>
          <a:xfrm>
            <a:off x="9418097" y="164495"/>
            <a:ext cx="2640916" cy="369332"/>
          </a:xfrm>
          <a:prstGeom prst="rect">
            <a:avLst/>
          </a:prstGeom>
          <a:noFill/>
        </p:spPr>
        <p:txBody>
          <a:bodyPr wrap="none" rtlCol="0">
            <a:spAutoFit/>
          </a:bodyPr>
          <a:lstStyle/>
          <a:p>
            <a:r>
              <a:rPr lang="en-US" dirty="0">
                <a:latin typeface="Gill Sans MT" panose="020B0502020104020203" pitchFamily="34" charset="77"/>
              </a:rPr>
              <a:t>95% Confidence Intervals</a:t>
            </a:r>
          </a:p>
        </p:txBody>
      </p:sp>
    </p:spTree>
    <p:extLst>
      <p:ext uri="{BB962C8B-B14F-4D97-AF65-F5344CB8AC3E}">
        <p14:creationId xmlns:p14="http://schemas.microsoft.com/office/powerpoint/2010/main" val="5044442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4EFA1F-7DE6-4A4D-99F4-32C48AE23A12}"/>
              </a:ext>
            </a:extLst>
          </p:cNvPr>
          <p:cNvSpPr>
            <a:spLocks noGrp="1"/>
          </p:cNvSpPr>
          <p:nvPr>
            <p:ph type="title"/>
          </p:nvPr>
        </p:nvSpPr>
        <p:spPr>
          <a:xfrm>
            <a:off x="1524000" y="1376362"/>
            <a:ext cx="9144000" cy="2603274"/>
          </a:xfrm>
        </p:spPr>
        <p:txBody>
          <a:bodyPr vert="horz" lIns="91440" tIns="45720" rIns="91440" bIns="45720" rtlCol="0" anchor="b">
            <a:normAutofit/>
          </a:bodyPr>
          <a:lstStyle/>
          <a:p>
            <a:pPr algn="ctr"/>
            <a:r>
              <a:rPr lang="en-US" kern="1200" dirty="0">
                <a:solidFill>
                  <a:schemeClr val="tx1"/>
                </a:solidFill>
              </a:rPr>
              <a:t>Correlations with Money/Credit and Time Killing motivations are mixed</a:t>
            </a:r>
          </a:p>
        </p:txBody>
      </p:sp>
    </p:spTree>
    <p:extLst>
      <p:ext uri="{BB962C8B-B14F-4D97-AF65-F5344CB8AC3E}">
        <p14:creationId xmlns:p14="http://schemas.microsoft.com/office/powerpoint/2010/main" val="10684131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black, sitting, white&#10;&#10;Description automatically generated">
            <a:extLst>
              <a:ext uri="{FF2B5EF4-FFF2-40B4-BE49-F238E27FC236}">
                <a16:creationId xmlns:a16="http://schemas.microsoft.com/office/drawing/2014/main" id="{AA38376E-A873-D54F-ABC8-AA82C81017CC}"/>
              </a:ext>
            </a:extLst>
          </p:cNvPr>
          <p:cNvPicPr>
            <a:picLocks noChangeAspect="1"/>
          </p:cNvPicPr>
          <p:nvPr/>
        </p:nvPicPr>
        <p:blipFill>
          <a:blip r:embed="rId3"/>
          <a:stretch>
            <a:fillRect/>
          </a:stretch>
        </p:blipFill>
        <p:spPr>
          <a:xfrm>
            <a:off x="1453444" y="643466"/>
            <a:ext cx="9285111" cy="5571067"/>
          </a:xfrm>
          <a:prstGeom prst="rect">
            <a:avLst/>
          </a:prstGeom>
        </p:spPr>
      </p:pic>
      <p:sp>
        <p:nvSpPr>
          <p:cNvPr id="4" name="TextBox 3">
            <a:extLst>
              <a:ext uri="{FF2B5EF4-FFF2-40B4-BE49-F238E27FC236}">
                <a16:creationId xmlns:a16="http://schemas.microsoft.com/office/drawing/2014/main" id="{C84A88E9-7B0A-5E45-92D8-33A01C764C7D}"/>
              </a:ext>
            </a:extLst>
          </p:cNvPr>
          <p:cNvSpPr txBox="1"/>
          <p:nvPr/>
        </p:nvSpPr>
        <p:spPr>
          <a:xfrm>
            <a:off x="9418097" y="164495"/>
            <a:ext cx="2640916" cy="369332"/>
          </a:xfrm>
          <a:prstGeom prst="rect">
            <a:avLst/>
          </a:prstGeom>
          <a:noFill/>
        </p:spPr>
        <p:txBody>
          <a:bodyPr wrap="none" rtlCol="0">
            <a:spAutoFit/>
          </a:bodyPr>
          <a:lstStyle/>
          <a:p>
            <a:r>
              <a:rPr lang="en-US" dirty="0">
                <a:latin typeface="Gill Sans MT" panose="020B0502020104020203" pitchFamily="34" charset="77"/>
              </a:rPr>
              <a:t>95% Confidence Intervals</a:t>
            </a:r>
          </a:p>
        </p:txBody>
      </p:sp>
    </p:spTree>
    <p:extLst>
      <p:ext uri="{BB962C8B-B14F-4D97-AF65-F5344CB8AC3E}">
        <p14:creationId xmlns:p14="http://schemas.microsoft.com/office/powerpoint/2010/main" val="10977036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TotalTime>
  <Words>4951</Words>
  <Application>Microsoft Macintosh PowerPoint</Application>
  <PresentationFormat>Widescreen</PresentationFormat>
  <Paragraphs>952</Paragraphs>
  <Slides>92</Slides>
  <Notes>75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92</vt:i4>
      </vt:variant>
    </vt:vector>
  </HeadingPairs>
  <TitlesOfParts>
    <vt:vector size="99" baseType="lpstr">
      <vt:lpstr>Arial</vt:lpstr>
      <vt:lpstr>Calibri</vt:lpstr>
      <vt:lpstr>Calibri Light</vt:lpstr>
      <vt:lpstr>Cambria Math</vt:lpstr>
      <vt:lpstr>Gill Sans MT</vt:lpstr>
      <vt:lpstr>Tw Cen MT</vt:lpstr>
      <vt:lpstr>Office Theme</vt:lpstr>
      <vt:lpstr>Are online survey participants motivated to provide high-quality data (and do they)?</vt:lpstr>
      <vt:lpstr>Researchers want high quality data.</vt:lpstr>
      <vt:lpstr>What makes data high quality?</vt:lpstr>
      <vt:lpstr>Researchers want to explain the psychology of people.</vt:lpstr>
      <vt:lpstr>But undergraduate students are WEIRD.</vt:lpstr>
      <vt:lpstr>Good thing MTurkers are diverse(ish).</vt:lpstr>
      <vt:lpstr>MTurk data can be low quality.</vt:lpstr>
      <vt:lpstr>MTurk data can be high quality.</vt:lpstr>
      <vt:lpstr>Why is MTurk data quality high?</vt:lpstr>
      <vt:lpstr>Are MTurkers motivated to provide high quality data for reasons other than payment?</vt:lpstr>
      <vt:lpstr>Are MTurkers more intrinsically motivated to provide high quality data compared to participants from other kinds of samples?</vt:lpstr>
      <vt:lpstr>We designed a survey to measure data quality and gave it to four unique samples of people.</vt:lpstr>
      <vt:lpstr>Amazon Mechanical Turk / Turk Prime</vt:lpstr>
      <vt:lpstr>University of Michigan Introductory Psychology Subject Pool (Online)</vt:lpstr>
      <vt:lpstr>Prolific Academic (U.S. Representative)</vt:lpstr>
      <vt:lpstr>Stratification Table</vt:lpstr>
      <vt:lpstr>Tap Research</vt:lpstr>
      <vt:lpstr>Sample Sizes</vt:lpstr>
      <vt:lpstr>Data Collection</vt:lpstr>
      <vt:lpstr>Compare Sample  Demographics to National Estimates</vt:lpstr>
      <vt:lpstr>Compare Demographics to the U.S. Census Bureau</vt:lpstr>
      <vt:lpstr>Survey Design</vt:lpstr>
      <vt:lpstr>Measures and Tasks (Random Order)</vt:lpstr>
      <vt:lpstr>Satisficing</vt:lpstr>
      <vt:lpstr>Satisficing</vt:lpstr>
      <vt:lpstr>Straightlineing</vt:lpstr>
      <vt:lpstr>Round Numeric Estimates</vt:lpstr>
      <vt:lpstr>Open Response Word Count</vt:lpstr>
      <vt:lpstr>Primacy  The qualities listed above may all be important, but which three would you say are the most desirable for a child to have?</vt:lpstr>
      <vt:lpstr>Speeding</vt:lpstr>
      <vt:lpstr>Missing Data</vt:lpstr>
      <vt:lpstr>Reliability</vt:lpstr>
      <vt:lpstr>Do MTurkers satisfice less than other convenience sample respondents?</vt:lpstr>
      <vt:lpstr>Score Card</vt:lpstr>
      <vt:lpstr>Score Card</vt:lpstr>
      <vt:lpstr>Motivation to take surveys</vt:lpstr>
      <vt:lpstr>Averaged intrinsic motivations together</vt:lpstr>
      <vt:lpstr>PowerPoint Presentation</vt:lpstr>
      <vt:lpstr>PowerPoint Presentation</vt:lpstr>
      <vt:lpstr>Undergraduates report lower intrinsic motivations for taking surveys.</vt:lpstr>
      <vt:lpstr>PowerPoint Presentation</vt:lpstr>
      <vt:lpstr>Taking surveys for money or credit</vt:lpstr>
      <vt:lpstr>PowerPoint Presentation</vt:lpstr>
      <vt:lpstr>Taking Surveys to Kill Time</vt:lpstr>
      <vt:lpstr>PowerPoint Presentation</vt:lpstr>
      <vt:lpstr>Score Card</vt:lpstr>
      <vt:lpstr>Straightlining</vt:lpstr>
      <vt:lpstr>PowerPoint Presentation</vt:lpstr>
      <vt:lpstr>PowerPoint Presentation</vt:lpstr>
      <vt:lpstr>Score Card</vt:lpstr>
      <vt:lpstr>Round Numeric Estimates</vt:lpstr>
      <vt:lpstr>PowerPoint Presentation</vt:lpstr>
      <vt:lpstr>Score Card</vt:lpstr>
      <vt:lpstr>Open Response Word Count</vt:lpstr>
      <vt:lpstr>PowerPoint Presentation</vt:lpstr>
      <vt:lpstr>PowerPoint Presentation</vt:lpstr>
      <vt:lpstr>Score Card</vt:lpstr>
      <vt:lpstr>Primacy</vt:lpstr>
      <vt:lpstr>PowerPoint Presentation</vt:lpstr>
      <vt:lpstr>Score Card</vt:lpstr>
      <vt:lpstr>Milliseconds per Word</vt:lpstr>
      <vt:lpstr>PowerPoint Presentation</vt:lpstr>
      <vt:lpstr>PowerPoint Presentation</vt:lpstr>
      <vt:lpstr>Score Card</vt:lpstr>
      <vt:lpstr>Seen but Unanswered Questions</vt:lpstr>
      <vt:lpstr>PowerPoint Presentation</vt:lpstr>
      <vt:lpstr>Unseen questions</vt:lpstr>
      <vt:lpstr>PowerPoint Presentation</vt:lpstr>
      <vt:lpstr>Score Card</vt:lpstr>
      <vt:lpstr>Popular Scale Reliabilities</vt:lpstr>
      <vt:lpstr>Coefficient Alpha</vt:lpstr>
      <vt:lpstr>PowerPoint Presentation</vt:lpstr>
      <vt:lpstr>McDonald’s Omega</vt:lpstr>
      <vt:lpstr>PowerPoint Presentation</vt:lpstr>
      <vt:lpstr>Score Card</vt:lpstr>
      <vt:lpstr>More intrinsically motivated participants satisfice less</vt:lpstr>
      <vt:lpstr>They’re less likely to straightline</vt:lpstr>
      <vt:lpstr>PowerPoint Presentation</vt:lpstr>
      <vt:lpstr>They write more words in their essays</vt:lpstr>
      <vt:lpstr>PowerPoint Presentation</vt:lpstr>
      <vt:lpstr>And the respond more consistently within widely used scales</vt:lpstr>
      <vt:lpstr>PowerPoint Presentation</vt:lpstr>
      <vt:lpstr>Collaborators</vt:lpstr>
      <vt:lpstr>Take this with you</vt:lpstr>
      <vt:lpstr>Thank you nickmichalak.com </vt:lpstr>
      <vt:lpstr>Self-Reported Engagement</vt:lpstr>
      <vt:lpstr>Survey Engagement means different things to participants from different sources.</vt:lpstr>
      <vt:lpstr>PowerPoint Presentation</vt:lpstr>
      <vt:lpstr>“Predictive Invariance?”</vt:lpstr>
      <vt:lpstr>PowerPoint Presentation</vt:lpstr>
      <vt:lpstr>Correlations with Money/Credit and Time Killing motivations are mixed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online survey participants motivated to provide high-quality data (and do they)?</dc:title>
  <dc:creator>Michalak, Nicholas</dc:creator>
  <cp:lastModifiedBy>Michalak, Nicholas</cp:lastModifiedBy>
  <cp:revision>11</cp:revision>
  <dcterms:created xsi:type="dcterms:W3CDTF">2019-11-06T06:11:53Z</dcterms:created>
  <dcterms:modified xsi:type="dcterms:W3CDTF">2019-11-06T15:37:12Z</dcterms:modified>
</cp:coreProperties>
</file>